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9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5" r:id="rId11"/>
    <p:sldId id="266" r:id="rId12"/>
  </p:sldIdLst>
  <p:sldSz cx="18288000" cy="10287000"/>
  <p:notesSz cx="6858000" cy="9144000"/>
  <p:embeddedFontLst>
    <p:embeddedFont>
      <p:font typeface="Clear Sans Regular Bold" panose="020B0604020202020204" charset="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00FF"/>
    <a:srgbClr val="883C84"/>
    <a:srgbClr val="461B49"/>
    <a:srgbClr val="963488"/>
    <a:srgbClr val="2831A2"/>
    <a:srgbClr val="2086AA"/>
    <a:srgbClr val="1994B1"/>
    <a:srgbClr val="00B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279" autoAdjust="0"/>
    <p:restoredTop sz="73146" autoAdjust="0"/>
  </p:normalViewPr>
  <p:slideViewPr>
    <p:cSldViewPr>
      <p:cViewPr>
        <p:scale>
          <a:sx n="33" d="100"/>
          <a:sy n="33" d="100"/>
        </p:scale>
        <p:origin x="736" y="-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Forage\accenture\self\Task%203\Task%203_Final%20Content%20Data%20set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Forage\accenture\self\Task%203\Task%203_Final%20Content%20Data%20set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Forage\accenture\self\Task%203\Task%203_Final%20Content%20Data%20set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Most</a:t>
            </a:r>
            <a:r>
              <a:rPr lang="en-IN" baseline="0"/>
              <a:t> popular categories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Sheet2!$B$1</c:f>
              <c:strCache>
                <c:ptCount val="1"/>
                <c:pt idx="0">
                  <c:v>category score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Sheet2!$A$2:$A$6</c:f>
              <c:strCache>
                <c:ptCount val="5"/>
                <c:pt idx="0">
                  <c:v>animals</c:v>
                </c:pt>
                <c:pt idx="1">
                  <c:v>science</c:v>
                </c:pt>
                <c:pt idx="2">
                  <c:v>healthy eating</c:v>
                </c:pt>
                <c:pt idx="3">
                  <c:v>technology</c:v>
                </c:pt>
                <c:pt idx="4">
                  <c:v>food</c:v>
                </c:pt>
              </c:strCache>
            </c:strRef>
          </c:cat>
          <c:val>
            <c:numRef>
              <c:f>Sheet2!$B$2:$B$6</c:f>
              <c:numCache>
                <c:formatCode>General</c:formatCode>
                <c:ptCount val="5"/>
                <c:pt idx="0">
                  <c:v>74965</c:v>
                </c:pt>
                <c:pt idx="1">
                  <c:v>71168</c:v>
                </c:pt>
                <c:pt idx="2">
                  <c:v>69339</c:v>
                </c:pt>
                <c:pt idx="3">
                  <c:v>68738</c:v>
                </c:pt>
                <c:pt idx="4">
                  <c:v>66676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549-4DCF-AE29-8D19F1D953C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58813568"/>
        <c:axId val="258812128"/>
      </c:barChart>
      <c:catAx>
        <c:axId val="25881356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category 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8812128"/>
        <c:crosses val="autoZero"/>
        <c:auto val="1"/>
        <c:lblAlgn val="ctr"/>
        <c:lblOffset val="100"/>
        <c:noMultiLvlLbl val="0"/>
      </c:catAx>
      <c:valAx>
        <c:axId val="258812128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Score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88135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content sentiments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Sheet3!$F$1</c:f>
              <c:strCache>
                <c:ptCount val="1"/>
                <c:pt idx="0">
                  <c:v>count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Sheet3!$E$2:$E$5</c:f>
              <c:strCache>
                <c:ptCount val="4"/>
                <c:pt idx="0">
                  <c:v>photo</c:v>
                </c:pt>
                <c:pt idx="1">
                  <c:v>video</c:v>
                </c:pt>
                <c:pt idx="2">
                  <c:v>GIF</c:v>
                </c:pt>
                <c:pt idx="3">
                  <c:v>audio</c:v>
                </c:pt>
              </c:strCache>
            </c:strRef>
          </c:cat>
          <c:val>
            <c:numRef>
              <c:f>Sheet3!$F$2:$F$5</c:f>
              <c:numCache>
                <c:formatCode>General</c:formatCode>
                <c:ptCount val="4"/>
                <c:pt idx="0">
                  <c:v>6589</c:v>
                </c:pt>
                <c:pt idx="1">
                  <c:v>6245</c:v>
                </c:pt>
                <c:pt idx="2">
                  <c:v>6079</c:v>
                </c:pt>
                <c:pt idx="3">
                  <c:v>5660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E05-4EB8-A83E-BC16AED72576}"/>
            </c:ext>
          </c:extLst>
        </c:ser>
        <c:ser>
          <c:idx val="1"/>
          <c:order val="1"/>
          <c:tx>
            <c:strRef>
              <c:f>Sheet3!$G$1</c:f>
              <c:strCache>
                <c:ptCount val="1"/>
                <c:pt idx="0">
                  <c:v>positive score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Sheet3!$E$2:$E$5</c:f>
              <c:strCache>
                <c:ptCount val="4"/>
                <c:pt idx="0">
                  <c:v>photo</c:v>
                </c:pt>
                <c:pt idx="1">
                  <c:v>video</c:v>
                </c:pt>
                <c:pt idx="2">
                  <c:v>GIF</c:v>
                </c:pt>
                <c:pt idx="3">
                  <c:v>audio</c:v>
                </c:pt>
              </c:strCache>
            </c:strRef>
          </c:cat>
          <c:val>
            <c:numRef>
              <c:f>Sheet3!$G$2:$G$5</c:f>
              <c:numCache>
                <c:formatCode>General</c:formatCode>
                <c:ptCount val="4"/>
                <c:pt idx="0">
                  <c:v>3700</c:v>
                </c:pt>
                <c:pt idx="1">
                  <c:v>3510</c:v>
                </c:pt>
                <c:pt idx="2">
                  <c:v>3381</c:v>
                </c:pt>
                <c:pt idx="3">
                  <c:v>3216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E05-4EB8-A83E-BC16AED72576}"/>
            </c:ext>
          </c:extLst>
        </c:ser>
        <c:ser>
          <c:idx val="2"/>
          <c:order val="2"/>
          <c:tx>
            <c:strRef>
              <c:f>Sheet3!$H$1</c:f>
              <c:strCache>
                <c:ptCount val="1"/>
                <c:pt idx="0">
                  <c:v>negative score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Sheet3!$E$2:$E$5</c:f>
              <c:strCache>
                <c:ptCount val="4"/>
                <c:pt idx="0">
                  <c:v>photo</c:v>
                </c:pt>
                <c:pt idx="1">
                  <c:v>video</c:v>
                </c:pt>
                <c:pt idx="2">
                  <c:v>GIF</c:v>
                </c:pt>
                <c:pt idx="3">
                  <c:v>audio</c:v>
                </c:pt>
              </c:strCache>
            </c:strRef>
          </c:cat>
          <c:val>
            <c:numRef>
              <c:f>Sheet3!$H$2:$H$5</c:f>
              <c:numCache>
                <c:formatCode>General</c:formatCode>
                <c:ptCount val="4"/>
                <c:pt idx="0">
                  <c:v>2057</c:v>
                </c:pt>
                <c:pt idx="1">
                  <c:v>1943</c:v>
                </c:pt>
                <c:pt idx="2">
                  <c:v>1924</c:v>
                </c:pt>
                <c:pt idx="3">
                  <c:v>1771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E05-4EB8-A83E-BC16AED72576}"/>
            </c:ext>
          </c:extLst>
        </c:ser>
        <c:ser>
          <c:idx val="3"/>
          <c:order val="3"/>
          <c:tx>
            <c:strRef>
              <c:f>Sheet3!$I$1</c:f>
              <c:strCache>
                <c:ptCount val="1"/>
                <c:pt idx="0">
                  <c:v>neutral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Sheet3!$E$2:$E$5</c:f>
              <c:strCache>
                <c:ptCount val="4"/>
                <c:pt idx="0">
                  <c:v>photo</c:v>
                </c:pt>
                <c:pt idx="1">
                  <c:v>video</c:v>
                </c:pt>
                <c:pt idx="2">
                  <c:v>GIF</c:v>
                </c:pt>
                <c:pt idx="3">
                  <c:v>audio</c:v>
                </c:pt>
              </c:strCache>
            </c:strRef>
          </c:cat>
          <c:val>
            <c:numRef>
              <c:f>Sheet3!$I$2:$I$5</c:f>
              <c:numCache>
                <c:formatCode>General</c:formatCode>
                <c:ptCount val="4"/>
                <c:pt idx="0">
                  <c:v>832</c:v>
                </c:pt>
                <c:pt idx="1">
                  <c:v>792</c:v>
                </c:pt>
                <c:pt idx="2">
                  <c:v>774</c:v>
                </c:pt>
                <c:pt idx="3">
                  <c:v>673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E05-4EB8-A83E-BC16AED7257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14362608"/>
        <c:axId val="414360688"/>
      </c:barChart>
      <c:catAx>
        <c:axId val="4143626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4360688"/>
        <c:crosses val="autoZero"/>
        <c:auto val="1"/>
        <c:lblAlgn val="ctr"/>
        <c:lblOffset val="100"/>
        <c:noMultiLvlLbl val="0"/>
      </c:catAx>
      <c:valAx>
        <c:axId val="41436068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43626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count of contents type</a:t>
            </a:r>
          </a:p>
        </c:rich>
      </c:tx>
      <c:layout>
        <c:manualLayout>
          <c:xMode val="edge"/>
          <c:yMode val="edge"/>
          <c:x val="0.30106281344181446"/>
          <c:y val="3.240740740740740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A62-40F5-AF28-AA265B98E7F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A62-40F5-AF28-AA265B98E7FA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A62-40F5-AF28-AA265B98E7FA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BA62-40F5-AF28-AA265B98E7F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Sheet3!$E$2:$E$5</c:f>
              <c:strCache>
                <c:ptCount val="4"/>
                <c:pt idx="0">
                  <c:v>photo</c:v>
                </c:pt>
                <c:pt idx="1">
                  <c:v>video</c:v>
                </c:pt>
                <c:pt idx="2">
                  <c:v>GIF</c:v>
                </c:pt>
                <c:pt idx="3">
                  <c:v>audio</c:v>
                </c:pt>
              </c:strCache>
            </c:strRef>
          </c:cat>
          <c:val>
            <c:numRef>
              <c:f>Sheet3!$F$2:$F$5</c:f>
              <c:numCache>
                <c:formatCode>General</c:formatCode>
                <c:ptCount val="4"/>
                <c:pt idx="0">
                  <c:v>6589</c:v>
                </c:pt>
                <c:pt idx="1">
                  <c:v>6245</c:v>
                </c:pt>
                <c:pt idx="2">
                  <c:v>6079</c:v>
                </c:pt>
                <c:pt idx="3">
                  <c:v>5660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BA62-40F5-AF28-AA265B98E7FA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22.09.2024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22.09.2024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</a:t>
            </a:fld>
            <a:endParaRPr lang="cs-CZ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22.09.2024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10</a:t>
            </a:fld>
            <a:endParaRPr lang="cs-CZ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22.09.2024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11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22.09.2024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2</a:t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22.09.2024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3</a:t>
            </a:fld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22.09.2024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4</a:t>
            </a:fld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22.09.2024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5</a:t>
            </a:fld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22.09.2024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6</a:t>
            </a:fld>
            <a:endParaRPr lang="cs-C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22.09.2024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7</a:t>
            </a:fld>
            <a:endParaRPr lang="cs-CZ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22.09.2024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8</a:t>
            </a:fld>
            <a:endParaRPr lang="cs-CZ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22.09.2024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84730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22.jpeg"/><Relationship Id="rId4" Type="http://schemas.openxmlformats.org/officeDocument/2006/relationships/image" Target="../media/image21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2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11" Type="http://schemas.openxmlformats.org/officeDocument/2006/relationships/image" Target="../media/image15.png"/><Relationship Id="rId5" Type="http://schemas.openxmlformats.org/officeDocument/2006/relationships/image" Target="../media/image1.png"/><Relationship Id="rId10" Type="http://schemas.openxmlformats.org/officeDocument/2006/relationships/image" Target="../media/image14.png"/><Relationship Id="rId4" Type="http://schemas.openxmlformats.org/officeDocument/2006/relationships/image" Target="../media/image6.svg"/><Relationship Id="rId9" Type="http://schemas.openxmlformats.org/officeDocument/2006/relationships/image" Target="../media/image13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eg"/><Relationship Id="rId3" Type="http://schemas.openxmlformats.org/officeDocument/2006/relationships/image" Target="../media/image7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21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chart" Target="../charts/chart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hart" Target="../charts/chart3.xml"/><Relationship Id="rId3" Type="http://schemas.openxmlformats.org/officeDocument/2006/relationships/image" Target="../media/image7.png"/><Relationship Id="rId7" Type="http://schemas.openxmlformats.org/officeDocument/2006/relationships/chart" Target="../charts/chart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6394731" y="0"/>
            <a:ext cx="1893269" cy="10287000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3" name="Group 3"/>
          <p:cNvGrpSpPr/>
          <p:nvPr/>
        </p:nvGrpSpPr>
        <p:grpSpPr>
          <a:xfrm>
            <a:off x="6545735" y="406153"/>
            <a:ext cx="10042534" cy="9474693"/>
            <a:chOff x="0" y="0"/>
            <a:chExt cx="13390046" cy="12632924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0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0"/>
              <a:ext cx="3005065" cy="2794710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3279405"/>
              <a:ext cx="3005065" cy="2794710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6558809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20" name="Group 20"/>
          <p:cNvGrpSpPr/>
          <p:nvPr/>
        </p:nvGrpSpPr>
        <p:grpSpPr>
          <a:xfrm>
            <a:off x="1104900" y="824285"/>
            <a:ext cx="8750843" cy="8318192"/>
            <a:chOff x="0" y="0"/>
            <a:chExt cx="11667791" cy="11090922"/>
          </a:xfrm>
        </p:grpSpPr>
        <p:grpSp>
          <p:nvGrpSpPr>
            <p:cNvPr id="21" name="Group 21"/>
            <p:cNvGrpSpPr>
              <a:grpSpLocks noChangeAspect="1"/>
            </p:cNvGrpSpPr>
            <p:nvPr/>
          </p:nvGrpSpPr>
          <p:grpSpPr>
            <a:xfrm>
              <a:off x="1931835" y="1354967"/>
              <a:ext cx="9735956" cy="9735956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96140" y="376277"/>
              <a:ext cx="9735956" cy="9756713"/>
            </a:xfrm>
            <a:prstGeom prst="rect">
              <a:avLst/>
            </a:prstGeom>
          </p:spPr>
        </p:pic>
      </p:grpSp>
      <p:sp>
        <p:nvSpPr>
          <p:cNvPr id="24" name="TextBox 24"/>
          <p:cNvSpPr txBox="1"/>
          <p:nvPr/>
        </p:nvSpPr>
        <p:spPr>
          <a:xfrm>
            <a:off x="2312375" y="3305349"/>
            <a:ext cx="5482998" cy="28476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59"/>
              </a:lnSpc>
            </a:pPr>
            <a:r>
              <a:rPr lang="en-US" sz="10533" spc="-105" dirty="0">
                <a:solidFill>
                  <a:srgbClr val="FFFFFF"/>
                </a:solidFill>
                <a:latin typeface="Graphik Regular" panose="020B0503030202060203" pitchFamily="34" charset="0"/>
              </a:rPr>
              <a:t>Social Buzz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5003701"/>
            <a:ext cx="942466" cy="27959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2227332"/>
            <a:ext cx="942466" cy="27959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7780070"/>
            <a:ext cx="942466" cy="27959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rcRect l="4069" t="1617" r="4069" b="1617"/>
          <a:stretch>
            <a:fillRect/>
          </a:stretch>
        </p:blipFill>
        <p:spPr>
          <a:xfrm>
            <a:off x="5438298" y="1161805"/>
            <a:ext cx="5036754" cy="796339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457200" y="4539600"/>
            <a:ext cx="4703553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Summary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327032" y="9481425"/>
            <a:ext cx="9711338" cy="2017079"/>
            <a:chOff x="0" y="0"/>
            <a:chExt cx="12948451" cy="2689439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327032" y="-1179605"/>
            <a:ext cx="9711338" cy="2017079"/>
            <a:chOff x="0" y="0"/>
            <a:chExt cx="12948451" cy="2689439"/>
          </a:xfrm>
        </p:grpSpPr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20" name="Group 11">
            <a:extLst>
              <a:ext uri="{FF2B5EF4-FFF2-40B4-BE49-F238E27FC236}">
                <a16:creationId xmlns:a16="http://schemas.microsoft.com/office/drawing/2014/main" id="{C00ABEC5-EF3F-4E3E-827E-EB1F2EF17C0D}"/>
              </a:ext>
            </a:extLst>
          </p:cNvPr>
          <p:cNvGrpSpPr/>
          <p:nvPr/>
        </p:nvGrpSpPr>
        <p:grpSpPr>
          <a:xfrm>
            <a:off x="11581833" y="1580430"/>
            <a:ext cx="5677467" cy="867617"/>
            <a:chOff x="0" y="-47625"/>
            <a:chExt cx="7569956" cy="1156823"/>
          </a:xfrm>
        </p:grpSpPr>
        <p:sp>
          <p:nvSpPr>
            <p:cNvPr id="21" name="TextBox 12">
              <a:extLst>
                <a:ext uri="{FF2B5EF4-FFF2-40B4-BE49-F238E27FC236}">
                  <a16:creationId xmlns:a16="http://schemas.microsoft.com/office/drawing/2014/main" id="{19A1BE45-8301-44C6-A0D0-F8FDA800622F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2" name="TextBox 13">
              <a:extLst>
                <a:ext uri="{FF2B5EF4-FFF2-40B4-BE49-F238E27FC236}">
                  <a16:creationId xmlns:a16="http://schemas.microsoft.com/office/drawing/2014/main" id="{3DAE5247-0244-4123-A713-8D8809E80C70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grpSp>
        <p:nvGrpSpPr>
          <p:cNvPr id="23" name="Group 14">
            <a:extLst>
              <a:ext uri="{FF2B5EF4-FFF2-40B4-BE49-F238E27FC236}">
                <a16:creationId xmlns:a16="http://schemas.microsoft.com/office/drawing/2014/main" id="{F49CBA38-C879-499F-B0F5-691188949921}"/>
              </a:ext>
            </a:extLst>
          </p:cNvPr>
          <p:cNvGrpSpPr/>
          <p:nvPr/>
        </p:nvGrpSpPr>
        <p:grpSpPr>
          <a:xfrm>
            <a:off x="11581833" y="6964868"/>
            <a:ext cx="5677467" cy="867617"/>
            <a:chOff x="0" y="-47625"/>
            <a:chExt cx="7569956" cy="1156823"/>
          </a:xfrm>
        </p:grpSpPr>
        <p:sp>
          <p:nvSpPr>
            <p:cNvPr id="24" name="TextBox 15">
              <a:extLst>
                <a:ext uri="{FF2B5EF4-FFF2-40B4-BE49-F238E27FC236}">
                  <a16:creationId xmlns:a16="http://schemas.microsoft.com/office/drawing/2014/main" id="{3A90234A-916B-4C29-ACF1-11F97E8C2563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5" name="TextBox 16">
              <a:extLst>
                <a:ext uri="{FF2B5EF4-FFF2-40B4-BE49-F238E27FC236}">
                  <a16:creationId xmlns:a16="http://schemas.microsoft.com/office/drawing/2014/main" id="{E1CF9388-A25B-45EF-AAD4-73FE2BA72053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F341EEBA-4705-815C-2171-1DFD5CFC60A9}"/>
              </a:ext>
            </a:extLst>
          </p:cNvPr>
          <p:cNvSpPr txBox="1"/>
          <p:nvPr/>
        </p:nvSpPr>
        <p:spPr>
          <a:xfrm>
            <a:off x="11811000" y="1580430"/>
            <a:ext cx="567746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</a:rPr>
              <a:t>There are a total of 16 distinct content categories.</a:t>
            </a:r>
            <a:br>
              <a:rPr lang="en-US" sz="2000" b="0" i="0" u="none" strike="noStrike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</a:rPr>
            </a:br>
            <a:r>
              <a:rPr lang="en-US" sz="2000" b="0" i="0" u="none" strike="noStrike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</a:rPr>
              <a:t>Out of which </a:t>
            </a:r>
            <a:r>
              <a:rPr lang="en-US" sz="2000" b="0" i="0" u="none" strike="noStrike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</a:rPr>
              <a:t>Animal</a:t>
            </a:r>
            <a:r>
              <a:rPr lang="en-US" sz="2000" b="0" i="0" u="none" strike="noStrike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</a:rPr>
              <a:t> and Science categories are the most popular one.</a:t>
            </a:r>
            <a:endParaRPr lang="en-US" sz="2000" b="0" i="0" u="none" strike="noStrike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</a:rPr>
              <a:t>4 type of content – Photo, Video, Gif and Audio,</a:t>
            </a:r>
            <a:endParaRPr lang="en-US" sz="2000" b="0" i="0" u="none" strike="noStrike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</a:rPr>
              <a:t>Out of which people prefer photo and video.</a:t>
            </a:r>
            <a:endParaRPr lang="en-US" sz="2000" b="0" i="0" u="none" strike="noStrike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</a:rPr>
              <a:t>May month has the highest number of posts.</a:t>
            </a:r>
            <a:endParaRPr lang="en-US" sz="2000" b="0" i="0" u="none" strike="noStrike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Arial" panose="020B0604020202020204" pitchFamily="34" charset="0"/>
            </a:endParaRPr>
          </a:p>
          <a:p>
            <a:endParaRPr lang="en-IN" sz="2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AD0857D-F73B-EF12-BF46-E1FB3D3A26FB}"/>
              </a:ext>
            </a:extLst>
          </p:cNvPr>
          <p:cNvSpPr txBox="1"/>
          <p:nvPr/>
        </p:nvSpPr>
        <p:spPr>
          <a:xfrm>
            <a:off x="11811000" y="4043131"/>
            <a:ext cx="5448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highlight>
                  <a:srgbClr val="FF0000"/>
                </a:highlight>
              </a:rPr>
              <a:t>conclusion</a:t>
            </a:r>
            <a:endParaRPr lang="en-IN" sz="2800" dirty="0">
              <a:highlight>
                <a:srgbClr val="FF0000"/>
              </a:highlight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396658F-6567-AD80-415C-F26530C27CF2}"/>
              </a:ext>
            </a:extLst>
          </p:cNvPr>
          <p:cNvSpPr txBox="1"/>
          <p:nvPr/>
        </p:nvSpPr>
        <p:spPr>
          <a:xfrm>
            <a:off x="11963400" y="5295900"/>
            <a:ext cx="69342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b="0" i="0" u="none" strike="noStrike" dirty="0">
                <a:solidFill>
                  <a:srgbClr val="7030A0"/>
                </a:solidFill>
                <a:effectLst/>
                <a:latin typeface="Calibri" panose="020F0502020204030204" pitchFamily="34" charset="0"/>
              </a:rPr>
              <a:t>Should focus more on the top 5 categories that’s animal, technology,</a:t>
            </a:r>
            <a:br>
              <a:rPr lang="en-US" sz="2800" b="0" i="0" u="none" strike="noStrike" dirty="0">
                <a:solidFill>
                  <a:srgbClr val="7030A0"/>
                </a:solidFill>
                <a:effectLst/>
                <a:latin typeface="Calibri" panose="020F0502020204030204" pitchFamily="34" charset="0"/>
              </a:rPr>
            </a:br>
            <a:r>
              <a:rPr lang="en-US" sz="2800" b="0" i="0" u="none" strike="noStrike" dirty="0">
                <a:solidFill>
                  <a:srgbClr val="7030A0"/>
                </a:solidFill>
                <a:effectLst/>
                <a:latin typeface="Calibri" panose="020F0502020204030204" pitchFamily="34" charset="0"/>
              </a:rPr>
              <a:t>science, healthy eating and food.</a:t>
            </a:r>
            <a:endParaRPr lang="en-US" sz="2800" b="0" i="0" u="none" strike="noStrike" dirty="0">
              <a:solidFill>
                <a:srgbClr val="7030A0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b="0" i="0" u="none" strike="noStrike" dirty="0">
                <a:solidFill>
                  <a:srgbClr val="7030A0"/>
                </a:solidFill>
                <a:effectLst/>
                <a:latin typeface="Calibri" panose="020F0502020204030204" pitchFamily="34" charset="0"/>
              </a:rPr>
              <a:t>create campaign to specifically target those audiences</a:t>
            </a:r>
            <a:endParaRPr lang="en-US" sz="2800" b="0" i="0" u="none" strike="noStrike" dirty="0">
              <a:solidFill>
                <a:srgbClr val="7030A0"/>
              </a:solidFill>
              <a:effectLst/>
              <a:latin typeface="Arial" panose="020B0604020202020204" pitchFamily="34" charset="0"/>
            </a:endParaRPr>
          </a:p>
          <a:p>
            <a:r>
              <a:rPr lang="en-US" sz="2800" b="0" i="0" u="none" strike="noStrike" dirty="0">
                <a:solidFill>
                  <a:srgbClr val="7030A0"/>
                </a:solidFill>
                <a:effectLst/>
                <a:latin typeface="Calibri" panose="020F0502020204030204" pitchFamily="34" charset="0"/>
              </a:rPr>
              <a:t>Need to maximize in the month of January, may and august as they</a:t>
            </a:r>
            <a:br>
              <a:rPr lang="en-US" sz="2800" b="0" i="0" u="none" strike="noStrike" dirty="0">
                <a:solidFill>
                  <a:srgbClr val="7030A0"/>
                </a:solidFill>
                <a:effectLst/>
                <a:latin typeface="Calibri" panose="020F0502020204030204" pitchFamily="34" charset="0"/>
              </a:rPr>
            </a:br>
            <a:r>
              <a:rPr lang="en-US" sz="2800" b="0" i="0" u="none" strike="noStrike" dirty="0">
                <a:solidFill>
                  <a:srgbClr val="7030A0"/>
                </a:solidFill>
                <a:effectLst/>
                <a:latin typeface="Calibri" panose="020F0502020204030204" pitchFamily="34" charset="0"/>
              </a:rPr>
              <a:t>number of posts in these months are the highest</a:t>
            </a:r>
            <a:endParaRPr lang="en-IN" sz="2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21913" y="5552246"/>
            <a:ext cx="5385738" cy="4122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 spc="-26" dirty="0">
                <a:solidFill>
                  <a:srgbClr val="FFFFFF"/>
                </a:solidFill>
                <a:latin typeface="Graphik Regular" panose="020B0503030202060203" pitchFamily="34" charset="0"/>
              </a:rPr>
              <a:t>ANY QUESTIONS?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728428" y="3599225"/>
            <a:ext cx="3546595" cy="3371248"/>
            <a:chOff x="0" y="0"/>
            <a:chExt cx="4728794" cy="4494997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>
              <a:off x="782946" y="549149"/>
              <a:ext cx="3945848" cy="3945848"/>
              <a:chOff x="0" y="0"/>
              <a:chExt cx="6350000" cy="6350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</p:sp>
        </p:grpSp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160550" y="152500"/>
              <a:ext cx="3945848" cy="3954260"/>
            </a:xfrm>
            <a:prstGeom prst="rect">
              <a:avLst/>
            </a:prstGeom>
          </p:spPr>
        </p:pic>
      </p:grpSp>
      <p:sp>
        <p:nvSpPr>
          <p:cNvPr id="7" name="TextBox 7"/>
          <p:cNvSpPr txBox="1"/>
          <p:nvPr/>
        </p:nvSpPr>
        <p:spPr>
          <a:xfrm>
            <a:off x="4669076" y="4178375"/>
            <a:ext cx="57298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Thank you!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517113" y="-1140306"/>
            <a:ext cx="17253775" cy="2017079"/>
            <a:chOff x="0" y="0"/>
            <a:chExt cx="23005033" cy="2689439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517113" y="9394369"/>
            <a:ext cx="17253775" cy="2017079"/>
            <a:chOff x="0" y="0"/>
            <a:chExt cx="23005033" cy="2689439"/>
          </a:xfrm>
        </p:grpSpPr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921591" y="3285301"/>
            <a:ext cx="8673443" cy="3762839"/>
            <a:chOff x="0" y="0"/>
            <a:chExt cx="11564591" cy="5017118"/>
          </a:xfrm>
        </p:grpSpPr>
        <p:sp>
          <p:nvSpPr>
            <p:cNvPr id="3" name="TextBox 3"/>
            <p:cNvSpPr txBox="1"/>
            <p:nvPr/>
          </p:nvSpPr>
          <p:spPr>
            <a:xfrm>
              <a:off x="0" y="0"/>
              <a:ext cx="11564591" cy="16414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600"/>
                </a:lnSpc>
              </a:pPr>
              <a:r>
                <a:rPr lang="en-US" sz="8000" spc="-80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Today's agenda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298167"/>
              <a:ext cx="11564591" cy="271895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Project recap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Problem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The Analytics team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Process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Insights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Summary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307242" y="-1685151"/>
            <a:ext cx="3545508" cy="3370302"/>
            <a:chOff x="0" y="0"/>
            <a:chExt cx="4727344" cy="4493736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9" name="Group 9"/>
          <p:cNvGrpSpPr/>
          <p:nvPr/>
        </p:nvGrpSpPr>
        <p:grpSpPr>
          <a:xfrm>
            <a:off x="13610070" y="3458349"/>
            <a:ext cx="3545508" cy="3370302"/>
            <a:chOff x="0" y="0"/>
            <a:chExt cx="4727344" cy="4493736"/>
          </a:xfrm>
        </p:grpSpPr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1912898" y="8601849"/>
            <a:ext cx="3545508" cy="3370302"/>
            <a:chOff x="0" y="0"/>
            <a:chExt cx="4727344" cy="4493736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-927557" y="406153"/>
            <a:ext cx="2253799" cy="9474693"/>
            <a:chOff x="0" y="0"/>
            <a:chExt cx="3005065" cy="12632924"/>
          </a:xfrm>
        </p:grpSpPr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7113" y="584601"/>
            <a:ext cx="17253775" cy="9117799"/>
            <a:chOff x="0" y="0"/>
            <a:chExt cx="23005033" cy="12157065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3155875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6311751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9467626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3155875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6311751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9467626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3155875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6311751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9467626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3155875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6311751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9467626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3155875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6311751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9467626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3155875"/>
              <a:ext cx="2891870" cy="2689439"/>
            </a:xfrm>
            <a:prstGeom prst="rect">
              <a:avLst/>
            </a:prstGeom>
          </p:spPr>
        </p:pic>
        <p:pic>
          <p:nvPicPr>
            <p:cNvPr id="25" name="Picture 2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6311751"/>
              <a:ext cx="2891870" cy="2689439"/>
            </a:xfrm>
            <a:prstGeom prst="rect">
              <a:avLst/>
            </a:prstGeom>
          </p:spPr>
        </p:pic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9467626"/>
              <a:ext cx="2891870" cy="2689439"/>
            </a:xfrm>
            <a:prstGeom prst="rect">
              <a:avLst/>
            </a:prstGeom>
          </p:spPr>
        </p:pic>
        <p:pic>
          <p:nvPicPr>
            <p:cNvPr id="27" name="Picture 2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155875"/>
              <a:ext cx="2891870" cy="2689439"/>
            </a:xfrm>
            <a:prstGeom prst="rect">
              <a:avLst/>
            </a:prstGeom>
          </p:spPr>
        </p:pic>
        <p:pic>
          <p:nvPicPr>
            <p:cNvPr id="29" name="Picture 2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311751"/>
              <a:ext cx="2891870" cy="2689439"/>
            </a:xfrm>
            <a:prstGeom prst="rect">
              <a:avLst/>
            </a:prstGeom>
          </p:spPr>
        </p:pic>
        <p:pic>
          <p:nvPicPr>
            <p:cNvPr id="30" name="Picture 3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467626"/>
              <a:ext cx="2891870" cy="2689439"/>
            </a:xfrm>
            <a:prstGeom prst="rect">
              <a:avLst/>
            </a:prstGeom>
          </p:spPr>
        </p:pic>
      </p:grpSp>
      <p:sp>
        <p:nvSpPr>
          <p:cNvPr id="31" name="AutoShape 31"/>
          <p:cNvSpPr/>
          <p:nvPr/>
        </p:nvSpPr>
        <p:spPr>
          <a:xfrm>
            <a:off x="4946896" y="2005584"/>
            <a:ext cx="11342283" cy="6275832"/>
          </a:xfrm>
          <a:prstGeom prst="rect">
            <a:avLst/>
          </a:prstGeom>
          <a:solidFill>
            <a:schemeClr val="bg1"/>
          </a:solidFill>
        </p:spPr>
      </p:sp>
      <p:pic>
        <p:nvPicPr>
          <p:cNvPr id="32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321"/>
          <a:stretch>
            <a:fillRect/>
          </a:stretch>
        </p:blipFill>
        <p:spPr>
          <a:xfrm rot="10799999">
            <a:off x="1983048" y="1909668"/>
            <a:ext cx="6453903" cy="6467663"/>
          </a:xfrm>
          <a:prstGeom prst="rect">
            <a:avLst/>
          </a:prstGeom>
        </p:spPr>
      </p:pic>
      <p:sp>
        <p:nvSpPr>
          <p:cNvPr id="33" name="TextBox 33"/>
          <p:cNvSpPr txBox="1"/>
          <p:nvPr/>
        </p:nvSpPr>
        <p:spPr>
          <a:xfrm>
            <a:off x="2969013" y="3935700"/>
            <a:ext cx="4481973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Project Recap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A92A1FB5-7DAA-279E-EBEA-85A5FE40C4E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99198" y="2697596"/>
            <a:ext cx="6819789" cy="435090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8195696"/>
            <a:ext cx="3545508" cy="3370302"/>
            <a:chOff x="0" y="0"/>
            <a:chExt cx="4727344" cy="4493736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6" name="AutoShape 6"/>
          <p:cNvSpPr/>
          <p:nvPr/>
        </p:nvSpPr>
        <p:spPr>
          <a:xfrm>
            <a:off x="0" y="0"/>
            <a:ext cx="9964482" cy="10287000"/>
          </a:xfrm>
          <a:prstGeom prst="rect">
            <a:avLst/>
          </a:prstGeom>
          <a:solidFill>
            <a:srgbClr val="A100FF"/>
          </a:solidFill>
          <a:ln>
            <a:solidFill>
              <a:srgbClr val="A100FF"/>
            </a:solidFill>
          </a:ln>
        </p:spPr>
        <p:txBody>
          <a:bodyPr/>
          <a:lstStyle/>
          <a:p>
            <a:endParaRPr lang="en-AU" dirty="0"/>
          </a:p>
        </p:txBody>
      </p:sp>
      <p:grpSp>
        <p:nvGrpSpPr>
          <p:cNvPr id="7" name="Group 7"/>
          <p:cNvGrpSpPr/>
          <p:nvPr/>
        </p:nvGrpSpPr>
        <p:grpSpPr>
          <a:xfrm>
            <a:off x="-146279" y="406153"/>
            <a:ext cx="2253799" cy="9474693"/>
            <a:chOff x="0" y="0"/>
            <a:chExt cx="3005065" cy="12632924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1298688" y="1464558"/>
            <a:ext cx="3438614" cy="3297100"/>
            <a:chOff x="0" y="154662"/>
            <a:chExt cx="4584818" cy="4396135"/>
          </a:xfrm>
        </p:grpSpPr>
        <p:grpSp>
          <p:nvGrpSpPr>
            <p:cNvPr id="13" name="Group 13"/>
            <p:cNvGrpSpPr>
              <a:grpSpLocks noChangeAspect="1"/>
            </p:cNvGrpSpPr>
            <p:nvPr/>
          </p:nvGrpSpPr>
          <p:grpSpPr>
            <a:xfrm>
              <a:off x="0" y="656398"/>
              <a:ext cx="3894399" cy="3894399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963488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b="321"/>
            <a:stretch>
              <a:fillRect/>
            </a:stretch>
          </p:blipFill>
          <p:spPr>
            <a:xfrm rot="16484543">
              <a:off x="686267" y="150511"/>
              <a:ext cx="3894400" cy="3902702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15986267" y="-1061348"/>
            <a:ext cx="3545508" cy="3370302"/>
            <a:chOff x="0" y="0"/>
            <a:chExt cx="4727344" cy="4493736"/>
          </a:xfrm>
        </p:grpSpPr>
        <p:grpSp>
          <p:nvGrpSpPr>
            <p:cNvPr id="17" name="Group 17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9"/>
          <a:srcRect l="24693" r="24693"/>
          <a:stretch>
            <a:fillRect/>
          </a:stretch>
        </p:blipFill>
        <p:spPr>
          <a:xfrm>
            <a:off x="11007484" y="1028700"/>
            <a:ext cx="6251816" cy="8229600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3069738" y="2308953"/>
            <a:ext cx="578686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Problem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86A5A2BA-ACBB-FFA7-1312-CAC7B73AFB2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448330" y="6196623"/>
            <a:ext cx="5382376" cy="356284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4C7B6AE7-0C29-DC00-85E8-4768464ABA6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567316" y="5550245"/>
            <a:ext cx="4829849" cy="77163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06723" y="406153"/>
            <a:ext cx="9939843" cy="9474693"/>
            <a:chOff x="0" y="0"/>
            <a:chExt cx="13253124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0"/>
              <a:ext cx="3005065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0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9838214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0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3279405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6558809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9838214"/>
              <a:ext cx="3005065" cy="2794710"/>
            </a:xfrm>
            <a:prstGeom prst="rect">
              <a:avLst/>
            </a:prstGeom>
          </p:spPr>
        </p:pic>
      </p:grpSp>
      <p:sp>
        <p:nvSpPr>
          <p:cNvPr id="15" name="AutoShape 15"/>
          <p:cNvSpPr/>
          <p:nvPr/>
        </p:nvSpPr>
        <p:spPr>
          <a:xfrm>
            <a:off x="2110745" y="1825527"/>
            <a:ext cx="6750815" cy="6635945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16" name="Group 16"/>
          <p:cNvGrpSpPr>
            <a:grpSpLocks noChangeAspect="1"/>
          </p:cNvGrpSpPr>
          <p:nvPr/>
        </p:nvGrpSpPr>
        <p:grpSpPr>
          <a:xfrm>
            <a:off x="11755724" y="1124003"/>
            <a:ext cx="2085137" cy="2085137"/>
            <a:chOff x="-213398" y="-446840"/>
            <a:chExt cx="6350000" cy="6350000"/>
          </a:xfrm>
        </p:grpSpPr>
        <p:sp>
          <p:nvSpPr>
            <p:cNvPr id="17" name="Freeform 17"/>
            <p:cNvSpPr/>
            <p:nvPr/>
          </p:nvSpPr>
          <p:spPr>
            <a:xfrm>
              <a:off x="-213398" y="-44684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</p:sp>
      </p:grpSp>
      <p:sp>
        <p:nvSpPr>
          <p:cNvPr id="20" name="Freeform 20"/>
          <p:cNvSpPr/>
          <p:nvPr/>
        </p:nvSpPr>
        <p:spPr>
          <a:xfrm>
            <a:off x="11443639" y="1050857"/>
            <a:ext cx="2123087" cy="2123082"/>
          </a:xfrm>
          <a:custGeom>
            <a:avLst/>
            <a:gdLst/>
            <a:ahLst/>
            <a:cxnLst/>
            <a:rect l="l" t="t" r="r" b="b"/>
            <a:pathLst>
              <a:path w="6350000" h="6349987">
                <a:moveTo>
                  <a:pt x="3175000" y="6349987"/>
                </a:moveTo>
                <a:cubicBezTo>
                  <a:pt x="1424279" y="6349987"/>
                  <a:pt x="0" y="4925733"/>
                  <a:pt x="0" y="3175038"/>
                </a:cubicBezTo>
                <a:cubicBezTo>
                  <a:pt x="0" y="1424317"/>
                  <a:pt x="1424292" y="0"/>
                  <a:pt x="3175000" y="0"/>
                </a:cubicBezTo>
                <a:cubicBezTo>
                  <a:pt x="4925733" y="0"/>
                  <a:pt x="6350000" y="1424330"/>
                  <a:pt x="6350000" y="3175038"/>
                </a:cubicBezTo>
                <a:cubicBezTo>
                  <a:pt x="6350000" y="4925720"/>
                  <a:pt x="4925733" y="6349987"/>
                  <a:pt x="3175000" y="6349987"/>
                </a:cubicBezTo>
                <a:close/>
                <a:moveTo>
                  <a:pt x="3175000" y="115760"/>
                </a:moveTo>
                <a:cubicBezTo>
                  <a:pt x="1488135" y="115760"/>
                  <a:pt x="115760" y="1488148"/>
                  <a:pt x="115760" y="3175038"/>
                </a:cubicBezTo>
                <a:cubicBezTo>
                  <a:pt x="115760" y="4861915"/>
                  <a:pt x="1488135" y="6234265"/>
                  <a:pt x="3175000" y="6234265"/>
                </a:cubicBezTo>
                <a:cubicBezTo>
                  <a:pt x="4861852" y="6234265"/>
                  <a:pt x="6234265" y="4861890"/>
                  <a:pt x="6234265" y="3175038"/>
                </a:cubicBezTo>
                <a:cubicBezTo>
                  <a:pt x="6234265" y="1488148"/>
                  <a:pt x="4861852" y="115760"/>
                  <a:pt x="3175000" y="115760"/>
                </a:cubicBezTo>
                <a:close/>
              </a:path>
            </a:pathLst>
          </a:custGeom>
          <a:solidFill>
            <a:srgbClr val="2E44D8"/>
          </a:solidFill>
        </p:spPr>
      </p:sp>
      <p:grpSp>
        <p:nvGrpSpPr>
          <p:cNvPr id="21" name="Group 21"/>
          <p:cNvGrpSpPr>
            <a:grpSpLocks noChangeAspect="1"/>
          </p:cNvGrpSpPr>
          <p:nvPr/>
        </p:nvGrpSpPr>
        <p:grpSpPr>
          <a:xfrm>
            <a:off x="12072864" y="7011895"/>
            <a:ext cx="2085137" cy="2085137"/>
            <a:chOff x="0" y="0"/>
            <a:chExt cx="6350000" cy="63500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3" name="Group 23"/>
          <p:cNvGrpSpPr>
            <a:grpSpLocks noChangeAspect="1"/>
          </p:cNvGrpSpPr>
          <p:nvPr/>
        </p:nvGrpSpPr>
        <p:grpSpPr>
          <a:xfrm>
            <a:off x="11723600" y="6740788"/>
            <a:ext cx="2187334" cy="2123082"/>
            <a:chOff x="-23042" y="66269"/>
            <a:chExt cx="6542158" cy="6349987"/>
          </a:xfrm>
        </p:grpSpPr>
        <p:sp>
          <p:nvSpPr>
            <p:cNvPr id="24" name="Freeform 24"/>
            <p:cNvSpPr/>
            <p:nvPr/>
          </p:nvSpPr>
          <p:spPr>
            <a:xfrm>
              <a:off x="-23042" y="119185"/>
              <a:ext cx="6542158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5"/>
              <a:stretch>
                <a:fillRect l="-162891" t="-16684" r="-160683" b="-166629"/>
              </a:stretch>
            </a:blipFill>
            <a:ln>
              <a:solidFill>
                <a:srgbClr val="00BAFF"/>
              </a:solidFill>
            </a:ln>
          </p:spPr>
        </p:sp>
        <p:sp>
          <p:nvSpPr>
            <p:cNvPr id="25" name="Freeform 25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grpSp>
        <p:nvGrpSpPr>
          <p:cNvPr id="26" name="Group 26"/>
          <p:cNvGrpSpPr>
            <a:grpSpLocks noChangeAspect="1"/>
          </p:cNvGrpSpPr>
          <p:nvPr/>
        </p:nvGrpSpPr>
        <p:grpSpPr>
          <a:xfrm>
            <a:off x="11846579" y="4100930"/>
            <a:ext cx="2085137" cy="2085137"/>
            <a:chOff x="0" y="0"/>
            <a:chExt cx="6350000" cy="63500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8" name="Group 28"/>
          <p:cNvGrpSpPr>
            <a:grpSpLocks noChangeAspect="1"/>
          </p:cNvGrpSpPr>
          <p:nvPr/>
        </p:nvGrpSpPr>
        <p:grpSpPr>
          <a:xfrm>
            <a:off x="11547913" y="3829352"/>
            <a:ext cx="2174041" cy="2165548"/>
            <a:chOff x="0" y="0"/>
            <a:chExt cx="6502400" cy="6477000"/>
          </a:xfrm>
        </p:grpSpPr>
        <p:sp>
          <p:nvSpPr>
            <p:cNvPr id="29" name="Freeform 2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6"/>
              <a:stretch>
                <a:fillRect l="-164266" t="1917" r="-22903" b="-93994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30" name="Freeform 3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sp>
        <p:nvSpPr>
          <p:cNvPr id="31" name="TextBox 31"/>
          <p:cNvSpPr txBox="1"/>
          <p:nvPr/>
        </p:nvSpPr>
        <p:spPr>
          <a:xfrm>
            <a:off x="2670508" y="3331799"/>
            <a:ext cx="5612273" cy="36933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The Analytics team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E866CFFE-0420-028B-A238-C45B289EC62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195951" y="3599161"/>
            <a:ext cx="3448531" cy="4715533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986D9244-1249-D8B4-0013-BA408A27EDA0}"/>
              </a:ext>
            </a:extLst>
          </p:cNvPr>
          <p:cNvSpPr txBox="1"/>
          <p:nvPr/>
        </p:nvSpPr>
        <p:spPr>
          <a:xfrm>
            <a:off x="14477999" y="1638300"/>
            <a:ext cx="330327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Prashant </a:t>
            </a:r>
            <a:r>
              <a:rPr lang="en-US" sz="3200" b="1" dirty="0" err="1"/>
              <a:t>kumar</a:t>
            </a:r>
            <a:endParaRPr lang="en-US" sz="3200" b="1" dirty="0"/>
          </a:p>
          <a:p>
            <a:r>
              <a:rPr lang="en-US" sz="3200" dirty="0"/>
              <a:t>Data Analyst</a:t>
            </a:r>
            <a:endParaRPr lang="en-IN" sz="3200" dirty="0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66EC09E8-479F-3974-493A-8BA6C37B510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3705" y="911331"/>
            <a:ext cx="3074295" cy="2351357"/>
          </a:xfrm>
          <a:prstGeom prst="rect">
            <a:avLst/>
          </a:prstGeom>
          <a:effectLst>
            <a:softEdge rad="101600"/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45296" y="406153"/>
            <a:ext cx="10042534" cy="9474693"/>
            <a:chOff x="0" y="0"/>
            <a:chExt cx="13390046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r="10232"/>
            <a:stretch>
              <a:fillRect/>
            </a:stretch>
          </p:blipFill>
          <p:spPr>
            <a:xfrm>
              <a:off x="6923321" y="6558809"/>
              <a:ext cx="2697587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903391" y="1027892"/>
            <a:ext cx="1854962" cy="1781248"/>
            <a:chOff x="0" y="0"/>
            <a:chExt cx="2473282" cy="2374997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3758754" y="2639980"/>
            <a:ext cx="1854962" cy="1781248"/>
            <a:chOff x="0" y="0"/>
            <a:chExt cx="2473282" cy="2374997"/>
          </a:xfrm>
        </p:grpSpPr>
        <p:grpSp>
          <p:nvGrpSpPr>
            <p:cNvPr id="18" name="Group 18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1" name="Group 21"/>
          <p:cNvGrpSpPr/>
          <p:nvPr/>
        </p:nvGrpSpPr>
        <p:grpSpPr>
          <a:xfrm>
            <a:off x="5614117" y="4252068"/>
            <a:ext cx="1854962" cy="1781248"/>
            <a:chOff x="0" y="0"/>
            <a:chExt cx="2473282" cy="2374997"/>
          </a:xfrm>
        </p:grpSpPr>
        <p:grpSp>
          <p:nvGrpSpPr>
            <p:cNvPr id="22" name="Group 22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5" name="Group 25"/>
          <p:cNvGrpSpPr/>
          <p:nvPr/>
        </p:nvGrpSpPr>
        <p:grpSpPr>
          <a:xfrm>
            <a:off x="7469480" y="5864156"/>
            <a:ext cx="1854962" cy="1781248"/>
            <a:chOff x="0" y="0"/>
            <a:chExt cx="2473282" cy="2374997"/>
          </a:xfrm>
        </p:grpSpPr>
        <p:grpSp>
          <p:nvGrpSpPr>
            <p:cNvPr id="26" name="Group 26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9" name="Group 29"/>
          <p:cNvGrpSpPr/>
          <p:nvPr/>
        </p:nvGrpSpPr>
        <p:grpSpPr>
          <a:xfrm>
            <a:off x="9324843" y="7476244"/>
            <a:ext cx="1854962" cy="1781248"/>
            <a:chOff x="0" y="0"/>
            <a:chExt cx="2473282" cy="2374997"/>
          </a:xfrm>
        </p:grpSpPr>
        <p:grpSp>
          <p:nvGrpSpPr>
            <p:cNvPr id="30" name="Group 30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32" name="Picture 3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sp>
        <p:nvSpPr>
          <p:cNvPr id="33" name="TextBox 33"/>
          <p:cNvSpPr txBox="1"/>
          <p:nvPr/>
        </p:nvSpPr>
        <p:spPr>
          <a:xfrm>
            <a:off x="10667818" y="1028700"/>
            <a:ext cx="6642545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Process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2630944" y="1372359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1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4534646" y="2984043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2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0108223" y="7828620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>
                <a:solidFill>
                  <a:srgbClr val="FFFFFF"/>
                </a:solidFill>
                <a:latin typeface="Clear Sans Regular Bold"/>
              </a:rPr>
              <a:t>5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8193880" y="6204766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4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6396750" y="4605252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3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CCE4BED-FFEE-3E7C-992F-9215267D697A}"/>
              </a:ext>
            </a:extLst>
          </p:cNvPr>
          <p:cNvSpPr txBox="1"/>
          <p:nvPr/>
        </p:nvSpPr>
        <p:spPr>
          <a:xfrm>
            <a:off x="4305513" y="1383080"/>
            <a:ext cx="59172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Data Understanding</a:t>
            </a:r>
            <a:endParaRPr lang="en-IN" sz="40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21DA005-BB70-BCF3-9B24-C7A702E1EE2F}"/>
              </a:ext>
            </a:extLst>
          </p:cNvPr>
          <p:cNvSpPr txBox="1"/>
          <p:nvPr/>
        </p:nvSpPr>
        <p:spPr>
          <a:xfrm>
            <a:off x="6137494" y="2989174"/>
            <a:ext cx="59172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Data Cleaning	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53A27F4-6D18-3C30-C3A2-CCE437D73DD9}"/>
              </a:ext>
            </a:extLst>
          </p:cNvPr>
          <p:cNvSpPr txBox="1"/>
          <p:nvPr/>
        </p:nvSpPr>
        <p:spPr>
          <a:xfrm>
            <a:off x="7994450" y="4612980"/>
            <a:ext cx="59172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Data Modelling</a:t>
            </a:r>
            <a:endParaRPr lang="en-IN" sz="40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7A0374F-6EA1-EC58-2E71-7D1FD8900183}"/>
              </a:ext>
            </a:extLst>
          </p:cNvPr>
          <p:cNvSpPr txBox="1"/>
          <p:nvPr/>
        </p:nvSpPr>
        <p:spPr>
          <a:xfrm>
            <a:off x="9804000" y="6145002"/>
            <a:ext cx="59172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Data Analysis</a:t>
            </a:r>
            <a:endParaRPr lang="en-IN" sz="40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F21A950-BBFB-5A55-1B10-DD8B083E030A}"/>
              </a:ext>
            </a:extLst>
          </p:cNvPr>
          <p:cNvSpPr txBox="1"/>
          <p:nvPr/>
        </p:nvSpPr>
        <p:spPr>
          <a:xfrm>
            <a:off x="11608615" y="8069600"/>
            <a:ext cx="59172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Uncover Insights</a:t>
            </a:r>
            <a:endParaRPr lang="en-IN" sz="4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127159" y="6480806"/>
            <a:ext cx="2972219" cy="881758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930056" y="285966"/>
            <a:ext cx="46361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Insights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517112" y="7810500"/>
            <a:ext cx="17253775" cy="2017079"/>
            <a:chOff x="0" y="0"/>
            <a:chExt cx="23005033" cy="2689439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7272183" y="6480309"/>
            <a:ext cx="2972219" cy="881758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2670342" y="6480309"/>
            <a:ext cx="2972219" cy="88175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6107919-19E9-0CA0-051C-D1EC31CE0A88}"/>
              </a:ext>
            </a:extLst>
          </p:cNvPr>
          <p:cNvSpPr txBox="1"/>
          <p:nvPr/>
        </p:nvSpPr>
        <p:spPr>
          <a:xfrm rot="16200000">
            <a:off x="985798" y="3675773"/>
            <a:ext cx="5170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00FF00"/>
                </a:highlight>
              </a:rPr>
              <a:t>Total unique categories :16</a:t>
            </a:r>
            <a:endParaRPr lang="en-IN" sz="3600" dirty="0">
              <a:solidFill>
                <a:schemeClr val="tx1">
                  <a:lumMod val="95000"/>
                  <a:lumOff val="5000"/>
                </a:schemeClr>
              </a:solidFill>
              <a:highlight>
                <a:srgbClr val="00FF00"/>
              </a:highligh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3B734D4-065B-8BE2-BDBC-1209ED0E50D8}"/>
              </a:ext>
            </a:extLst>
          </p:cNvPr>
          <p:cNvSpPr txBox="1"/>
          <p:nvPr/>
        </p:nvSpPr>
        <p:spPr>
          <a:xfrm rot="16200000">
            <a:off x="6135568" y="3294657"/>
            <a:ext cx="51709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00"/>
                </a:highlight>
              </a:rPr>
              <a:t>Most popular category: Animals</a:t>
            </a:r>
            <a:endParaRPr lang="en-IN" sz="3600" dirty="0">
              <a:solidFill>
                <a:schemeClr val="tx1">
                  <a:lumMod val="95000"/>
                  <a:lumOff val="5000"/>
                </a:schemeClr>
              </a:solidFill>
              <a:highlight>
                <a:srgbClr val="FFFF00"/>
              </a:highlight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DD8B47A-FD9E-B0B2-DF0D-5E7F01F1AA71}"/>
              </a:ext>
            </a:extLst>
          </p:cNvPr>
          <p:cNvSpPr txBox="1"/>
          <p:nvPr/>
        </p:nvSpPr>
        <p:spPr>
          <a:xfrm rot="16200000">
            <a:off x="11202438" y="3374528"/>
            <a:ext cx="51709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00FF"/>
                </a:highlight>
              </a:rPr>
              <a:t>Most post in a month : May(2138)</a:t>
            </a:r>
            <a:endParaRPr lang="en-IN" sz="3600" dirty="0">
              <a:solidFill>
                <a:schemeClr val="tx1">
                  <a:lumMod val="95000"/>
                  <a:lumOff val="5000"/>
                </a:schemeClr>
              </a:solidFill>
              <a:highlight>
                <a:srgbClr val="FF00FF"/>
              </a:highligh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1" y="-710238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aphicFrame>
        <p:nvGraphicFramePr>
          <p:cNvPr id="27" name="Chart 26">
            <a:extLst>
              <a:ext uri="{FF2B5EF4-FFF2-40B4-BE49-F238E27FC236}">
                <a16:creationId xmlns:a16="http://schemas.microsoft.com/office/drawing/2014/main" id="{A32DDA05-88C3-50C3-34BE-F1B92299A84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28556119"/>
              </p:ext>
            </p:extLst>
          </p:nvPr>
        </p:nvGraphicFramePr>
        <p:xfrm>
          <a:off x="2824654" y="1819833"/>
          <a:ext cx="15084872" cy="70177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2" y="-1235382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aphicFrame>
        <p:nvGraphicFramePr>
          <p:cNvPr id="27" name="Chart 26">
            <a:extLst>
              <a:ext uri="{FF2B5EF4-FFF2-40B4-BE49-F238E27FC236}">
                <a16:creationId xmlns:a16="http://schemas.microsoft.com/office/drawing/2014/main" id="{ED3165DF-7F72-0A82-20A0-0318D6036CF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58487020"/>
              </p:ext>
            </p:extLst>
          </p:nvPr>
        </p:nvGraphicFramePr>
        <p:xfrm>
          <a:off x="2703334" y="1193117"/>
          <a:ext cx="7355066" cy="78542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28" name="Chart 27">
            <a:extLst>
              <a:ext uri="{FF2B5EF4-FFF2-40B4-BE49-F238E27FC236}">
                <a16:creationId xmlns:a16="http://schemas.microsoft.com/office/drawing/2014/main" id="{56A68F86-930B-EBFC-9936-CEBA882A9E1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71146569"/>
              </p:ext>
            </p:extLst>
          </p:nvPr>
        </p:nvGraphicFramePr>
        <p:xfrm>
          <a:off x="12039600" y="1827072"/>
          <a:ext cx="6785405" cy="69472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</p:spTree>
    <p:extLst>
      <p:ext uri="{BB962C8B-B14F-4D97-AF65-F5344CB8AC3E}">
        <p14:creationId xmlns:p14="http://schemas.microsoft.com/office/powerpoint/2010/main" val="2453851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209</Words>
  <Application>Microsoft Office PowerPoint</Application>
  <PresentationFormat>Custom</PresentationFormat>
  <Paragraphs>66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Graphik Regular</vt:lpstr>
      <vt:lpstr>Clear Sans Regular Bold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Kevin Dang</dc:creator>
  <cp:lastModifiedBy>Prashant Kumar</cp:lastModifiedBy>
  <cp:revision>11</cp:revision>
  <dcterms:created xsi:type="dcterms:W3CDTF">2006-08-16T00:00:00Z</dcterms:created>
  <dcterms:modified xsi:type="dcterms:W3CDTF">2024-09-22T13:20:57Z</dcterms:modified>
  <dc:identifier>DAEhDyfaYKE</dc:identifier>
</cp:coreProperties>
</file>