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54"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DF8DF-C22D-4C59-B2EA-A2B7F55153BC}" v="223" dt="2021-07-23T09:35:34.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120" y="-403"/>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7/23/2021</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801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361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3385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878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0982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0672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486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83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95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88887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562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59297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026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6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709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17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15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125526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u-gb.dataplatform.cloud.ibm.com/data/jupyter2/runtimeenv2/v1/wdpx/service/notebook/conda2py37oce816c8ad5eecb46a4a39ed67c0a4e59e0/dsxjpy/GIR_MiCZmdMgQQAm413z4Q:XePj6QMyGcBbL54AGj7c7owkXrZqEMGWDp03bxJ4tXAkM4lHNo_agRo_moGbfwLo2kZ_2hA/container/notebooks/74883ace-2b0a-4f1e-b2ab-15df51a05f27?api=v2&amp;project=816c8ad5-eecb-46a4-a39e-d67c0a4e59e0#conclusion" TargetMode="External"/><Relationship Id="rId3" Type="http://schemas.openxmlformats.org/officeDocument/2006/relationships/hyperlink" Target="https://eu-gb.dataplatform.cloud.ibm.com/data/jupyter2/runtimeenv2/v1/wdpx/service/notebook/conda2py37oce816c8ad5eecb46a4a39ed67c0a4e59e0/dsxjpy/GIR_MiCZmdMgQQAm413z4Q:XePj6QMyGcBbL54AGj7c7owkXrZqEMGWDp03bxJ4tXAkM4lHNo_agRo_moGbfwLo2kZ_2hA/container/notebooks/74883ace-2b0a-4f1e-b2ab-15df51a05f27?api=v2&amp;project=816c8ad5-eecb-46a4-a39e-d67c0a4e59e0#introduction" TargetMode="External"/><Relationship Id="rId7" Type="http://schemas.openxmlformats.org/officeDocument/2006/relationships/hyperlink" Target="https://eu-gb.dataplatform.cloud.ibm.com/data/jupyter2/runtimeenv2/v1/wdpx/service/notebook/conda2py37oce816c8ad5eecb46a4a39ed67c0a4e59e0/dsxjpy/GIR_MiCZmdMgQQAm413z4Q:XePj6QMyGcBbL54AGj7c7owkXrZqEMGWDp03bxJ4tXAkM4lHNo_agRo_moGbfwLo2kZ_2hA/container/notebooks/74883ace-2b0a-4f1e-b2ab-15df51a05f27?api=v2&amp;project=816c8ad5-eecb-46a4-a39e-d67c0a4e59e0#result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u-gb.dataplatform.cloud.ibm.com/data/jupyter2/runtimeenv2/v1/wdpx/service/notebook/conda2py37oce816c8ad5eecb46a4a39ed67c0a4e59e0/dsxjpy/GIR_MiCZmdMgQQAm413z4Q:XePj6QMyGcBbL54AGj7c7owkXrZqEMGWDp03bxJ4tXAkM4lHNo_agRo_moGbfwLo2kZ_2hA/container/notebooks/74883ace-2b0a-4f1e-b2ab-15df51a05f27?api=v2&amp;project=816c8ad5-eecb-46a4-a39e-d67c0a4e59e0#analysis" TargetMode="External"/><Relationship Id="rId5" Type="http://schemas.openxmlformats.org/officeDocument/2006/relationships/hyperlink" Target="https://eu-gb.dataplatform.cloud.ibm.com/data/jupyter2/runtimeenv2/v1/wdpx/service/notebook/conda2py37oce816c8ad5eecb46a4a39ed67c0a4e59e0/dsxjpy/GIR_MiCZmdMgQQAm413z4Q:XePj6QMyGcBbL54AGj7c7owkXrZqEMGWDp03bxJ4tXAkM4lHNo_agRo_moGbfwLo2kZ_2hA/container/notebooks/74883ace-2b0a-4f1e-b2ab-15df51a05f27?api=v2&amp;project=816c8ad5-eecb-46a4-a39e-d67c0a4e59e0#methodology" TargetMode="External"/><Relationship Id="rId4" Type="http://schemas.openxmlformats.org/officeDocument/2006/relationships/hyperlink" Target="https://eu-gb.dataplatform.cloud.ibm.com/data/jupyter2/runtimeenv2/v1/wdpx/service/notebook/conda2py37oce816c8ad5eecb46a4a39ed67c0a4e59e0/dsxjpy/GIR_MiCZmdMgQQAm413z4Q:XePj6QMyGcBbL54AGj7c7owkXrZqEMGWDp03bxJ4tXAkM4lHNo_agRo_moGbfwLo2kZ_2hA/container/notebooks/74883ace-2b0a-4f1e-b2ab-15df51a05f27?api=v2&amp;project=816c8ad5-eecb-46a4-a39e-d67c0a4e59e0#dat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1078992" y="1143000"/>
            <a:ext cx="9052560" cy="3546179"/>
          </a:xfrm>
        </p:spPr>
        <p:txBody>
          <a:bodyPr>
            <a:normAutofit/>
          </a:bodyPr>
          <a:lstStyle/>
          <a:p>
            <a:r>
              <a:rPr lang="en-US" b="1" dirty="0"/>
              <a:t>The Battle of the Neighborhoods</a:t>
            </a:r>
            <a:endParaRPr lang="en-US" dirty="0"/>
          </a:p>
          <a:p>
            <a:endParaRPr lang="en-US"/>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1078992" y="5010912"/>
            <a:ext cx="9052560" cy="704088"/>
          </a:xfrm>
        </p:spPr>
        <p:txBody>
          <a:bodyPr lIns="109728" tIns="109728" rIns="109728" bIns="91440" anchor="t">
            <a:normAutofit/>
          </a:bodyPr>
          <a:lstStyle/>
          <a:p>
            <a:r>
              <a:rPr lang="en-US" b="1" dirty="0">
                <a:ea typeface="+mn-lt"/>
                <a:cs typeface="+mn-lt"/>
              </a:rPr>
              <a:t>Open an Italian restaurant in Berlin</a:t>
            </a:r>
          </a:p>
          <a:p>
            <a:endParaRPr lang="en-US" b="1" dirty="0">
              <a:ea typeface="Microsoft GothicNeo"/>
              <a:cs typeface="Microsoft GothicNeo"/>
            </a:endParaRPr>
          </a:p>
        </p:txBody>
      </p:sp>
    </p:spTree>
    <p:extLst>
      <p:ext uri="{BB962C8B-B14F-4D97-AF65-F5344CB8AC3E}">
        <p14:creationId xmlns:p14="http://schemas.microsoft.com/office/powerpoint/2010/main" val="42628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6E71C-39A1-42C6-8B20-8928EC90899D}"/>
              </a:ext>
            </a:extLst>
          </p:cNvPr>
          <p:cNvSpPr>
            <a:spLocks noGrp="1"/>
          </p:cNvSpPr>
          <p:nvPr>
            <p:ph type="title"/>
          </p:nvPr>
        </p:nvSpPr>
        <p:spPr>
          <a:xfrm>
            <a:off x="804421" y="796374"/>
            <a:ext cx="10583158" cy="880027"/>
          </a:xfrm>
        </p:spPr>
        <p:txBody>
          <a:bodyPr>
            <a:normAutofit/>
          </a:bodyPr>
          <a:lstStyle/>
          <a:p>
            <a:r>
              <a:rPr lang="en-US" b="1">
                <a:solidFill>
                  <a:srgbClr val="FFFFFF"/>
                </a:solidFill>
                <a:ea typeface="+mj-lt"/>
                <a:cs typeface="+mj-lt"/>
              </a:rPr>
              <a:t>                                   Table of contents</a:t>
            </a:r>
            <a:r>
              <a:rPr lang="en-US">
                <a:solidFill>
                  <a:srgbClr val="FFFFFF"/>
                </a:solidFill>
                <a:ea typeface="+mj-lt"/>
                <a:cs typeface="+mj-lt"/>
              </a:rPr>
              <a:t> </a:t>
            </a:r>
            <a:endParaRPr lang="en-US">
              <a:solidFill>
                <a:srgbClr val="FFFFFF"/>
              </a:solidFill>
            </a:endParaRPr>
          </a:p>
        </p:txBody>
      </p:sp>
      <p:sp>
        <p:nvSpPr>
          <p:cNvPr id="7"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F2BEE-7CEE-4505-8683-5E1A6085A8BE}"/>
              </a:ext>
            </a:extLst>
          </p:cNvPr>
          <p:cNvSpPr>
            <a:spLocks noGrp="1"/>
          </p:cNvSpPr>
          <p:nvPr>
            <p:ph idx="1"/>
          </p:nvPr>
        </p:nvSpPr>
        <p:spPr>
          <a:xfrm>
            <a:off x="1295401" y="2612256"/>
            <a:ext cx="9601196" cy="3263612"/>
          </a:xfrm>
        </p:spPr>
        <p:txBody>
          <a:bodyPr lIns="109728" tIns="109728" rIns="109728" bIns="91440">
            <a:normAutofit/>
          </a:bodyPr>
          <a:lstStyle/>
          <a:p>
            <a:pPr marL="457200" indent="-457200">
              <a:buAutoNum type="arabicPeriod"/>
            </a:pPr>
            <a:r>
              <a:rPr lang="en-US">
                <a:latin typeface="Arial"/>
                <a:ea typeface="+mn-lt"/>
                <a:cs typeface="+mn-lt"/>
                <a:hlinkClick r:id="rId3">
                  <a:extLst>
                    <a:ext uri="{A12FA001-AC4F-418D-AE19-62706E023703}">
                      <ahyp:hlinkClr xmlns:ahyp="http://schemas.microsoft.com/office/drawing/2018/hyperlinkcolor" val="tx"/>
                    </a:ext>
                  </a:extLst>
                </a:hlinkClick>
              </a:rPr>
              <a:t>Introduction: Business Problem</a:t>
            </a:r>
            <a:r>
              <a:rPr lang="en-US">
                <a:latin typeface="Arial"/>
                <a:ea typeface="+mn-lt"/>
                <a:cs typeface="+mn-lt"/>
              </a:rPr>
              <a:t> </a:t>
            </a:r>
            <a:endParaRPr lang="en-US">
              <a:latin typeface="Arial"/>
              <a:ea typeface="Microsoft GothicNeo"/>
              <a:cs typeface="Microsoft GothicNeo"/>
            </a:endParaRPr>
          </a:p>
          <a:p>
            <a:pPr marL="457200" indent="-457200">
              <a:buAutoNum type="arabicPeriod"/>
            </a:pPr>
            <a:r>
              <a:rPr lang="en-US">
                <a:latin typeface="Arial"/>
                <a:ea typeface="+mn-lt"/>
                <a:cs typeface="+mn-lt"/>
                <a:hlinkClick r:id="rId4">
                  <a:extLst>
                    <a:ext uri="{A12FA001-AC4F-418D-AE19-62706E023703}">
                      <ahyp:hlinkClr xmlns:ahyp="http://schemas.microsoft.com/office/drawing/2018/hyperlinkcolor" val="tx"/>
                    </a:ext>
                  </a:extLst>
                </a:hlinkClick>
              </a:rPr>
              <a:t>Data</a:t>
            </a:r>
            <a:r>
              <a:rPr lang="en-US">
                <a:latin typeface="Arial"/>
                <a:ea typeface="+mn-lt"/>
                <a:cs typeface="+mn-lt"/>
              </a:rPr>
              <a:t> </a:t>
            </a:r>
            <a:endParaRPr lang="en-US">
              <a:latin typeface="Arial"/>
              <a:ea typeface="Microsoft GothicNeo"/>
              <a:cs typeface="Microsoft GothicNeo"/>
            </a:endParaRPr>
          </a:p>
          <a:p>
            <a:pPr marL="457200" indent="-457200">
              <a:buAutoNum type="arabicPeriod"/>
            </a:pPr>
            <a:r>
              <a:rPr lang="en-US">
                <a:latin typeface="Arial"/>
                <a:ea typeface="+mn-lt"/>
                <a:cs typeface="+mn-lt"/>
                <a:hlinkClick r:id="rId5">
                  <a:extLst>
                    <a:ext uri="{A12FA001-AC4F-418D-AE19-62706E023703}">
                      <ahyp:hlinkClr xmlns:ahyp="http://schemas.microsoft.com/office/drawing/2018/hyperlinkcolor" val="tx"/>
                    </a:ext>
                  </a:extLst>
                </a:hlinkClick>
              </a:rPr>
              <a:t>Methodology</a:t>
            </a:r>
            <a:r>
              <a:rPr lang="en-US">
                <a:latin typeface="Arial"/>
                <a:ea typeface="+mn-lt"/>
                <a:cs typeface="+mn-lt"/>
              </a:rPr>
              <a:t> </a:t>
            </a:r>
            <a:endParaRPr lang="en-US">
              <a:latin typeface="Arial"/>
              <a:ea typeface="Microsoft GothicNeo"/>
              <a:cs typeface="Microsoft GothicNeo"/>
            </a:endParaRPr>
          </a:p>
          <a:p>
            <a:pPr marL="457200" indent="-457200">
              <a:buAutoNum type="arabicPeriod"/>
            </a:pPr>
            <a:r>
              <a:rPr lang="en-US">
                <a:latin typeface="Arial"/>
                <a:ea typeface="+mn-lt"/>
                <a:cs typeface="+mn-lt"/>
                <a:hlinkClick r:id="rId6">
                  <a:extLst>
                    <a:ext uri="{A12FA001-AC4F-418D-AE19-62706E023703}">
                      <ahyp:hlinkClr xmlns:ahyp="http://schemas.microsoft.com/office/drawing/2018/hyperlinkcolor" val="tx"/>
                    </a:ext>
                  </a:extLst>
                </a:hlinkClick>
              </a:rPr>
              <a:t>Analysis</a:t>
            </a:r>
            <a:r>
              <a:rPr lang="en-US">
                <a:latin typeface="Arial"/>
                <a:ea typeface="+mn-lt"/>
                <a:cs typeface="+mn-lt"/>
              </a:rPr>
              <a:t> </a:t>
            </a:r>
            <a:endParaRPr lang="en-US">
              <a:latin typeface="Arial"/>
              <a:ea typeface="Microsoft GothicNeo"/>
              <a:cs typeface="Microsoft GothicNeo"/>
            </a:endParaRPr>
          </a:p>
          <a:p>
            <a:pPr marL="457200" indent="-457200">
              <a:buAutoNum type="arabicPeriod"/>
            </a:pPr>
            <a:r>
              <a:rPr lang="en-US" u="sng">
                <a:latin typeface="Arial"/>
                <a:ea typeface="+mn-lt"/>
                <a:cs typeface="+mn-lt"/>
                <a:hlinkClick r:id="rId7">
                  <a:extLst>
                    <a:ext uri="{A12FA001-AC4F-418D-AE19-62706E023703}">
                      <ahyp:hlinkClr xmlns:ahyp="http://schemas.microsoft.com/office/drawing/2018/hyperlinkcolor" val="tx"/>
                    </a:ext>
                  </a:extLst>
                </a:hlinkClick>
              </a:rPr>
              <a:t>Results and Discussion</a:t>
            </a:r>
            <a:r>
              <a:rPr lang="en-US">
                <a:latin typeface="Arial"/>
                <a:ea typeface="+mn-lt"/>
                <a:cs typeface="+mn-lt"/>
              </a:rPr>
              <a:t> </a:t>
            </a:r>
            <a:endParaRPr lang="en-US">
              <a:latin typeface="Arial"/>
              <a:ea typeface="Microsoft GothicNeo"/>
              <a:cs typeface="Microsoft GothicNeo"/>
            </a:endParaRPr>
          </a:p>
          <a:p>
            <a:pPr marL="457200" indent="-457200">
              <a:buAutoNum type="arabicPeriod"/>
            </a:pPr>
            <a:r>
              <a:rPr lang="en-US">
                <a:latin typeface="Arial"/>
                <a:ea typeface="+mn-lt"/>
                <a:cs typeface="+mn-lt"/>
                <a:hlinkClick r:id="rId8">
                  <a:extLst>
                    <a:ext uri="{A12FA001-AC4F-418D-AE19-62706E023703}">
                      <ahyp:hlinkClr xmlns:ahyp="http://schemas.microsoft.com/office/drawing/2018/hyperlinkcolor" val="tx"/>
                    </a:ext>
                  </a:extLst>
                </a:hlinkClick>
              </a:rPr>
              <a:t>Conclusion</a:t>
            </a:r>
            <a:endParaRPr lang="en-US">
              <a:latin typeface="Arial"/>
              <a:ea typeface="Microsoft GothicNeo"/>
              <a:cs typeface="Microsoft GothicNeo"/>
            </a:endParaRPr>
          </a:p>
        </p:txBody>
      </p:sp>
    </p:spTree>
    <p:extLst>
      <p:ext uri="{BB962C8B-B14F-4D97-AF65-F5344CB8AC3E}">
        <p14:creationId xmlns:p14="http://schemas.microsoft.com/office/powerpoint/2010/main" val="232747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9152F-AF94-4000-8741-74F4ACDF5217}"/>
              </a:ext>
            </a:extLst>
          </p:cNvPr>
          <p:cNvSpPr>
            <a:spLocks noGrp="1"/>
          </p:cNvSpPr>
          <p:nvPr>
            <p:ph type="title"/>
          </p:nvPr>
        </p:nvSpPr>
        <p:spPr>
          <a:xfrm>
            <a:off x="804421" y="796374"/>
            <a:ext cx="10583158" cy="880027"/>
          </a:xfrm>
        </p:spPr>
        <p:txBody>
          <a:bodyPr>
            <a:normAutofit/>
          </a:bodyPr>
          <a:lstStyle/>
          <a:p>
            <a:r>
              <a:rPr lang="en-US" b="1">
                <a:solidFill>
                  <a:srgbClr val="FFFFFF"/>
                </a:solidFill>
                <a:ea typeface="+mj-lt"/>
                <a:cs typeface="+mj-lt"/>
              </a:rPr>
              <a:t>Introduction: Business Problem</a:t>
            </a:r>
            <a:r>
              <a:rPr lang="en-US">
                <a:solidFill>
                  <a:srgbClr val="FFFFFF"/>
                </a:solidFill>
                <a:ea typeface="+mj-lt"/>
                <a:cs typeface="+mj-lt"/>
              </a:rPr>
              <a:t> </a:t>
            </a:r>
            <a:endParaRPr lang="en-US">
              <a:solidFill>
                <a:srgbClr val="FFFFFF"/>
              </a:solidFill>
              <a:ea typeface="Microsoft GothicNeo"/>
              <a:cs typeface="Microsoft GothicNeo"/>
            </a:endParaRPr>
          </a:p>
        </p:txBody>
      </p:sp>
      <p:sp>
        <p:nvSpPr>
          <p:cNvPr id="21"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ECA85D-F572-45D5-9990-6382723ADAA8}"/>
              </a:ext>
            </a:extLst>
          </p:cNvPr>
          <p:cNvSpPr>
            <a:spLocks noGrp="1"/>
          </p:cNvSpPr>
          <p:nvPr>
            <p:ph idx="1"/>
          </p:nvPr>
        </p:nvSpPr>
        <p:spPr>
          <a:xfrm>
            <a:off x="1295401" y="2612256"/>
            <a:ext cx="9601196" cy="3263612"/>
          </a:xfrm>
        </p:spPr>
        <p:txBody>
          <a:bodyPr lIns="109728" tIns="109728" rIns="109728" bIns="91440">
            <a:normAutofit/>
          </a:bodyPr>
          <a:lstStyle/>
          <a:p>
            <a:pPr>
              <a:lnSpc>
                <a:spcPct val="90000"/>
              </a:lnSpc>
            </a:pPr>
            <a:r>
              <a:rPr lang="en-US" sz="2000">
                <a:ea typeface="+mn-lt"/>
                <a:cs typeface="+mn-lt"/>
              </a:rPr>
              <a:t>In this project we will try to find an optimal location for a restaurant. Specifically, this report will be targeted to stakeholders interested in opening an Italian restaurant in Berlin, Germany. </a:t>
            </a:r>
            <a:endParaRPr lang="en-US" sz="2000">
              <a:ea typeface="Microsoft GothicNeo"/>
              <a:cs typeface="Microsoft GothicNeo"/>
            </a:endParaRPr>
          </a:p>
          <a:p>
            <a:pPr>
              <a:lnSpc>
                <a:spcPct val="90000"/>
              </a:lnSpc>
            </a:pPr>
            <a:r>
              <a:rPr lang="en-US" sz="2000">
                <a:ea typeface="+mn-lt"/>
                <a:cs typeface="+mn-lt"/>
              </a:rPr>
              <a:t>Since there are lots of restaurants in Berlin we will try to detect locations that are not already crowded with restaurants. We are also particularly interested in areas with no Italian restaurants in vicinity. We would also prefer locations as close to city center as possible, assuming that first two conditions are met. </a:t>
            </a:r>
            <a:endParaRPr lang="en-US" sz="2000"/>
          </a:p>
          <a:p>
            <a:pPr>
              <a:lnSpc>
                <a:spcPct val="90000"/>
              </a:lnSpc>
            </a:pPr>
            <a:r>
              <a:rPr lang="en-US" sz="2000">
                <a:ea typeface="+mn-lt"/>
                <a:cs typeface="+mn-lt"/>
              </a:rPr>
              <a:t>We will use our data science powers to generate a few most promising neighborhoods based on this criteria. Advantages of each area will then be clearly expressed so that best possible final location can be chosen by stakeholders. </a:t>
            </a:r>
            <a:endParaRPr lang="en-US" sz="2000"/>
          </a:p>
        </p:txBody>
      </p:sp>
    </p:spTree>
    <p:extLst>
      <p:ext uri="{BB962C8B-B14F-4D97-AF65-F5344CB8AC3E}">
        <p14:creationId xmlns:p14="http://schemas.microsoft.com/office/powerpoint/2010/main" val="119591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BE117-AEDF-4E75-8872-F3BC951D6E62}"/>
              </a:ext>
            </a:extLst>
          </p:cNvPr>
          <p:cNvSpPr>
            <a:spLocks noGrp="1"/>
          </p:cNvSpPr>
          <p:nvPr>
            <p:ph type="title"/>
          </p:nvPr>
        </p:nvSpPr>
        <p:spPr>
          <a:xfrm>
            <a:off x="804421" y="796374"/>
            <a:ext cx="10583158" cy="880027"/>
          </a:xfrm>
        </p:spPr>
        <p:txBody>
          <a:bodyPr>
            <a:normAutofit/>
          </a:bodyPr>
          <a:lstStyle/>
          <a:p>
            <a:r>
              <a:rPr lang="en-US" b="1">
                <a:solidFill>
                  <a:srgbClr val="FFFFFF"/>
                </a:solidFill>
                <a:ea typeface="+mj-lt"/>
                <a:cs typeface="+mj-lt"/>
              </a:rPr>
              <a:t>Data </a:t>
            </a:r>
            <a:r>
              <a:rPr lang="en-US">
                <a:solidFill>
                  <a:srgbClr val="FFFFFF"/>
                </a:solidFill>
                <a:ea typeface="+mj-lt"/>
                <a:cs typeface="+mj-lt"/>
              </a:rPr>
              <a:t> section</a:t>
            </a:r>
            <a:endParaRPr lang="en-US">
              <a:solidFill>
                <a:srgbClr val="FFFFFF"/>
              </a:solidFill>
            </a:endParaRPr>
          </a:p>
        </p:txBody>
      </p:sp>
      <p:sp>
        <p:nvSpPr>
          <p:cNvPr id="18"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415B49-1724-4B3E-B540-B160A5CEC6F8}"/>
              </a:ext>
            </a:extLst>
          </p:cNvPr>
          <p:cNvSpPr>
            <a:spLocks noGrp="1"/>
          </p:cNvSpPr>
          <p:nvPr>
            <p:ph idx="1"/>
          </p:nvPr>
        </p:nvSpPr>
        <p:spPr>
          <a:xfrm>
            <a:off x="1295401" y="2612256"/>
            <a:ext cx="9601196" cy="3263612"/>
          </a:xfrm>
        </p:spPr>
        <p:txBody>
          <a:bodyPr lIns="109728" tIns="109728" rIns="109728" bIns="91440">
            <a:normAutofit/>
          </a:bodyPr>
          <a:lstStyle/>
          <a:p>
            <a:pPr>
              <a:lnSpc>
                <a:spcPct val="90000"/>
              </a:lnSpc>
              <a:buNone/>
            </a:pPr>
            <a:r>
              <a:rPr lang="en-US" sz="2200">
                <a:ea typeface="+mn-lt"/>
                <a:cs typeface="+mn-lt"/>
              </a:rPr>
              <a:t>Following data sources will be needed to extract/generate the required information: </a:t>
            </a:r>
            <a:endParaRPr lang="en-US" sz="2200"/>
          </a:p>
          <a:p>
            <a:pPr>
              <a:lnSpc>
                <a:spcPct val="90000"/>
              </a:lnSpc>
              <a:buFont typeface="Arial"/>
              <a:buChar char="•"/>
            </a:pPr>
            <a:r>
              <a:rPr lang="en-US" sz="2200">
                <a:ea typeface="+mn-lt"/>
                <a:cs typeface="+mn-lt"/>
              </a:rPr>
              <a:t>centers of candidate areas will be generated algorithmically and approximate addresses of centers of those areas will be obtained using </a:t>
            </a:r>
            <a:r>
              <a:rPr lang="en-US" sz="2200" b="1">
                <a:ea typeface="+mn-lt"/>
                <a:cs typeface="+mn-lt"/>
              </a:rPr>
              <a:t>Google Maps API reverse geocoding</a:t>
            </a:r>
            <a:r>
              <a:rPr lang="en-US" sz="2200">
                <a:ea typeface="+mn-lt"/>
                <a:cs typeface="+mn-lt"/>
              </a:rPr>
              <a:t> </a:t>
            </a:r>
            <a:endParaRPr lang="en-US" sz="2200"/>
          </a:p>
          <a:p>
            <a:pPr>
              <a:lnSpc>
                <a:spcPct val="90000"/>
              </a:lnSpc>
              <a:buFont typeface="Arial"/>
              <a:buChar char="•"/>
            </a:pPr>
            <a:r>
              <a:rPr lang="en-US" sz="2200">
                <a:ea typeface="+mn-lt"/>
                <a:cs typeface="+mn-lt"/>
              </a:rPr>
              <a:t>number of restaurants and their type and location in every neighborhood will be obtained using </a:t>
            </a:r>
            <a:r>
              <a:rPr lang="en-US" sz="2200" b="1">
                <a:ea typeface="+mn-lt"/>
                <a:cs typeface="+mn-lt"/>
              </a:rPr>
              <a:t>Foursquare API</a:t>
            </a:r>
            <a:r>
              <a:rPr lang="en-US" sz="2200">
                <a:ea typeface="+mn-lt"/>
                <a:cs typeface="+mn-lt"/>
              </a:rPr>
              <a:t> </a:t>
            </a:r>
            <a:endParaRPr lang="en-US" sz="2200"/>
          </a:p>
          <a:p>
            <a:pPr marL="0" indent="0">
              <a:lnSpc>
                <a:spcPct val="90000"/>
              </a:lnSpc>
              <a:buFont typeface="Arial"/>
              <a:buChar char="•"/>
            </a:pPr>
            <a:r>
              <a:rPr lang="en-US" sz="2200">
                <a:ea typeface="+mn-lt"/>
                <a:cs typeface="+mn-lt"/>
              </a:rPr>
              <a:t>coordinate of Berlin center will be obtained using </a:t>
            </a:r>
            <a:r>
              <a:rPr lang="en-US" sz="2200" b="1">
                <a:ea typeface="+mn-lt"/>
                <a:cs typeface="+mn-lt"/>
              </a:rPr>
              <a:t>Google Maps API geocoding</a:t>
            </a:r>
            <a:r>
              <a:rPr lang="en-US" sz="2200">
                <a:ea typeface="+mn-lt"/>
                <a:cs typeface="+mn-lt"/>
              </a:rPr>
              <a:t> of well-known Berlin location (Alexanderplatz) </a:t>
            </a:r>
            <a:endParaRPr lang="en-US" sz="2200"/>
          </a:p>
        </p:txBody>
      </p:sp>
    </p:spTree>
    <p:extLst>
      <p:ext uri="{BB962C8B-B14F-4D97-AF65-F5344CB8AC3E}">
        <p14:creationId xmlns:p14="http://schemas.microsoft.com/office/powerpoint/2010/main" val="10770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CF5E3-AF6C-49BE-914E-AC434FBDBFF7}"/>
              </a:ext>
            </a:extLst>
          </p:cNvPr>
          <p:cNvSpPr>
            <a:spLocks noGrp="1"/>
          </p:cNvSpPr>
          <p:nvPr>
            <p:ph type="title"/>
          </p:nvPr>
        </p:nvSpPr>
        <p:spPr>
          <a:xfrm>
            <a:off x="804421" y="796374"/>
            <a:ext cx="10583158" cy="880027"/>
          </a:xfrm>
        </p:spPr>
        <p:txBody>
          <a:bodyPr>
            <a:normAutofit/>
          </a:bodyPr>
          <a:lstStyle/>
          <a:p>
            <a:r>
              <a:rPr lang="en-US" b="1">
                <a:solidFill>
                  <a:srgbClr val="FFFFFF"/>
                </a:solidFill>
                <a:ea typeface="+mj-lt"/>
                <a:cs typeface="+mj-lt"/>
              </a:rPr>
              <a:t>Methodology</a:t>
            </a:r>
            <a:r>
              <a:rPr lang="en-US">
                <a:solidFill>
                  <a:srgbClr val="FFFFFF"/>
                </a:solidFill>
                <a:ea typeface="+mj-lt"/>
                <a:cs typeface="+mj-lt"/>
              </a:rPr>
              <a:t> </a:t>
            </a:r>
            <a:endParaRPr lang="en-US">
              <a:solidFill>
                <a:srgbClr val="FFFFFF"/>
              </a:solidFill>
            </a:endParaRPr>
          </a:p>
        </p:txBody>
      </p:sp>
      <p:sp>
        <p:nvSpPr>
          <p:cNvPr id="7"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A7C146-AAD2-439B-828F-7BBCFDCCB2D3}"/>
              </a:ext>
            </a:extLst>
          </p:cNvPr>
          <p:cNvSpPr>
            <a:spLocks noGrp="1"/>
          </p:cNvSpPr>
          <p:nvPr>
            <p:ph idx="1"/>
          </p:nvPr>
        </p:nvSpPr>
        <p:spPr>
          <a:xfrm>
            <a:off x="1295401" y="2612256"/>
            <a:ext cx="9601196" cy="3263612"/>
          </a:xfrm>
        </p:spPr>
        <p:txBody>
          <a:bodyPr lIns="109728" tIns="109728" rIns="109728" bIns="91440">
            <a:normAutofit/>
          </a:bodyPr>
          <a:lstStyle/>
          <a:p>
            <a:pPr>
              <a:lnSpc>
                <a:spcPct val="90000"/>
              </a:lnSpc>
            </a:pPr>
            <a:r>
              <a:rPr lang="en-US" sz="1100">
                <a:ea typeface="+mn-lt"/>
                <a:cs typeface="+mn-lt"/>
              </a:rPr>
              <a:t>In this project we will direct our efforts on detecting areas of Berlin that have low restaurant density, particularly those with low number of Italian restaurants. We will limit our analysis to area ~6km around city center. </a:t>
            </a:r>
            <a:endParaRPr lang="en-US" sz="1100">
              <a:ea typeface="Microsoft GothicNeo"/>
              <a:cs typeface="Microsoft GothicNeo"/>
            </a:endParaRPr>
          </a:p>
          <a:p>
            <a:pPr marL="0" indent="0">
              <a:lnSpc>
                <a:spcPct val="90000"/>
              </a:lnSpc>
              <a:buNone/>
            </a:pPr>
            <a:endParaRPr lang="en-US" sz="1100">
              <a:ea typeface="Microsoft GothicNeo"/>
              <a:cs typeface="Microsoft GothicNeo"/>
            </a:endParaRPr>
          </a:p>
          <a:p>
            <a:pPr>
              <a:lnSpc>
                <a:spcPct val="90000"/>
              </a:lnSpc>
            </a:pPr>
            <a:r>
              <a:rPr lang="en-US" sz="1100">
                <a:ea typeface="+mn-lt"/>
                <a:cs typeface="+mn-lt"/>
              </a:rPr>
              <a:t>In first step we have collected the required data: location and type (category) of every restaurant within 6km from Berlin center (Alexanderplatz). We have also identified Italian restaurants (according to foursquare categorization).  </a:t>
            </a:r>
            <a:endParaRPr lang="en-US" sz="1100">
              <a:ea typeface="Microsoft GothicNeo"/>
              <a:cs typeface="Microsoft GothicNeo"/>
            </a:endParaRPr>
          </a:p>
          <a:p>
            <a:pPr>
              <a:lnSpc>
                <a:spcPct val="90000"/>
              </a:lnSpc>
            </a:pPr>
            <a:r>
              <a:rPr lang="en-US" sz="1100">
                <a:ea typeface="+mn-lt"/>
                <a:cs typeface="+mn-lt"/>
              </a:rPr>
              <a:t>Second step in our analysis will be calculation and exploration of 'restaurant density' across different areas of Berlin - we will use heat maps to identify a few promising areas close to center with low number of restaurants in general (and no Italian restaurants in vicinity) and focus our attention on those areas. </a:t>
            </a:r>
            <a:endParaRPr lang="en-US" sz="1100">
              <a:ea typeface="Microsoft GothicNeo"/>
              <a:cs typeface="Microsoft GothicNeo"/>
            </a:endParaRPr>
          </a:p>
          <a:p>
            <a:pPr marL="0" indent="0">
              <a:lnSpc>
                <a:spcPct val="90000"/>
              </a:lnSpc>
              <a:buNone/>
            </a:pPr>
            <a:endParaRPr lang="en-US" sz="1100">
              <a:ea typeface="Microsoft GothicNeo"/>
              <a:cs typeface="Microsoft GothicNeo"/>
            </a:endParaRPr>
          </a:p>
          <a:p>
            <a:pPr>
              <a:lnSpc>
                <a:spcPct val="90000"/>
              </a:lnSpc>
            </a:pPr>
            <a:r>
              <a:rPr lang="en-US" sz="1100">
                <a:ea typeface="+mn-lt"/>
                <a:cs typeface="+mn-lt"/>
              </a:rPr>
              <a:t>In third and final step we will focus on most promising areas and within those create clusters of locations that meet some basic requirements established in discussion with stakeholders: we will take into consideration locations with no more than two restaurants in radius of 250 meters, and we want locations without Italian restaurants in radius of 400 meters.   </a:t>
            </a:r>
            <a:endParaRPr lang="en-US" sz="1100">
              <a:ea typeface="Microsoft GothicNeo"/>
              <a:cs typeface="Microsoft GothicNeo"/>
            </a:endParaRPr>
          </a:p>
          <a:p>
            <a:pPr>
              <a:lnSpc>
                <a:spcPct val="90000"/>
              </a:lnSpc>
            </a:pPr>
            <a:r>
              <a:rPr lang="en-US" sz="1100">
                <a:ea typeface="+mn-lt"/>
                <a:cs typeface="+mn-lt"/>
              </a:rPr>
              <a:t>We will present map of all such locations but also create clusters (using k-means clustering) of those locations to identify general zones / neighborhoods / addresses which should be a starting point for final 'street level' exploration and search for optimal venue location by stakeholders.</a:t>
            </a:r>
            <a:r>
              <a:rPr lang="en-US" sz="1100" b="1">
                <a:ea typeface="+mn-lt"/>
                <a:cs typeface="+mn-lt"/>
              </a:rPr>
              <a:t> </a:t>
            </a:r>
            <a:endParaRPr lang="en-US" sz="1100"/>
          </a:p>
        </p:txBody>
      </p:sp>
    </p:spTree>
    <p:extLst>
      <p:ext uri="{BB962C8B-B14F-4D97-AF65-F5344CB8AC3E}">
        <p14:creationId xmlns:p14="http://schemas.microsoft.com/office/powerpoint/2010/main" val="408290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CC3E6-07BD-4C42-8711-0F467E88A925}"/>
              </a:ext>
            </a:extLst>
          </p:cNvPr>
          <p:cNvSpPr>
            <a:spLocks noGrp="1"/>
          </p:cNvSpPr>
          <p:nvPr>
            <p:ph type="title"/>
          </p:nvPr>
        </p:nvSpPr>
        <p:spPr>
          <a:xfrm>
            <a:off x="804421" y="796374"/>
            <a:ext cx="10583158" cy="880027"/>
          </a:xfrm>
        </p:spPr>
        <p:txBody>
          <a:bodyPr>
            <a:normAutofit/>
          </a:bodyPr>
          <a:lstStyle/>
          <a:p>
            <a:pPr>
              <a:lnSpc>
                <a:spcPct val="90000"/>
              </a:lnSpc>
            </a:pPr>
            <a:endParaRPr lang="en-US" sz="2800">
              <a:solidFill>
                <a:srgbClr val="FFFFFF"/>
              </a:solidFill>
            </a:endParaRPr>
          </a:p>
          <a:p>
            <a:pPr>
              <a:lnSpc>
                <a:spcPct val="90000"/>
              </a:lnSpc>
            </a:pPr>
            <a:r>
              <a:rPr lang="en-US" sz="2800" b="1">
                <a:solidFill>
                  <a:srgbClr val="FFFFFF"/>
                </a:solidFill>
                <a:ea typeface="+mj-lt"/>
                <a:cs typeface="+mj-lt"/>
              </a:rPr>
              <a:t>Analysis</a:t>
            </a:r>
            <a:r>
              <a:rPr lang="en-US" sz="2800">
                <a:solidFill>
                  <a:srgbClr val="FFFFFF"/>
                </a:solidFill>
                <a:ea typeface="+mj-lt"/>
                <a:cs typeface="+mj-lt"/>
              </a:rPr>
              <a:t> </a:t>
            </a:r>
            <a:endParaRPr lang="en-US" sz="2800">
              <a:solidFill>
                <a:srgbClr val="FFFFFF"/>
              </a:solidFill>
            </a:endParaRPr>
          </a:p>
        </p:txBody>
      </p:sp>
      <p:sp>
        <p:nvSpPr>
          <p:cNvPr id="7"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6F30E-345F-4499-B9AD-B779C10ACA79}"/>
              </a:ext>
            </a:extLst>
          </p:cNvPr>
          <p:cNvSpPr>
            <a:spLocks noGrp="1"/>
          </p:cNvSpPr>
          <p:nvPr>
            <p:ph idx="1"/>
          </p:nvPr>
        </p:nvSpPr>
        <p:spPr>
          <a:xfrm>
            <a:off x="1295401" y="2612256"/>
            <a:ext cx="9601196" cy="3263612"/>
          </a:xfrm>
        </p:spPr>
        <p:txBody>
          <a:bodyPr lIns="109728" tIns="109728" rIns="109728" bIns="91440">
            <a:normAutofit/>
          </a:bodyPr>
          <a:lstStyle/>
          <a:p>
            <a:pPr>
              <a:lnSpc>
                <a:spcPct val="90000"/>
              </a:lnSpc>
            </a:pPr>
            <a:r>
              <a:rPr lang="en-US" sz="2000">
                <a:ea typeface="+mn-lt"/>
                <a:cs typeface="+mn-lt"/>
              </a:rPr>
              <a:t>Let's perform some basic explanatory data analysis and derive some additional info from our raw data. First let's count the number of restaurants in every area candidate: </a:t>
            </a:r>
            <a:endParaRPr lang="en-US" sz="2000">
              <a:ea typeface="Microsoft GothicNeo"/>
              <a:cs typeface="Microsoft GothicNeo"/>
            </a:endParaRPr>
          </a:p>
          <a:p>
            <a:pPr>
              <a:lnSpc>
                <a:spcPct val="90000"/>
              </a:lnSpc>
            </a:pPr>
            <a:r>
              <a:rPr lang="en-US" sz="2000">
                <a:ea typeface="+mn-lt"/>
                <a:cs typeface="+mn-lt"/>
              </a:rPr>
              <a:t>OK, now let's calculate the distance to nearest Italian restaurant from every area candidate center (not only those within 300m - we want distance to closest one, regardless of how distant it is). </a:t>
            </a:r>
            <a:endParaRPr lang="en-US" sz="2000"/>
          </a:p>
          <a:p>
            <a:pPr>
              <a:lnSpc>
                <a:spcPct val="90000"/>
              </a:lnSpc>
            </a:pPr>
            <a:r>
              <a:rPr lang="en-US" sz="2000">
                <a:ea typeface="+mn-lt"/>
                <a:cs typeface="+mn-lt"/>
              </a:rPr>
              <a:t>Average distance to closest Italian restaurant from each area center: 495.2099580523902 </a:t>
            </a:r>
            <a:endParaRPr lang="en-US" sz="2000"/>
          </a:p>
          <a:p>
            <a:pPr>
              <a:lnSpc>
                <a:spcPct val="90000"/>
              </a:lnSpc>
            </a:pPr>
            <a:r>
              <a:rPr lang="en-US" sz="2000">
                <a:ea typeface="+mn-lt"/>
                <a:cs typeface="+mn-lt"/>
              </a:rPr>
              <a:t>OK, so on average Italian restaurant can be found within ~500m from every area center candidate. That's fairly close, so we need to filter our areas carefully! </a:t>
            </a:r>
            <a:endParaRPr lang="en-US" sz="2000"/>
          </a:p>
        </p:txBody>
      </p:sp>
    </p:spTree>
    <p:extLst>
      <p:ext uri="{BB962C8B-B14F-4D97-AF65-F5344CB8AC3E}">
        <p14:creationId xmlns:p14="http://schemas.microsoft.com/office/powerpoint/2010/main" val="64231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37717-7A90-489E-A4EC-8D32D793D8EB}"/>
              </a:ext>
            </a:extLst>
          </p:cNvPr>
          <p:cNvSpPr>
            <a:spLocks noGrp="1"/>
          </p:cNvSpPr>
          <p:nvPr>
            <p:ph type="title"/>
          </p:nvPr>
        </p:nvSpPr>
        <p:spPr>
          <a:xfrm>
            <a:off x="804421" y="796374"/>
            <a:ext cx="10583158" cy="880027"/>
          </a:xfrm>
        </p:spPr>
        <p:txBody>
          <a:bodyPr>
            <a:normAutofit/>
          </a:bodyPr>
          <a:lstStyle/>
          <a:p>
            <a:pPr>
              <a:lnSpc>
                <a:spcPct val="90000"/>
              </a:lnSpc>
            </a:pPr>
            <a:r>
              <a:rPr lang="en-US" sz="2800" b="1">
                <a:solidFill>
                  <a:srgbClr val="FFFFFF"/>
                </a:solidFill>
                <a:ea typeface="+mj-lt"/>
                <a:cs typeface="+mj-lt"/>
              </a:rPr>
              <a:t>Results and Discussion</a:t>
            </a:r>
            <a:r>
              <a:rPr lang="en-US" sz="2800">
                <a:solidFill>
                  <a:srgbClr val="FFFFFF"/>
                </a:solidFill>
                <a:ea typeface="+mj-lt"/>
                <a:cs typeface="+mj-lt"/>
              </a:rPr>
              <a:t> </a:t>
            </a:r>
            <a:endParaRPr lang="en-US" sz="2800">
              <a:solidFill>
                <a:srgbClr val="FFFFFF"/>
              </a:solidFill>
            </a:endParaRPr>
          </a:p>
          <a:p>
            <a:pPr>
              <a:lnSpc>
                <a:spcPct val="90000"/>
              </a:lnSpc>
            </a:pPr>
            <a:r>
              <a:rPr lang="en-US" sz="2800" b="1">
                <a:solidFill>
                  <a:srgbClr val="FFFFFF"/>
                </a:solidFill>
                <a:ea typeface="+mj-lt"/>
                <a:cs typeface="+mj-lt"/>
              </a:rPr>
              <a:t> </a:t>
            </a:r>
            <a:r>
              <a:rPr lang="en-US" sz="2800">
                <a:solidFill>
                  <a:srgbClr val="FFFFFF"/>
                </a:solidFill>
                <a:ea typeface="+mj-lt"/>
                <a:cs typeface="+mj-lt"/>
              </a:rPr>
              <a:t> </a:t>
            </a:r>
            <a:endParaRPr lang="en-US" sz="2800">
              <a:solidFill>
                <a:srgbClr val="FFFFFF"/>
              </a:solidFill>
            </a:endParaRPr>
          </a:p>
        </p:txBody>
      </p:sp>
      <p:sp>
        <p:nvSpPr>
          <p:cNvPr id="7"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18C925-92A5-41D8-B3F3-EB816FE688F7}"/>
              </a:ext>
            </a:extLst>
          </p:cNvPr>
          <p:cNvSpPr>
            <a:spLocks noGrp="1"/>
          </p:cNvSpPr>
          <p:nvPr>
            <p:ph idx="1"/>
          </p:nvPr>
        </p:nvSpPr>
        <p:spPr>
          <a:xfrm>
            <a:off x="1295401" y="2612256"/>
            <a:ext cx="9601196" cy="3263612"/>
          </a:xfrm>
        </p:spPr>
        <p:txBody>
          <a:bodyPr lIns="109728" tIns="109728" rIns="109728" bIns="91440">
            <a:normAutofit/>
          </a:bodyPr>
          <a:lstStyle/>
          <a:p>
            <a:pPr>
              <a:lnSpc>
                <a:spcPct val="90000"/>
              </a:lnSpc>
            </a:pPr>
            <a:r>
              <a:rPr lang="en-US" sz="2000">
                <a:ea typeface="+mn-lt"/>
                <a:cs typeface="+mn-lt"/>
              </a:rPr>
              <a:t>Our analysis shows that although there is a great number of restaurants in Berlin (~2000 in our initial area of interest which was 12x12km around Alexanderplatz), there are pockets of low restaurant density fairly close to city center. </a:t>
            </a:r>
            <a:endParaRPr lang="en-US" sz="2000">
              <a:ea typeface="Microsoft GothicNeo"/>
              <a:cs typeface="Microsoft GothicNeo"/>
            </a:endParaRPr>
          </a:p>
          <a:p>
            <a:pPr>
              <a:lnSpc>
                <a:spcPct val="90000"/>
              </a:lnSpc>
            </a:pPr>
            <a:r>
              <a:rPr lang="en-US" sz="2000">
                <a:ea typeface="+mn-lt"/>
                <a:cs typeface="+mn-lt"/>
              </a:rPr>
              <a:t>Highest concentration of restaurants was detected north and west from Alexanderplatz, so we focused our attention to areas south, south-east and east, corresponding to boroughs Kreuzberg, Friedrichshain and south-east corner of central Mitte borough. </a:t>
            </a:r>
            <a:endParaRPr lang="en-US" sz="2000"/>
          </a:p>
          <a:p>
            <a:pPr>
              <a:lnSpc>
                <a:spcPct val="90000"/>
              </a:lnSpc>
            </a:pPr>
            <a:r>
              <a:rPr lang="en-US" sz="2000">
                <a:ea typeface="+mn-lt"/>
                <a:cs typeface="+mn-lt"/>
              </a:rPr>
              <a:t> Another borough was identified as potentially interesting (Prenzlauer Berg, north-east from Alexanderplatz), but our attention was focused on Kreuzberg and Friedrichshain which offer a combination of popularity among tourists, closeness to city center, strong socio-economic dynamics and a number of pockets of low restaurant density. </a:t>
            </a:r>
            <a:endParaRPr lang="en-US" sz="2000"/>
          </a:p>
        </p:txBody>
      </p:sp>
    </p:spTree>
    <p:extLst>
      <p:ext uri="{BB962C8B-B14F-4D97-AF65-F5344CB8AC3E}">
        <p14:creationId xmlns:p14="http://schemas.microsoft.com/office/powerpoint/2010/main" val="71242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62785-C51E-4587-A6A4-62323D08B175}"/>
              </a:ext>
            </a:extLst>
          </p:cNvPr>
          <p:cNvSpPr>
            <a:spLocks noGrp="1"/>
          </p:cNvSpPr>
          <p:nvPr>
            <p:ph type="title"/>
          </p:nvPr>
        </p:nvSpPr>
        <p:spPr>
          <a:xfrm>
            <a:off x="804421" y="796374"/>
            <a:ext cx="10583158" cy="880027"/>
          </a:xfrm>
        </p:spPr>
        <p:txBody>
          <a:bodyPr>
            <a:normAutofit/>
          </a:bodyPr>
          <a:lstStyle/>
          <a:p>
            <a:pPr>
              <a:lnSpc>
                <a:spcPct val="90000"/>
              </a:lnSpc>
            </a:pPr>
            <a:r>
              <a:rPr lang="en-US" sz="2800" b="1">
                <a:solidFill>
                  <a:srgbClr val="FFFFFF"/>
                </a:solidFill>
                <a:ea typeface="+mj-lt"/>
                <a:cs typeface="+mj-lt"/>
              </a:rPr>
              <a:t>Conclusion</a:t>
            </a:r>
            <a:r>
              <a:rPr lang="en-US" sz="2800">
                <a:solidFill>
                  <a:srgbClr val="FFFFFF"/>
                </a:solidFill>
                <a:ea typeface="+mj-lt"/>
                <a:cs typeface="+mj-lt"/>
              </a:rPr>
              <a:t> </a:t>
            </a:r>
            <a:endParaRPr lang="en-US" sz="2800">
              <a:solidFill>
                <a:srgbClr val="FFFFFF"/>
              </a:solidFill>
            </a:endParaRPr>
          </a:p>
          <a:p>
            <a:pPr>
              <a:lnSpc>
                <a:spcPct val="90000"/>
              </a:lnSpc>
            </a:pPr>
            <a:r>
              <a:rPr lang="en-US" sz="2800" b="1">
                <a:solidFill>
                  <a:srgbClr val="FFFFFF"/>
                </a:solidFill>
                <a:ea typeface="+mj-lt"/>
                <a:cs typeface="+mj-lt"/>
              </a:rPr>
              <a:t> </a:t>
            </a:r>
            <a:r>
              <a:rPr lang="en-US" sz="2800">
                <a:solidFill>
                  <a:srgbClr val="FFFFFF"/>
                </a:solidFill>
                <a:ea typeface="+mj-lt"/>
                <a:cs typeface="+mj-lt"/>
              </a:rPr>
              <a:t> </a:t>
            </a:r>
            <a:endParaRPr lang="en-US" sz="2800">
              <a:solidFill>
                <a:srgbClr val="FFFFFF"/>
              </a:solidFill>
            </a:endParaRPr>
          </a:p>
        </p:txBody>
      </p:sp>
      <p:sp>
        <p:nvSpPr>
          <p:cNvPr id="7"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E497ED-2AA8-44A0-AAD0-827D290F4D30}"/>
              </a:ext>
            </a:extLst>
          </p:cNvPr>
          <p:cNvSpPr>
            <a:spLocks noGrp="1"/>
          </p:cNvSpPr>
          <p:nvPr>
            <p:ph idx="1"/>
          </p:nvPr>
        </p:nvSpPr>
        <p:spPr>
          <a:xfrm>
            <a:off x="1295401" y="2612256"/>
            <a:ext cx="9601196" cy="3263612"/>
          </a:xfrm>
        </p:spPr>
        <p:txBody>
          <a:bodyPr lIns="109728" tIns="109728" rIns="109728" bIns="91440">
            <a:normAutofit/>
          </a:bodyPr>
          <a:lstStyle/>
          <a:p>
            <a:pPr>
              <a:lnSpc>
                <a:spcPct val="90000"/>
              </a:lnSpc>
            </a:pPr>
            <a:r>
              <a:rPr lang="en-US" sz="1300">
                <a:ea typeface="+mn-lt"/>
                <a:cs typeface="+mn-lt"/>
              </a:rPr>
              <a:t>Purpose of this project was to identify Berlin areas close to center with low number of restaurants (particularly Italian restaurants) in order to aid stakeholders in narrowing down the search for optimal location for a new Italian restaurant. </a:t>
            </a:r>
            <a:endParaRPr lang="en-US" sz="1300">
              <a:ea typeface="Microsoft GothicNeo"/>
              <a:cs typeface="Microsoft GothicNeo"/>
            </a:endParaRPr>
          </a:p>
          <a:p>
            <a:pPr>
              <a:lnSpc>
                <a:spcPct val="90000"/>
              </a:lnSpc>
            </a:pPr>
            <a:r>
              <a:rPr lang="en-US" sz="1300">
                <a:ea typeface="+mn-lt"/>
                <a:cs typeface="+mn-lt"/>
              </a:rPr>
              <a:t> By calculating restaurant density distribution from Foursquare data we have first identified general boroughs that justify further analysis (Kreuzberg and Friedrichshain), and then generated extensive collection of locations which satisfy some basic requirements regarding existing nearby restaurants. </a:t>
            </a:r>
            <a:endParaRPr lang="en-US" sz="1300">
              <a:ea typeface="Microsoft GothicNeo"/>
              <a:cs typeface="Microsoft GothicNeo"/>
            </a:endParaRPr>
          </a:p>
          <a:p>
            <a:pPr>
              <a:lnSpc>
                <a:spcPct val="90000"/>
              </a:lnSpc>
            </a:pPr>
            <a:r>
              <a:rPr lang="en-US" sz="1300">
                <a:ea typeface="+mn-lt"/>
                <a:cs typeface="+mn-lt"/>
              </a:rPr>
              <a:t>Clustering of those locations was then performed in order to create major zones of interest (containing greatest number of potential locations) and addresses of those zone centers were created to be used as starting points for final exploration by stakeholders. </a:t>
            </a:r>
          </a:p>
          <a:p>
            <a:pPr marL="0" indent="0">
              <a:lnSpc>
                <a:spcPct val="90000"/>
              </a:lnSpc>
              <a:buNone/>
            </a:pPr>
            <a:endParaRPr lang="en-US" sz="1300">
              <a:ea typeface="Microsoft GothicNeo"/>
              <a:cs typeface="Microsoft GothicNeo"/>
            </a:endParaRPr>
          </a:p>
          <a:p>
            <a:pPr>
              <a:lnSpc>
                <a:spcPct val="90000"/>
              </a:lnSpc>
            </a:pPr>
            <a:r>
              <a:rPr lang="en-US" sz="1300">
                <a:ea typeface="+mn-lt"/>
                <a:cs typeface="+mn-lt"/>
              </a:rPr>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 </a:t>
            </a:r>
            <a:endParaRPr lang="en-US" sz="1300"/>
          </a:p>
        </p:txBody>
      </p:sp>
    </p:spTree>
    <p:extLst>
      <p:ext uri="{BB962C8B-B14F-4D97-AF65-F5344CB8AC3E}">
        <p14:creationId xmlns:p14="http://schemas.microsoft.com/office/powerpoint/2010/main" val="38939163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Widescreen</PresentationFormat>
  <Paragraphs>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The Battle of the Neighborhoods </vt:lpstr>
      <vt:lpstr>                                   Table of contents </vt:lpstr>
      <vt:lpstr>Introduction: Business Problem </vt:lpstr>
      <vt:lpstr>Data  section</vt:lpstr>
      <vt:lpstr>Methodology </vt:lpstr>
      <vt:lpstr> Analysis </vt:lpstr>
      <vt:lpstr>Results and Discussion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124</cp:revision>
  <dcterms:created xsi:type="dcterms:W3CDTF">2021-06-24T03:18:07Z</dcterms:created>
  <dcterms:modified xsi:type="dcterms:W3CDTF">2021-07-23T09:37:39Z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