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319E30-B9A2-4DF6-B79F-EF85A191FFF4}">
          <p14:sldIdLst>
            <p14:sldId id="257"/>
            <p14:sldId id="258"/>
            <p14:sldId id="259"/>
            <p14:sldId id="261"/>
            <p14:sldId id="262"/>
            <p14:sldId id="263"/>
            <p14:sldId id="264"/>
          </p14:sldIdLst>
        </p14:section>
        <p14:section name="text" id="{3D275FE2-FABA-49D9-A22F-77556805999D}">
          <p14:sldIdLst>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19"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78426"/>
            <a:ext cx="11164276" cy="1412439"/>
          </a:xfrm>
        </p:spPr>
        <p:txBody>
          <a:bodyPr>
            <a:normAutofit fontScale="90000"/>
          </a:bodyPr>
          <a:lstStyle/>
          <a:p>
            <a:r>
              <a:rPr lang="en-US" sz="3600" b="0" i="0" u="none" strike="noStrike" cap="none" dirty="0">
                <a:solidFill>
                  <a:schemeClr val="dk1"/>
                </a:solidFill>
                <a:latin typeface="Twentieth Century"/>
                <a:ea typeface="Twentieth Century"/>
                <a:cs typeface="Twentieth Century"/>
                <a:sym typeface="Twentieth Century"/>
              </a:rPr>
              <a:t>PREDICTIVE MODEL – CAR INSURANCE CLAIM PROBABILITY</a:t>
            </a:r>
            <a:r>
              <a:rPr lang="en-US" cap="none" dirty="0">
                <a:solidFill>
                  <a:schemeClr val="dk1"/>
                </a:solidFill>
                <a:latin typeface="Twentieth Century"/>
                <a:ea typeface="Twentieth Century"/>
                <a:cs typeface="Twentieth Century"/>
                <a:sym typeface="Twentieth Century"/>
              </a:rPr>
              <a:t> (</a:t>
            </a:r>
            <a:r>
              <a:rPr lang="en-US" sz="3600" b="0" i="0" u="none" strike="noStrike" cap="none" dirty="0">
                <a:solidFill>
                  <a:schemeClr val="dk1"/>
                </a:solidFill>
                <a:latin typeface="Twentieth Century"/>
                <a:ea typeface="Twentieth Century"/>
                <a:cs typeface="Twentieth Century"/>
                <a:sym typeface="Twentieth Century"/>
              </a:rPr>
              <a:t>BASED ON COMPREHENSIVE CAR POLICY FEATURES </a:t>
            </a:r>
            <a:r>
              <a:rPr lang="en-US" sz="3200" b="0" i="0" u="none" strike="noStrike" cap="none" dirty="0">
                <a:solidFill>
                  <a:schemeClr val="dk1"/>
                </a:solidFill>
                <a:latin typeface="Twentieth Century"/>
                <a:ea typeface="Twentieth Century"/>
                <a:cs typeface="Twentieth Century"/>
                <a:sym typeface="Twentieth Century"/>
              </a:rPr>
              <a:t>AND SAFETY RATINGS)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87DE16E0-5F5F-A729-39B0-48167EE68A22}"/>
              </a:ext>
            </a:extLst>
          </p:cNvPr>
          <p:cNvPicPr>
            <a:picLocks noChangeAspect="1"/>
          </p:cNvPicPr>
          <p:nvPr/>
        </p:nvPicPr>
        <p:blipFill>
          <a:blip r:embed="rId2"/>
          <a:stretch>
            <a:fillRect/>
          </a:stretch>
        </p:blipFill>
        <p:spPr>
          <a:xfrm>
            <a:off x="581191" y="2090865"/>
            <a:ext cx="11008297" cy="4567298"/>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10B4227-BED7-F7D3-00D4-42DE3DE91815}"/>
              </a:ext>
            </a:extLst>
          </p:cNvPr>
          <p:cNvSpPr>
            <a:spLocks noGrp="1"/>
          </p:cNvSpPr>
          <p:nvPr>
            <p:ph type="body" sz="half" idx="2"/>
          </p:nvPr>
        </p:nvSpPr>
        <p:spPr>
          <a:xfrm>
            <a:off x="307258" y="653779"/>
            <a:ext cx="11577484" cy="6071486"/>
          </a:xfrm>
        </p:spPr>
        <p:txBody>
          <a:bodyPr>
            <a:noAutofit/>
          </a:bodyPr>
          <a:lstStyle/>
          <a:p>
            <a:r>
              <a:rPr lang="en-US" sz="2400" b="0" i="0" u="none" strike="noStrike" cap="none" dirty="0">
                <a:solidFill>
                  <a:schemeClr val="accent1"/>
                </a:solidFill>
                <a:latin typeface="Arial Black"/>
                <a:ea typeface="Arial Black"/>
                <a:cs typeface="Arial Black"/>
                <a:sym typeface="Arial Black"/>
              </a:rPr>
              <a:t>Furthe</a:t>
            </a:r>
            <a:r>
              <a:rPr lang="en-US" sz="2400" dirty="0">
                <a:solidFill>
                  <a:schemeClr val="accent1"/>
                </a:solidFill>
                <a:latin typeface="Arial Black"/>
                <a:ea typeface="Arial Black"/>
                <a:cs typeface="Arial Black"/>
                <a:sym typeface="Arial Black"/>
              </a:rPr>
              <a:t>r EDA observations –</a:t>
            </a:r>
          </a:p>
          <a:p>
            <a:pPr marL="342900" indent="-342900">
              <a:buAutoNum type="arabicPeriod"/>
            </a:pPr>
            <a:r>
              <a:rPr lang="en-US" sz="1800" dirty="0"/>
              <a:t>We did </a:t>
            </a:r>
            <a:r>
              <a:rPr lang="en-US" sz="1800" b="1" dirty="0"/>
              <a:t>Pearson’s correlation </a:t>
            </a:r>
            <a:r>
              <a:rPr lang="en-US" sz="1800" dirty="0"/>
              <a:t>analysis, &amp; found out that “Multicollinearity” does not exist within numerical columns.</a:t>
            </a:r>
          </a:p>
          <a:p>
            <a:pPr marL="342900" indent="-342900">
              <a:buAutoNum type="arabicPeriod"/>
            </a:pPr>
            <a:r>
              <a:rPr lang="en-US" sz="1800" dirty="0"/>
              <a:t>For categorical columns, we performed </a:t>
            </a:r>
            <a:r>
              <a:rPr lang="en-US" sz="1800" b="1" dirty="0"/>
              <a:t>“Chi-square” test</a:t>
            </a:r>
            <a:r>
              <a:rPr lang="en-US" sz="1800" dirty="0"/>
              <a:t> to determine if an input column has significant relationship with output column, based on p-value.</a:t>
            </a:r>
          </a:p>
          <a:p>
            <a:pPr marL="342900" indent="-342900">
              <a:buAutoNum type="arabicPeriod"/>
            </a:pPr>
            <a:r>
              <a:rPr lang="en-US" sz="1800" dirty="0"/>
              <a:t>We have an option to drop those categorical columns from input dataset, which have no significant relationship with output variable.</a:t>
            </a:r>
          </a:p>
          <a:p>
            <a:pPr marL="342900" indent="-342900">
              <a:buAutoNum type="arabicPeriod"/>
            </a:pPr>
            <a:r>
              <a:rPr lang="en-US" sz="1800" dirty="0"/>
              <a:t>But we will not drop them, considering that they may not have significant impact, but must be having some effect on dependent variable depending on "</a:t>
            </a:r>
            <a:r>
              <a:rPr lang="en-US" sz="1800" b="1" i="1" dirty="0"/>
              <a:t>how high the p value is from 0.05</a:t>
            </a:r>
            <a:r>
              <a:rPr lang="en-US" sz="1800" dirty="0"/>
              <a:t>", so dropping such columns is not recommended.</a:t>
            </a:r>
          </a:p>
          <a:p>
            <a:pPr marL="342900" indent="-342900">
              <a:buAutoNum type="arabicPeriod"/>
            </a:pPr>
            <a:r>
              <a:rPr lang="en-US" sz="1800" dirty="0"/>
              <a:t>We performed feature scaling (</a:t>
            </a:r>
            <a:r>
              <a:rPr lang="en-US" sz="1800" b="1" dirty="0"/>
              <a:t>Standardization</a:t>
            </a:r>
            <a:r>
              <a:rPr lang="en-US" sz="1800" dirty="0"/>
              <a:t>) on input numerical columns to bring all features to same scale and </a:t>
            </a:r>
            <a:r>
              <a:rPr lang="en-US" sz="1800" b="1" dirty="0"/>
              <a:t>One Hot Encoding </a:t>
            </a:r>
            <a:r>
              <a:rPr lang="en-US" sz="1800" dirty="0"/>
              <a:t>method to convert categorical columns into numerical data for model building, together using “</a:t>
            </a:r>
            <a:r>
              <a:rPr lang="en-US" sz="1800" b="1" i="1" dirty="0"/>
              <a:t>Column Transformer</a:t>
            </a:r>
            <a:r>
              <a:rPr lang="en-US" sz="1800" b="1" dirty="0"/>
              <a:t>”</a:t>
            </a:r>
            <a:r>
              <a:rPr lang="en-US" sz="1800" dirty="0"/>
              <a:t> entire input column into numerical data values.</a:t>
            </a:r>
          </a:p>
          <a:p>
            <a:pPr marL="342900" indent="-342900">
              <a:buAutoNum type="arabicPeriod"/>
            </a:pPr>
            <a:r>
              <a:rPr lang="en-US" sz="1800" dirty="0"/>
              <a:t>We observed that, there is high </a:t>
            </a:r>
            <a:r>
              <a:rPr lang="en-US" sz="1800" u="sng" dirty="0"/>
              <a:t>class imbalance in our dependent features </a:t>
            </a:r>
            <a:r>
              <a:rPr lang="en-US" sz="1800" dirty="0"/>
              <a:t>(output data).</a:t>
            </a:r>
          </a:p>
          <a:p>
            <a:pPr marL="342900" indent="-342900">
              <a:buAutoNum type="arabicPeriod"/>
            </a:pPr>
            <a:r>
              <a:rPr lang="en-US" sz="1800" dirty="0"/>
              <a:t>We built models firstly without taking care of data imbalance issue, and then after dealing with data imbalance issues using </a:t>
            </a:r>
            <a:r>
              <a:rPr lang="en-US" sz="1800" b="1" dirty="0"/>
              <a:t>SMOTE (Synthetic Minority Oversampling Technique), </a:t>
            </a:r>
            <a:r>
              <a:rPr lang="en-US" sz="1800" dirty="0"/>
              <a:t>in order to understand the impact of data imbalance.</a:t>
            </a:r>
          </a:p>
        </p:txBody>
      </p:sp>
    </p:spTree>
    <p:extLst>
      <p:ext uri="{BB962C8B-B14F-4D97-AF65-F5344CB8AC3E}">
        <p14:creationId xmlns:p14="http://schemas.microsoft.com/office/powerpoint/2010/main" val="279530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337340-0C07-67D7-4201-E201A4D2ED3D}"/>
              </a:ext>
            </a:extLst>
          </p:cNvPr>
          <p:cNvSpPr>
            <a:spLocks noGrp="1"/>
          </p:cNvSpPr>
          <p:nvPr>
            <p:ph type="title"/>
          </p:nvPr>
        </p:nvSpPr>
        <p:spPr>
          <a:xfrm>
            <a:off x="581193" y="575188"/>
            <a:ext cx="11029616" cy="646331"/>
          </a:xfrm>
        </p:spPr>
        <p:txBody>
          <a:bodyPr/>
          <a:lstStyle/>
          <a:p>
            <a:pPr algn="ctr"/>
            <a:r>
              <a:rPr lang="en-IN" dirty="0"/>
              <a:t>Different Model’ Performance</a:t>
            </a:r>
          </a:p>
        </p:txBody>
      </p:sp>
      <p:sp>
        <p:nvSpPr>
          <p:cNvPr id="8" name="Text Placeholder 7">
            <a:extLst>
              <a:ext uri="{FF2B5EF4-FFF2-40B4-BE49-F238E27FC236}">
                <a16:creationId xmlns:a16="http://schemas.microsoft.com/office/drawing/2014/main" id="{A03253ED-C829-51C2-E6A0-8F1FD3496C83}"/>
              </a:ext>
            </a:extLst>
          </p:cNvPr>
          <p:cNvSpPr>
            <a:spLocks noGrp="1"/>
          </p:cNvSpPr>
          <p:nvPr>
            <p:ph type="body" idx="1"/>
          </p:nvPr>
        </p:nvSpPr>
        <p:spPr>
          <a:xfrm>
            <a:off x="581190" y="2311100"/>
            <a:ext cx="5194769" cy="861887"/>
          </a:xfrm>
        </p:spPr>
        <p:txBody>
          <a:bodyPr/>
          <a:lstStyle/>
          <a:p>
            <a:r>
              <a:rPr lang="en-US" sz="2000" dirty="0">
                <a:solidFill>
                  <a:schemeClr val="accent1"/>
                </a:solidFill>
                <a:latin typeface="Arial Black"/>
                <a:ea typeface="Arial Black"/>
                <a:cs typeface="Arial Black"/>
                <a:sym typeface="Arial Black"/>
              </a:rPr>
              <a:t>Roc score - BEFORE fixing Class Imbalance</a:t>
            </a:r>
            <a:endParaRPr lang="en-IN" b="1" dirty="0"/>
          </a:p>
        </p:txBody>
      </p:sp>
      <p:sp>
        <p:nvSpPr>
          <p:cNvPr id="9" name="Content Placeholder 8">
            <a:extLst>
              <a:ext uri="{FF2B5EF4-FFF2-40B4-BE49-F238E27FC236}">
                <a16:creationId xmlns:a16="http://schemas.microsoft.com/office/drawing/2014/main" id="{6BB0E6F1-0D14-2C8E-45E2-6AF86EF51E68}"/>
              </a:ext>
            </a:extLst>
          </p:cNvPr>
          <p:cNvSpPr>
            <a:spLocks noGrp="1"/>
          </p:cNvSpPr>
          <p:nvPr>
            <p:ph sz="half" idx="2"/>
          </p:nvPr>
        </p:nvSpPr>
        <p:spPr>
          <a:xfrm>
            <a:off x="581194" y="3464437"/>
            <a:ext cx="5194766" cy="2934999"/>
          </a:xfrm>
        </p:spPr>
        <p:txBody>
          <a:bodyPr/>
          <a:lstStyle/>
          <a:p>
            <a:pPr marL="342900" indent="-342900">
              <a:buAutoNum type="arabicPeriod"/>
            </a:pPr>
            <a:r>
              <a:rPr lang="en-US" dirty="0"/>
              <a:t>Logistic Regression – 0.5</a:t>
            </a:r>
          </a:p>
          <a:p>
            <a:pPr marL="342900" indent="-342900">
              <a:buAutoNum type="arabicPeriod"/>
            </a:pPr>
            <a:r>
              <a:rPr lang="en-US" dirty="0"/>
              <a:t>Support Vector Classifier – 0.5</a:t>
            </a:r>
          </a:p>
          <a:p>
            <a:pPr marL="342900" indent="-342900">
              <a:buAutoNum type="arabicPeriod"/>
            </a:pPr>
            <a:r>
              <a:rPr lang="en-US" dirty="0"/>
              <a:t>Naïve Bayes – 0.52</a:t>
            </a:r>
          </a:p>
          <a:p>
            <a:pPr marL="342900" indent="-342900">
              <a:buAutoNum type="arabicPeriod"/>
            </a:pPr>
            <a:r>
              <a:rPr lang="en-US" dirty="0"/>
              <a:t>Decision Tree Classifier – 0.503</a:t>
            </a:r>
          </a:p>
          <a:p>
            <a:pPr marL="342900" indent="-342900">
              <a:buAutoNum type="arabicPeriod"/>
            </a:pPr>
            <a:r>
              <a:rPr lang="en-US" dirty="0"/>
              <a:t>Random Forest Classifier – 0.5</a:t>
            </a:r>
          </a:p>
          <a:p>
            <a:pPr marL="342900" indent="-342900">
              <a:buAutoNum type="arabicPeriod"/>
            </a:pPr>
            <a:r>
              <a:rPr lang="en-US" dirty="0"/>
              <a:t>Gradient Boosting – 0.49</a:t>
            </a:r>
          </a:p>
          <a:p>
            <a:pPr marL="342900" indent="-342900">
              <a:buAutoNum type="arabicPeriod"/>
            </a:pPr>
            <a:r>
              <a:rPr lang="en-US" dirty="0"/>
              <a:t>Ada Boosting – 0.5</a:t>
            </a:r>
            <a:endParaRPr lang="en-IN" dirty="0"/>
          </a:p>
        </p:txBody>
      </p:sp>
      <p:sp>
        <p:nvSpPr>
          <p:cNvPr id="10" name="Text Placeholder 9">
            <a:extLst>
              <a:ext uri="{FF2B5EF4-FFF2-40B4-BE49-F238E27FC236}">
                <a16:creationId xmlns:a16="http://schemas.microsoft.com/office/drawing/2014/main" id="{56CDAAE5-AB0E-A1AA-5140-5FE2521AEF12}"/>
              </a:ext>
            </a:extLst>
          </p:cNvPr>
          <p:cNvSpPr>
            <a:spLocks noGrp="1"/>
          </p:cNvSpPr>
          <p:nvPr>
            <p:ph type="body" sz="quarter" idx="3"/>
          </p:nvPr>
        </p:nvSpPr>
        <p:spPr>
          <a:xfrm>
            <a:off x="6416039" y="2310545"/>
            <a:ext cx="5194770" cy="861887"/>
          </a:xfrm>
        </p:spPr>
        <p:txBody>
          <a:bodyPr/>
          <a:lstStyle/>
          <a:p>
            <a:r>
              <a:rPr lang="en-US" sz="2000" dirty="0">
                <a:solidFill>
                  <a:schemeClr val="accent1"/>
                </a:solidFill>
                <a:latin typeface="Arial Black"/>
                <a:ea typeface="Arial Black"/>
                <a:cs typeface="Arial Black"/>
                <a:sym typeface="Arial Black"/>
              </a:rPr>
              <a:t>Roc score - AFTER up-sampling minority class using SMOTE Technique</a:t>
            </a:r>
          </a:p>
        </p:txBody>
      </p:sp>
      <p:sp>
        <p:nvSpPr>
          <p:cNvPr id="11" name="Content Placeholder 10">
            <a:extLst>
              <a:ext uri="{FF2B5EF4-FFF2-40B4-BE49-F238E27FC236}">
                <a16:creationId xmlns:a16="http://schemas.microsoft.com/office/drawing/2014/main" id="{B14C651A-60A9-00A9-A0A9-5E1095ECF9C5}"/>
              </a:ext>
            </a:extLst>
          </p:cNvPr>
          <p:cNvSpPr>
            <a:spLocks noGrp="1"/>
          </p:cNvSpPr>
          <p:nvPr>
            <p:ph sz="quarter" idx="4"/>
          </p:nvPr>
        </p:nvSpPr>
        <p:spPr>
          <a:xfrm>
            <a:off x="6282814" y="3464438"/>
            <a:ext cx="5327996" cy="2934999"/>
          </a:xfrm>
        </p:spPr>
        <p:txBody>
          <a:bodyPr>
            <a:normAutofit/>
          </a:bodyPr>
          <a:lstStyle/>
          <a:p>
            <a:pPr marL="342900" indent="-342900">
              <a:buAutoNum type="arabicPeriod"/>
            </a:pPr>
            <a:r>
              <a:rPr lang="en-US" dirty="0"/>
              <a:t>Logistic Regression – 0.55</a:t>
            </a:r>
          </a:p>
          <a:p>
            <a:pPr marL="342900" indent="-342900">
              <a:buAutoNum type="arabicPeriod"/>
            </a:pPr>
            <a:r>
              <a:rPr lang="en-US" dirty="0"/>
              <a:t>Support Vector Classifier – 0.5</a:t>
            </a:r>
          </a:p>
          <a:p>
            <a:pPr marL="342900" indent="-342900">
              <a:buAutoNum type="arabicPeriod"/>
            </a:pPr>
            <a:r>
              <a:rPr lang="en-US" dirty="0"/>
              <a:t>Naïve Bayes – 0.5</a:t>
            </a:r>
          </a:p>
          <a:p>
            <a:pPr marL="342900" indent="-342900">
              <a:buAutoNum type="arabicPeriod"/>
            </a:pPr>
            <a:r>
              <a:rPr lang="en-US" dirty="0"/>
              <a:t>Decision Tree Classifier – 0.51</a:t>
            </a:r>
          </a:p>
          <a:p>
            <a:pPr marL="342900" indent="-342900">
              <a:buAutoNum type="arabicPeriod"/>
            </a:pPr>
            <a:r>
              <a:rPr lang="en-US" dirty="0"/>
              <a:t>Random Forest Classifier – 0.60 (at max depth = 6)</a:t>
            </a:r>
          </a:p>
          <a:p>
            <a:pPr marL="342900" indent="-342900">
              <a:buAutoNum type="arabicPeriod"/>
            </a:pPr>
            <a:r>
              <a:rPr lang="en-US" dirty="0"/>
              <a:t>Gradient Boosting – 0.56</a:t>
            </a:r>
          </a:p>
          <a:p>
            <a:pPr marL="342900" indent="-342900">
              <a:buAutoNum type="arabicPeriod"/>
            </a:pPr>
            <a:r>
              <a:rPr lang="en-US" dirty="0"/>
              <a:t>Ada Boosting – 0.57</a:t>
            </a:r>
            <a:endParaRPr lang="en-IN" dirty="0"/>
          </a:p>
          <a:p>
            <a:endParaRPr lang="en-IN" dirty="0"/>
          </a:p>
        </p:txBody>
      </p:sp>
      <p:sp>
        <p:nvSpPr>
          <p:cNvPr id="12" name="TextBox 11">
            <a:extLst>
              <a:ext uri="{FF2B5EF4-FFF2-40B4-BE49-F238E27FC236}">
                <a16:creationId xmlns:a16="http://schemas.microsoft.com/office/drawing/2014/main" id="{D007AA89-539A-E529-7C7B-2CD246E8B882}"/>
              </a:ext>
            </a:extLst>
          </p:cNvPr>
          <p:cNvSpPr txBox="1"/>
          <p:nvPr/>
        </p:nvSpPr>
        <p:spPr>
          <a:xfrm>
            <a:off x="575188" y="1201819"/>
            <a:ext cx="11415251" cy="923330"/>
          </a:xfrm>
          <a:prstGeom prst="rect">
            <a:avLst/>
          </a:prstGeom>
          <a:noFill/>
        </p:spPr>
        <p:txBody>
          <a:bodyPr wrap="square" rtlCol="0">
            <a:spAutoFit/>
          </a:bodyPr>
          <a:lstStyle/>
          <a:p>
            <a:r>
              <a:rPr lang="en-US" dirty="0"/>
              <a:t>We have data imbalance in out dataset, so we can’t rely on accuracy of the model, &amp; we will consider other metrics for model evaluation, such as </a:t>
            </a:r>
            <a:r>
              <a:rPr lang="en-US" b="1" dirty="0"/>
              <a:t>F1–score, Precision, Recall </a:t>
            </a:r>
            <a:r>
              <a:rPr lang="en-US" dirty="0"/>
              <a:t>&amp; </a:t>
            </a:r>
            <a:r>
              <a:rPr lang="en-US" b="1" dirty="0"/>
              <a:t>Roc-</a:t>
            </a:r>
            <a:r>
              <a:rPr lang="en-US" b="1" dirty="0" err="1"/>
              <a:t>auc</a:t>
            </a:r>
            <a:r>
              <a:rPr lang="en-US" b="1" dirty="0"/>
              <a:t>-score</a:t>
            </a:r>
            <a:r>
              <a:rPr lang="en-US" dirty="0"/>
              <a:t> (defines if it’s a good/ bad model).</a:t>
            </a:r>
          </a:p>
          <a:p>
            <a:r>
              <a:rPr lang="en-US" dirty="0"/>
              <a:t>If roc-score &lt; 50%, it’s “</a:t>
            </a:r>
            <a:r>
              <a:rPr lang="en-US" b="1" dirty="0"/>
              <a:t>BAD Model</a:t>
            </a:r>
            <a:r>
              <a:rPr lang="en-US" dirty="0"/>
              <a:t>”, if it’s &gt; 50% , it’s “</a:t>
            </a:r>
            <a:r>
              <a:rPr lang="en-US" b="1" dirty="0"/>
              <a:t>GOOD model</a:t>
            </a:r>
            <a:r>
              <a:rPr lang="en-US" dirty="0"/>
              <a:t>”, and if it’s = 50%, its “</a:t>
            </a:r>
            <a:r>
              <a:rPr lang="en-US" b="1" dirty="0"/>
              <a:t>on borderline</a:t>
            </a:r>
            <a:r>
              <a:rPr lang="en-US" dirty="0"/>
              <a:t>”.</a:t>
            </a:r>
            <a:endParaRPr lang="en-IN" dirty="0"/>
          </a:p>
        </p:txBody>
      </p:sp>
    </p:spTree>
    <p:extLst>
      <p:ext uri="{BB962C8B-B14F-4D97-AF65-F5344CB8AC3E}">
        <p14:creationId xmlns:p14="http://schemas.microsoft.com/office/powerpoint/2010/main" val="125598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15FA980-716C-AF89-E253-BAD25AC27DAD}"/>
              </a:ext>
            </a:extLst>
          </p:cNvPr>
          <p:cNvSpPr txBox="1"/>
          <p:nvPr/>
        </p:nvSpPr>
        <p:spPr>
          <a:xfrm>
            <a:off x="454742" y="699468"/>
            <a:ext cx="11282515" cy="6278642"/>
          </a:xfrm>
          <a:prstGeom prst="rect">
            <a:avLst/>
          </a:prstGeom>
          <a:noFill/>
        </p:spPr>
        <p:txBody>
          <a:bodyPr wrap="square">
            <a:spAutoFit/>
          </a:bodyPr>
          <a:lstStyle/>
          <a:p>
            <a:r>
              <a:rPr lang="en-US" sz="2400" b="0" i="0" u="none" strike="noStrike" cap="none" dirty="0">
                <a:solidFill>
                  <a:schemeClr val="accent1"/>
                </a:solidFill>
                <a:latin typeface="Arial Black"/>
                <a:ea typeface="Arial Black"/>
                <a:cs typeface="Arial Black"/>
                <a:sym typeface="Arial Black"/>
              </a:rPr>
              <a:t>Key Model </a:t>
            </a:r>
            <a:r>
              <a:rPr lang="en-US" sz="2400" dirty="0">
                <a:solidFill>
                  <a:schemeClr val="accent1"/>
                </a:solidFill>
                <a:latin typeface="Arial Black"/>
                <a:ea typeface="Arial Black"/>
                <a:cs typeface="Arial Black"/>
                <a:sym typeface="Arial Black"/>
              </a:rPr>
              <a:t>e</a:t>
            </a:r>
            <a:r>
              <a:rPr lang="en-US" sz="2400" b="0" i="0" u="none" strike="noStrike" cap="none" dirty="0">
                <a:solidFill>
                  <a:schemeClr val="accent1"/>
                </a:solidFill>
                <a:latin typeface="Arial Black"/>
                <a:ea typeface="Arial Black"/>
                <a:cs typeface="Arial Black"/>
                <a:sym typeface="Arial Black"/>
              </a:rPr>
              <a:t>valuation process observations </a:t>
            </a:r>
            <a:r>
              <a:rPr lang="en-US" sz="2400" dirty="0">
                <a:solidFill>
                  <a:schemeClr val="accent1"/>
                </a:solidFill>
                <a:latin typeface="Arial Black"/>
                <a:ea typeface="Arial Black"/>
                <a:cs typeface="Arial Black"/>
                <a:sym typeface="Arial Black"/>
              </a:rPr>
              <a:t>–</a:t>
            </a:r>
          </a:p>
          <a:p>
            <a:endParaRPr lang="en-US" sz="1800" dirty="0">
              <a:solidFill>
                <a:schemeClr val="accent1"/>
              </a:solidFill>
              <a:latin typeface="Arial Black"/>
              <a:ea typeface="Arial Black"/>
              <a:cs typeface="Arial Black"/>
              <a:sym typeface="Arial Black"/>
            </a:endParaRPr>
          </a:p>
          <a:p>
            <a:pPr marL="342900" indent="-342900">
              <a:buAutoNum type="arabicPeriod"/>
            </a:pPr>
            <a:r>
              <a:rPr lang="en-US" sz="2000" dirty="0">
                <a:latin typeface="Arial" panose="020B0604020202020204" pitchFamily="34" charset="0"/>
                <a:cs typeface="Arial" panose="020B0604020202020204" pitchFamily="34" charset="0"/>
              </a:rPr>
              <a:t>Generally, tree based models do not get impacted from imbalanced data set, but in our case, we did not find a satisfactory roc-score to consider as a final model. </a:t>
            </a:r>
          </a:p>
          <a:p>
            <a:pPr marL="342900" indent="-342900">
              <a:buAutoNum type="arabicPeriod"/>
            </a:pPr>
            <a:r>
              <a:rPr lang="en-US" sz="2000" dirty="0">
                <a:latin typeface="Arial" panose="020B0604020202020204" pitchFamily="34" charset="0"/>
                <a:cs typeface="Arial" panose="020B0604020202020204" pitchFamily="34" charset="0"/>
              </a:rPr>
              <a:t>Before dealing with class imbalance issue, almost all models gave high accuracies and border line roc-scores respectively. Therefore, none of </a:t>
            </a:r>
            <a:r>
              <a:rPr lang="en-US" sz="2000">
                <a:latin typeface="Arial" panose="020B0604020202020204" pitchFamily="34" charset="0"/>
                <a:cs typeface="Arial" panose="020B0604020202020204" pitchFamily="34" charset="0"/>
              </a:rPr>
              <a:t>them considered.</a:t>
            </a:r>
            <a:endParaRPr lang="en-US" sz="2000" dirty="0">
              <a:latin typeface="Arial" panose="020B0604020202020204" pitchFamily="34" charset="0"/>
              <a:cs typeface="Arial" panose="020B0604020202020204" pitchFamily="34" charset="0"/>
            </a:endParaRPr>
          </a:p>
          <a:p>
            <a:pPr marL="342900" indent="-342900">
              <a:buAutoNum type="arabicPeriod"/>
            </a:pPr>
            <a:r>
              <a:rPr lang="en-US" sz="2000" dirty="0">
                <a:latin typeface="Arial" panose="020B0604020202020204" pitchFamily="34" charset="0"/>
                <a:cs typeface="Arial" panose="020B0604020202020204" pitchFamily="34" charset="0"/>
              </a:rPr>
              <a:t>While using SMOTE technique, we tried out different distributions ratio of minority to majority class, to control the up-sampling of minority class.</a:t>
            </a:r>
          </a:p>
          <a:p>
            <a:pPr marL="342900" indent="-342900">
              <a:buAutoNum type="arabicPeriod"/>
            </a:pPr>
            <a:r>
              <a:rPr lang="en-US" sz="2000" dirty="0">
                <a:latin typeface="Arial" panose="020B0604020202020204" pitchFamily="34" charset="0"/>
                <a:cs typeface="Arial" panose="020B0604020202020204" pitchFamily="34" charset="0"/>
              </a:rPr>
              <a:t>Different set of distributions considered are – </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100-100% (default up-sampling distribution of majority &amp; minority classes), </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100% (majority) – 80 % (minority)</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100% (majority) – 70 % (minority)</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100% (majority) – 60 % (minority)</a:t>
            </a:r>
          </a:p>
          <a:p>
            <a:pPr marL="342900" indent="-34290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342900" indent="-342900">
              <a:buAutoNum type="arabicPeriod"/>
            </a:pPr>
            <a:r>
              <a:rPr lang="en-US" sz="2000" dirty="0">
                <a:latin typeface="Arial" panose="020B0604020202020204" pitchFamily="34" charset="0"/>
                <a:cs typeface="Arial" panose="020B0604020202020204" pitchFamily="34" charset="0"/>
              </a:rPr>
              <a:t>We got values of different model’s roc-score along with other metrics in classification report.</a:t>
            </a:r>
          </a:p>
          <a:p>
            <a:pPr marL="342900" indent="-342900">
              <a:buAutoNum type="arabicPeriod"/>
            </a:pPr>
            <a:r>
              <a:rPr lang="en-US" sz="2000" dirty="0">
                <a:latin typeface="Arial" panose="020B0604020202020204" pitchFamily="34" charset="0"/>
                <a:cs typeface="Arial" panose="020B0604020202020204" pitchFamily="34" charset="0"/>
              </a:rPr>
              <a:t>Based on different values, we observed that in almost all the models, </a:t>
            </a:r>
            <a:r>
              <a:rPr lang="en-US" sz="2000" i="1" u="sng" dirty="0">
                <a:latin typeface="Arial" panose="020B0604020202020204" pitchFamily="34" charset="0"/>
                <a:cs typeface="Arial" panose="020B0604020202020204" pitchFamily="34" charset="0"/>
              </a:rPr>
              <a:t>as the minority class distribution </a:t>
            </a:r>
            <a:r>
              <a:rPr lang="en-US" sz="2000" b="1" dirty="0">
                <a:latin typeface="Arial" panose="020B0604020202020204" pitchFamily="34" charset="0"/>
                <a:cs typeface="Arial" panose="020B0604020202020204" pitchFamily="34" charset="0"/>
              </a:rPr>
              <a:t>decreased</a:t>
            </a:r>
            <a:r>
              <a:rPr lang="en-US" sz="2000" dirty="0">
                <a:latin typeface="Arial" panose="020B0604020202020204" pitchFamily="34" charset="0"/>
                <a:cs typeface="Arial" panose="020B0604020202020204" pitchFamily="34" charset="0"/>
              </a:rPr>
              <a:t>, </a:t>
            </a:r>
            <a:r>
              <a:rPr lang="en-US" sz="2000" i="1" u="sng" dirty="0">
                <a:latin typeface="Arial" panose="020B0604020202020204" pitchFamily="34" charset="0"/>
                <a:cs typeface="Arial" panose="020B0604020202020204" pitchFamily="34" charset="0"/>
              </a:rPr>
              <a:t>“roc-score” of the model also</a:t>
            </a:r>
            <a:r>
              <a:rPr lang="en-US" sz="2000" i="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decreased</a:t>
            </a:r>
            <a:r>
              <a:rPr lang="en-US" sz="2000" dirty="0">
                <a:latin typeface="Arial" panose="020B0604020202020204" pitchFamily="34" charset="0"/>
                <a:cs typeface="Arial" panose="020B0604020202020204" pitchFamily="34" charset="0"/>
              </a:rPr>
              <a:t>.</a:t>
            </a:r>
          </a:p>
          <a:p>
            <a:pPr marL="342900" indent="-342900">
              <a:buAutoNum type="arabicPeriod"/>
            </a:pPr>
            <a:r>
              <a:rPr lang="en-US" sz="2000" dirty="0">
                <a:latin typeface="Arial" panose="020B0604020202020204" pitchFamily="34" charset="0"/>
                <a:cs typeface="Arial" panose="020B0604020202020204" pitchFamily="34" charset="0"/>
              </a:rPr>
              <a:t>The best model roc-score we observed is “</a:t>
            </a:r>
            <a:r>
              <a:rPr lang="en-US" sz="2000" b="1" u="sng" dirty="0">
                <a:latin typeface="Arial" panose="020B0604020202020204" pitchFamily="34" charset="0"/>
                <a:cs typeface="Arial" panose="020B0604020202020204" pitchFamily="34" charset="0"/>
              </a:rPr>
              <a:t>Random Forest Classifier</a:t>
            </a:r>
            <a:r>
              <a:rPr lang="en-US" sz="2000" dirty="0">
                <a:latin typeface="Arial" panose="020B0604020202020204" pitchFamily="34" charset="0"/>
                <a:cs typeface="Arial" panose="020B0604020202020204" pitchFamily="34" charset="0"/>
              </a:rPr>
              <a:t>”, with a roc-score is 60, calculated at max depth of 6.</a:t>
            </a:r>
          </a:p>
        </p:txBody>
      </p:sp>
    </p:spTree>
    <p:extLst>
      <p:ext uri="{BB962C8B-B14F-4D97-AF65-F5344CB8AC3E}">
        <p14:creationId xmlns:p14="http://schemas.microsoft.com/office/powerpoint/2010/main" val="3919889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701BB1-7929-B361-F91F-EDBC5BBF5E1A}"/>
              </a:ext>
            </a:extLst>
          </p:cNvPr>
          <p:cNvSpPr txBox="1"/>
          <p:nvPr/>
        </p:nvSpPr>
        <p:spPr>
          <a:xfrm>
            <a:off x="309716" y="1565049"/>
            <a:ext cx="11385755" cy="4524315"/>
          </a:xfrm>
          <a:prstGeom prst="rect">
            <a:avLst/>
          </a:prstGeom>
          <a:noFill/>
        </p:spPr>
        <p:txBody>
          <a:bodyPr wrap="square" rtlCol="0">
            <a:spAutoFit/>
          </a:bodyPr>
          <a:lstStyle/>
          <a:p>
            <a:r>
              <a:rPr lang="en-US" dirty="0"/>
              <a:t>1. </a:t>
            </a:r>
            <a:r>
              <a:rPr lang="en-US" b="1" dirty="0"/>
              <a:t>Skewed Class Distribution</a:t>
            </a:r>
            <a:r>
              <a:rPr lang="en-US" dirty="0"/>
              <a:t> - In case of dataset imbalance, the minority class is significantly underrepresented compared to the majority class in a classification problem. This can skew the model’s learning process leading to poor performance on the minority class.</a:t>
            </a:r>
          </a:p>
          <a:p>
            <a:endParaRPr lang="en-US" dirty="0"/>
          </a:p>
          <a:p>
            <a:r>
              <a:rPr lang="en-US" dirty="0"/>
              <a:t>2. </a:t>
            </a:r>
            <a:r>
              <a:rPr lang="en-US" b="1" dirty="0"/>
              <a:t>Biased Model Training</a:t>
            </a:r>
            <a:r>
              <a:rPr lang="en-US" dirty="0"/>
              <a:t> - In imbalanced datasets, a model achieves high accuracy by simply predicting the majority class for all instances, ignoring the minority class completely. As a result, the model is biased towards the majority class &amp; fails to capture patterns in the minority class accurately.</a:t>
            </a:r>
          </a:p>
          <a:p>
            <a:endParaRPr lang="en-US" dirty="0"/>
          </a:p>
          <a:p>
            <a:r>
              <a:rPr lang="en-US" dirty="0"/>
              <a:t>3. </a:t>
            </a:r>
            <a:r>
              <a:rPr lang="en-US" b="1" dirty="0"/>
              <a:t>Poor Generalization</a:t>
            </a:r>
            <a:r>
              <a:rPr lang="en-US" dirty="0"/>
              <a:t> - Since the model hasn’t learned enough about the minority class due to its scarcity in the training data, it may struggle to make accurate predictions for instances belonging to that class in real-world scenarios.</a:t>
            </a:r>
          </a:p>
          <a:p>
            <a:endParaRPr lang="en-US" dirty="0"/>
          </a:p>
          <a:p>
            <a:r>
              <a:rPr lang="en-US" dirty="0"/>
              <a:t>4. </a:t>
            </a:r>
            <a:r>
              <a:rPr lang="en-US" b="1" dirty="0"/>
              <a:t>Evaluation Metrics Misleading </a:t>
            </a:r>
            <a:r>
              <a:rPr lang="en-US" dirty="0"/>
              <a:t>- Traditional evaluation metrics like "accuracy" can be misleading in imbalanced datasets, since a model achieving high accuracy may perform poorly on the minority class, which is often the class of interest. Using metrics like "precision, recall, F1-score, or area under the ROC curve (AUC-ROC)" can provide a better understanding of the model’s performance across different classes.</a:t>
            </a:r>
            <a:endParaRPr lang="en-IN" dirty="0"/>
          </a:p>
        </p:txBody>
      </p:sp>
      <p:sp>
        <p:nvSpPr>
          <p:cNvPr id="9" name="TextBox 8">
            <a:extLst>
              <a:ext uri="{FF2B5EF4-FFF2-40B4-BE49-F238E27FC236}">
                <a16:creationId xmlns:a16="http://schemas.microsoft.com/office/drawing/2014/main" id="{A4189707-1151-3FAC-C31E-A13792358D7A}"/>
              </a:ext>
            </a:extLst>
          </p:cNvPr>
          <p:cNvSpPr txBox="1"/>
          <p:nvPr/>
        </p:nvSpPr>
        <p:spPr>
          <a:xfrm>
            <a:off x="496530" y="916120"/>
            <a:ext cx="10638502" cy="461665"/>
          </a:xfrm>
          <a:prstGeom prst="rect">
            <a:avLst/>
          </a:prstGeom>
          <a:noFill/>
        </p:spPr>
        <p:txBody>
          <a:bodyPr wrap="square" rtlCol="0">
            <a:spAutoFit/>
          </a:bodyPr>
          <a:lstStyle/>
          <a:p>
            <a:pPr algn="ctr"/>
            <a:r>
              <a:rPr lang="en-US" sz="2400" b="0" i="0" u="none" strike="noStrike" cap="none" dirty="0">
                <a:solidFill>
                  <a:schemeClr val="accent1"/>
                </a:solidFill>
                <a:latin typeface="Arial Black"/>
                <a:ea typeface="Arial Black"/>
                <a:cs typeface="Arial Black"/>
                <a:sym typeface="Arial Black"/>
              </a:rPr>
              <a:t>Effects of “Data Imbalance” on Model’s performance</a:t>
            </a:r>
            <a:endParaRPr lang="en-IN" sz="2400" dirty="0"/>
          </a:p>
        </p:txBody>
      </p:sp>
    </p:spTree>
    <p:extLst>
      <p:ext uri="{BB962C8B-B14F-4D97-AF65-F5344CB8AC3E}">
        <p14:creationId xmlns:p14="http://schemas.microsoft.com/office/powerpoint/2010/main" val="385040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922F-3F57-7092-26C2-6840E72FFE36}"/>
              </a:ext>
            </a:extLst>
          </p:cNvPr>
          <p:cNvSpPr>
            <a:spLocks noGrp="1"/>
          </p:cNvSpPr>
          <p:nvPr>
            <p:ph type="title"/>
          </p:nvPr>
        </p:nvSpPr>
        <p:spPr/>
        <p:txBody>
          <a:bodyPr/>
          <a:lstStyle/>
          <a:p>
            <a:pPr algn="ctr"/>
            <a:r>
              <a:rPr lang="en-US" sz="2800" b="0" i="0" u="none" strike="noStrike" cap="none" dirty="0">
                <a:solidFill>
                  <a:schemeClr val="accent1"/>
                </a:solidFill>
                <a:latin typeface="Arial Black"/>
                <a:ea typeface="Arial Black"/>
                <a:cs typeface="Arial Black"/>
                <a:sym typeface="Arial Black"/>
              </a:rPr>
              <a:t>Defining importance of independent features</a:t>
            </a:r>
            <a:endParaRPr lang="en-IN" dirty="0"/>
          </a:p>
        </p:txBody>
      </p:sp>
      <p:sp>
        <p:nvSpPr>
          <p:cNvPr id="5" name="Text Placeholder 4">
            <a:extLst>
              <a:ext uri="{FF2B5EF4-FFF2-40B4-BE49-F238E27FC236}">
                <a16:creationId xmlns:a16="http://schemas.microsoft.com/office/drawing/2014/main" id="{B6BDCD36-9D9B-1D81-D4F1-BC3D066B33A5}"/>
              </a:ext>
            </a:extLst>
          </p:cNvPr>
          <p:cNvSpPr>
            <a:spLocks noGrp="1"/>
          </p:cNvSpPr>
          <p:nvPr>
            <p:ph type="body" sz="quarter" idx="3"/>
          </p:nvPr>
        </p:nvSpPr>
        <p:spPr>
          <a:xfrm>
            <a:off x="581193" y="2250892"/>
            <a:ext cx="11029616" cy="3877450"/>
          </a:xfrm>
        </p:spPr>
        <p:txBody>
          <a:bodyPr anchor="t"/>
          <a:lstStyle/>
          <a:p>
            <a:pPr marL="457200" indent="-457200">
              <a:buAutoNum type="arabicPeriod"/>
            </a:pPr>
            <a:r>
              <a:rPr lang="en-US" dirty="0"/>
              <a:t>We extracted out important features using “</a:t>
            </a:r>
            <a:r>
              <a:rPr lang="en-US" b="1" dirty="0"/>
              <a:t>Random Forest Classifier</a:t>
            </a:r>
            <a:r>
              <a:rPr lang="en-US" dirty="0"/>
              <a:t>” by fitting the model on up-sampled training dataset.</a:t>
            </a:r>
          </a:p>
          <a:p>
            <a:pPr marL="457200" indent="-457200">
              <a:buAutoNum type="arabicPeriod"/>
            </a:pPr>
            <a:r>
              <a:rPr lang="en-IN" dirty="0"/>
              <a:t>Then we used sorting feature to sort the features based on their ranks in ascending order.</a:t>
            </a:r>
          </a:p>
          <a:p>
            <a:pPr marL="457200" indent="-457200">
              <a:buAutoNum type="arabicPeriod"/>
            </a:pPr>
            <a:endParaRPr lang="en-IN" dirty="0"/>
          </a:p>
        </p:txBody>
      </p:sp>
      <p:pic>
        <p:nvPicPr>
          <p:cNvPr id="8" name="Picture 7">
            <a:extLst>
              <a:ext uri="{FF2B5EF4-FFF2-40B4-BE49-F238E27FC236}">
                <a16:creationId xmlns:a16="http://schemas.microsoft.com/office/drawing/2014/main" id="{E3E7ABFD-D90A-EE1C-C795-B9C7CECE4F11}"/>
              </a:ext>
            </a:extLst>
          </p:cNvPr>
          <p:cNvPicPr>
            <a:picLocks noChangeAspect="1"/>
          </p:cNvPicPr>
          <p:nvPr/>
        </p:nvPicPr>
        <p:blipFill>
          <a:blip r:embed="rId2"/>
          <a:stretch>
            <a:fillRect/>
          </a:stretch>
        </p:blipFill>
        <p:spPr>
          <a:xfrm>
            <a:off x="437698" y="3429000"/>
            <a:ext cx="11145717" cy="2839065"/>
          </a:xfrm>
          <a:prstGeom prst="rect">
            <a:avLst/>
          </a:prstGeom>
        </p:spPr>
      </p:pic>
    </p:spTree>
    <p:extLst>
      <p:ext uri="{BB962C8B-B14F-4D97-AF65-F5344CB8AC3E}">
        <p14:creationId xmlns:p14="http://schemas.microsoft.com/office/powerpoint/2010/main" val="8813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771A-88D9-AC05-8048-DDAE48E975AB}"/>
              </a:ext>
            </a:extLst>
          </p:cNvPr>
          <p:cNvSpPr>
            <a:spLocks noGrp="1"/>
          </p:cNvSpPr>
          <p:nvPr>
            <p:ph type="title"/>
          </p:nvPr>
        </p:nvSpPr>
        <p:spPr/>
        <p:txBody>
          <a:bodyPr/>
          <a:lstStyle/>
          <a:p>
            <a:pPr algn="ctr"/>
            <a:r>
              <a:rPr lang="en-US" sz="2800" b="0" i="0" u="none" strike="noStrike" cap="none" dirty="0">
                <a:solidFill>
                  <a:schemeClr val="accent1"/>
                </a:solidFill>
                <a:latin typeface="Arial Black"/>
                <a:ea typeface="Arial Black"/>
                <a:cs typeface="Arial Black"/>
                <a:sym typeface="Arial Black"/>
              </a:rPr>
              <a:t>Top 5 independent features with highest importance</a:t>
            </a:r>
            <a:endParaRPr lang="en-IN" dirty="0"/>
          </a:p>
        </p:txBody>
      </p:sp>
      <p:sp>
        <p:nvSpPr>
          <p:cNvPr id="3" name="Text Placeholder 2">
            <a:extLst>
              <a:ext uri="{FF2B5EF4-FFF2-40B4-BE49-F238E27FC236}">
                <a16:creationId xmlns:a16="http://schemas.microsoft.com/office/drawing/2014/main" id="{3D5EBBA7-7A3A-0702-0DB2-DAD08741D2F9}"/>
              </a:ext>
            </a:extLst>
          </p:cNvPr>
          <p:cNvSpPr>
            <a:spLocks noGrp="1"/>
          </p:cNvSpPr>
          <p:nvPr>
            <p:ph type="body" idx="1"/>
          </p:nvPr>
        </p:nvSpPr>
        <p:spPr>
          <a:xfrm>
            <a:off x="581191" y="1820342"/>
            <a:ext cx="4462757" cy="3975774"/>
          </a:xfrm>
        </p:spPr>
        <p:txBody>
          <a:bodyPr/>
          <a:lstStyle/>
          <a:p>
            <a:r>
              <a:rPr lang="en-US" dirty="0"/>
              <a:t>1. These are the features, that will highly affect the probability of person claiming a car insurance.</a:t>
            </a:r>
          </a:p>
          <a:p>
            <a:r>
              <a:rPr lang="en-US" dirty="0"/>
              <a:t>2. In order to predict if a person will get his insurance claimed or not, company must focus on these features.</a:t>
            </a:r>
            <a:endParaRPr lang="en-IN" dirty="0"/>
          </a:p>
        </p:txBody>
      </p:sp>
      <p:pic>
        <p:nvPicPr>
          <p:cNvPr id="2050" name="Picture 2">
            <a:extLst>
              <a:ext uri="{FF2B5EF4-FFF2-40B4-BE49-F238E27FC236}">
                <a16:creationId xmlns:a16="http://schemas.microsoft.com/office/drawing/2014/main" id="{0F6ABF32-B782-DA74-EDD6-FADF7EA30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457" y="1717989"/>
            <a:ext cx="6105525" cy="503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34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1362618"/>
          </a:xfrm>
        </p:spPr>
        <p:txBody>
          <a:bodyPr>
            <a:normAutofit/>
          </a:bodyPr>
          <a:lstStyle/>
          <a:p>
            <a:pPr algn="ctr"/>
            <a:r>
              <a:rPr lang="en-US" sz="4400" b="0" i="0" u="none" strike="noStrike" cap="none" dirty="0">
                <a:solidFill>
                  <a:schemeClr val="accent1"/>
                </a:solidFill>
                <a:latin typeface="Arial Black"/>
                <a:ea typeface="Arial Black"/>
                <a:cs typeface="Arial Black"/>
                <a:sym typeface="Arial Black"/>
              </a:rPr>
              <a:t>Problem Statement</a:t>
            </a:r>
            <a:endParaRPr lang="en-US" sz="4400" dirty="0"/>
          </a:p>
        </p:txBody>
      </p:sp>
      <p:sp>
        <p:nvSpPr>
          <p:cNvPr id="5" name="Content Placeholder 4">
            <a:extLst>
              <a:ext uri="{FF2B5EF4-FFF2-40B4-BE49-F238E27FC236}">
                <a16:creationId xmlns:a16="http://schemas.microsoft.com/office/drawing/2014/main" id="{E507030B-3E55-CD8E-ACA1-0943503C960A}"/>
              </a:ext>
            </a:extLst>
          </p:cNvPr>
          <p:cNvSpPr>
            <a:spLocks noGrp="1"/>
          </p:cNvSpPr>
          <p:nvPr>
            <p:ph idx="1"/>
          </p:nvPr>
        </p:nvSpPr>
        <p:spPr>
          <a:xfrm>
            <a:off x="581192" y="2340864"/>
            <a:ext cx="11029615" cy="4118930"/>
          </a:xfrm>
        </p:spPr>
        <p:txBody>
          <a:bodyPr>
            <a:normAutofit/>
          </a:bodyPr>
          <a:lstStyle/>
          <a:p>
            <a:pPr marL="0" indent="0" algn="ctr">
              <a:buNone/>
            </a:pPr>
            <a:r>
              <a:rPr lang="en-US" sz="3600" dirty="0">
                <a:solidFill>
                  <a:schemeClr val="tx1"/>
                </a:solidFill>
              </a:rPr>
              <a:t>Develop a predictive model that assesses the claim probability for car insurance policies. The objective would be to understand the factors that influence claim frequency and severity in the period of six months and enable insurance companies to better assess risk and determine appropriate premiums for policyholders.</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B604-3747-0CE8-2518-6A94C4DB6917}"/>
              </a:ext>
            </a:extLst>
          </p:cNvPr>
          <p:cNvSpPr>
            <a:spLocks noGrp="1"/>
          </p:cNvSpPr>
          <p:nvPr>
            <p:ph type="title"/>
          </p:nvPr>
        </p:nvSpPr>
        <p:spPr/>
        <p:txBody>
          <a:bodyPr>
            <a:normAutofit/>
          </a:bodyPr>
          <a:lstStyle/>
          <a:p>
            <a:pPr algn="ctr"/>
            <a:r>
              <a:rPr lang="en-US" sz="4400" b="0" i="0" u="none" strike="noStrike" cap="none" dirty="0">
                <a:solidFill>
                  <a:schemeClr val="accent1"/>
                </a:solidFill>
                <a:latin typeface="Arial Black"/>
                <a:ea typeface="Arial Black"/>
                <a:cs typeface="Arial Black"/>
                <a:sym typeface="Arial Black"/>
              </a:rPr>
              <a:t>Data Structure</a:t>
            </a:r>
            <a:endParaRPr lang="en-IN" sz="4400" dirty="0"/>
          </a:p>
        </p:txBody>
      </p:sp>
      <p:sp>
        <p:nvSpPr>
          <p:cNvPr id="6" name="TextBox 5">
            <a:extLst>
              <a:ext uri="{FF2B5EF4-FFF2-40B4-BE49-F238E27FC236}">
                <a16:creationId xmlns:a16="http://schemas.microsoft.com/office/drawing/2014/main" id="{57838783-4A11-8555-D817-98B69E4D123F}"/>
              </a:ext>
            </a:extLst>
          </p:cNvPr>
          <p:cNvSpPr txBox="1"/>
          <p:nvPr/>
        </p:nvSpPr>
        <p:spPr>
          <a:xfrm>
            <a:off x="575894" y="2829349"/>
            <a:ext cx="10618132" cy="2986459"/>
          </a:xfrm>
          <a:prstGeom prst="rect">
            <a:avLst/>
          </a:prstGeom>
          <a:noFill/>
        </p:spPr>
        <p:txBody>
          <a:bodyPr wrap="square">
            <a:spAutoFit/>
          </a:bodyPr>
          <a:lstStyle/>
          <a:p>
            <a:pPr marL="237490" lvl="0" indent="-285750" algn="l" rtl="0">
              <a:lnSpc>
                <a:spcPct val="90000"/>
              </a:lnSpc>
              <a:spcBef>
                <a:spcPts val="0"/>
              </a:spcBef>
              <a:spcAft>
                <a:spcPts val="0"/>
              </a:spcAft>
              <a:buSzPts val="2200"/>
              <a:buFont typeface="Wingdings" panose="05000000000000000000" pitchFamily="2" charset="2"/>
              <a:buChar char="Ø"/>
            </a:pPr>
            <a:r>
              <a:rPr lang="en-US" sz="2800" b="1" dirty="0">
                <a:latin typeface="Times New Roman" panose="02020603050405020304" pitchFamily="18" charset="0"/>
                <a:ea typeface="Arial Black"/>
                <a:cs typeface="Times New Roman" panose="02020603050405020304" pitchFamily="18" charset="0"/>
                <a:sym typeface="Arial Black"/>
              </a:rPr>
              <a:t>Number of columns – 44</a:t>
            </a:r>
          </a:p>
          <a:p>
            <a:pPr lvl="0" algn="l" rtl="0">
              <a:lnSpc>
                <a:spcPct val="90000"/>
              </a:lnSpc>
              <a:spcBef>
                <a:spcPts val="0"/>
              </a:spcBef>
              <a:spcAft>
                <a:spcPts val="0"/>
              </a:spcAft>
              <a:buSzPts val="2200"/>
            </a:pPr>
            <a:endParaRPr lang="en-US" sz="2800" dirty="0">
              <a:latin typeface="Times New Roman" panose="02020603050405020304" pitchFamily="18" charset="0"/>
              <a:ea typeface="Arial Black"/>
              <a:cs typeface="Times New Roman" panose="02020603050405020304" pitchFamily="18" charset="0"/>
              <a:sym typeface="Arial Black"/>
            </a:endParaRPr>
          </a:p>
          <a:p>
            <a:pPr marL="457200" lvl="0" indent="-457200" algn="l" rtl="0">
              <a:lnSpc>
                <a:spcPct val="90000"/>
              </a:lnSpc>
              <a:spcBef>
                <a:spcPts val="0"/>
              </a:spcBef>
              <a:spcAft>
                <a:spcPts val="0"/>
              </a:spcAft>
              <a:buSzPts val="2200"/>
              <a:buFont typeface="Wingdings" panose="05000000000000000000" pitchFamily="2" charset="2"/>
              <a:buChar char="q"/>
            </a:pPr>
            <a:r>
              <a:rPr lang="en-US" sz="2800" dirty="0">
                <a:latin typeface="Times New Roman" panose="02020603050405020304" pitchFamily="18" charset="0"/>
                <a:ea typeface="Arial Black"/>
                <a:cs typeface="Times New Roman" panose="02020603050405020304" pitchFamily="18" charset="0"/>
                <a:sym typeface="Arial Black"/>
              </a:rPr>
              <a:t>Number of Numerical columns – 17</a:t>
            </a:r>
          </a:p>
          <a:p>
            <a:pPr lvl="0" algn="l" rtl="0">
              <a:lnSpc>
                <a:spcPct val="90000"/>
              </a:lnSpc>
              <a:spcBef>
                <a:spcPts val="0"/>
              </a:spcBef>
              <a:spcAft>
                <a:spcPts val="0"/>
              </a:spcAft>
              <a:buSzPts val="2200"/>
            </a:pPr>
            <a:endParaRPr lang="en-US" sz="2800" dirty="0">
              <a:latin typeface="Times New Roman" panose="02020603050405020304" pitchFamily="18" charset="0"/>
              <a:ea typeface="Arial Black"/>
              <a:cs typeface="Times New Roman" panose="02020603050405020304" pitchFamily="18" charset="0"/>
              <a:sym typeface="Arial Black"/>
            </a:endParaRPr>
          </a:p>
          <a:p>
            <a:pPr marL="457200" indent="-457200">
              <a:lnSpc>
                <a:spcPct val="90000"/>
              </a:lnSpc>
              <a:buSzPts val="2200"/>
              <a:buFont typeface="Wingdings" panose="05000000000000000000" pitchFamily="2" charset="2"/>
              <a:buChar char="q"/>
            </a:pPr>
            <a:r>
              <a:rPr lang="en-US" sz="2800" dirty="0">
                <a:latin typeface="Times New Roman" panose="02020603050405020304" pitchFamily="18" charset="0"/>
                <a:ea typeface="Arial Black"/>
                <a:cs typeface="Times New Roman" panose="02020603050405020304" pitchFamily="18" charset="0"/>
                <a:sym typeface="Arial Black"/>
              </a:rPr>
              <a:t>Number of Categorical columns – 27</a:t>
            </a:r>
          </a:p>
          <a:p>
            <a:pPr lvl="0" algn="l" rtl="0">
              <a:lnSpc>
                <a:spcPct val="90000"/>
              </a:lnSpc>
              <a:spcBef>
                <a:spcPts val="0"/>
              </a:spcBef>
              <a:spcAft>
                <a:spcPts val="0"/>
              </a:spcAft>
              <a:buSzPts val="2200"/>
            </a:pPr>
            <a:endParaRPr lang="en-US" sz="2800" dirty="0">
              <a:latin typeface="Times New Roman" panose="02020603050405020304" pitchFamily="18" charset="0"/>
              <a:ea typeface="Arial Black"/>
              <a:cs typeface="Times New Roman" panose="02020603050405020304" pitchFamily="18" charset="0"/>
              <a:sym typeface="Arial Black"/>
            </a:endParaRPr>
          </a:p>
          <a:p>
            <a:pPr marL="294640" lvl="0" indent="-342900" algn="l" rtl="0">
              <a:lnSpc>
                <a:spcPct val="90000"/>
              </a:lnSpc>
              <a:spcBef>
                <a:spcPts val="1400"/>
              </a:spcBef>
              <a:spcAft>
                <a:spcPts val="0"/>
              </a:spcAft>
              <a:buSzPts val="2200"/>
              <a:buFont typeface="Wingdings" panose="05000000000000000000" pitchFamily="2" charset="2"/>
              <a:buChar char="Ø"/>
            </a:pPr>
            <a:r>
              <a:rPr lang="en-US" sz="2800" b="1" dirty="0">
                <a:latin typeface="Times New Roman" panose="02020603050405020304" pitchFamily="18" charset="0"/>
                <a:ea typeface="Arial Black"/>
                <a:cs typeface="Times New Roman" panose="02020603050405020304" pitchFamily="18" charset="0"/>
                <a:sym typeface="Arial Black"/>
              </a:rPr>
              <a:t>Number of Rows – 58592</a:t>
            </a:r>
            <a:endParaRPr lang="en-US" sz="2800" dirty="0">
              <a:latin typeface="Times New Roman" panose="02020603050405020304" pitchFamily="18" charset="0"/>
              <a:ea typeface="Arial Black"/>
              <a:cs typeface="Times New Roman" panose="02020603050405020304" pitchFamily="18" charset="0"/>
              <a:sym typeface="Arial Black"/>
            </a:endParaRPr>
          </a:p>
        </p:txBody>
      </p:sp>
    </p:spTree>
    <p:extLst>
      <p:ext uri="{BB962C8B-B14F-4D97-AF65-F5344CB8AC3E}">
        <p14:creationId xmlns:p14="http://schemas.microsoft.com/office/powerpoint/2010/main" val="53863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B2BB-589B-C6BC-7605-BF60566A3B4C}"/>
              </a:ext>
            </a:extLst>
          </p:cNvPr>
          <p:cNvSpPr>
            <a:spLocks noGrp="1"/>
          </p:cNvSpPr>
          <p:nvPr>
            <p:ph type="title"/>
          </p:nvPr>
        </p:nvSpPr>
        <p:spPr>
          <a:solidFill>
            <a:schemeClr val="bg1"/>
          </a:solidFill>
        </p:spPr>
        <p:txBody>
          <a:bodyPr>
            <a:normAutofit/>
          </a:bodyPr>
          <a:lstStyle/>
          <a:p>
            <a:r>
              <a:rPr lang="en-US" sz="3600" b="0" i="0" u="none" strike="noStrike" cap="none" dirty="0">
                <a:solidFill>
                  <a:schemeClr val="accent1"/>
                </a:solidFill>
                <a:latin typeface="Arial Black"/>
                <a:ea typeface="Arial Black"/>
                <a:cs typeface="Arial Black"/>
                <a:sym typeface="Arial Black"/>
              </a:rPr>
              <a:t>Steps followed to build a Predictive Model</a:t>
            </a:r>
            <a:endParaRPr lang="en-IN" sz="3600" dirty="0"/>
          </a:p>
        </p:txBody>
      </p:sp>
      <p:sp>
        <p:nvSpPr>
          <p:cNvPr id="3" name="Content Placeholder 2">
            <a:extLst>
              <a:ext uri="{FF2B5EF4-FFF2-40B4-BE49-F238E27FC236}">
                <a16:creationId xmlns:a16="http://schemas.microsoft.com/office/drawing/2014/main" id="{FCEDFE2D-8B67-3FFA-8DA4-82981F6377C5}"/>
              </a:ext>
            </a:extLst>
          </p:cNvPr>
          <p:cNvSpPr>
            <a:spLocks noGrp="1"/>
          </p:cNvSpPr>
          <p:nvPr>
            <p:ph idx="1"/>
          </p:nvPr>
        </p:nvSpPr>
        <p:spPr>
          <a:xfrm>
            <a:off x="581192" y="1890876"/>
            <a:ext cx="11029615" cy="4495176"/>
          </a:xfrm>
        </p:spPr>
        <p:txBody>
          <a:bodyPr>
            <a:normAutofit/>
          </a:bodyPr>
          <a:lstStyle/>
          <a:p>
            <a:pPr marL="342900" indent="-342900">
              <a:buAutoNum type="arabicPeriod"/>
            </a:pPr>
            <a:r>
              <a:rPr lang="en-US" sz="2000" b="1" dirty="0"/>
              <a:t>Importing required libraries &amp; the data</a:t>
            </a:r>
          </a:p>
          <a:p>
            <a:pPr marL="342900" indent="-342900">
              <a:buAutoNum type="arabicPeriod"/>
            </a:pPr>
            <a:r>
              <a:rPr lang="en-US" sz="2000" b="1" dirty="0"/>
              <a:t>Separate the dataset into input (independent features) &amp; output data (dependent feature)</a:t>
            </a:r>
          </a:p>
          <a:p>
            <a:pPr marL="342900" indent="-342900">
              <a:buAutoNum type="arabicPeriod"/>
            </a:pPr>
            <a:r>
              <a:rPr lang="en-US" sz="2000" b="1" dirty="0"/>
              <a:t>Data Pre-processing (includes data cleaning, removing duplicate values, Outlier handling)</a:t>
            </a:r>
          </a:p>
          <a:p>
            <a:pPr marL="342900" indent="-342900">
              <a:buAutoNum type="arabicPeriod"/>
            </a:pPr>
            <a:r>
              <a:rPr lang="en-US" sz="2000" b="1" dirty="0"/>
              <a:t>Dividing the data set into training and testing data</a:t>
            </a:r>
          </a:p>
          <a:p>
            <a:pPr marL="342900" indent="-342900">
              <a:buAutoNum type="arabicPeriod"/>
            </a:pPr>
            <a:r>
              <a:rPr lang="en-US" sz="2000" b="1" dirty="0"/>
              <a:t>Removing Data Imbalance issue (if exists)</a:t>
            </a:r>
          </a:p>
          <a:p>
            <a:pPr marL="342900" indent="-342900">
              <a:buAutoNum type="arabicPeriod"/>
            </a:pPr>
            <a:r>
              <a:rPr lang="en-US" sz="2000" b="1" dirty="0"/>
              <a:t>Model building</a:t>
            </a:r>
          </a:p>
          <a:p>
            <a:pPr marL="342900" indent="-342900">
              <a:buAutoNum type="arabicPeriod"/>
            </a:pPr>
            <a:r>
              <a:rPr lang="en-US" sz="2000" b="1" dirty="0"/>
              <a:t>Comparing different models based on evaluation metrics to select the most suitable model.</a:t>
            </a:r>
          </a:p>
          <a:p>
            <a:pPr marL="342900" indent="-342900">
              <a:buAutoNum type="arabicPeriod"/>
            </a:pPr>
            <a:r>
              <a:rPr lang="en-IN" sz="2000" b="1" dirty="0"/>
              <a:t>Extracting out important features defining the features having maximum impact on predicting the output.</a:t>
            </a:r>
          </a:p>
        </p:txBody>
      </p:sp>
    </p:spTree>
    <p:extLst>
      <p:ext uri="{BB962C8B-B14F-4D97-AF65-F5344CB8AC3E}">
        <p14:creationId xmlns:p14="http://schemas.microsoft.com/office/powerpoint/2010/main" val="417191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3694FE3-422B-70D5-BE57-4FFF194F0548}"/>
              </a:ext>
            </a:extLst>
          </p:cNvPr>
          <p:cNvSpPr>
            <a:spLocks noGrp="1"/>
          </p:cNvSpPr>
          <p:nvPr>
            <p:ph type="title"/>
          </p:nvPr>
        </p:nvSpPr>
        <p:spPr>
          <a:xfrm>
            <a:off x="619429" y="619432"/>
            <a:ext cx="11208777" cy="575187"/>
          </a:xfrm>
        </p:spPr>
        <p:txBody>
          <a:bodyPr>
            <a:normAutofit/>
          </a:bodyPr>
          <a:lstStyle/>
          <a:p>
            <a:pPr algn="ctr"/>
            <a:r>
              <a:rPr lang="en-US" sz="2400" b="0" i="0" u="none" strike="noStrike" cap="none" dirty="0">
                <a:solidFill>
                  <a:schemeClr val="accent1"/>
                </a:solidFill>
                <a:latin typeface="Arial Black"/>
                <a:ea typeface="Arial Black"/>
                <a:cs typeface="Arial Black"/>
                <a:sym typeface="Arial Black"/>
              </a:rPr>
              <a:t>Libraries used in the Project</a:t>
            </a:r>
            <a:endParaRPr lang="en-IN" b="1" dirty="0">
              <a:latin typeface="+mn-lt"/>
            </a:endParaRPr>
          </a:p>
        </p:txBody>
      </p:sp>
      <p:pic>
        <p:nvPicPr>
          <p:cNvPr id="14" name="Picture 13">
            <a:extLst>
              <a:ext uri="{FF2B5EF4-FFF2-40B4-BE49-F238E27FC236}">
                <a16:creationId xmlns:a16="http://schemas.microsoft.com/office/drawing/2014/main" id="{EFD89CFA-3419-5CC3-57D6-3E0BFBEAE4F7}"/>
              </a:ext>
            </a:extLst>
          </p:cNvPr>
          <p:cNvPicPr>
            <a:picLocks noChangeAspect="1"/>
          </p:cNvPicPr>
          <p:nvPr/>
        </p:nvPicPr>
        <p:blipFill>
          <a:blip r:embed="rId2"/>
          <a:stretch>
            <a:fillRect/>
          </a:stretch>
        </p:blipFill>
        <p:spPr>
          <a:xfrm>
            <a:off x="619429" y="1178464"/>
            <a:ext cx="8126365" cy="2250536"/>
          </a:xfrm>
          <a:prstGeom prst="rect">
            <a:avLst/>
          </a:prstGeom>
        </p:spPr>
      </p:pic>
      <p:pic>
        <p:nvPicPr>
          <p:cNvPr id="16" name="Picture 15">
            <a:extLst>
              <a:ext uri="{FF2B5EF4-FFF2-40B4-BE49-F238E27FC236}">
                <a16:creationId xmlns:a16="http://schemas.microsoft.com/office/drawing/2014/main" id="{18568E41-1FB3-4754-734D-42F85F67A7EA}"/>
              </a:ext>
            </a:extLst>
          </p:cNvPr>
          <p:cNvPicPr>
            <a:picLocks noChangeAspect="1"/>
          </p:cNvPicPr>
          <p:nvPr/>
        </p:nvPicPr>
        <p:blipFill>
          <a:blip r:embed="rId3"/>
          <a:stretch>
            <a:fillRect/>
          </a:stretch>
        </p:blipFill>
        <p:spPr>
          <a:xfrm>
            <a:off x="501442" y="3413506"/>
            <a:ext cx="6135332" cy="1040815"/>
          </a:xfrm>
          <a:prstGeom prst="rect">
            <a:avLst/>
          </a:prstGeom>
        </p:spPr>
      </p:pic>
      <p:pic>
        <p:nvPicPr>
          <p:cNvPr id="18" name="Picture 17">
            <a:extLst>
              <a:ext uri="{FF2B5EF4-FFF2-40B4-BE49-F238E27FC236}">
                <a16:creationId xmlns:a16="http://schemas.microsoft.com/office/drawing/2014/main" id="{F3A8F4D5-EA59-929B-F264-AA776A88DC8F}"/>
              </a:ext>
            </a:extLst>
          </p:cNvPr>
          <p:cNvPicPr>
            <a:picLocks noChangeAspect="1"/>
          </p:cNvPicPr>
          <p:nvPr/>
        </p:nvPicPr>
        <p:blipFill>
          <a:blip r:embed="rId4"/>
          <a:stretch>
            <a:fillRect/>
          </a:stretch>
        </p:blipFill>
        <p:spPr>
          <a:xfrm>
            <a:off x="619428" y="4454321"/>
            <a:ext cx="8126365" cy="2172767"/>
          </a:xfrm>
          <a:prstGeom prst="rect">
            <a:avLst/>
          </a:prstGeom>
        </p:spPr>
      </p:pic>
    </p:spTree>
    <p:extLst>
      <p:ext uri="{BB962C8B-B14F-4D97-AF65-F5344CB8AC3E}">
        <p14:creationId xmlns:p14="http://schemas.microsoft.com/office/powerpoint/2010/main" val="134914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86CFA-6124-D29E-ECB0-9F78BD1AB868}"/>
              </a:ext>
            </a:extLst>
          </p:cNvPr>
          <p:cNvSpPr>
            <a:spLocks noGrp="1"/>
          </p:cNvSpPr>
          <p:nvPr>
            <p:ph type="title"/>
          </p:nvPr>
        </p:nvSpPr>
        <p:spPr/>
        <p:txBody>
          <a:bodyPr>
            <a:normAutofit/>
          </a:bodyPr>
          <a:lstStyle/>
          <a:p>
            <a:pPr algn="ctr"/>
            <a:r>
              <a:rPr lang="en-US" sz="2400" b="0" i="0" u="none" strike="noStrike" cap="none" dirty="0">
                <a:solidFill>
                  <a:schemeClr val="accent1"/>
                </a:solidFill>
                <a:latin typeface="Arial Black"/>
                <a:ea typeface="Arial Black"/>
                <a:cs typeface="Arial Black"/>
                <a:sym typeface="Arial Black"/>
              </a:rPr>
              <a:t>Imported dataset and separated </a:t>
            </a:r>
            <a:r>
              <a:rPr lang="en-US" cap="none" dirty="0">
                <a:solidFill>
                  <a:schemeClr val="accent1"/>
                </a:solidFill>
                <a:latin typeface="Arial Black"/>
                <a:ea typeface="Arial Black"/>
                <a:cs typeface="Arial Black"/>
                <a:sym typeface="Arial Black"/>
              </a:rPr>
              <a:t>input &amp; output columns</a:t>
            </a:r>
            <a:endParaRPr lang="en-IN" dirty="0"/>
          </a:p>
        </p:txBody>
      </p:sp>
      <p:sp>
        <p:nvSpPr>
          <p:cNvPr id="4" name="Text Placeholder 3">
            <a:extLst>
              <a:ext uri="{FF2B5EF4-FFF2-40B4-BE49-F238E27FC236}">
                <a16:creationId xmlns:a16="http://schemas.microsoft.com/office/drawing/2014/main" id="{2121EC76-66AE-8665-7C29-270FD57E13D3}"/>
              </a:ext>
            </a:extLst>
          </p:cNvPr>
          <p:cNvSpPr>
            <a:spLocks noGrp="1"/>
          </p:cNvSpPr>
          <p:nvPr>
            <p:ph type="body" sz="half" idx="2"/>
          </p:nvPr>
        </p:nvSpPr>
        <p:spPr>
          <a:xfrm>
            <a:off x="581192" y="5260126"/>
            <a:ext cx="11029617" cy="1361899"/>
          </a:xfrm>
        </p:spPr>
        <p:txBody>
          <a:bodyPr>
            <a:normAutofit/>
          </a:bodyPr>
          <a:lstStyle/>
          <a:p>
            <a:pPr marL="285750" indent="-285750">
              <a:buFont typeface="Wingdings" panose="05000000000000000000" pitchFamily="2" charset="2"/>
              <a:buChar char="Ø"/>
            </a:pPr>
            <a:r>
              <a:rPr lang="en-US" sz="2000" dirty="0"/>
              <a:t>We dropped “</a:t>
            </a:r>
            <a:r>
              <a:rPr lang="en-US" sz="2000" dirty="0" err="1"/>
              <a:t>policy_id</a:t>
            </a:r>
            <a:r>
              <a:rPr lang="en-US" sz="2000" dirty="0"/>
              <a:t>” being just an independent ID of policy and having no effect on output.</a:t>
            </a:r>
          </a:p>
          <a:p>
            <a:pPr marL="285750" indent="-285750">
              <a:buFont typeface="Wingdings" panose="05000000000000000000" pitchFamily="2" charset="2"/>
              <a:buChar char="Ø"/>
            </a:pPr>
            <a:r>
              <a:rPr lang="en-US" sz="2000" dirty="0"/>
              <a:t>We dropped ‘</a:t>
            </a:r>
            <a:r>
              <a:rPr lang="en-US" sz="2000" dirty="0" err="1"/>
              <a:t>is_claim</a:t>
            </a:r>
            <a:r>
              <a:rPr lang="en-US" sz="2000" dirty="0"/>
              <a:t>’ column, being the dependent variable to be predicted.</a:t>
            </a:r>
            <a:endParaRPr lang="en-IN" sz="2000" dirty="0"/>
          </a:p>
        </p:txBody>
      </p:sp>
      <p:pic>
        <p:nvPicPr>
          <p:cNvPr id="10" name="Picture 9">
            <a:extLst>
              <a:ext uri="{FF2B5EF4-FFF2-40B4-BE49-F238E27FC236}">
                <a16:creationId xmlns:a16="http://schemas.microsoft.com/office/drawing/2014/main" id="{C00B6947-AEBB-2FE8-EB26-79C1C4EA5B05}"/>
              </a:ext>
            </a:extLst>
          </p:cNvPr>
          <p:cNvPicPr>
            <a:picLocks noChangeAspect="1"/>
          </p:cNvPicPr>
          <p:nvPr/>
        </p:nvPicPr>
        <p:blipFill>
          <a:blip r:embed="rId2"/>
          <a:stretch>
            <a:fillRect/>
          </a:stretch>
        </p:blipFill>
        <p:spPr>
          <a:xfrm>
            <a:off x="875240" y="701857"/>
            <a:ext cx="10735567" cy="3991532"/>
          </a:xfrm>
          <a:prstGeom prst="rect">
            <a:avLst/>
          </a:prstGeom>
        </p:spPr>
      </p:pic>
    </p:spTree>
    <p:extLst>
      <p:ext uri="{BB962C8B-B14F-4D97-AF65-F5344CB8AC3E}">
        <p14:creationId xmlns:p14="http://schemas.microsoft.com/office/powerpoint/2010/main" val="113033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7400B2-8916-CAAB-5E06-680256D82F9C}"/>
              </a:ext>
            </a:extLst>
          </p:cNvPr>
          <p:cNvPicPr>
            <a:picLocks noChangeAspect="1"/>
          </p:cNvPicPr>
          <p:nvPr/>
        </p:nvPicPr>
        <p:blipFill>
          <a:blip r:embed="rId2"/>
          <a:stretch>
            <a:fillRect/>
          </a:stretch>
        </p:blipFill>
        <p:spPr>
          <a:xfrm>
            <a:off x="2295464" y="1400894"/>
            <a:ext cx="8412753" cy="1637274"/>
          </a:xfrm>
          <a:prstGeom prst="rect">
            <a:avLst/>
          </a:prstGeom>
        </p:spPr>
      </p:pic>
      <p:sp>
        <p:nvSpPr>
          <p:cNvPr id="7" name="Title 1">
            <a:extLst>
              <a:ext uri="{FF2B5EF4-FFF2-40B4-BE49-F238E27FC236}">
                <a16:creationId xmlns:a16="http://schemas.microsoft.com/office/drawing/2014/main" id="{76E8028C-6113-68CE-2267-276B34499382}"/>
              </a:ext>
            </a:extLst>
          </p:cNvPr>
          <p:cNvSpPr txBox="1">
            <a:spLocks/>
          </p:cNvSpPr>
          <p:nvPr/>
        </p:nvSpPr>
        <p:spPr>
          <a:xfrm>
            <a:off x="153444" y="2358554"/>
            <a:ext cx="5819653" cy="5667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9" name="TextBox 8">
            <a:extLst>
              <a:ext uri="{FF2B5EF4-FFF2-40B4-BE49-F238E27FC236}">
                <a16:creationId xmlns:a16="http://schemas.microsoft.com/office/drawing/2014/main" id="{34F30C5C-69AD-E8EC-4DA3-A7130E98B89F}"/>
              </a:ext>
            </a:extLst>
          </p:cNvPr>
          <p:cNvSpPr txBox="1"/>
          <p:nvPr/>
        </p:nvSpPr>
        <p:spPr>
          <a:xfrm>
            <a:off x="2639962" y="920508"/>
            <a:ext cx="7595420" cy="461665"/>
          </a:xfrm>
          <a:prstGeom prst="rect">
            <a:avLst/>
          </a:prstGeom>
          <a:noFill/>
        </p:spPr>
        <p:txBody>
          <a:bodyPr wrap="square">
            <a:spAutoFit/>
          </a:bodyPr>
          <a:lstStyle/>
          <a:p>
            <a:r>
              <a:rPr lang="en-US" sz="2400" b="0" i="0" u="none" strike="noStrike" cap="none" dirty="0">
                <a:solidFill>
                  <a:schemeClr val="accent1"/>
                </a:solidFill>
                <a:latin typeface="Arial Black"/>
                <a:ea typeface="Arial Black"/>
                <a:cs typeface="Arial Black"/>
                <a:sym typeface="Arial Black"/>
              </a:rPr>
              <a:t>Numerical Columns in our input dataset - 15</a:t>
            </a:r>
            <a:endParaRPr lang="en-IN" sz="2400" dirty="0"/>
          </a:p>
        </p:txBody>
      </p:sp>
      <p:sp>
        <p:nvSpPr>
          <p:cNvPr id="10" name="TextBox 9">
            <a:extLst>
              <a:ext uri="{FF2B5EF4-FFF2-40B4-BE49-F238E27FC236}">
                <a16:creationId xmlns:a16="http://schemas.microsoft.com/office/drawing/2014/main" id="{62D639D1-766F-4780-66BD-0D6C2CA85563}"/>
              </a:ext>
            </a:extLst>
          </p:cNvPr>
          <p:cNvSpPr txBox="1"/>
          <p:nvPr/>
        </p:nvSpPr>
        <p:spPr>
          <a:xfrm>
            <a:off x="2639962" y="3392531"/>
            <a:ext cx="8029902" cy="461665"/>
          </a:xfrm>
          <a:prstGeom prst="rect">
            <a:avLst/>
          </a:prstGeom>
          <a:noFill/>
        </p:spPr>
        <p:txBody>
          <a:bodyPr wrap="square">
            <a:spAutoFit/>
          </a:bodyPr>
          <a:lstStyle/>
          <a:p>
            <a:r>
              <a:rPr lang="en-US" sz="2400" b="0" i="0" u="none" strike="noStrike" cap="none" dirty="0">
                <a:solidFill>
                  <a:schemeClr val="accent1"/>
                </a:solidFill>
                <a:latin typeface="Arial Black"/>
                <a:ea typeface="Arial Black"/>
                <a:cs typeface="Arial Black"/>
                <a:sym typeface="Arial Black"/>
              </a:rPr>
              <a:t>Categorical Columns in our input dataset - 27</a:t>
            </a:r>
            <a:endParaRPr lang="en-IN" sz="2400" dirty="0"/>
          </a:p>
        </p:txBody>
      </p:sp>
      <p:pic>
        <p:nvPicPr>
          <p:cNvPr id="12" name="Picture 11">
            <a:extLst>
              <a:ext uri="{FF2B5EF4-FFF2-40B4-BE49-F238E27FC236}">
                <a16:creationId xmlns:a16="http://schemas.microsoft.com/office/drawing/2014/main" id="{84A3761B-42DF-53F0-9EB4-14CC6E92293D}"/>
              </a:ext>
            </a:extLst>
          </p:cNvPr>
          <p:cNvPicPr>
            <a:picLocks noChangeAspect="1"/>
          </p:cNvPicPr>
          <p:nvPr/>
        </p:nvPicPr>
        <p:blipFill>
          <a:blip r:embed="rId3"/>
          <a:stretch>
            <a:fillRect/>
          </a:stretch>
        </p:blipFill>
        <p:spPr>
          <a:xfrm>
            <a:off x="2295464" y="3995827"/>
            <a:ext cx="8374400" cy="2522959"/>
          </a:xfrm>
          <a:prstGeom prst="rect">
            <a:avLst/>
          </a:prstGeom>
        </p:spPr>
      </p:pic>
    </p:spTree>
    <p:extLst>
      <p:ext uri="{BB962C8B-B14F-4D97-AF65-F5344CB8AC3E}">
        <p14:creationId xmlns:p14="http://schemas.microsoft.com/office/powerpoint/2010/main" val="241770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E129E2-8B0E-7139-7C40-592F74229A55}"/>
              </a:ext>
            </a:extLst>
          </p:cNvPr>
          <p:cNvPicPr>
            <a:picLocks noChangeAspect="1"/>
          </p:cNvPicPr>
          <p:nvPr/>
        </p:nvPicPr>
        <p:blipFill>
          <a:blip r:embed="rId2"/>
          <a:stretch>
            <a:fillRect/>
          </a:stretch>
        </p:blipFill>
        <p:spPr>
          <a:xfrm>
            <a:off x="467572" y="1088869"/>
            <a:ext cx="10077525" cy="3129169"/>
          </a:xfrm>
          <a:prstGeom prst="rect">
            <a:avLst/>
          </a:prstGeom>
        </p:spPr>
      </p:pic>
      <p:sp>
        <p:nvSpPr>
          <p:cNvPr id="9" name="TextBox 8">
            <a:extLst>
              <a:ext uri="{FF2B5EF4-FFF2-40B4-BE49-F238E27FC236}">
                <a16:creationId xmlns:a16="http://schemas.microsoft.com/office/drawing/2014/main" id="{C10CA386-D6DD-39C4-6F3B-CB246324562C}"/>
              </a:ext>
            </a:extLst>
          </p:cNvPr>
          <p:cNvSpPr txBox="1"/>
          <p:nvPr/>
        </p:nvSpPr>
        <p:spPr>
          <a:xfrm>
            <a:off x="914400" y="627205"/>
            <a:ext cx="10545097" cy="461665"/>
          </a:xfrm>
          <a:prstGeom prst="rect">
            <a:avLst/>
          </a:prstGeom>
          <a:noFill/>
        </p:spPr>
        <p:txBody>
          <a:bodyPr wrap="square" rtlCol="0">
            <a:spAutoFit/>
          </a:bodyPr>
          <a:lstStyle/>
          <a:p>
            <a:r>
              <a:rPr lang="en-US" sz="2400" b="0" i="0" u="none" strike="noStrike" cap="none" dirty="0">
                <a:solidFill>
                  <a:schemeClr val="accent1"/>
                </a:solidFill>
                <a:latin typeface="Arial Black"/>
                <a:ea typeface="Arial Black"/>
                <a:cs typeface="Arial Black"/>
                <a:sym typeface="Arial Black"/>
              </a:rPr>
              <a:t>Observations about Numerical columns after Distribution Plot</a:t>
            </a:r>
            <a:endParaRPr lang="en-IN" sz="2400" dirty="0"/>
          </a:p>
        </p:txBody>
      </p:sp>
      <p:pic>
        <p:nvPicPr>
          <p:cNvPr id="13" name="Picture 12">
            <a:extLst>
              <a:ext uri="{FF2B5EF4-FFF2-40B4-BE49-F238E27FC236}">
                <a16:creationId xmlns:a16="http://schemas.microsoft.com/office/drawing/2014/main" id="{58977BEF-AB54-22BD-41EF-5A73369E21BE}"/>
              </a:ext>
            </a:extLst>
          </p:cNvPr>
          <p:cNvPicPr>
            <a:picLocks noChangeAspect="1"/>
          </p:cNvPicPr>
          <p:nvPr/>
        </p:nvPicPr>
        <p:blipFill>
          <a:blip r:embed="rId3"/>
          <a:stretch>
            <a:fillRect/>
          </a:stretch>
        </p:blipFill>
        <p:spPr>
          <a:xfrm>
            <a:off x="6095999" y="3858202"/>
            <a:ext cx="3092245" cy="2999798"/>
          </a:xfrm>
          <a:prstGeom prst="rect">
            <a:avLst/>
          </a:prstGeom>
        </p:spPr>
      </p:pic>
      <p:sp>
        <p:nvSpPr>
          <p:cNvPr id="17" name="TextBox 16">
            <a:extLst>
              <a:ext uri="{FF2B5EF4-FFF2-40B4-BE49-F238E27FC236}">
                <a16:creationId xmlns:a16="http://schemas.microsoft.com/office/drawing/2014/main" id="{DDE0867D-B9E5-371F-2081-9B8C145B9BD7}"/>
              </a:ext>
            </a:extLst>
          </p:cNvPr>
          <p:cNvSpPr txBox="1"/>
          <p:nvPr/>
        </p:nvSpPr>
        <p:spPr>
          <a:xfrm>
            <a:off x="914400" y="4442022"/>
            <a:ext cx="4306529" cy="1200329"/>
          </a:xfrm>
          <a:prstGeom prst="rect">
            <a:avLst/>
          </a:prstGeom>
          <a:noFill/>
        </p:spPr>
        <p:txBody>
          <a:bodyPr wrap="square" rtlCol="0">
            <a:spAutoFit/>
          </a:bodyPr>
          <a:lstStyle/>
          <a:p>
            <a:r>
              <a:rPr lang="en-US" sz="2400" b="0" i="0" u="none" strike="noStrike" cap="none" dirty="0">
                <a:solidFill>
                  <a:schemeClr val="accent1"/>
                </a:solidFill>
                <a:latin typeface="Arial Black"/>
                <a:ea typeface="Arial Black"/>
                <a:cs typeface="Arial Black"/>
                <a:sym typeface="Arial Black"/>
              </a:rPr>
              <a:t>Total number of outliers in each numerical column</a:t>
            </a:r>
            <a:endParaRPr lang="en-IN" sz="2400" dirty="0"/>
          </a:p>
        </p:txBody>
      </p:sp>
    </p:spTree>
    <p:extLst>
      <p:ext uri="{BB962C8B-B14F-4D97-AF65-F5344CB8AC3E}">
        <p14:creationId xmlns:p14="http://schemas.microsoft.com/office/powerpoint/2010/main" val="229904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EC405BE-1EA9-648B-F431-62778F5DC24B}"/>
              </a:ext>
            </a:extLst>
          </p:cNvPr>
          <p:cNvSpPr>
            <a:spLocks noGrp="1"/>
          </p:cNvSpPr>
          <p:nvPr>
            <p:ph type="body" sz="half" idx="2"/>
          </p:nvPr>
        </p:nvSpPr>
        <p:spPr>
          <a:xfrm>
            <a:off x="581190" y="4468675"/>
            <a:ext cx="11029617" cy="1504335"/>
          </a:xfrm>
        </p:spPr>
        <p:txBody>
          <a:bodyPr>
            <a:normAutofit/>
          </a:bodyPr>
          <a:lstStyle/>
          <a:p>
            <a:r>
              <a:rPr lang="en-US" sz="2000" b="0" i="0" u="none" strike="noStrike" cap="none" dirty="0">
                <a:solidFill>
                  <a:schemeClr val="accent1"/>
                </a:solidFill>
                <a:latin typeface="Arial Black"/>
                <a:ea typeface="Arial Black"/>
                <a:cs typeface="Arial Black"/>
                <a:sym typeface="Arial Black"/>
              </a:rPr>
              <a:t>We used “KNN Imputer” method to deal with outliers. This involves 2 steps -</a:t>
            </a:r>
          </a:p>
          <a:p>
            <a:r>
              <a:rPr lang="en-US" sz="2000" dirty="0"/>
              <a:t>1. Converting Outliers into </a:t>
            </a:r>
            <a:r>
              <a:rPr lang="en-US" sz="2000" dirty="0" err="1"/>
              <a:t>NaN</a:t>
            </a:r>
            <a:r>
              <a:rPr lang="en-US" sz="2000" dirty="0"/>
              <a:t> values.</a:t>
            </a:r>
          </a:p>
          <a:p>
            <a:r>
              <a:rPr lang="en-US" sz="2000" dirty="0"/>
              <a:t>2. Replacing </a:t>
            </a:r>
            <a:r>
              <a:rPr lang="en-US" sz="2000" dirty="0" err="1"/>
              <a:t>NaN</a:t>
            </a:r>
            <a:r>
              <a:rPr lang="en-US" sz="2000" dirty="0"/>
              <a:t> values using KNN method with n-neighbors = 10 is considered.</a:t>
            </a:r>
            <a:endParaRPr lang="en-IN" sz="2000" dirty="0"/>
          </a:p>
        </p:txBody>
      </p:sp>
      <p:pic>
        <p:nvPicPr>
          <p:cNvPr id="6" name="Picture 5">
            <a:extLst>
              <a:ext uri="{FF2B5EF4-FFF2-40B4-BE49-F238E27FC236}">
                <a16:creationId xmlns:a16="http://schemas.microsoft.com/office/drawing/2014/main" id="{CA5D1406-8C9E-0779-A801-E0315C5CBCCF}"/>
              </a:ext>
            </a:extLst>
          </p:cNvPr>
          <p:cNvPicPr>
            <a:picLocks noChangeAspect="1"/>
          </p:cNvPicPr>
          <p:nvPr/>
        </p:nvPicPr>
        <p:blipFill>
          <a:blip r:embed="rId2"/>
          <a:stretch>
            <a:fillRect/>
          </a:stretch>
        </p:blipFill>
        <p:spPr>
          <a:xfrm>
            <a:off x="1007806" y="884990"/>
            <a:ext cx="10176387" cy="2934842"/>
          </a:xfrm>
          <a:prstGeom prst="rect">
            <a:avLst/>
          </a:prstGeom>
        </p:spPr>
      </p:pic>
    </p:spTree>
    <p:extLst>
      <p:ext uri="{BB962C8B-B14F-4D97-AF65-F5344CB8AC3E}">
        <p14:creationId xmlns:p14="http://schemas.microsoft.com/office/powerpoint/2010/main" val="26525115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{17D70AA2-D5A5-4330-AB24-48BECF64A775}tf33552983_win32</Template>
  <TotalTime>1631</TotalTime>
  <Words>1225</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Franklin Gothic Book</vt:lpstr>
      <vt:lpstr>Franklin Gothic Demi</vt:lpstr>
      <vt:lpstr>Times New Roman</vt:lpstr>
      <vt:lpstr>Twentieth Century</vt:lpstr>
      <vt:lpstr>Wingdings</vt:lpstr>
      <vt:lpstr>Wingdings 2</vt:lpstr>
      <vt:lpstr>DividendVTI</vt:lpstr>
      <vt:lpstr>PREDICTIVE MODEL – CAR INSURANCE CLAIM PROBABILITY (BASED ON COMPREHENSIVE CAR POLICY FEATURES AND SAFETY RATINGS)</vt:lpstr>
      <vt:lpstr>Problem Statement</vt:lpstr>
      <vt:lpstr>Data Structure</vt:lpstr>
      <vt:lpstr>Steps followed to build a Predictive Model</vt:lpstr>
      <vt:lpstr>Libraries used in the Project</vt:lpstr>
      <vt:lpstr>Imported dataset and separated input &amp; output columns</vt:lpstr>
      <vt:lpstr>PowerPoint Presentation</vt:lpstr>
      <vt:lpstr>PowerPoint Presentation</vt:lpstr>
      <vt:lpstr>PowerPoint Presentation</vt:lpstr>
      <vt:lpstr>PowerPoint Presentation</vt:lpstr>
      <vt:lpstr>Different Model’ Performance</vt:lpstr>
      <vt:lpstr>PowerPoint Presentation</vt:lpstr>
      <vt:lpstr>PowerPoint Presentation</vt:lpstr>
      <vt:lpstr>Defining importance of independent features</vt:lpstr>
      <vt:lpstr>Top 5 independent features with highest importance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Prashant</dc:creator>
  <cp:lastModifiedBy>Prashant</cp:lastModifiedBy>
  <cp:revision>9</cp:revision>
  <dcterms:created xsi:type="dcterms:W3CDTF">2024-07-12T00:50:36Z</dcterms:created>
  <dcterms:modified xsi:type="dcterms:W3CDTF">2024-07-16T00:38:20Z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