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7"/>
  </p:notesMasterIdLst>
  <p:sldIdLst>
    <p:sldId id="256" r:id="rId2"/>
    <p:sldId id="257" r:id="rId3"/>
    <p:sldId id="283" r:id="rId4"/>
    <p:sldId id="284" r:id="rId5"/>
    <p:sldId id="258" r:id="rId6"/>
    <p:sldId id="288" r:id="rId7"/>
    <p:sldId id="289" r:id="rId8"/>
    <p:sldId id="291" r:id="rId9"/>
    <p:sldId id="290" r:id="rId10"/>
    <p:sldId id="297" r:id="rId11"/>
    <p:sldId id="293" r:id="rId12"/>
    <p:sldId id="292" r:id="rId13"/>
    <p:sldId id="295" r:id="rId14"/>
    <p:sldId id="298" r:id="rId15"/>
    <p:sldId id="262" r:id="rId16"/>
    <p:sldId id="259" r:id="rId17"/>
    <p:sldId id="286" r:id="rId18"/>
    <p:sldId id="261" r:id="rId19"/>
    <p:sldId id="285" r:id="rId20"/>
    <p:sldId id="280" r:id="rId21"/>
    <p:sldId id="296" r:id="rId22"/>
    <p:sldId id="287" r:id="rId23"/>
    <p:sldId id="281" r:id="rId24"/>
    <p:sldId id="274"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68" autoAdjust="0"/>
    <p:restoredTop sz="94660"/>
  </p:normalViewPr>
  <p:slideViewPr>
    <p:cSldViewPr snapToGrid="0">
      <p:cViewPr varScale="1">
        <p:scale>
          <a:sx n="72" d="100"/>
          <a:sy n="72" d="100"/>
        </p:scale>
        <p:origin x="438" y="72"/>
      </p:cViewPr>
      <p:guideLst/>
    </p:cSldViewPr>
  </p:slideViewPr>
  <p:notesTextViewPr>
    <p:cViewPr>
      <p:scale>
        <a:sx n="1" d="1"/>
        <a:sy n="1" d="1"/>
      </p:scale>
      <p:origin x="0" y="0"/>
    </p:cViewPr>
  </p:notesTextViewPr>
  <p:sorterViewPr>
    <p:cViewPr>
      <p:scale>
        <a:sx n="100" d="100"/>
        <a:sy n="100" d="100"/>
      </p:scale>
      <p:origin x="0" y="-285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A0212-A89C-4F83-B0CA-1F78E9CBB843}" type="datetimeFigureOut">
              <a:rPr lang="en-US" smtClean="0"/>
              <a:t>12/13/2017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36F2C-A3C5-4532-BDD5-1D0A87755931}" type="slidenum">
              <a:rPr lang="en-US" smtClean="0"/>
              <a:t>‹#›</a:t>
            </a:fld>
            <a:endParaRPr lang="en-US"/>
          </a:p>
        </p:txBody>
      </p:sp>
    </p:spTree>
    <p:extLst>
      <p:ext uri="{BB962C8B-B14F-4D97-AF65-F5344CB8AC3E}">
        <p14:creationId xmlns:p14="http://schemas.microsoft.com/office/powerpoint/2010/main" val="112620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1FC826-5546-46E8-B4F4-F4E2F442757E}"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370393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1FC826-5546-46E8-B4F4-F4E2F442757E}"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2194434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1FC826-5546-46E8-B4F4-F4E2F442757E}"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3F788A-657D-4945-A945-5FE7211D5C1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9816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21FC826-5546-46E8-B4F4-F4E2F442757E}"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734949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21FC826-5546-46E8-B4F4-F4E2F442757E}"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3F788A-657D-4945-A945-5FE7211D5C1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5174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21FC826-5546-46E8-B4F4-F4E2F442757E}"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2578906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FC826-5546-46E8-B4F4-F4E2F442757E}"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1067137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FC826-5546-46E8-B4F4-F4E2F442757E}"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157430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FC826-5546-46E8-B4F4-F4E2F442757E}"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2049386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1FC826-5546-46E8-B4F4-F4E2F442757E}"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288151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1FC826-5546-46E8-B4F4-F4E2F442757E}"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15851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1FC826-5546-46E8-B4F4-F4E2F442757E}"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196192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1FC826-5546-46E8-B4F4-F4E2F442757E}"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36476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FC826-5546-46E8-B4F4-F4E2F442757E}" type="datetimeFigureOut">
              <a:rPr lang="en-US" smtClean="0"/>
              <a:t>12/13/2017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338537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1FC826-5546-46E8-B4F4-F4E2F442757E}"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226476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1FC826-5546-46E8-B4F4-F4E2F442757E}"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2544520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1FC826-5546-46E8-B4F4-F4E2F442757E}" type="datetimeFigureOut">
              <a:rPr lang="en-US" smtClean="0"/>
              <a:t>12/13/2017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3F788A-657D-4945-A945-5FE7211D5C16}" type="slidenum">
              <a:rPr lang="en-US" smtClean="0"/>
              <a:t>‹#›</a:t>
            </a:fld>
            <a:endParaRPr lang="en-US"/>
          </a:p>
        </p:txBody>
      </p:sp>
    </p:spTree>
    <p:extLst>
      <p:ext uri="{BB962C8B-B14F-4D97-AF65-F5344CB8AC3E}">
        <p14:creationId xmlns:p14="http://schemas.microsoft.com/office/powerpoint/2010/main" val="134784979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0726-D4D2-4B25-9D13-522C2C3C96E4}"/>
              </a:ext>
            </a:extLst>
          </p:cNvPr>
          <p:cNvSpPr>
            <a:spLocks noGrp="1"/>
          </p:cNvSpPr>
          <p:nvPr>
            <p:ph type="ctrTitle"/>
          </p:nvPr>
        </p:nvSpPr>
        <p:spPr>
          <a:xfrm>
            <a:off x="2589213" y="1232452"/>
            <a:ext cx="8915399" cy="1709531"/>
          </a:xfrm>
        </p:spPr>
        <p:txBody>
          <a:bodyPr>
            <a:normAutofit fontScale="90000"/>
          </a:bodyPr>
          <a:lstStyle/>
          <a:p>
            <a:r>
              <a:rPr lang="en-US" dirty="0"/>
              <a:t>PRUDENTIAL </a:t>
            </a:r>
            <a:br>
              <a:rPr lang="en-US" dirty="0"/>
            </a:br>
            <a:r>
              <a:rPr lang="en-US" dirty="0"/>
              <a:t>&amp; </a:t>
            </a:r>
            <a:br>
              <a:rPr lang="en-US" dirty="0"/>
            </a:br>
            <a:r>
              <a:rPr lang="en-US" dirty="0"/>
              <a:t>DIGITS NETWORK</a:t>
            </a:r>
          </a:p>
        </p:txBody>
      </p:sp>
      <p:sp>
        <p:nvSpPr>
          <p:cNvPr id="3" name="Subtitle 2">
            <a:extLst>
              <a:ext uri="{FF2B5EF4-FFF2-40B4-BE49-F238E27FC236}">
                <a16:creationId xmlns:a16="http://schemas.microsoft.com/office/drawing/2014/main" id="{B3F8559D-CEC6-428B-9567-C71E455DDC7A}"/>
              </a:ext>
            </a:extLst>
          </p:cNvPr>
          <p:cNvSpPr>
            <a:spLocks noGrp="1"/>
          </p:cNvSpPr>
          <p:nvPr>
            <p:ph type="subTitle" idx="1"/>
          </p:nvPr>
        </p:nvSpPr>
        <p:spPr>
          <a:xfrm>
            <a:off x="2589213" y="3366052"/>
            <a:ext cx="8915399" cy="2537611"/>
          </a:xfrm>
        </p:spPr>
        <p:txBody>
          <a:bodyPr>
            <a:normAutofit lnSpcReduction="10000"/>
          </a:bodyPr>
          <a:lstStyle/>
          <a:p>
            <a:pPr algn="r"/>
            <a:endParaRPr lang="en-US" sz="2000" dirty="0"/>
          </a:p>
          <a:p>
            <a:pPr algn="r"/>
            <a:r>
              <a:rPr lang="en-US" sz="2000" dirty="0"/>
              <a:t>By,</a:t>
            </a:r>
          </a:p>
          <a:p>
            <a:pPr algn="r"/>
            <a:r>
              <a:rPr lang="en-US" sz="2400" dirty="0"/>
              <a:t>ANUSHA JAIN</a:t>
            </a:r>
          </a:p>
          <a:p>
            <a:pPr algn="r"/>
            <a:r>
              <a:rPr lang="en-US" sz="2400" dirty="0"/>
              <a:t>ABHINAV TIWARI</a:t>
            </a:r>
          </a:p>
          <a:p>
            <a:pPr algn="r"/>
            <a:r>
              <a:rPr lang="en-US" sz="2400" dirty="0"/>
              <a:t>PRASHANT SAWALE</a:t>
            </a:r>
          </a:p>
          <a:p>
            <a:pPr algn="r"/>
            <a:r>
              <a:rPr lang="en-US" sz="2000" dirty="0"/>
              <a:t> </a:t>
            </a:r>
            <a:endParaRPr lang="en-US" dirty="0"/>
          </a:p>
        </p:txBody>
      </p:sp>
    </p:spTree>
    <p:extLst>
      <p:ext uri="{BB962C8B-B14F-4D97-AF65-F5344CB8AC3E}">
        <p14:creationId xmlns:p14="http://schemas.microsoft.com/office/powerpoint/2010/main" val="217323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D7F2-7315-49E4-BA7F-AC28AA68FE90}"/>
              </a:ext>
            </a:extLst>
          </p:cNvPr>
          <p:cNvSpPr>
            <a:spLocks noGrp="1"/>
          </p:cNvSpPr>
          <p:nvPr>
            <p:ph type="title"/>
          </p:nvPr>
        </p:nvSpPr>
        <p:spPr/>
        <p:txBody>
          <a:bodyPr/>
          <a:lstStyle/>
          <a:p>
            <a:r>
              <a:rPr lang="en-US" dirty="0"/>
              <a:t>TRAINING USING DEFAULT VARIABLES</a:t>
            </a:r>
          </a:p>
        </p:txBody>
      </p:sp>
      <p:pic>
        <p:nvPicPr>
          <p:cNvPr id="4" name="Content Placeholder 3">
            <a:extLst>
              <a:ext uri="{FF2B5EF4-FFF2-40B4-BE49-F238E27FC236}">
                <a16:creationId xmlns:a16="http://schemas.microsoft.com/office/drawing/2014/main" id="{9ACB320F-2585-4624-A533-65A1543B5258}"/>
              </a:ext>
            </a:extLst>
          </p:cNvPr>
          <p:cNvPicPr>
            <a:picLocks noGrp="1" noChangeAspect="1"/>
          </p:cNvPicPr>
          <p:nvPr>
            <p:ph idx="1"/>
          </p:nvPr>
        </p:nvPicPr>
        <p:blipFill>
          <a:blip r:embed="rId2"/>
          <a:stretch>
            <a:fillRect/>
          </a:stretch>
        </p:blipFill>
        <p:spPr>
          <a:xfrm>
            <a:off x="2592925" y="1905000"/>
            <a:ext cx="8911687" cy="2587487"/>
          </a:xfrm>
          <a:prstGeom prst="rect">
            <a:avLst/>
          </a:prstGeom>
        </p:spPr>
      </p:pic>
    </p:spTree>
    <p:extLst>
      <p:ext uri="{BB962C8B-B14F-4D97-AF65-F5344CB8AC3E}">
        <p14:creationId xmlns:p14="http://schemas.microsoft.com/office/powerpoint/2010/main" val="119636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1736-904C-4AD2-A6BB-B03BBB1A38C1}"/>
              </a:ext>
            </a:extLst>
          </p:cNvPr>
          <p:cNvSpPr>
            <a:spLocks noGrp="1"/>
          </p:cNvSpPr>
          <p:nvPr>
            <p:ph type="title"/>
          </p:nvPr>
        </p:nvSpPr>
        <p:spPr>
          <a:xfrm>
            <a:off x="1603948" y="624111"/>
            <a:ext cx="8911687" cy="1280890"/>
          </a:xfrm>
        </p:spPr>
        <p:txBody>
          <a:bodyPr/>
          <a:lstStyle/>
          <a:p>
            <a:r>
              <a:rPr lang="en-US" dirty="0"/>
              <a:t>NEURAL NET WITH CUSTOM RELU(SOFTPLUS) ACTIVATION FUNCTION</a:t>
            </a:r>
          </a:p>
        </p:txBody>
      </p:sp>
      <p:pic>
        <p:nvPicPr>
          <p:cNvPr id="4" name="Content Placeholder 3">
            <a:extLst>
              <a:ext uri="{FF2B5EF4-FFF2-40B4-BE49-F238E27FC236}">
                <a16:creationId xmlns:a16="http://schemas.microsoft.com/office/drawing/2014/main" id="{1ABC6756-EFFF-46A5-95C3-23A10DAC0857}"/>
              </a:ext>
            </a:extLst>
          </p:cNvPr>
          <p:cNvPicPr>
            <a:picLocks noGrp="1" noChangeAspect="1"/>
          </p:cNvPicPr>
          <p:nvPr>
            <p:ph idx="1"/>
          </p:nvPr>
        </p:nvPicPr>
        <p:blipFill>
          <a:blip r:embed="rId2"/>
          <a:stretch>
            <a:fillRect/>
          </a:stretch>
        </p:blipFill>
        <p:spPr>
          <a:xfrm>
            <a:off x="1603948" y="1905001"/>
            <a:ext cx="10312789" cy="4750632"/>
          </a:xfrm>
          <a:prstGeom prst="rect">
            <a:avLst/>
          </a:prstGeom>
        </p:spPr>
      </p:pic>
    </p:spTree>
    <p:extLst>
      <p:ext uri="{BB962C8B-B14F-4D97-AF65-F5344CB8AC3E}">
        <p14:creationId xmlns:p14="http://schemas.microsoft.com/office/powerpoint/2010/main" val="200930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0B73-21DB-4132-9B9D-6A68387F83DB}"/>
              </a:ext>
            </a:extLst>
          </p:cNvPr>
          <p:cNvSpPr>
            <a:spLocks noGrp="1"/>
          </p:cNvSpPr>
          <p:nvPr>
            <p:ph type="title"/>
          </p:nvPr>
        </p:nvSpPr>
        <p:spPr>
          <a:xfrm>
            <a:off x="1881809" y="624110"/>
            <a:ext cx="9622803" cy="1280890"/>
          </a:xfrm>
        </p:spPr>
        <p:txBody>
          <a:bodyPr/>
          <a:lstStyle/>
          <a:p>
            <a:r>
              <a:rPr lang="en-US" dirty="0"/>
              <a:t>NEURAL NET WITH CUSTOM RELU(SOFTPLUS) ACTIVATION FUNCTION</a:t>
            </a:r>
          </a:p>
        </p:txBody>
      </p:sp>
      <p:pic>
        <p:nvPicPr>
          <p:cNvPr id="4" name="Content Placeholder 3">
            <a:extLst>
              <a:ext uri="{FF2B5EF4-FFF2-40B4-BE49-F238E27FC236}">
                <a16:creationId xmlns:a16="http://schemas.microsoft.com/office/drawing/2014/main" id="{561C5643-8155-4402-A87A-A5A192EB5FC5}"/>
              </a:ext>
            </a:extLst>
          </p:cNvPr>
          <p:cNvPicPr>
            <a:picLocks noGrp="1" noChangeAspect="1"/>
          </p:cNvPicPr>
          <p:nvPr>
            <p:ph idx="1"/>
          </p:nvPr>
        </p:nvPicPr>
        <p:blipFill>
          <a:blip r:embed="rId2"/>
          <a:stretch>
            <a:fillRect/>
          </a:stretch>
        </p:blipFill>
        <p:spPr>
          <a:xfrm>
            <a:off x="1881809" y="2342322"/>
            <a:ext cx="9965634" cy="2348948"/>
          </a:xfrm>
          <a:prstGeom prst="rect">
            <a:avLst/>
          </a:prstGeom>
        </p:spPr>
      </p:pic>
    </p:spTree>
    <p:extLst>
      <p:ext uri="{BB962C8B-B14F-4D97-AF65-F5344CB8AC3E}">
        <p14:creationId xmlns:p14="http://schemas.microsoft.com/office/powerpoint/2010/main" val="282141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8ACF-9F7C-4433-AAAE-04B531246236}"/>
              </a:ext>
            </a:extLst>
          </p:cNvPr>
          <p:cNvSpPr>
            <a:spLocks noGrp="1"/>
          </p:cNvSpPr>
          <p:nvPr>
            <p:ph type="title"/>
          </p:nvPr>
        </p:nvSpPr>
        <p:spPr>
          <a:xfrm>
            <a:off x="1708879" y="624110"/>
            <a:ext cx="9795733" cy="1280890"/>
          </a:xfrm>
        </p:spPr>
        <p:txBody>
          <a:bodyPr/>
          <a:lstStyle/>
          <a:p>
            <a:r>
              <a:rPr lang="en-US" dirty="0"/>
              <a:t>TRAINING USING TANH</a:t>
            </a:r>
          </a:p>
        </p:txBody>
      </p:sp>
      <p:pic>
        <p:nvPicPr>
          <p:cNvPr id="4" name="Content Placeholder 3">
            <a:extLst>
              <a:ext uri="{FF2B5EF4-FFF2-40B4-BE49-F238E27FC236}">
                <a16:creationId xmlns:a16="http://schemas.microsoft.com/office/drawing/2014/main" id="{0368CCC2-FB47-4BF8-9E99-544FF56D47B3}"/>
              </a:ext>
            </a:extLst>
          </p:cNvPr>
          <p:cNvPicPr>
            <a:picLocks noGrp="1" noChangeAspect="1"/>
          </p:cNvPicPr>
          <p:nvPr>
            <p:ph idx="1"/>
          </p:nvPr>
        </p:nvPicPr>
        <p:blipFill>
          <a:blip r:embed="rId2"/>
          <a:stretch>
            <a:fillRect/>
          </a:stretch>
        </p:blipFill>
        <p:spPr>
          <a:xfrm>
            <a:off x="416533" y="2669498"/>
            <a:ext cx="11775467" cy="2413416"/>
          </a:xfrm>
          <a:prstGeom prst="rect">
            <a:avLst/>
          </a:prstGeom>
        </p:spPr>
      </p:pic>
    </p:spTree>
    <p:extLst>
      <p:ext uri="{BB962C8B-B14F-4D97-AF65-F5344CB8AC3E}">
        <p14:creationId xmlns:p14="http://schemas.microsoft.com/office/powerpoint/2010/main" val="304611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964C2-CB1C-4E50-B93C-159B78F5899F}"/>
              </a:ext>
            </a:extLst>
          </p:cNvPr>
          <p:cNvSpPr>
            <a:spLocks noGrp="1"/>
          </p:cNvSpPr>
          <p:nvPr>
            <p:ph type="title"/>
          </p:nvPr>
        </p:nvSpPr>
        <p:spPr/>
        <p:txBody>
          <a:bodyPr/>
          <a:lstStyle/>
          <a:p>
            <a:r>
              <a:rPr lang="en-US" dirty="0"/>
              <a:t>Report of the models used</a:t>
            </a:r>
          </a:p>
        </p:txBody>
      </p:sp>
      <p:pic>
        <p:nvPicPr>
          <p:cNvPr id="4" name="Content Placeholder 3">
            <a:extLst>
              <a:ext uri="{FF2B5EF4-FFF2-40B4-BE49-F238E27FC236}">
                <a16:creationId xmlns:a16="http://schemas.microsoft.com/office/drawing/2014/main" id="{9950D661-1B0F-4BCD-8018-4D765CB06DD1}"/>
              </a:ext>
            </a:extLst>
          </p:cNvPr>
          <p:cNvPicPr>
            <a:picLocks noGrp="1" noChangeAspect="1"/>
          </p:cNvPicPr>
          <p:nvPr>
            <p:ph idx="1"/>
          </p:nvPr>
        </p:nvPicPr>
        <p:blipFill>
          <a:blip r:embed="rId2"/>
          <a:stretch>
            <a:fillRect/>
          </a:stretch>
        </p:blipFill>
        <p:spPr>
          <a:xfrm>
            <a:off x="2592925" y="2124808"/>
            <a:ext cx="7030760" cy="3963367"/>
          </a:xfrm>
          <a:prstGeom prst="rect">
            <a:avLst/>
          </a:prstGeom>
        </p:spPr>
      </p:pic>
    </p:spTree>
    <p:extLst>
      <p:ext uri="{BB962C8B-B14F-4D97-AF65-F5344CB8AC3E}">
        <p14:creationId xmlns:p14="http://schemas.microsoft.com/office/powerpoint/2010/main" val="2937379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8A23-4B54-4803-A26A-19FE5BED0F6E}"/>
              </a:ext>
            </a:extLst>
          </p:cNvPr>
          <p:cNvSpPr>
            <a:spLocks noGrp="1"/>
          </p:cNvSpPr>
          <p:nvPr>
            <p:ph type="title"/>
          </p:nvPr>
        </p:nvSpPr>
        <p:spPr>
          <a:xfrm>
            <a:off x="2592925" y="624110"/>
            <a:ext cx="8911687" cy="4265942"/>
          </a:xfrm>
        </p:spPr>
        <p:txBody>
          <a:bodyPr>
            <a:normAutofit/>
          </a:bodyPr>
          <a:lstStyle/>
          <a:p>
            <a:pPr>
              <a:lnSpc>
                <a:spcPct val="150000"/>
              </a:lnSpc>
            </a:pPr>
            <a:r>
              <a:rPr lang="en-US" dirty="0"/>
              <a:t>Part 2</a:t>
            </a:r>
            <a:br>
              <a:rPr lang="en-US" dirty="0"/>
            </a:br>
            <a:r>
              <a:rPr lang="en-US" dirty="0"/>
              <a:t>Digits Classification using Convolutional  Neural Network</a:t>
            </a:r>
            <a:br>
              <a:rPr lang="en-US" dirty="0"/>
            </a:br>
            <a:br>
              <a:rPr lang="en-US" dirty="0"/>
            </a:br>
            <a:endParaRPr lang="en-US" dirty="0"/>
          </a:p>
        </p:txBody>
      </p:sp>
      <p:sp>
        <p:nvSpPr>
          <p:cNvPr id="4" name="Oval 3">
            <a:extLst>
              <a:ext uri="{FF2B5EF4-FFF2-40B4-BE49-F238E27FC236}">
                <a16:creationId xmlns:a16="http://schemas.microsoft.com/office/drawing/2014/main" id="{61D02F29-2FA5-4398-BE9D-AEFFB63FD917}"/>
              </a:ext>
            </a:extLst>
          </p:cNvPr>
          <p:cNvSpPr/>
          <p:nvPr/>
        </p:nvSpPr>
        <p:spPr>
          <a:xfrm>
            <a:off x="2623930" y="3670852"/>
            <a:ext cx="1537252" cy="1325218"/>
          </a:xfrm>
          <a:prstGeom prst="ellipse">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FEC72A3-60B4-4F6D-9474-7E49D3BF8665}"/>
              </a:ext>
            </a:extLst>
          </p:cNvPr>
          <p:cNvCxnSpPr>
            <a:cxnSpLocks/>
          </p:cNvCxnSpPr>
          <p:nvPr/>
        </p:nvCxnSpPr>
        <p:spPr>
          <a:xfrm>
            <a:off x="2849055" y="3838422"/>
            <a:ext cx="1087002" cy="937070"/>
          </a:xfrm>
          <a:prstGeom prst="line">
            <a:avLst/>
          </a:prstGeom>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E9114AC-E8B9-429B-90C3-465EDB8C30C5}"/>
              </a:ext>
            </a:extLst>
          </p:cNvPr>
          <p:cNvCxnSpPr>
            <a:cxnSpLocks/>
          </p:cNvCxnSpPr>
          <p:nvPr/>
        </p:nvCxnSpPr>
        <p:spPr>
          <a:xfrm flipV="1">
            <a:off x="2849055" y="3838422"/>
            <a:ext cx="1087002" cy="937070"/>
          </a:xfrm>
          <a:prstGeom prst="line">
            <a:avLst/>
          </a:prstGeom>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DF584A11-5913-473E-B350-3E0BAA859BB3}"/>
              </a:ext>
            </a:extLst>
          </p:cNvPr>
          <p:cNvSpPr/>
          <p:nvPr/>
        </p:nvSpPr>
        <p:spPr>
          <a:xfrm>
            <a:off x="5877337" y="3670852"/>
            <a:ext cx="1537252" cy="1325218"/>
          </a:xfrm>
          <a:prstGeom prst="ellipse">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2C48AFEA-23AD-4D5E-B810-B68D4685723B}"/>
              </a:ext>
            </a:extLst>
          </p:cNvPr>
          <p:cNvCxnSpPr>
            <a:stCxn id="14" idx="2"/>
          </p:cNvCxnSpPr>
          <p:nvPr/>
        </p:nvCxnSpPr>
        <p:spPr>
          <a:xfrm>
            <a:off x="5877337" y="4333461"/>
            <a:ext cx="775252"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349EBEE6-89AA-46F3-A0A2-A41DC3C1CA4B}"/>
              </a:ext>
            </a:extLst>
          </p:cNvPr>
          <p:cNvCxnSpPr>
            <a:endCxn id="14" idx="7"/>
          </p:cNvCxnSpPr>
          <p:nvPr/>
        </p:nvCxnSpPr>
        <p:spPr>
          <a:xfrm flipV="1">
            <a:off x="6645963" y="3864926"/>
            <a:ext cx="543501" cy="468535"/>
          </a:xfrm>
          <a:prstGeom prst="line">
            <a:avLst/>
          </a:prstGeom>
        </p:spPr>
        <p:style>
          <a:lnRef idx="3">
            <a:schemeClr val="dk1"/>
          </a:lnRef>
          <a:fillRef idx="0">
            <a:schemeClr val="dk1"/>
          </a:fillRef>
          <a:effectRef idx="2">
            <a:schemeClr val="dk1"/>
          </a:effectRef>
          <a:fontRef idx="minor">
            <a:schemeClr val="tx1"/>
          </a:fontRef>
        </p:style>
      </p:cxnSp>
      <p:sp>
        <p:nvSpPr>
          <p:cNvPr id="19" name="Isosceles Triangle 18">
            <a:extLst>
              <a:ext uri="{FF2B5EF4-FFF2-40B4-BE49-F238E27FC236}">
                <a16:creationId xmlns:a16="http://schemas.microsoft.com/office/drawing/2014/main" id="{CD8E54A3-07FE-4D03-A2B7-342B4659838A}"/>
              </a:ext>
            </a:extLst>
          </p:cNvPr>
          <p:cNvSpPr/>
          <p:nvPr/>
        </p:nvSpPr>
        <p:spPr>
          <a:xfrm rot="5400000">
            <a:off x="8883448" y="3918154"/>
            <a:ext cx="1484242" cy="989642"/>
          </a:xfrm>
          <a:prstGeom prst="triangle">
            <a:avLst>
              <a:gd name="adj" fmla="val 49194"/>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456D67F-0468-4DE2-9B61-093FDB1C4E77}"/>
              </a:ext>
            </a:extLst>
          </p:cNvPr>
          <p:cNvSpPr txBox="1"/>
          <p:nvPr/>
        </p:nvSpPr>
        <p:spPr>
          <a:xfrm>
            <a:off x="2623930" y="5508342"/>
            <a:ext cx="7494359" cy="369332"/>
          </a:xfrm>
          <a:prstGeom prst="rect">
            <a:avLst/>
          </a:prstGeom>
          <a:noFill/>
        </p:spPr>
        <p:txBody>
          <a:bodyPr wrap="none" rtlCol="0">
            <a:spAutoFit/>
          </a:bodyPr>
          <a:lstStyle/>
          <a:p>
            <a:r>
              <a:rPr lang="en-US" dirty="0"/>
              <a:t>Convolution                               Normalization                          Pooling</a:t>
            </a:r>
          </a:p>
        </p:txBody>
      </p:sp>
    </p:spTree>
    <p:extLst>
      <p:ext uri="{BB962C8B-B14F-4D97-AF65-F5344CB8AC3E}">
        <p14:creationId xmlns:p14="http://schemas.microsoft.com/office/powerpoint/2010/main" val="9610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016E-B834-444B-83F2-EF5724E2D964}"/>
              </a:ext>
            </a:extLst>
          </p:cNvPr>
          <p:cNvSpPr>
            <a:spLocks noGrp="1"/>
          </p:cNvSpPr>
          <p:nvPr>
            <p:ph type="title"/>
          </p:nvPr>
        </p:nvSpPr>
        <p:spPr>
          <a:xfrm>
            <a:off x="2592925" y="624110"/>
            <a:ext cx="8911687" cy="846881"/>
          </a:xfrm>
        </p:spPr>
        <p:txBody>
          <a:bodyPr/>
          <a:lstStyle/>
          <a:p>
            <a:r>
              <a:rPr lang="en-US" dirty="0"/>
              <a:t>DATA </a:t>
            </a:r>
            <a:r>
              <a:rPr lang="en-US" sz="4000" dirty="0"/>
              <a:t>PREPARATION</a:t>
            </a:r>
            <a:endParaRPr lang="en-US" dirty="0"/>
          </a:p>
        </p:txBody>
      </p:sp>
      <p:sp>
        <p:nvSpPr>
          <p:cNvPr id="3" name="Content Placeholder 2">
            <a:extLst>
              <a:ext uri="{FF2B5EF4-FFF2-40B4-BE49-F238E27FC236}">
                <a16:creationId xmlns:a16="http://schemas.microsoft.com/office/drawing/2014/main" id="{E4084D2D-0564-42F9-8562-733339170BCB}"/>
              </a:ext>
            </a:extLst>
          </p:cNvPr>
          <p:cNvSpPr>
            <a:spLocks noGrp="1"/>
          </p:cNvSpPr>
          <p:nvPr>
            <p:ph idx="1"/>
          </p:nvPr>
        </p:nvSpPr>
        <p:spPr>
          <a:xfrm>
            <a:off x="2589212" y="1378225"/>
            <a:ext cx="8915400" cy="5062331"/>
          </a:xfrm>
        </p:spPr>
        <p:txBody>
          <a:bodyPr/>
          <a:lstStyle/>
          <a:p>
            <a:r>
              <a:rPr lang="en-US" dirty="0"/>
              <a:t>Imported the dataset from text and stored it in Data frame.</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Inserted a Digit column representing the labels from 0 to 9</a:t>
            </a:r>
          </a:p>
          <a:p>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9F79B439-5872-4226-ADA5-4407DC102B7C}"/>
              </a:ext>
            </a:extLst>
          </p:cNvPr>
          <p:cNvPicPr>
            <a:picLocks noChangeAspect="1"/>
          </p:cNvPicPr>
          <p:nvPr/>
        </p:nvPicPr>
        <p:blipFill>
          <a:blip r:embed="rId2"/>
          <a:stretch>
            <a:fillRect/>
          </a:stretch>
        </p:blipFill>
        <p:spPr>
          <a:xfrm>
            <a:off x="2993105" y="1762538"/>
            <a:ext cx="6946025" cy="1577009"/>
          </a:xfrm>
          <a:prstGeom prst="rect">
            <a:avLst/>
          </a:prstGeom>
        </p:spPr>
      </p:pic>
      <p:pic>
        <p:nvPicPr>
          <p:cNvPr id="6" name="Picture 5">
            <a:extLst>
              <a:ext uri="{FF2B5EF4-FFF2-40B4-BE49-F238E27FC236}">
                <a16:creationId xmlns:a16="http://schemas.microsoft.com/office/drawing/2014/main" id="{0A61F54A-1EFD-40C9-9306-45C259166310}"/>
              </a:ext>
            </a:extLst>
          </p:cNvPr>
          <p:cNvPicPr>
            <a:picLocks noChangeAspect="1"/>
          </p:cNvPicPr>
          <p:nvPr/>
        </p:nvPicPr>
        <p:blipFill>
          <a:blip r:embed="rId3"/>
          <a:stretch>
            <a:fillRect/>
          </a:stretch>
        </p:blipFill>
        <p:spPr>
          <a:xfrm>
            <a:off x="2993105" y="3829878"/>
            <a:ext cx="6733991" cy="2430806"/>
          </a:xfrm>
          <a:prstGeom prst="rect">
            <a:avLst/>
          </a:prstGeom>
        </p:spPr>
      </p:pic>
    </p:spTree>
    <p:extLst>
      <p:ext uri="{BB962C8B-B14F-4D97-AF65-F5344CB8AC3E}">
        <p14:creationId xmlns:p14="http://schemas.microsoft.com/office/powerpoint/2010/main" val="2227952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6FA7-0ABD-4355-8B44-CBFC8EA640D5}"/>
              </a:ext>
            </a:extLst>
          </p:cNvPr>
          <p:cNvSpPr>
            <a:spLocks noGrp="1"/>
          </p:cNvSpPr>
          <p:nvPr>
            <p:ph type="title"/>
          </p:nvPr>
        </p:nvSpPr>
        <p:spPr>
          <a:xfrm>
            <a:off x="2647449" y="588481"/>
            <a:ext cx="8911687" cy="1280890"/>
          </a:xfrm>
        </p:spPr>
        <p:txBody>
          <a:bodyPr/>
          <a:lstStyle/>
          <a:p>
            <a:r>
              <a:rPr lang="en-US" dirty="0"/>
              <a:t>DATA PREPARATION</a:t>
            </a:r>
          </a:p>
        </p:txBody>
      </p:sp>
      <p:sp>
        <p:nvSpPr>
          <p:cNvPr id="3" name="Content Placeholder 2">
            <a:extLst>
              <a:ext uri="{FF2B5EF4-FFF2-40B4-BE49-F238E27FC236}">
                <a16:creationId xmlns:a16="http://schemas.microsoft.com/office/drawing/2014/main" id="{DC83446D-7E98-4811-828E-037C47C6C50E}"/>
              </a:ext>
            </a:extLst>
          </p:cNvPr>
          <p:cNvSpPr>
            <a:spLocks noGrp="1"/>
          </p:cNvSpPr>
          <p:nvPr>
            <p:ph idx="1"/>
          </p:nvPr>
        </p:nvSpPr>
        <p:spPr>
          <a:xfrm>
            <a:off x="2589212" y="1264555"/>
            <a:ext cx="8915400" cy="4577097"/>
          </a:xfrm>
        </p:spPr>
        <p:txBody>
          <a:bodyPr/>
          <a:lstStyle/>
          <a:p>
            <a:r>
              <a:rPr lang="en-US" dirty="0"/>
              <a:t>Divided the dataset in training an test set in the ration of 8:2</a:t>
            </a:r>
          </a:p>
          <a:p>
            <a:endParaRPr lang="en-US" dirty="0"/>
          </a:p>
          <a:p>
            <a:endParaRPr lang="en-US" dirty="0"/>
          </a:p>
          <a:p>
            <a:pPr marL="0" indent="0">
              <a:buNone/>
            </a:pPr>
            <a:endParaRPr lang="en-US" dirty="0"/>
          </a:p>
          <a:p>
            <a:r>
              <a:rPr lang="en-US" dirty="0"/>
              <a:t>Checking distribution and frequency of each digit in both sets</a:t>
            </a:r>
          </a:p>
          <a:p>
            <a:pPr marL="0" indent="0">
              <a:buNone/>
            </a:pPr>
            <a:endParaRPr lang="en-US" dirty="0"/>
          </a:p>
          <a:p>
            <a:pPr marL="0" indent="0">
              <a:buNone/>
            </a:pPr>
            <a:endParaRPr lang="en-US" dirty="0"/>
          </a:p>
          <a:p>
            <a:r>
              <a:rPr lang="en-US" dirty="0"/>
              <a:t>Setting up Train and Test  data</a:t>
            </a:r>
          </a:p>
          <a:p>
            <a:endParaRPr lang="en-US" dirty="0"/>
          </a:p>
          <a:p>
            <a:endParaRPr lang="en-US" dirty="0"/>
          </a:p>
        </p:txBody>
      </p:sp>
      <p:pic>
        <p:nvPicPr>
          <p:cNvPr id="5" name="Picture 4">
            <a:extLst>
              <a:ext uri="{FF2B5EF4-FFF2-40B4-BE49-F238E27FC236}">
                <a16:creationId xmlns:a16="http://schemas.microsoft.com/office/drawing/2014/main" id="{B5D35C51-B246-4BC4-B076-DE12ADEBAC0C}"/>
              </a:ext>
            </a:extLst>
          </p:cNvPr>
          <p:cNvPicPr>
            <a:picLocks noChangeAspect="1"/>
          </p:cNvPicPr>
          <p:nvPr/>
        </p:nvPicPr>
        <p:blipFill>
          <a:blip r:embed="rId2"/>
          <a:stretch>
            <a:fillRect/>
          </a:stretch>
        </p:blipFill>
        <p:spPr>
          <a:xfrm>
            <a:off x="2589211" y="1601748"/>
            <a:ext cx="7328453" cy="1177379"/>
          </a:xfrm>
          <a:prstGeom prst="rect">
            <a:avLst/>
          </a:prstGeom>
        </p:spPr>
      </p:pic>
      <p:pic>
        <p:nvPicPr>
          <p:cNvPr id="8" name="Picture 7">
            <a:extLst>
              <a:ext uri="{FF2B5EF4-FFF2-40B4-BE49-F238E27FC236}">
                <a16:creationId xmlns:a16="http://schemas.microsoft.com/office/drawing/2014/main" id="{02850320-C32A-484D-9C69-38C926E2D524}"/>
              </a:ext>
            </a:extLst>
          </p:cNvPr>
          <p:cNvPicPr>
            <a:picLocks noChangeAspect="1"/>
          </p:cNvPicPr>
          <p:nvPr/>
        </p:nvPicPr>
        <p:blipFill>
          <a:blip r:embed="rId3"/>
          <a:stretch>
            <a:fillRect/>
          </a:stretch>
        </p:blipFill>
        <p:spPr>
          <a:xfrm>
            <a:off x="2647449" y="4552380"/>
            <a:ext cx="7270215" cy="1626465"/>
          </a:xfrm>
          <a:prstGeom prst="rect">
            <a:avLst/>
          </a:prstGeom>
        </p:spPr>
      </p:pic>
      <p:pic>
        <p:nvPicPr>
          <p:cNvPr id="9" name="Picture 8">
            <a:extLst>
              <a:ext uri="{FF2B5EF4-FFF2-40B4-BE49-F238E27FC236}">
                <a16:creationId xmlns:a16="http://schemas.microsoft.com/office/drawing/2014/main" id="{765BB7FE-ECE4-4EE0-8967-A53B4499CEC8}"/>
              </a:ext>
            </a:extLst>
          </p:cNvPr>
          <p:cNvPicPr>
            <a:picLocks noChangeAspect="1"/>
          </p:cNvPicPr>
          <p:nvPr/>
        </p:nvPicPr>
        <p:blipFill>
          <a:blip r:embed="rId4"/>
          <a:stretch>
            <a:fillRect/>
          </a:stretch>
        </p:blipFill>
        <p:spPr>
          <a:xfrm>
            <a:off x="2647449" y="3323992"/>
            <a:ext cx="7172412" cy="657598"/>
          </a:xfrm>
          <a:prstGeom prst="rect">
            <a:avLst/>
          </a:prstGeom>
        </p:spPr>
      </p:pic>
    </p:spTree>
    <p:extLst>
      <p:ext uri="{BB962C8B-B14F-4D97-AF65-F5344CB8AC3E}">
        <p14:creationId xmlns:p14="http://schemas.microsoft.com/office/powerpoint/2010/main" val="2523443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016E-B834-444B-83F2-EF5724E2D964}"/>
              </a:ext>
            </a:extLst>
          </p:cNvPr>
          <p:cNvSpPr>
            <a:spLocks noGrp="1"/>
          </p:cNvSpPr>
          <p:nvPr>
            <p:ph type="title"/>
          </p:nvPr>
        </p:nvSpPr>
        <p:spPr>
          <a:xfrm>
            <a:off x="1693718" y="624110"/>
            <a:ext cx="9473445" cy="846881"/>
          </a:xfrm>
        </p:spPr>
        <p:txBody>
          <a:bodyPr/>
          <a:lstStyle/>
          <a:p>
            <a:r>
              <a:rPr lang="en-US" dirty="0"/>
              <a:t>CONVOLUTION LAYER </a:t>
            </a:r>
          </a:p>
        </p:txBody>
      </p:sp>
      <p:sp>
        <p:nvSpPr>
          <p:cNvPr id="3" name="Content Placeholder 2">
            <a:extLst>
              <a:ext uri="{FF2B5EF4-FFF2-40B4-BE49-F238E27FC236}">
                <a16:creationId xmlns:a16="http://schemas.microsoft.com/office/drawing/2014/main" id="{E4084D2D-0564-42F9-8562-733339170BCB}"/>
              </a:ext>
            </a:extLst>
          </p:cNvPr>
          <p:cNvSpPr>
            <a:spLocks noGrp="1"/>
          </p:cNvSpPr>
          <p:nvPr>
            <p:ph idx="1"/>
          </p:nvPr>
        </p:nvSpPr>
        <p:spPr>
          <a:xfrm>
            <a:off x="1693718" y="1755254"/>
            <a:ext cx="10148341" cy="4890052"/>
          </a:xfrm>
        </p:spPr>
        <p:txBody>
          <a:bodyPr/>
          <a:lstStyle/>
          <a:p>
            <a:r>
              <a:rPr lang="en-US" dirty="0"/>
              <a:t>In this layer we Convolve the image with set of filters and create stack of filtered  images</a:t>
            </a:r>
          </a:p>
          <a:p>
            <a:endParaRPr lang="en-US" dirty="0"/>
          </a:p>
          <a:p>
            <a:r>
              <a:rPr lang="en-US" dirty="0"/>
              <a:t>As the filter is sliding, or convolving, around the input image, we find different values which tell us that how well that filter  matches at certain position</a:t>
            </a:r>
          </a:p>
          <a:p>
            <a:endParaRPr lang="en-US" dirty="0"/>
          </a:p>
          <a:p>
            <a:r>
              <a:rPr lang="en-US" dirty="0"/>
              <a:t>conv1 &lt;- mx.symbol.Convolution(data=data, kernel=c(3,3), num_filter=10)</a:t>
            </a:r>
          </a:p>
          <a:p>
            <a:endParaRPr lang="en-US" dirty="0"/>
          </a:p>
          <a:p>
            <a:r>
              <a:rPr lang="en-US" dirty="0"/>
              <a:t>Out of the  available activation functions like Relu, tanh, sigmoid we used tanh function to obtain optimum results which converts the weights in the range of -1 to +1</a:t>
            </a:r>
          </a:p>
          <a:p>
            <a:endParaRPr lang="en-US" dirty="0"/>
          </a:p>
          <a:p>
            <a:r>
              <a:rPr lang="en-US" dirty="0"/>
              <a:t>tanh2 &lt;- mx.symbol.Activation(data=conv2, act_type="tanh")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4763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2EA6-9456-4381-AF2E-A286EF20AC25}"/>
              </a:ext>
            </a:extLst>
          </p:cNvPr>
          <p:cNvSpPr>
            <a:spLocks noGrp="1"/>
          </p:cNvSpPr>
          <p:nvPr>
            <p:ph type="title"/>
          </p:nvPr>
        </p:nvSpPr>
        <p:spPr>
          <a:xfrm>
            <a:off x="2592925" y="624110"/>
            <a:ext cx="8911687" cy="899890"/>
          </a:xfrm>
        </p:spPr>
        <p:txBody>
          <a:bodyPr>
            <a:normAutofit/>
          </a:bodyPr>
          <a:lstStyle/>
          <a:p>
            <a:r>
              <a:rPr lang="en-US" dirty="0"/>
              <a:t>Pooling </a:t>
            </a:r>
          </a:p>
        </p:txBody>
      </p:sp>
      <p:sp>
        <p:nvSpPr>
          <p:cNvPr id="3" name="Content Placeholder 2">
            <a:extLst>
              <a:ext uri="{FF2B5EF4-FFF2-40B4-BE49-F238E27FC236}">
                <a16:creationId xmlns:a16="http://schemas.microsoft.com/office/drawing/2014/main" id="{29E8A6E9-7CC0-4C33-A473-3AB4D0939A57}"/>
              </a:ext>
            </a:extLst>
          </p:cNvPr>
          <p:cNvSpPr>
            <a:spLocks noGrp="1"/>
          </p:cNvSpPr>
          <p:nvPr>
            <p:ph idx="1"/>
          </p:nvPr>
        </p:nvSpPr>
        <p:spPr>
          <a:xfrm>
            <a:off x="2589212" y="1404078"/>
            <a:ext cx="8915400" cy="3777622"/>
          </a:xfrm>
        </p:spPr>
        <p:txBody>
          <a:bodyPr/>
          <a:lstStyle/>
          <a:p>
            <a:r>
              <a:rPr lang="en-US" dirty="0"/>
              <a:t>In pooling we shrinked the image stack we generated in convolutional layer using max-pooling </a:t>
            </a:r>
          </a:p>
          <a:p>
            <a:r>
              <a:rPr lang="en-US" dirty="0"/>
              <a:t>Selected the stride as 2 * 2, Selected the window size as 2 * 2</a:t>
            </a:r>
          </a:p>
          <a:p>
            <a:pPr marL="0" indent="0">
              <a:buNone/>
            </a:pPr>
            <a:endParaRPr lang="en-US" dirty="0"/>
          </a:p>
          <a:p>
            <a:r>
              <a:rPr lang="en-US" dirty="0"/>
              <a:t>Deep Stacked the layers to obtain more filtered and shrinked image in each set of layer where output of one layer is an input to the next layer</a:t>
            </a:r>
          </a:p>
          <a:p>
            <a:endParaRPr lang="en-US" dirty="0"/>
          </a:p>
        </p:txBody>
      </p:sp>
      <p:pic>
        <p:nvPicPr>
          <p:cNvPr id="4" name="Picture 3">
            <a:extLst>
              <a:ext uri="{FF2B5EF4-FFF2-40B4-BE49-F238E27FC236}">
                <a16:creationId xmlns:a16="http://schemas.microsoft.com/office/drawing/2014/main" id="{C5DF07C9-9142-48FA-80E2-4F8FFB243FBD}"/>
              </a:ext>
            </a:extLst>
          </p:cNvPr>
          <p:cNvPicPr>
            <a:picLocks noChangeAspect="1"/>
          </p:cNvPicPr>
          <p:nvPr/>
        </p:nvPicPr>
        <p:blipFill>
          <a:blip r:embed="rId2"/>
          <a:stretch>
            <a:fillRect/>
          </a:stretch>
        </p:blipFill>
        <p:spPr>
          <a:xfrm>
            <a:off x="2705506" y="3976582"/>
            <a:ext cx="8682811" cy="1551747"/>
          </a:xfrm>
          <a:prstGeom prst="rect">
            <a:avLst/>
          </a:prstGeom>
        </p:spPr>
      </p:pic>
    </p:spTree>
    <p:extLst>
      <p:ext uri="{BB962C8B-B14F-4D97-AF65-F5344CB8AC3E}">
        <p14:creationId xmlns:p14="http://schemas.microsoft.com/office/powerpoint/2010/main" val="131737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7A069-1E6A-4D31-8030-7F6179059D0E}"/>
              </a:ext>
            </a:extLst>
          </p:cNvPr>
          <p:cNvSpPr>
            <a:spLocks noGrp="1"/>
          </p:cNvSpPr>
          <p:nvPr>
            <p:ph idx="4294967295"/>
          </p:nvPr>
        </p:nvSpPr>
        <p:spPr>
          <a:xfrm>
            <a:off x="2468217" y="1221580"/>
            <a:ext cx="8915400" cy="5636420"/>
          </a:xfrm>
        </p:spPr>
        <p:txBody>
          <a:bodyPr>
            <a:normAutofit/>
          </a:bodyPr>
          <a:lstStyle/>
          <a:p>
            <a:r>
              <a:rPr lang="en-US" sz="3500" dirty="0"/>
              <a:t>Part 1 </a:t>
            </a:r>
          </a:p>
          <a:p>
            <a:pPr marL="0" indent="0">
              <a:buNone/>
            </a:pPr>
            <a:r>
              <a:rPr lang="en-US" dirty="0"/>
              <a:t>To analyze the Prudential Life Insurance dataset and predict the data points in the existing evaluation and sanction the outcomes to significantly amalgamate the process by building the Artificial Neural Network to  conclude the results.</a:t>
            </a:r>
          </a:p>
          <a:p>
            <a:endParaRPr lang="en-US" dirty="0"/>
          </a:p>
          <a:p>
            <a:r>
              <a:rPr lang="en-US" sz="3600" dirty="0"/>
              <a:t>Part 2</a:t>
            </a:r>
          </a:p>
          <a:p>
            <a:pPr marL="0" indent="0">
              <a:buNone/>
            </a:pPr>
            <a:r>
              <a:rPr lang="en-US" dirty="0"/>
              <a:t>To analyze scanned 1593 handwritten digits from around 80 people in the form of  a gray scale of 256 values and prepare the model using Convolutional Neural Network  to increase the accuracy of classification of each digit in the dataset</a:t>
            </a:r>
          </a:p>
        </p:txBody>
      </p:sp>
      <p:sp>
        <p:nvSpPr>
          <p:cNvPr id="5" name="Title 1">
            <a:extLst>
              <a:ext uri="{FF2B5EF4-FFF2-40B4-BE49-F238E27FC236}">
                <a16:creationId xmlns:a16="http://schemas.microsoft.com/office/drawing/2014/main" id="{9F31B66F-AF0E-40A7-B5B9-6B501550FFCF}"/>
              </a:ext>
            </a:extLst>
          </p:cNvPr>
          <p:cNvSpPr txBox="1">
            <a:spLocks/>
          </p:cNvSpPr>
          <p:nvPr/>
        </p:nvSpPr>
        <p:spPr>
          <a:xfrm>
            <a:off x="2468217" y="546893"/>
            <a:ext cx="8912225" cy="6746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OBJECTIVE</a:t>
            </a:r>
          </a:p>
        </p:txBody>
      </p:sp>
      <p:sp>
        <p:nvSpPr>
          <p:cNvPr id="6" name="Content Placeholder 2">
            <a:extLst>
              <a:ext uri="{FF2B5EF4-FFF2-40B4-BE49-F238E27FC236}">
                <a16:creationId xmlns:a16="http://schemas.microsoft.com/office/drawing/2014/main" id="{F1D7E518-EA7F-439E-9447-F14EAA411FC0}"/>
              </a:ext>
            </a:extLst>
          </p:cNvPr>
          <p:cNvSpPr txBox="1">
            <a:spLocks/>
          </p:cNvSpPr>
          <p:nvPr/>
        </p:nvSpPr>
        <p:spPr>
          <a:xfrm>
            <a:off x="3273425" y="4154695"/>
            <a:ext cx="8915400" cy="16160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2867044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12C277-9970-4F84-A2ED-E94F0D95AB20}"/>
              </a:ext>
            </a:extLst>
          </p:cNvPr>
          <p:cNvSpPr txBox="1">
            <a:spLocks/>
          </p:cNvSpPr>
          <p:nvPr/>
        </p:nvSpPr>
        <p:spPr>
          <a:xfrm>
            <a:off x="2589212" y="596348"/>
            <a:ext cx="8911687" cy="844158"/>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FULLY CONNECTED LAYER AND MODEL TRAINING</a:t>
            </a:r>
          </a:p>
        </p:txBody>
      </p:sp>
      <p:sp>
        <p:nvSpPr>
          <p:cNvPr id="13" name="Content Placeholder 2">
            <a:extLst>
              <a:ext uri="{FF2B5EF4-FFF2-40B4-BE49-F238E27FC236}">
                <a16:creationId xmlns:a16="http://schemas.microsoft.com/office/drawing/2014/main" id="{EEBA4A2F-3928-4DBD-9779-6A97D1796D1F}"/>
              </a:ext>
            </a:extLst>
          </p:cNvPr>
          <p:cNvSpPr>
            <a:spLocks noGrp="1"/>
          </p:cNvSpPr>
          <p:nvPr>
            <p:ph idx="1"/>
          </p:nvPr>
        </p:nvSpPr>
        <p:spPr>
          <a:xfrm>
            <a:off x="2589212" y="1258957"/>
            <a:ext cx="8915400" cy="4996069"/>
          </a:xfrm>
        </p:spPr>
        <p:txBody>
          <a:bodyPr/>
          <a:lstStyle/>
          <a:p>
            <a:r>
              <a:rPr lang="en-US" dirty="0"/>
              <a:t>Fully Connected layer and Loss Function</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Model Training using MxNet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6" name="Picture 15">
            <a:extLst>
              <a:ext uri="{FF2B5EF4-FFF2-40B4-BE49-F238E27FC236}">
                <a16:creationId xmlns:a16="http://schemas.microsoft.com/office/drawing/2014/main" id="{5C783614-0557-4EE8-9272-750FC0AB9826}"/>
              </a:ext>
            </a:extLst>
          </p:cNvPr>
          <p:cNvPicPr>
            <a:picLocks noChangeAspect="1"/>
          </p:cNvPicPr>
          <p:nvPr/>
        </p:nvPicPr>
        <p:blipFill>
          <a:blip r:embed="rId2"/>
          <a:stretch>
            <a:fillRect/>
          </a:stretch>
        </p:blipFill>
        <p:spPr>
          <a:xfrm>
            <a:off x="2589212" y="1687594"/>
            <a:ext cx="7058371" cy="1815397"/>
          </a:xfrm>
          <a:prstGeom prst="rect">
            <a:avLst/>
          </a:prstGeom>
        </p:spPr>
      </p:pic>
      <p:pic>
        <p:nvPicPr>
          <p:cNvPr id="17" name="Picture 16">
            <a:extLst>
              <a:ext uri="{FF2B5EF4-FFF2-40B4-BE49-F238E27FC236}">
                <a16:creationId xmlns:a16="http://schemas.microsoft.com/office/drawing/2014/main" id="{2C3C9740-3BCA-41A3-A58B-FE28B7CB77C4}"/>
              </a:ext>
            </a:extLst>
          </p:cNvPr>
          <p:cNvPicPr>
            <a:picLocks noChangeAspect="1"/>
          </p:cNvPicPr>
          <p:nvPr/>
        </p:nvPicPr>
        <p:blipFill>
          <a:blip r:embed="rId3"/>
          <a:stretch>
            <a:fillRect/>
          </a:stretch>
        </p:blipFill>
        <p:spPr>
          <a:xfrm>
            <a:off x="2589212" y="4167266"/>
            <a:ext cx="8533490" cy="2278504"/>
          </a:xfrm>
          <a:prstGeom prst="rect">
            <a:avLst/>
          </a:prstGeom>
        </p:spPr>
      </p:pic>
    </p:spTree>
    <p:extLst>
      <p:ext uri="{BB962C8B-B14F-4D97-AF65-F5344CB8AC3E}">
        <p14:creationId xmlns:p14="http://schemas.microsoft.com/office/powerpoint/2010/main" val="297771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CE18-420C-46EF-8B24-0013BFC7B81F}"/>
              </a:ext>
            </a:extLst>
          </p:cNvPr>
          <p:cNvSpPr>
            <a:spLocks noGrp="1"/>
          </p:cNvSpPr>
          <p:nvPr>
            <p:ph type="title"/>
          </p:nvPr>
        </p:nvSpPr>
        <p:spPr>
          <a:xfrm>
            <a:off x="1873397" y="273228"/>
            <a:ext cx="8911687" cy="1280890"/>
          </a:xfrm>
        </p:spPr>
        <p:txBody>
          <a:bodyPr/>
          <a:lstStyle/>
          <a:p>
            <a:r>
              <a:rPr lang="en-US" dirty="0"/>
              <a:t>Using Relu</a:t>
            </a:r>
          </a:p>
        </p:txBody>
      </p:sp>
      <p:pic>
        <p:nvPicPr>
          <p:cNvPr id="4" name="Content Placeholder 5">
            <a:extLst>
              <a:ext uri="{FF2B5EF4-FFF2-40B4-BE49-F238E27FC236}">
                <a16:creationId xmlns:a16="http://schemas.microsoft.com/office/drawing/2014/main" id="{6F01081B-D1C4-4D70-B38E-5ADB7542C4C1}"/>
              </a:ext>
            </a:extLst>
          </p:cNvPr>
          <p:cNvPicPr>
            <a:picLocks noGrp="1" noChangeAspect="1"/>
          </p:cNvPicPr>
          <p:nvPr>
            <p:ph idx="1"/>
          </p:nvPr>
        </p:nvPicPr>
        <p:blipFill>
          <a:blip r:embed="rId2"/>
          <a:stretch>
            <a:fillRect/>
          </a:stretch>
        </p:blipFill>
        <p:spPr>
          <a:xfrm>
            <a:off x="2458387" y="4887327"/>
            <a:ext cx="4756156" cy="1772836"/>
          </a:xfrm>
          <a:prstGeom prst="rect">
            <a:avLst/>
          </a:prstGeom>
        </p:spPr>
      </p:pic>
      <p:pic>
        <p:nvPicPr>
          <p:cNvPr id="5" name="Picture 4">
            <a:extLst>
              <a:ext uri="{FF2B5EF4-FFF2-40B4-BE49-F238E27FC236}">
                <a16:creationId xmlns:a16="http://schemas.microsoft.com/office/drawing/2014/main" id="{45C91590-383D-4F36-AB50-3EF3F38D3EFF}"/>
              </a:ext>
            </a:extLst>
          </p:cNvPr>
          <p:cNvPicPr>
            <a:picLocks noChangeAspect="1"/>
          </p:cNvPicPr>
          <p:nvPr/>
        </p:nvPicPr>
        <p:blipFill>
          <a:blip r:embed="rId3"/>
          <a:stretch>
            <a:fillRect/>
          </a:stretch>
        </p:blipFill>
        <p:spPr>
          <a:xfrm>
            <a:off x="2458387" y="913673"/>
            <a:ext cx="9617747" cy="3643337"/>
          </a:xfrm>
          <a:prstGeom prst="rect">
            <a:avLst/>
          </a:prstGeom>
        </p:spPr>
      </p:pic>
    </p:spTree>
    <p:extLst>
      <p:ext uri="{BB962C8B-B14F-4D97-AF65-F5344CB8AC3E}">
        <p14:creationId xmlns:p14="http://schemas.microsoft.com/office/powerpoint/2010/main" val="1171458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E3030D-290B-4463-AE93-7E35A4A2BDFB}"/>
              </a:ext>
            </a:extLst>
          </p:cNvPr>
          <p:cNvPicPr>
            <a:picLocks noChangeAspect="1"/>
          </p:cNvPicPr>
          <p:nvPr/>
        </p:nvPicPr>
        <p:blipFill>
          <a:blip r:embed="rId2"/>
          <a:stretch>
            <a:fillRect/>
          </a:stretch>
        </p:blipFill>
        <p:spPr>
          <a:xfrm>
            <a:off x="1659280" y="2026676"/>
            <a:ext cx="8969023" cy="3679110"/>
          </a:xfrm>
          <a:prstGeom prst="rect">
            <a:avLst/>
          </a:prstGeom>
        </p:spPr>
      </p:pic>
      <p:sp>
        <p:nvSpPr>
          <p:cNvPr id="10" name="TextBox 9">
            <a:extLst>
              <a:ext uri="{FF2B5EF4-FFF2-40B4-BE49-F238E27FC236}">
                <a16:creationId xmlns:a16="http://schemas.microsoft.com/office/drawing/2014/main" id="{0F4AB1A2-7A24-4D95-9337-0EF6A98C5E7F}"/>
              </a:ext>
            </a:extLst>
          </p:cNvPr>
          <p:cNvSpPr txBox="1"/>
          <p:nvPr/>
        </p:nvSpPr>
        <p:spPr>
          <a:xfrm>
            <a:off x="1659280" y="598086"/>
            <a:ext cx="2289409" cy="584775"/>
          </a:xfrm>
          <a:prstGeom prst="rect">
            <a:avLst/>
          </a:prstGeom>
          <a:noFill/>
        </p:spPr>
        <p:txBody>
          <a:bodyPr wrap="none" rtlCol="0">
            <a:spAutoFit/>
          </a:bodyPr>
          <a:lstStyle/>
          <a:p>
            <a:r>
              <a:rPr lang="en-US" sz="3200" dirty="0"/>
              <a:t>Using Tanh</a:t>
            </a:r>
          </a:p>
        </p:txBody>
      </p:sp>
    </p:spTree>
    <p:extLst>
      <p:ext uri="{BB962C8B-B14F-4D97-AF65-F5344CB8AC3E}">
        <p14:creationId xmlns:p14="http://schemas.microsoft.com/office/powerpoint/2010/main" val="2791106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2C8395-003E-43FC-8749-CA953CDAE5C5}"/>
              </a:ext>
            </a:extLst>
          </p:cNvPr>
          <p:cNvPicPr/>
          <p:nvPr/>
        </p:nvPicPr>
        <p:blipFill>
          <a:blip r:embed="rId2"/>
          <a:stretch>
            <a:fillRect/>
          </a:stretch>
        </p:blipFill>
        <p:spPr>
          <a:xfrm>
            <a:off x="4991726" y="3220496"/>
            <a:ext cx="6944230" cy="3303268"/>
          </a:xfrm>
          <a:prstGeom prst="rect">
            <a:avLst/>
          </a:prstGeom>
        </p:spPr>
      </p:pic>
      <p:pic>
        <p:nvPicPr>
          <p:cNvPr id="5" name="Picture 4">
            <a:extLst>
              <a:ext uri="{FF2B5EF4-FFF2-40B4-BE49-F238E27FC236}">
                <a16:creationId xmlns:a16="http://schemas.microsoft.com/office/drawing/2014/main" id="{00C78A2E-CDDB-4623-B2D7-A1B508D87F75}"/>
              </a:ext>
            </a:extLst>
          </p:cNvPr>
          <p:cNvPicPr>
            <a:picLocks noChangeAspect="1"/>
          </p:cNvPicPr>
          <p:nvPr/>
        </p:nvPicPr>
        <p:blipFill>
          <a:blip r:embed="rId3"/>
          <a:stretch>
            <a:fillRect/>
          </a:stretch>
        </p:blipFill>
        <p:spPr>
          <a:xfrm>
            <a:off x="4991726" y="1397548"/>
            <a:ext cx="6944230" cy="1461827"/>
          </a:xfrm>
          <a:prstGeom prst="rect">
            <a:avLst/>
          </a:prstGeom>
        </p:spPr>
      </p:pic>
      <p:sp>
        <p:nvSpPr>
          <p:cNvPr id="2" name="Title 1">
            <a:extLst>
              <a:ext uri="{FF2B5EF4-FFF2-40B4-BE49-F238E27FC236}">
                <a16:creationId xmlns:a16="http://schemas.microsoft.com/office/drawing/2014/main" id="{44B7EF1F-FD93-4461-8166-0705E3359733}"/>
              </a:ext>
            </a:extLst>
          </p:cNvPr>
          <p:cNvSpPr>
            <a:spLocks noGrp="1"/>
          </p:cNvSpPr>
          <p:nvPr>
            <p:ph type="title"/>
          </p:nvPr>
        </p:nvSpPr>
        <p:spPr>
          <a:xfrm>
            <a:off x="1687669" y="624110"/>
            <a:ext cx="4137059" cy="1280890"/>
          </a:xfrm>
        </p:spPr>
        <p:txBody>
          <a:bodyPr>
            <a:normAutofit/>
          </a:bodyPr>
          <a:lstStyle/>
          <a:p>
            <a:r>
              <a:rPr lang="en-US" sz="3200" dirty="0"/>
              <a:t>USING TANH</a:t>
            </a:r>
          </a:p>
        </p:txBody>
      </p:sp>
      <p:sp>
        <p:nvSpPr>
          <p:cNvPr id="3" name="Content Placeholder 2">
            <a:extLst>
              <a:ext uri="{FF2B5EF4-FFF2-40B4-BE49-F238E27FC236}">
                <a16:creationId xmlns:a16="http://schemas.microsoft.com/office/drawing/2014/main" id="{65B2C9F7-C420-4FF6-ACDA-EE1B0929C908}"/>
              </a:ext>
            </a:extLst>
          </p:cNvPr>
          <p:cNvSpPr>
            <a:spLocks noGrp="1"/>
          </p:cNvSpPr>
          <p:nvPr>
            <p:ph idx="1"/>
          </p:nvPr>
        </p:nvSpPr>
        <p:spPr>
          <a:xfrm>
            <a:off x="1683956" y="1397548"/>
            <a:ext cx="4140772" cy="4513674"/>
          </a:xfrm>
        </p:spPr>
        <p:txBody>
          <a:bodyPr>
            <a:normAutofit/>
          </a:bodyPr>
          <a:lstStyle/>
          <a:p>
            <a:r>
              <a:rPr lang="en-US" sz="1600" dirty="0">
                <a:solidFill>
                  <a:srgbClr val="000000"/>
                </a:solidFill>
              </a:rPr>
              <a:t>Prediction</a:t>
            </a:r>
          </a:p>
          <a:p>
            <a:pPr marL="0" indent="0">
              <a:buNone/>
            </a:pPr>
            <a:endParaRPr lang="en-US" sz="1600" dirty="0">
              <a:solidFill>
                <a:srgbClr val="000000"/>
              </a:solidFill>
            </a:endParaRPr>
          </a:p>
          <a:p>
            <a:pPr marL="0" indent="0">
              <a:buNone/>
            </a:pPr>
            <a:endParaRPr lang="en-US" sz="1600" dirty="0">
              <a:solidFill>
                <a:srgbClr val="000000"/>
              </a:solidFill>
            </a:endParaRPr>
          </a:p>
          <a:p>
            <a:pPr marL="0" indent="0">
              <a:buNone/>
            </a:pPr>
            <a:endParaRPr lang="en-US" sz="1600" dirty="0">
              <a:solidFill>
                <a:srgbClr val="000000"/>
              </a:solidFill>
            </a:endParaRPr>
          </a:p>
          <a:p>
            <a:pPr marL="0" indent="0">
              <a:buNone/>
            </a:pPr>
            <a:endParaRPr lang="en-US" sz="1600" dirty="0">
              <a:solidFill>
                <a:srgbClr val="000000"/>
              </a:solidFill>
            </a:endParaRPr>
          </a:p>
          <a:p>
            <a:r>
              <a:rPr lang="en-US" sz="1600" dirty="0">
                <a:solidFill>
                  <a:srgbClr val="000000"/>
                </a:solidFill>
              </a:rPr>
              <a:t>Accuracy </a:t>
            </a:r>
          </a:p>
          <a:p>
            <a:pPr marL="0" indent="0">
              <a:buNone/>
            </a:pPr>
            <a:endParaRPr lang="en-US" sz="1600" dirty="0">
              <a:solidFill>
                <a:srgbClr val="000000"/>
              </a:solidFill>
            </a:endParaRPr>
          </a:p>
          <a:p>
            <a:pPr marL="0" indent="0">
              <a:buNone/>
            </a:pPr>
            <a:endParaRPr lang="en-US" sz="1600" dirty="0">
              <a:solidFill>
                <a:srgbClr val="000000"/>
              </a:solidFill>
            </a:endParaRPr>
          </a:p>
          <a:p>
            <a:pPr marL="0" indent="0">
              <a:buNone/>
            </a:pPr>
            <a:endParaRPr lang="en-US" sz="1600" dirty="0">
              <a:solidFill>
                <a:srgbClr val="000000"/>
              </a:solidFill>
            </a:endParaRPr>
          </a:p>
          <a:p>
            <a:pPr marL="0" indent="0">
              <a:buNone/>
            </a:pPr>
            <a:endParaRPr lang="en-US" sz="1600" dirty="0">
              <a:solidFill>
                <a:srgbClr val="000000"/>
              </a:solidFill>
            </a:endParaRPr>
          </a:p>
          <a:p>
            <a:pPr marL="0" indent="0">
              <a:buNone/>
            </a:pPr>
            <a:endParaRPr lang="en-US" sz="1600" dirty="0">
              <a:solidFill>
                <a:srgbClr val="000000"/>
              </a:solidFill>
            </a:endParaRPr>
          </a:p>
          <a:p>
            <a:pPr marL="0" indent="0">
              <a:buNone/>
            </a:pPr>
            <a:endParaRPr lang="en-US" sz="1600" dirty="0">
              <a:solidFill>
                <a:srgbClr val="000000"/>
              </a:solidFill>
            </a:endParaRPr>
          </a:p>
          <a:p>
            <a:pPr marL="0" indent="0">
              <a:buNone/>
            </a:pPr>
            <a:endParaRPr lang="en-US" sz="1600" dirty="0">
              <a:solidFill>
                <a:srgbClr val="000000"/>
              </a:solidFill>
            </a:endParaRPr>
          </a:p>
          <a:p>
            <a:pPr marL="0" indent="0">
              <a:buNone/>
            </a:pPr>
            <a:endParaRPr lang="en-US" sz="1600" dirty="0">
              <a:solidFill>
                <a:srgbClr val="000000"/>
              </a:solidFill>
            </a:endParaRPr>
          </a:p>
        </p:txBody>
      </p:sp>
    </p:spTree>
    <p:extLst>
      <p:ext uri="{BB962C8B-B14F-4D97-AF65-F5344CB8AC3E}">
        <p14:creationId xmlns:p14="http://schemas.microsoft.com/office/powerpoint/2010/main" val="2503591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8A23-4B54-4803-A26A-19FE5BED0F6E}"/>
              </a:ext>
            </a:extLst>
          </p:cNvPr>
          <p:cNvSpPr>
            <a:spLocks noGrp="1"/>
          </p:cNvSpPr>
          <p:nvPr>
            <p:ph type="title"/>
          </p:nvPr>
        </p:nvSpPr>
        <p:spPr>
          <a:xfrm>
            <a:off x="2592925" y="624110"/>
            <a:ext cx="8911687" cy="740864"/>
          </a:xfrm>
        </p:spPr>
        <p:txBody>
          <a:bodyPr/>
          <a:lstStyle/>
          <a:p>
            <a:r>
              <a:rPr lang="en-US" dirty="0"/>
              <a:t>Conclusion</a:t>
            </a:r>
          </a:p>
        </p:txBody>
      </p:sp>
      <p:sp>
        <p:nvSpPr>
          <p:cNvPr id="3" name="Content Placeholder 2">
            <a:extLst>
              <a:ext uri="{FF2B5EF4-FFF2-40B4-BE49-F238E27FC236}">
                <a16:creationId xmlns:a16="http://schemas.microsoft.com/office/drawing/2014/main" id="{992CB3BB-1CBF-419F-BA83-7FB6022ED41A}"/>
              </a:ext>
            </a:extLst>
          </p:cNvPr>
          <p:cNvSpPr>
            <a:spLocks noGrp="1"/>
          </p:cNvSpPr>
          <p:nvPr>
            <p:ph idx="1"/>
          </p:nvPr>
        </p:nvSpPr>
        <p:spPr>
          <a:xfrm>
            <a:off x="2589212" y="1510748"/>
            <a:ext cx="8915400" cy="4642714"/>
          </a:xfrm>
        </p:spPr>
        <p:txBody>
          <a:bodyPr>
            <a:normAutofit/>
          </a:bodyPr>
          <a:lstStyle/>
          <a:p>
            <a:endParaRPr lang="en-US" dirty="0"/>
          </a:p>
          <a:p>
            <a:r>
              <a:rPr lang="en-US" dirty="0"/>
              <a:t>Artificial Neural Network</a:t>
            </a:r>
          </a:p>
          <a:p>
            <a:pPr marL="0" indent="0">
              <a:buNone/>
            </a:pPr>
            <a:r>
              <a:rPr lang="en-US" dirty="0"/>
              <a:t>     RMSE = 1.680</a:t>
            </a:r>
          </a:p>
          <a:p>
            <a:endParaRPr lang="en-US" dirty="0"/>
          </a:p>
          <a:p>
            <a:r>
              <a:rPr lang="en-US" dirty="0"/>
              <a:t>Convolutional Neural Network</a:t>
            </a:r>
          </a:p>
          <a:p>
            <a:pPr marL="0" indent="0">
              <a:buNone/>
            </a:pPr>
            <a:endParaRPr lang="en-US" dirty="0"/>
          </a:p>
          <a:p>
            <a:pPr marL="0" indent="0">
              <a:buNone/>
            </a:pPr>
            <a:r>
              <a:rPr lang="en-US" dirty="0"/>
              <a:t>     Tanh is efficient Activation function for the dataset</a:t>
            </a:r>
          </a:p>
          <a:p>
            <a:pPr>
              <a:buFont typeface="+mj-lt"/>
              <a:buAutoNum type="arabicPeriod"/>
            </a:pPr>
            <a:r>
              <a:rPr lang="en-US" dirty="0"/>
              <a:t>Relu (Rectified Linear Unit)  :   Accuracy  = 89 %</a:t>
            </a:r>
          </a:p>
          <a:p>
            <a:pPr>
              <a:buFont typeface="+mj-lt"/>
              <a:buAutoNum type="arabicPeriod"/>
            </a:pPr>
            <a:r>
              <a:rPr lang="en-US" dirty="0"/>
              <a:t>Tanh : Accuracy  = 95 %</a:t>
            </a:r>
          </a:p>
          <a:p>
            <a:endParaRPr lang="en-US" dirty="0"/>
          </a:p>
        </p:txBody>
      </p:sp>
    </p:spTree>
    <p:extLst>
      <p:ext uri="{BB962C8B-B14F-4D97-AF65-F5344CB8AC3E}">
        <p14:creationId xmlns:p14="http://schemas.microsoft.com/office/powerpoint/2010/main" val="2350146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8A23-4B54-4803-A26A-19FE5BED0F6E}"/>
              </a:ext>
            </a:extLst>
          </p:cNvPr>
          <p:cNvSpPr>
            <a:spLocks noGrp="1"/>
          </p:cNvSpPr>
          <p:nvPr>
            <p:ph type="title"/>
          </p:nvPr>
        </p:nvSpPr>
        <p:spPr>
          <a:xfrm>
            <a:off x="2592925" y="624110"/>
            <a:ext cx="8911687" cy="740864"/>
          </a:xfrm>
        </p:spPr>
        <p:txBody>
          <a:bodyPr/>
          <a:lstStyle/>
          <a:p>
            <a:r>
              <a:rPr lang="en-US" dirty="0"/>
              <a:t>Future work/recommendations</a:t>
            </a:r>
          </a:p>
        </p:txBody>
      </p:sp>
      <p:sp>
        <p:nvSpPr>
          <p:cNvPr id="3" name="Content Placeholder 2">
            <a:extLst>
              <a:ext uri="{FF2B5EF4-FFF2-40B4-BE49-F238E27FC236}">
                <a16:creationId xmlns:a16="http://schemas.microsoft.com/office/drawing/2014/main" id="{992CB3BB-1CBF-419F-BA83-7FB6022ED41A}"/>
              </a:ext>
            </a:extLst>
          </p:cNvPr>
          <p:cNvSpPr>
            <a:spLocks noGrp="1"/>
          </p:cNvSpPr>
          <p:nvPr>
            <p:ph idx="1"/>
          </p:nvPr>
        </p:nvSpPr>
        <p:spPr>
          <a:xfrm>
            <a:off x="2589212" y="1510748"/>
            <a:ext cx="8915400" cy="4642714"/>
          </a:xfrm>
        </p:spPr>
        <p:txBody>
          <a:bodyPr>
            <a:normAutofit/>
          </a:bodyPr>
          <a:lstStyle/>
          <a:p>
            <a:pPr marL="0" indent="0">
              <a:buNone/>
            </a:pPr>
            <a:r>
              <a:rPr lang="en-US" sz="3200" dirty="0"/>
              <a:t>Part1</a:t>
            </a:r>
            <a:endParaRPr lang="en-US" dirty="0"/>
          </a:p>
          <a:p>
            <a:r>
              <a:rPr lang="en-US" dirty="0"/>
              <a:t>We could work on a bigger data set to scale our results and improve accuracy of the predictions in future.</a:t>
            </a:r>
          </a:p>
          <a:p>
            <a:r>
              <a:rPr lang="en-US" dirty="0"/>
              <a:t>This in turn could be used by various companies to target customer-centric outcomes.</a:t>
            </a:r>
          </a:p>
          <a:p>
            <a:endParaRPr lang="en-US" dirty="0"/>
          </a:p>
          <a:p>
            <a:pPr marL="0" indent="0">
              <a:buNone/>
            </a:pPr>
            <a:r>
              <a:rPr lang="en-US" sz="2800" dirty="0"/>
              <a:t>Part 2</a:t>
            </a:r>
            <a:endParaRPr lang="en-US" dirty="0"/>
          </a:p>
          <a:p>
            <a:r>
              <a:rPr lang="en-US" dirty="0"/>
              <a:t>We can use a GPU for faster computing and cross validation of the dataset</a:t>
            </a:r>
          </a:p>
          <a:p>
            <a:pPr marL="0" indent="0">
              <a:buNone/>
            </a:pPr>
            <a:r>
              <a:rPr lang="en-US" sz="2800" dirty="0"/>
              <a:t> </a:t>
            </a:r>
            <a:endParaRPr lang="en-US" dirty="0"/>
          </a:p>
          <a:p>
            <a:endParaRPr lang="en-US" dirty="0"/>
          </a:p>
          <a:p>
            <a:endParaRPr lang="en-US" dirty="0"/>
          </a:p>
        </p:txBody>
      </p:sp>
    </p:spTree>
    <p:extLst>
      <p:ext uri="{BB962C8B-B14F-4D97-AF65-F5344CB8AC3E}">
        <p14:creationId xmlns:p14="http://schemas.microsoft.com/office/powerpoint/2010/main" val="15623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4F0B72-1F4D-4390-B3B1-7AFA2730AADD}"/>
              </a:ext>
            </a:extLst>
          </p:cNvPr>
          <p:cNvSpPr/>
          <p:nvPr/>
        </p:nvSpPr>
        <p:spPr>
          <a:xfrm>
            <a:off x="3047998" y="1630162"/>
            <a:ext cx="8229601" cy="1631216"/>
          </a:xfrm>
          <a:prstGeom prst="rect">
            <a:avLst/>
          </a:prstGeom>
        </p:spPr>
        <p:txBody>
          <a:bodyPr wrap="square">
            <a:spAutoFit/>
          </a:bodyPr>
          <a:lstStyle/>
          <a:p>
            <a:r>
              <a:rPr lang="en-US" sz="2800" dirty="0"/>
              <a:t>Part 1:</a:t>
            </a:r>
            <a:endParaRPr lang="en-US" sz="1600" dirty="0"/>
          </a:p>
          <a:p>
            <a:r>
              <a:rPr lang="en-US" dirty="0"/>
              <a:t>Built a Artificial Neural Network for Prudential Life Insurance by evaluating the risk factor associated with various parameters in an application to accurately classify risk on a scale of 1-8 (8 being the highest) using a more automated approach.</a:t>
            </a:r>
          </a:p>
        </p:txBody>
      </p:sp>
      <p:sp>
        <p:nvSpPr>
          <p:cNvPr id="3" name="Rectangle 2">
            <a:extLst>
              <a:ext uri="{FF2B5EF4-FFF2-40B4-BE49-F238E27FC236}">
                <a16:creationId xmlns:a16="http://schemas.microsoft.com/office/drawing/2014/main" id="{522A9518-FD2A-45DF-84C7-CFC03E6AB8C7}"/>
              </a:ext>
            </a:extLst>
          </p:cNvPr>
          <p:cNvSpPr/>
          <p:nvPr/>
        </p:nvSpPr>
        <p:spPr>
          <a:xfrm>
            <a:off x="3047999" y="726421"/>
            <a:ext cx="4611757" cy="584775"/>
          </a:xfrm>
          <a:prstGeom prst="rect">
            <a:avLst/>
          </a:prstGeom>
        </p:spPr>
        <p:txBody>
          <a:bodyPr wrap="square">
            <a:spAutoFit/>
          </a:bodyPr>
          <a:lstStyle/>
          <a:p>
            <a:r>
              <a:rPr lang="en-US" sz="3200" dirty="0"/>
              <a:t>APPROACH</a:t>
            </a:r>
            <a:endParaRPr lang="en-US" dirty="0"/>
          </a:p>
        </p:txBody>
      </p:sp>
      <p:sp>
        <p:nvSpPr>
          <p:cNvPr id="5" name="Rectangle 4">
            <a:extLst>
              <a:ext uri="{FF2B5EF4-FFF2-40B4-BE49-F238E27FC236}">
                <a16:creationId xmlns:a16="http://schemas.microsoft.com/office/drawing/2014/main" id="{4D238CC6-195B-4020-A43C-84A49B1D1242}"/>
              </a:ext>
            </a:extLst>
          </p:cNvPr>
          <p:cNvSpPr/>
          <p:nvPr/>
        </p:nvSpPr>
        <p:spPr>
          <a:xfrm>
            <a:off x="3047999" y="3972386"/>
            <a:ext cx="7699514" cy="1354217"/>
          </a:xfrm>
          <a:prstGeom prst="rect">
            <a:avLst/>
          </a:prstGeom>
        </p:spPr>
        <p:txBody>
          <a:bodyPr wrap="square">
            <a:spAutoFit/>
          </a:bodyPr>
          <a:lstStyle/>
          <a:p>
            <a:r>
              <a:rPr lang="en-US" sz="2800" dirty="0"/>
              <a:t>Part 2:</a:t>
            </a:r>
            <a:endParaRPr lang="en-US" sz="1600" dirty="0"/>
          </a:p>
          <a:p>
            <a:r>
              <a:rPr lang="en-US" dirty="0"/>
              <a:t>Built a Convolutional Neural Network with two Convolution and two fully connected layers to accurately classify the digits by using  max-pooling and activation function</a:t>
            </a:r>
          </a:p>
        </p:txBody>
      </p:sp>
    </p:spTree>
    <p:extLst>
      <p:ext uri="{BB962C8B-B14F-4D97-AF65-F5344CB8AC3E}">
        <p14:creationId xmlns:p14="http://schemas.microsoft.com/office/powerpoint/2010/main" val="29023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9F4D-8E36-43AD-98DF-140BAF199E80}"/>
              </a:ext>
            </a:extLst>
          </p:cNvPr>
          <p:cNvSpPr>
            <a:spLocks noGrp="1"/>
          </p:cNvSpPr>
          <p:nvPr>
            <p:ph type="title"/>
          </p:nvPr>
        </p:nvSpPr>
        <p:spPr>
          <a:xfrm>
            <a:off x="2592925" y="571103"/>
            <a:ext cx="8911687" cy="3020235"/>
          </a:xfrm>
        </p:spPr>
        <p:txBody>
          <a:bodyPr>
            <a:normAutofit/>
          </a:bodyPr>
          <a:lstStyle/>
          <a:p>
            <a:pPr>
              <a:lnSpc>
                <a:spcPct val="150000"/>
              </a:lnSpc>
            </a:pPr>
            <a:r>
              <a:rPr lang="en-US" sz="4000" dirty="0"/>
              <a:t>Part 1</a:t>
            </a:r>
            <a:br>
              <a:rPr lang="en-US" sz="4000" dirty="0"/>
            </a:br>
            <a:r>
              <a:rPr lang="en-US" sz="4000" dirty="0"/>
              <a:t>Prudential Dataset Analysis Using Artificial Neural Network</a:t>
            </a:r>
          </a:p>
        </p:txBody>
      </p:sp>
    </p:spTree>
    <p:extLst>
      <p:ext uri="{BB962C8B-B14F-4D97-AF65-F5344CB8AC3E}">
        <p14:creationId xmlns:p14="http://schemas.microsoft.com/office/powerpoint/2010/main" val="367107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8A23-4B54-4803-A26A-19FE5BED0F6E}"/>
              </a:ext>
            </a:extLst>
          </p:cNvPr>
          <p:cNvSpPr>
            <a:spLocks noGrp="1"/>
          </p:cNvSpPr>
          <p:nvPr>
            <p:ph type="title"/>
          </p:nvPr>
        </p:nvSpPr>
        <p:spPr>
          <a:xfrm>
            <a:off x="2592925" y="624110"/>
            <a:ext cx="8911687" cy="740864"/>
          </a:xfrm>
        </p:spPr>
        <p:txBody>
          <a:bodyPr/>
          <a:lstStyle/>
          <a:p>
            <a:r>
              <a:rPr lang="en-US" dirty="0"/>
              <a:t>DATA PREPARATION RECAP</a:t>
            </a:r>
          </a:p>
        </p:txBody>
      </p:sp>
      <p:sp>
        <p:nvSpPr>
          <p:cNvPr id="3" name="Content Placeholder 2">
            <a:extLst>
              <a:ext uri="{FF2B5EF4-FFF2-40B4-BE49-F238E27FC236}">
                <a16:creationId xmlns:a16="http://schemas.microsoft.com/office/drawing/2014/main" id="{992CB3BB-1CBF-419F-BA83-7FB6022ED41A}"/>
              </a:ext>
            </a:extLst>
          </p:cNvPr>
          <p:cNvSpPr>
            <a:spLocks noGrp="1"/>
          </p:cNvSpPr>
          <p:nvPr>
            <p:ph idx="1"/>
          </p:nvPr>
        </p:nvSpPr>
        <p:spPr>
          <a:xfrm>
            <a:off x="2589212" y="1510748"/>
            <a:ext cx="8915400" cy="4400474"/>
          </a:xfrm>
        </p:spPr>
        <p:txBody>
          <a:bodyPr/>
          <a:lstStyle/>
          <a:p>
            <a:endParaRPr lang="en-US" dirty="0"/>
          </a:p>
          <a:p>
            <a:r>
              <a:rPr lang="en-US" dirty="0"/>
              <a:t>Missing values  </a:t>
            </a:r>
          </a:p>
          <a:p>
            <a:pPr marL="0" indent="0">
              <a:buNone/>
            </a:pPr>
            <a:endParaRPr lang="en-US" dirty="0"/>
          </a:p>
          <a:p>
            <a:r>
              <a:rPr lang="en-US" dirty="0"/>
              <a:t>Categorical variables</a:t>
            </a:r>
          </a:p>
          <a:p>
            <a:endParaRPr lang="en-US" dirty="0"/>
          </a:p>
          <a:p>
            <a:r>
              <a:rPr lang="en-US" dirty="0"/>
              <a:t>Outliers removal</a:t>
            </a:r>
          </a:p>
          <a:p>
            <a:endParaRPr lang="en-US" dirty="0"/>
          </a:p>
          <a:p>
            <a:r>
              <a:rPr lang="en-US" dirty="0"/>
              <a:t>nearZeroVariance removal </a:t>
            </a:r>
          </a:p>
          <a:p>
            <a:endParaRPr lang="en-US" dirty="0"/>
          </a:p>
          <a:p>
            <a:r>
              <a:rPr lang="en-US" dirty="0"/>
              <a:t>Feature Selection by using StepAIC function and p-values  obtained by linear regression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4492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2067-5BCF-4828-98B3-D6533C3E29D6}"/>
              </a:ext>
            </a:extLst>
          </p:cNvPr>
          <p:cNvSpPr>
            <a:spLocks noGrp="1"/>
          </p:cNvSpPr>
          <p:nvPr>
            <p:ph type="title"/>
          </p:nvPr>
        </p:nvSpPr>
        <p:spPr>
          <a:xfrm>
            <a:off x="2592925" y="624110"/>
            <a:ext cx="8911687" cy="772366"/>
          </a:xfrm>
        </p:spPr>
        <p:txBody>
          <a:bodyPr/>
          <a:lstStyle/>
          <a:p>
            <a:r>
              <a:rPr lang="en-US" dirty="0"/>
              <a:t>Scaling the dataset</a:t>
            </a:r>
          </a:p>
        </p:txBody>
      </p:sp>
      <p:pic>
        <p:nvPicPr>
          <p:cNvPr id="4" name="Content Placeholder 3">
            <a:extLst>
              <a:ext uri="{FF2B5EF4-FFF2-40B4-BE49-F238E27FC236}">
                <a16:creationId xmlns:a16="http://schemas.microsoft.com/office/drawing/2014/main" id="{3A619C48-1410-4CC5-B362-0EC76B785C65}"/>
              </a:ext>
            </a:extLst>
          </p:cNvPr>
          <p:cNvPicPr>
            <a:picLocks noGrp="1" noChangeAspect="1"/>
          </p:cNvPicPr>
          <p:nvPr>
            <p:ph idx="1"/>
          </p:nvPr>
        </p:nvPicPr>
        <p:blipFill>
          <a:blip r:embed="rId2"/>
          <a:stretch>
            <a:fillRect/>
          </a:stretch>
        </p:blipFill>
        <p:spPr>
          <a:xfrm>
            <a:off x="2592925" y="1396476"/>
            <a:ext cx="8219915" cy="2113612"/>
          </a:xfrm>
          <a:prstGeom prst="rect">
            <a:avLst/>
          </a:prstGeom>
        </p:spPr>
      </p:pic>
      <p:sp>
        <p:nvSpPr>
          <p:cNvPr id="5" name="TextBox 4">
            <a:extLst>
              <a:ext uri="{FF2B5EF4-FFF2-40B4-BE49-F238E27FC236}">
                <a16:creationId xmlns:a16="http://schemas.microsoft.com/office/drawing/2014/main" id="{424D8199-AE47-4DD1-8390-2DC8F5BBB791}"/>
              </a:ext>
            </a:extLst>
          </p:cNvPr>
          <p:cNvSpPr txBox="1"/>
          <p:nvPr/>
        </p:nvSpPr>
        <p:spPr>
          <a:xfrm>
            <a:off x="2592925" y="3710609"/>
            <a:ext cx="6626087"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2FE3F865-54EE-4211-A8D5-95615D7FDBB5}"/>
              </a:ext>
            </a:extLst>
          </p:cNvPr>
          <p:cNvPicPr>
            <a:picLocks noChangeAspect="1"/>
          </p:cNvPicPr>
          <p:nvPr/>
        </p:nvPicPr>
        <p:blipFill>
          <a:blip r:embed="rId3"/>
          <a:stretch>
            <a:fillRect/>
          </a:stretch>
        </p:blipFill>
        <p:spPr>
          <a:xfrm>
            <a:off x="2592925" y="3858570"/>
            <a:ext cx="8219915" cy="1462939"/>
          </a:xfrm>
          <a:prstGeom prst="rect">
            <a:avLst/>
          </a:prstGeom>
        </p:spPr>
      </p:pic>
    </p:spTree>
    <p:extLst>
      <p:ext uri="{BB962C8B-B14F-4D97-AF65-F5344CB8AC3E}">
        <p14:creationId xmlns:p14="http://schemas.microsoft.com/office/powerpoint/2010/main" val="153556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4B2D-FD09-4F87-8A24-D1654C0A356E}"/>
              </a:ext>
            </a:extLst>
          </p:cNvPr>
          <p:cNvSpPr>
            <a:spLocks noGrp="1"/>
          </p:cNvSpPr>
          <p:nvPr>
            <p:ph type="title"/>
          </p:nvPr>
        </p:nvSpPr>
        <p:spPr>
          <a:xfrm>
            <a:off x="2009311" y="624110"/>
            <a:ext cx="9495301" cy="1280890"/>
          </a:xfrm>
        </p:spPr>
        <p:txBody>
          <a:bodyPr>
            <a:normAutofit/>
          </a:bodyPr>
          <a:lstStyle/>
          <a:p>
            <a:r>
              <a:rPr lang="en-US" sz="3200" dirty="0"/>
              <a:t>CROSS VALIDATION TO GET THE SIZE NEURONS</a:t>
            </a:r>
          </a:p>
        </p:txBody>
      </p:sp>
      <p:pic>
        <p:nvPicPr>
          <p:cNvPr id="4" name="Content Placeholder 3">
            <a:extLst>
              <a:ext uri="{FF2B5EF4-FFF2-40B4-BE49-F238E27FC236}">
                <a16:creationId xmlns:a16="http://schemas.microsoft.com/office/drawing/2014/main" id="{CDBDBAE5-054E-4BDF-B744-B8545D82BD42}"/>
              </a:ext>
            </a:extLst>
          </p:cNvPr>
          <p:cNvPicPr>
            <a:picLocks noGrp="1" noChangeAspect="1"/>
          </p:cNvPicPr>
          <p:nvPr>
            <p:ph idx="1"/>
          </p:nvPr>
        </p:nvPicPr>
        <p:blipFill>
          <a:blip r:embed="rId2"/>
          <a:stretch>
            <a:fillRect/>
          </a:stretch>
        </p:blipFill>
        <p:spPr>
          <a:xfrm>
            <a:off x="2009311" y="2093844"/>
            <a:ext cx="9495301" cy="2986736"/>
          </a:xfrm>
          <a:prstGeom prst="rect">
            <a:avLst/>
          </a:prstGeom>
        </p:spPr>
      </p:pic>
    </p:spTree>
    <p:extLst>
      <p:ext uri="{BB962C8B-B14F-4D97-AF65-F5344CB8AC3E}">
        <p14:creationId xmlns:p14="http://schemas.microsoft.com/office/powerpoint/2010/main" val="3927433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9A5E-C39A-445D-B117-2955E5DC688E}"/>
              </a:ext>
            </a:extLst>
          </p:cNvPr>
          <p:cNvSpPr>
            <a:spLocks noGrp="1"/>
          </p:cNvSpPr>
          <p:nvPr>
            <p:ph type="title"/>
          </p:nvPr>
        </p:nvSpPr>
        <p:spPr>
          <a:xfrm>
            <a:off x="1877307" y="584353"/>
            <a:ext cx="10142415" cy="1280890"/>
          </a:xfrm>
        </p:spPr>
        <p:txBody>
          <a:bodyPr>
            <a:normAutofit/>
          </a:bodyPr>
          <a:lstStyle/>
          <a:p>
            <a:r>
              <a:rPr lang="en-US" sz="3200" dirty="0"/>
              <a:t>CROSS VALIDATION TO GET THE SIZE NEURONS</a:t>
            </a:r>
          </a:p>
        </p:txBody>
      </p:sp>
      <p:pic>
        <p:nvPicPr>
          <p:cNvPr id="4" name="Content Placeholder 3">
            <a:extLst>
              <a:ext uri="{FF2B5EF4-FFF2-40B4-BE49-F238E27FC236}">
                <a16:creationId xmlns:a16="http://schemas.microsoft.com/office/drawing/2014/main" id="{6FE1783E-F8B7-453B-AEC3-7C0E18FE14BB}"/>
              </a:ext>
            </a:extLst>
          </p:cNvPr>
          <p:cNvPicPr>
            <a:picLocks noGrp="1" noChangeAspect="1"/>
          </p:cNvPicPr>
          <p:nvPr>
            <p:ph idx="1"/>
          </p:nvPr>
        </p:nvPicPr>
        <p:blipFill>
          <a:blip r:embed="rId2"/>
          <a:stretch>
            <a:fillRect/>
          </a:stretch>
        </p:blipFill>
        <p:spPr>
          <a:xfrm>
            <a:off x="2592925" y="2195035"/>
            <a:ext cx="7147208" cy="4438112"/>
          </a:xfrm>
          <a:prstGeom prst="rect">
            <a:avLst/>
          </a:prstGeom>
        </p:spPr>
      </p:pic>
    </p:spTree>
    <p:extLst>
      <p:ext uri="{BB962C8B-B14F-4D97-AF65-F5344CB8AC3E}">
        <p14:creationId xmlns:p14="http://schemas.microsoft.com/office/powerpoint/2010/main" val="219782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8" name="Content Placeholder 3">
            <a:extLst>
              <a:ext uri="{FF2B5EF4-FFF2-40B4-BE49-F238E27FC236}">
                <a16:creationId xmlns:a16="http://schemas.microsoft.com/office/drawing/2014/main" id="{2F95D279-FCB6-433B-879C-556174F71682}"/>
              </a:ext>
            </a:extLst>
          </p:cNvPr>
          <p:cNvPicPr>
            <a:picLocks noChangeAspect="1"/>
          </p:cNvPicPr>
          <p:nvPr/>
        </p:nvPicPr>
        <p:blipFill>
          <a:blip r:embed="rId2"/>
          <a:stretch>
            <a:fillRect/>
          </a:stretch>
        </p:blipFill>
        <p:spPr>
          <a:xfrm>
            <a:off x="764418" y="1603513"/>
            <a:ext cx="10698712" cy="4943061"/>
          </a:xfrm>
          <a:prstGeom prst="rect">
            <a:avLst/>
          </a:prstGeom>
        </p:spPr>
      </p:pic>
      <p:sp>
        <p:nvSpPr>
          <p:cNvPr id="2" name="Title 1">
            <a:extLst>
              <a:ext uri="{FF2B5EF4-FFF2-40B4-BE49-F238E27FC236}">
                <a16:creationId xmlns:a16="http://schemas.microsoft.com/office/drawing/2014/main" id="{C30ABCAB-B07E-4160-A03A-7C8F66E86E88}"/>
              </a:ext>
            </a:extLst>
          </p:cNvPr>
          <p:cNvSpPr>
            <a:spLocks noGrp="1"/>
          </p:cNvSpPr>
          <p:nvPr>
            <p:ph type="title"/>
          </p:nvPr>
        </p:nvSpPr>
        <p:spPr>
          <a:xfrm>
            <a:off x="1687669" y="624110"/>
            <a:ext cx="9775461" cy="979403"/>
          </a:xfrm>
        </p:spPr>
        <p:txBody>
          <a:bodyPr>
            <a:normAutofit/>
          </a:bodyPr>
          <a:lstStyle/>
          <a:p>
            <a:r>
              <a:rPr lang="en-US" sz="3200" dirty="0"/>
              <a:t>CROSS VALIDATION TO GET THE SIZE NEURONS</a:t>
            </a:r>
          </a:p>
        </p:txBody>
      </p:sp>
    </p:spTree>
    <p:extLst>
      <p:ext uri="{BB962C8B-B14F-4D97-AF65-F5344CB8AC3E}">
        <p14:creationId xmlns:p14="http://schemas.microsoft.com/office/powerpoint/2010/main" val="42683210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4076</TotalTime>
  <Words>607</Words>
  <Application>Microsoft Office PowerPoint</Application>
  <PresentationFormat>Widescreen</PresentationFormat>
  <Paragraphs>131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3</vt:lpstr>
      <vt:lpstr>Wisp</vt:lpstr>
      <vt:lpstr>PRUDENTIAL  &amp;  DIGITS NETWORK</vt:lpstr>
      <vt:lpstr>PowerPoint Presentation</vt:lpstr>
      <vt:lpstr>PowerPoint Presentation</vt:lpstr>
      <vt:lpstr>Part 1 Prudential Dataset Analysis Using Artificial Neural Network</vt:lpstr>
      <vt:lpstr>DATA PREPARATION RECAP</vt:lpstr>
      <vt:lpstr>Scaling the dataset</vt:lpstr>
      <vt:lpstr>CROSS VALIDATION TO GET THE SIZE NEURONS</vt:lpstr>
      <vt:lpstr>CROSS VALIDATION TO GET THE SIZE NEURONS</vt:lpstr>
      <vt:lpstr>CROSS VALIDATION TO GET THE SIZE NEURONS</vt:lpstr>
      <vt:lpstr>TRAINING USING DEFAULT VARIABLES</vt:lpstr>
      <vt:lpstr>NEURAL NET WITH CUSTOM RELU(SOFTPLUS) ACTIVATION FUNCTION</vt:lpstr>
      <vt:lpstr>NEURAL NET WITH CUSTOM RELU(SOFTPLUS) ACTIVATION FUNCTION</vt:lpstr>
      <vt:lpstr>TRAINING USING TANH</vt:lpstr>
      <vt:lpstr>Report of the models used</vt:lpstr>
      <vt:lpstr>Part 2 Digits Classification using Convolutional  Neural Network  </vt:lpstr>
      <vt:lpstr>DATA PREPARATION</vt:lpstr>
      <vt:lpstr>DATA PREPARATION</vt:lpstr>
      <vt:lpstr>CONVOLUTION LAYER </vt:lpstr>
      <vt:lpstr>Pooling </vt:lpstr>
      <vt:lpstr>PowerPoint Presentation</vt:lpstr>
      <vt:lpstr>Using Relu</vt:lpstr>
      <vt:lpstr>PowerPoint Presentation</vt:lpstr>
      <vt:lpstr>USING TANH</vt:lpstr>
      <vt:lpstr>Conclusion</vt:lpstr>
      <vt:lpstr>Future work/recommendations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PRUDENTIAL LIFE INSURANCE ANALYSIS</dc:title>
  <dc:creator>Nauka Salot</dc:creator>
  <cp:lastModifiedBy>Admin</cp:lastModifiedBy>
  <cp:revision>111</cp:revision>
  <dcterms:created xsi:type="dcterms:W3CDTF">2017-10-30T19:01:11Z</dcterms:created>
  <dcterms:modified xsi:type="dcterms:W3CDTF">2017-12-13T21:30:36Z</dcterms:modified>
</cp:coreProperties>
</file>