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6" r:id="rId8"/>
    <p:sldId id="263" r:id="rId9"/>
    <p:sldId id="264" r:id="rId10"/>
    <p:sldId id="267" r:id="rId11"/>
    <p:sldId id="265"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25010B-173A-4765-B919-AE085BB3E3B3}"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98651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25010B-173A-4765-B919-AE085BB3E3B3}"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81784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25010B-173A-4765-B919-AE085BB3E3B3}"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378258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25010B-173A-4765-B919-AE085BB3E3B3}"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425570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25010B-173A-4765-B919-AE085BB3E3B3}"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45887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25010B-173A-4765-B919-AE085BB3E3B3}"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153303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25010B-173A-4765-B919-AE085BB3E3B3}"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21128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25010B-173A-4765-B919-AE085BB3E3B3}"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87364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5010B-173A-4765-B919-AE085BB3E3B3}"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329312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25010B-173A-4765-B919-AE085BB3E3B3}"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395346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25010B-173A-4765-B919-AE085BB3E3B3}"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BA350-19E4-444C-AD53-3FF6B13B2E1F}" type="slidenum">
              <a:rPr lang="en-IN" smtClean="0"/>
              <a:t>‹#›</a:t>
            </a:fld>
            <a:endParaRPr lang="en-IN"/>
          </a:p>
        </p:txBody>
      </p:sp>
    </p:spTree>
    <p:extLst>
      <p:ext uri="{BB962C8B-B14F-4D97-AF65-F5344CB8AC3E}">
        <p14:creationId xmlns:p14="http://schemas.microsoft.com/office/powerpoint/2010/main" val="3707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5010B-173A-4765-B919-AE085BB3E3B3}" type="datetimeFigureOut">
              <a:rPr lang="en-IN" smtClean="0"/>
              <a:t>07-03-2022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BA350-19E4-444C-AD53-3FF6B13B2E1F}" type="slidenum">
              <a:rPr lang="en-IN" smtClean="0"/>
              <a:t>‹#›</a:t>
            </a:fld>
            <a:endParaRPr lang="en-IN"/>
          </a:p>
        </p:txBody>
      </p:sp>
    </p:spTree>
    <p:extLst>
      <p:ext uri="{BB962C8B-B14F-4D97-AF65-F5344CB8AC3E}">
        <p14:creationId xmlns:p14="http://schemas.microsoft.com/office/powerpoint/2010/main" val="288478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383" y="1325216"/>
            <a:ext cx="10204174" cy="2875722"/>
          </a:xfrm>
        </p:spPr>
        <p:txBody>
          <a:bodyPr>
            <a:normAutofit/>
          </a:bodyPr>
          <a:lstStyle/>
          <a:p>
            <a:r>
              <a:rPr lang="en-IN" sz="8000" dirty="0">
                <a:solidFill>
                  <a:srgbClr val="0000CC"/>
                </a:solidFill>
                <a:latin typeface="+mn-lt"/>
              </a:rPr>
              <a:t>Lending Club Case Group Study </a:t>
            </a:r>
          </a:p>
        </p:txBody>
      </p:sp>
      <p:sp>
        <p:nvSpPr>
          <p:cNvPr id="3" name="Subtitle 2"/>
          <p:cNvSpPr>
            <a:spLocks noGrp="1"/>
          </p:cNvSpPr>
          <p:nvPr>
            <p:ph type="subTitle" idx="1"/>
          </p:nvPr>
        </p:nvSpPr>
        <p:spPr>
          <a:xfrm>
            <a:off x="0" y="5566673"/>
            <a:ext cx="2663687" cy="1291327"/>
          </a:xfrm>
        </p:spPr>
        <p:txBody>
          <a:bodyPr>
            <a:normAutofit lnSpcReduction="10000"/>
          </a:bodyPr>
          <a:lstStyle/>
          <a:p>
            <a:pPr algn="l"/>
            <a:r>
              <a:rPr lang="en-US" dirty="0"/>
              <a:t>Prepared by </a:t>
            </a:r>
          </a:p>
          <a:p>
            <a:pPr algn="l"/>
            <a:r>
              <a:rPr lang="en-US" dirty="0"/>
              <a:t>Prashant Tariwal</a:t>
            </a:r>
          </a:p>
          <a:p>
            <a:pPr algn="l"/>
            <a:r>
              <a:rPr lang="en-US" dirty="0"/>
              <a:t>Rajesh Balakrishnan</a:t>
            </a:r>
            <a:endParaRPr lang="en-IN" dirty="0"/>
          </a:p>
        </p:txBody>
      </p:sp>
    </p:spTree>
    <p:extLst>
      <p:ext uri="{BB962C8B-B14F-4D97-AF65-F5344CB8AC3E}">
        <p14:creationId xmlns:p14="http://schemas.microsoft.com/office/powerpoint/2010/main" val="130483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49850"/>
            <a:ext cx="4383314" cy="3680011"/>
          </a:xfrm>
          <a:prstGeom prst="rect">
            <a:avLst/>
          </a:prstGeom>
          <a:ln>
            <a:solidFill>
              <a:schemeClr val="tx1"/>
            </a:solidFill>
          </a:ln>
        </p:spPr>
      </p:pic>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IN" sz="3200" dirty="0"/>
                <a:t> </a:t>
              </a:r>
              <a:r>
                <a:rPr lang="en-US" sz="3200" dirty="0"/>
                <a:t> Univariate</a:t>
              </a:r>
              <a:r>
                <a:rPr lang="en-IN" sz="3200" dirty="0"/>
                <a:t> Segment Analysis</a:t>
              </a:r>
            </a:p>
          </p:txBody>
        </p:sp>
      </p:grpSp>
      <p:sp>
        <p:nvSpPr>
          <p:cNvPr id="7" name="Rectangle 6"/>
          <p:cNvSpPr/>
          <p:nvPr/>
        </p:nvSpPr>
        <p:spPr>
          <a:xfrm>
            <a:off x="5677751" y="5057084"/>
            <a:ext cx="3733073" cy="923330"/>
          </a:xfrm>
          <a:prstGeom prst="rect">
            <a:avLst/>
          </a:prstGeom>
          <a:ln>
            <a:solidFill>
              <a:schemeClr val="tx1"/>
            </a:solidFill>
          </a:ln>
        </p:spPr>
        <p:txBody>
          <a:bodyPr wrap="square">
            <a:spAutoFit/>
          </a:bodyPr>
          <a:lstStyle/>
          <a:p>
            <a:r>
              <a:rPr lang="en-US" b="1" i="1" dirty="0"/>
              <a:t>The presence of specific celebrations can be the reason for more charge of 7th &amp; 11th Months</a:t>
            </a:r>
            <a:endParaRPr lang="en-US" b="1" dirty="0"/>
          </a:p>
        </p:txBody>
      </p:sp>
      <p:sp>
        <p:nvSpPr>
          <p:cNvPr id="8" name="Rectangle 7"/>
          <p:cNvSpPr/>
          <p:nvPr/>
        </p:nvSpPr>
        <p:spPr>
          <a:xfrm>
            <a:off x="0" y="4913105"/>
            <a:ext cx="4383314" cy="923330"/>
          </a:xfrm>
          <a:prstGeom prst="rect">
            <a:avLst/>
          </a:prstGeom>
          <a:ln>
            <a:solidFill>
              <a:schemeClr val="tx1"/>
            </a:solidFill>
          </a:ln>
        </p:spPr>
        <p:txBody>
          <a:bodyPr wrap="square">
            <a:spAutoFit/>
          </a:bodyPr>
          <a:lstStyle/>
          <a:p>
            <a:r>
              <a:rPr lang="en-US" b="1" i="1" dirty="0"/>
              <a:t>The plot shown loan for small_business, renewable_energy and educational are the riskier ones</a:t>
            </a:r>
            <a:endParaRPr lang="en-US" b="1" dirty="0"/>
          </a:p>
        </p:txBody>
      </p:sp>
      <p:sp>
        <p:nvSpPr>
          <p:cNvPr id="9" name="TextBox 8"/>
          <p:cNvSpPr txBox="1"/>
          <p:nvPr/>
        </p:nvSpPr>
        <p:spPr>
          <a:xfrm>
            <a:off x="1" y="739820"/>
            <a:ext cx="5472057" cy="338554"/>
          </a:xfrm>
          <a:prstGeom prst="rect">
            <a:avLst/>
          </a:prstGeom>
          <a:noFill/>
          <a:ln>
            <a:solidFill>
              <a:schemeClr val="tx1"/>
            </a:solidFill>
          </a:ln>
        </p:spPr>
        <p:txBody>
          <a:bodyPr wrap="square" rtlCol="0">
            <a:spAutoFit/>
          </a:bodyPr>
          <a:lstStyle/>
          <a:p>
            <a:pPr algn="ctr"/>
            <a:r>
              <a:rPr lang="en-US" sz="1600" b="1" dirty="0"/>
              <a:t>Purpose of loan and count is Correlation with Loan status</a:t>
            </a:r>
            <a:endParaRPr lang="en-IN" sz="1600" b="1" dirty="0"/>
          </a:p>
        </p:txBody>
      </p:sp>
      <p:sp>
        <p:nvSpPr>
          <p:cNvPr id="13" name="TextBox 12"/>
          <p:cNvSpPr txBox="1"/>
          <p:nvPr/>
        </p:nvSpPr>
        <p:spPr>
          <a:xfrm>
            <a:off x="5673215" y="739820"/>
            <a:ext cx="5517691" cy="338554"/>
          </a:xfrm>
          <a:prstGeom prst="rect">
            <a:avLst/>
          </a:prstGeom>
          <a:noFill/>
          <a:ln>
            <a:solidFill>
              <a:schemeClr val="tx1"/>
            </a:solidFill>
          </a:ln>
        </p:spPr>
        <p:txBody>
          <a:bodyPr wrap="square" rtlCol="0">
            <a:spAutoFit/>
          </a:bodyPr>
          <a:lstStyle/>
          <a:p>
            <a:pPr algn="ctr"/>
            <a:r>
              <a:rPr lang="en-US" sz="1600" b="1" dirty="0"/>
              <a:t>Loan issue month and count is Correlation with Loan status</a:t>
            </a:r>
            <a:endParaRPr lang="en-IN" sz="1600" b="1" dirty="0"/>
          </a:p>
        </p:txBody>
      </p:sp>
      <p:pic>
        <p:nvPicPr>
          <p:cNvPr id="6" name="Picture 5"/>
          <p:cNvPicPr>
            <a:picLocks noChangeAspect="1"/>
          </p:cNvPicPr>
          <p:nvPr/>
        </p:nvPicPr>
        <p:blipFill>
          <a:blip r:embed="rId3"/>
          <a:stretch>
            <a:fillRect/>
          </a:stretch>
        </p:blipFill>
        <p:spPr>
          <a:xfrm>
            <a:off x="2046675" y="1450117"/>
            <a:ext cx="2098574" cy="2566925"/>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5673215" y="1233420"/>
            <a:ext cx="4948136" cy="3668618"/>
          </a:xfrm>
          <a:prstGeom prst="rect">
            <a:avLst/>
          </a:prstGeom>
          <a:ln>
            <a:solidFill>
              <a:schemeClr val="tx1"/>
            </a:solidFill>
          </a:ln>
        </p:spPr>
      </p:pic>
      <p:pic>
        <p:nvPicPr>
          <p:cNvPr id="12" name="Picture 11"/>
          <p:cNvPicPr>
            <a:picLocks noChangeAspect="1"/>
          </p:cNvPicPr>
          <p:nvPr/>
        </p:nvPicPr>
        <p:blipFill>
          <a:blip r:embed="rId5"/>
          <a:stretch>
            <a:fillRect/>
          </a:stretch>
        </p:blipFill>
        <p:spPr>
          <a:xfrm>
            <a:off x="10401300" y="1582272"/>
            <a:ext cx="1790700" cy="2362200"/>
          </a:xfrm>
          <a:prstGeom prst="rect">
            <a:avLst/>
          </a:prstGeom>
          <a:ln>
            <a:solidFill>
              <a:schemeClr val="tx1"/>
            </a:solidFill>
          </a:ln>
        </p:spPr>
      </p:pic>
    </p:spTree>
    <p:extLst>
      <p:ext uri="{BB962C8B-B14F-4D97-AF65-F5344CB8AC3E}">
        <p14:creationId xmlns:p14="http://schemas.microsoft.com/office/powerpoint/2010/main" val="321916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IN" sz="3200" dirty="0"/>
                <a:t> </a:t>
              </a:r>
              <a:r>
                <a:rPr lang="en-US" sz="3200" dirty="0"/>
                <a:t> Bivariate </a:t>
              </a:r>
              <a:r>
                <a:rPr lang="en-IN" sz="3200" dirty="0"/>
                <a:t>Analysis</a:t>
              </a:r>
            </a:p>
          </p:txBody>
        </p:sp>
      </p:grpSp>
      <p:pic>
        <p:nvPicPr>
          <p:cNvPr id="4" name="Picture 3"/>
          <p:cNvPicPr>
            <a:picLocks noChangeAspect="1"/>
          </p:cNvPicPr>
          <p:nvPr/>
        </p:nvPicPr>
        <p:blipFill>
          <a:blip r:embed="rId2"/>
          <a:stretch>
            <a:fillRect/>
          </a:stretch>
        </p:blipFill>
        <p:spPr>
          <a:xfrm>
            <a:off x="22397" y="1152936"/>
            <a:ext cx="5449661" cy="3207217"/>
          </a:xfrm>
          <a:prstGeom prst="rect">
            <a:avLst/>
          </a:prstGeom>
          <a:ln>
            <a:solidFill>
              <a:schemeClr val="tx1"/>
            </a:solidFill>
          </a:ln>
        </p:spPr>
      </p:pic>
      <p:sp>
        <p:nvSpPr>
          <p:cNvPr id="8" name="Rectangle 7"/>
          <p:cNvSpPr/>
          <p:nvPr/>
        </p:nvSpPr>
        <p:spPr>
          <a:xfrm>
            <a:off x="-14938" y="5657671"/>
            <a:ext cx="5472058" cy="923330"/>
          </a:xfrm>
          <a:prstGeom prst="rect">
            <a:avLst/>
          </a:prstGeom>
          <a:ln>
            <a:solidFill>
              <a:schemeClr val="tx1"/>
            </a:solidFill>
          </a:ln>
        </p:spPr>
        <p:txBody>
          <a:bodyPr wrap="square">
            <a:spAutoFit/>
          </a:bodyPr>
          <a:lstStyle/>
          <a:p>
            <a:r>
              <a:rPr lang="en-US" b="1" i="1" dirty="0"/>
              <a:t>The Graphs is quite revealing the fact that shows that for higher installments for any income group have more number of defaults.</a:t>
            </a:r>
            <a:endParaRPr lang="en-US" b="1" dirty="0"/>
          </a:p>
        </p:txBody>
      </p:sp>
      <p:sp>
        <p:nvSpPr>
          <p:cNvPr id="9" name="TextBox 8"/>
          <p:cNvSpPr txBox="1"/>
          <p:nvPr/>
        </p:nvSpPr>
        <p:spPr>
          <a:xfrm>
            <a:off x="1" y="739820"/>
            <a:ext cx="5472057" cy="338554"/>
          </a:xfrm>
          <a:prstGeom prst="rect">
            <a:avLst/>
          </a:prstGeom>
          <a:noFill/>
          <a:ln>
            <a:solidFill>
              <a:schemeClr val="tx1"/>
            </a:solidFill>
          </a:ln>
        </p:spPr>
        <p:txBody>
          <a:bodyPr wrap="square" rtlCol="0">
            <a:spAutoFit/>
          </a:bodyPr>
          <a:lstStyle/>
          <a:p>
            <a:pPr algn="ctr"/>
            <a:r>
              <a:rPr lang="en-US" sz="1600" b="1" dirty="0"/>
              <a:t>Annual income and installment Correlation with Loan status</a:t>
            </a:r>
            <a:endParaRPr lang="en-IN" sz="1600" b="1" dirty="0"/>
          </a:p>
        </p:txBody>
      </p:sp>
      <p:pic>
        <p:nvPicPr>
          <p:cNvPr id="5" name="Picture 4"/>
          <p:cNvPicPr>
            <a:picLocks noChangeAspect="1"/>
          </p:cNvPicPr>
          <p:nvPr/>
        </p:nvPicPr>
        <p:blipFill>
          <a:blip r:embed="rId3"/>
          <a:stretch>
            <a:fillRect/>
          </a:stretch>
        </p:blipFill>
        <p:spPr>
          <a:xfrm>
            <a:off x="5615440" y="1152936"/>
            <a:ext cx="4027887" cy="3207217"/>
          </a:xfrm>
          <a:prstGeom prst="rect">
            <a:avLst/>
          </a:prstGeom>
          <a:ln>
            <a:solidFill>
              <a:schemeClr val="tx1"/>
            </a:solidFill>
          </a:ln>
        </p:spPr>
      </p:pic>
      <p:sp>
        <p:nvSpPr>
          <p:cNvPr id="13" name="TextBox 12"/>
          <p:cNvSpPr txBox="1"/>
          <p:nvPr/>
        </p:nvSpPr>
        <p:spPr>
          <a:xfrm>
            <a:off x="5615440" y="739820"/>
            <a:ext cx="5865360" cy="338554"/>
          </a:xfrm>
          <a:prstGeom prst="rect">
            <a:avLst/>
          </a:prstGeom>
          <a:noFill/>
          <a:ln>
            <a:solidFill>
              <a:schemeClr val="tx1"/>
            </a:solidFill>
          </a:ln>
        </p:spPr>
        <p:txBody>
          <a:bodyPr wrap="square" rtlCol="0">
            <a:spAutoFit/>
          </a:bodyPr>
          <a:lstStyle/>
          <a:p>
            <a:pPr algn="ctr"/>
            <a:r>
              <a:rPr lang="en-US" sz="1600" b="1" dirty="0"/>
              <a:t>Interest rate and Loan term is Correlation with Loan status</a:t>
            </a:r>
            <a:endParaRPr lang="en-IN" sz="1600" b="1" dirty="0"/>
          </a:p>
        </p:txBody>
      </p:sp>
      <p:sp>
        <p:nvSpPr>
          <p:cNvPr id="15" name="Rectangle 14"/>
          <p:cNvSpPr/>
          <p:nvPr/>
        </p:nvSpPr>
        <p:spPr>
          <a:xfrm>
            <a:off x="5615440" y="5657671"/>
            <a:ext cx="5472058" cy="646331"/>
          </a:xfrm>
          <a:prstGeom prst="rect">
            <a:avLst/>
          </a:prstGeom>
          <a:ln>
            <a:solidFill>
              <a:schemeClr val="tx1"/>
            </a:solidFill>
          </a:ln>
        </p:spPr>
        <p:txBody>
          <a:bodyPr wrap="square">
            <a:spAutoFit/>
          </a:bodyPr>
          <a:lstStyle/>
          <a:p>
            <a:r>
              <a:rPr lang="en-US" b="1" i="1" dirty="0"/>
              <a:t>As the interest rate and Loan term increases the chance of charged off is more</a:t>
            </a:r>
            <a:endParaRPr lang="en-US" b="1" dirty="0"/>
          </a:p>
        </p:txBody>
      </p:sp>
    </p:spTree>
    <p:extLst>
      <p:ext uri="{BB962C8B-B14F-4D97-AF65-F5344CB8AC3E}">
        <p14:creationId xmlns:p14="http://schemas.microsoft.com/office/powerpoint/2010/main" val="412530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IN" sz="3200" dirty="0"/>
                <a:t> </a:t>
              </a:r>
              <a:r>
                <a:rPr lang="en-US" sz="3200" dirty="0"/>
                <a:t> Bivariate </a:t>
              </a:r>
              <a:r>
                <a:rPr lang="en-IN" sz="3200" dirty="0"/>
                <a:t>Analysis</a:t>
              </a:r>
            </a:p>
          </p:txBody>
        </p:sp>
      </p:grpSp>
      <p:sp>
        <p:nvSpPr>
          <p:cNvPr id="8" name="Rectangle 7"/>
          <p:cNvSpPr/>
          <p:nvPr/>
        </p:nvSpPr>
        <p:spPr>
          <a:xfrm>
            <a:off x="-14938" y="5933437"/>
            <a:ext cx="5472058" cy="646331"/>
          </a:xfrm>
          <a:prstGeom prst="rect">
            <a:avLst/>
          </a:prstGeom>
          <a:ln>
            <a:solidFill>
              <a:schemeClr val="tx1"/>
            </a:solidFill>
          </a:ln>
        </p:spPr>
        <p:txBody>
          <a:bodyPr wrap="square">
            <a:spAutoFit/>
          </a:bodyPr>
          <a:lstStyle/>
          <a:p>
            <a:r>
              <a:rPr lang="en-US" b="1" i="1" dirty="0"/>
              <a:t>As the debt increases the chance to be default is getting increased</a:t>
            </a:r>
            <a:endParaRPr lang="en-US" b="1" dirty="0"/>
          </a:p>
        </p:txBody>
      </p:sp>
      <p:sp>
        <p:nvSpPr>
          <p:cNvPr id="9" name="TextBox 8"/>
          <p:cNvSpPr txBox="1"/>
          <p:nvPr/>
        </p:nvSpPr>
        <p:spPr>
          <a:xfrm>
            <a:off x="1" y="739820"/>
            <a:ext cx="5472057" cy="338554"/>
          </a:xfrm>
          <a:prstGeom prst="rect">
            <a:avLst/>
          </a:prstGeom>
          <a:noFill/>
          <a:ln>
            <a:solidFill>
              <a:schemeClr val="tx1"/>
            </a:solidFill>
          </a:ln>
        </p:spPr>
        <p:txBody>
          <a:bodyPr wrap="square" rtlCol="0">
            <a:spAutoFit/>
          </a:bodyPr>
          <a:lstStyle/>
          <a:p>
            <a:pPr algn="ctr"/>
            <a:r>
              <a:rPr lang="en-US" sz="1600" b="1" dirty="0"/>
              <a:t>DTI and Loan status correlations</a:t>
            </a:r>
            <a:endParaRPr lang="en-IN" sz="1600" b="1" dirty="0"/>
          </a:p>
        </p:txBody>
      </p:sp>
      <p:sp>
        <p:nvSpPr>
          <p:cNvPr id="13" name="TextBox 12"/>
          <p:cNvSpPr txBox="1"/>
          <p:nvPr/>
        </p:nvSpPr>
        <p:spPr>
          <a:xfrm>
            <a:off x="5615440" y="739820"/>
            <a:ext cx="5865360" cy="338554"/>
          </a:xfrm>
          <a:prstGeom prst="rect">
            <a:avLst/>
          </a:prstGeom>
          <a:noFill/>
          <a:ln>
            <a:solidFill>
              <a:schemeClr val="tx1"/>
            </a:solidFill>
          </a:ln>
        </p:spPr>
        <p:txBody>
          <a:bodyPr wrap="square" rtlCol="0">
            <a:spAutoFit/>
          </a:bodyPr>
          <a:lstStyle/>
          <a:p>
            <a:pPr algn="ctr"/>
            <a:r>
              <a:rPr lang="en-US" sz="1600" b="1" dirty="0"/>
              <a:t>Interest rate and Loan term is Correlation with Loan status</a:t>
            </a:r>
            <a:endParaRPr lang="en-IN" sz="1600" b="1" dirty="0"/>
          </a:p>
        </p:txBody>
      </p:sp>
      <p:sp>
        <p:nvSpPr>
          <p:cNvPr id="15" name="Rectangle 14"/>
          <p:cNvSpPr/>
          <p:nvPr/>
        </p:nvSpPr>
        <p:spPr>
          <a:xfrm>
            <a:off x="5615440" y="5933437"/>
            <a:ext cx="5472058" cy="646331"/>
          </a:xfrm>
          <a:prstGeom prst="rect">
            <a:avLst/>
          </a:prstGeom>
          <a:ln>
            <a:solidFill>
              <a:schemeClr val="tx1"/>
            </a:solidFill>
          </a:ln>
        </p:spPr>
        <p:txBody>
          <a:bodyPr wrap="square">
            <a:spAutoFit/>
          </a:bodyPr>
          <a:lstStyle/>
          <a:p>
            <a:r>
              <a:rPr lang="en-US" b="1" i="1" dirty="0"/>
              <a:t>There is a combined effect in case of the loan charged off VS Resident Area</a:t>
            </a:r>
            <a:endParaRPr lang="en-US" b="1" dirty="0"/>
          </a:p>
        </p:txBody>
      </p:sp>
      <p:pic>
        <p:nvPicPr>
          <p:cNvPr id="2" name="Picture 1"/>
          <p:cNvPicPr>
            <a:picLocks noChangeAspect="1"/>
          </p:cNvPicPr>
          <p:nvPr/>
        </p:nvPicPr>
        <p:blipFill>
          <a:blip r:embed="rId2"/>
          <a:stretch>
            <a:fillRect/>
          </a:stretch>
        </p:blipFill>
        <p:spPr>
          <a:xfrm>
            <a:off x="0" y="1161242"/>
            <a:ext cx="5457120" cy="4556657"/>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5615440" y="1182478"/>
            <a:ext cx="4666547" cy="4535421"/>
          </a:xfrm>
          <a:prstGeom prst="rect">
            <a:avLst/>
          </a:prstGeom>
          <a:ln>
            <a:solidFill>
              <a:schemeClr val="tx1"/>
            </a:solidFill>
          </a:ln>
        </p:spPr>
      </p:pic>
    </p:spTree>
    <p:extLst>
      <p:ext uri="{BB962C8B-B14F-4D97-AF65-F5344CB8AC3E}">
        <p14:creationId xmlns:p14="http://schemas.microsoft.com/office/powerpoint/2010/main" val="272262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08383" y="1325216"/>
            <a:ext cx="10204174" cy="2875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solidFill>
                  <a:srgbClr val="0000CC"/>
                </a:solidFill>
                <a:latin typeface="+mn-lt"/>
              </a:rPr>
              <a:t>Thank you</a:t>
            </a:r>
          </a:p>
        </p:txBody>
      </p:sp>
    </p:spTree>
    <p:extLst>
      <p:ext uri="{BB962C8B-B14F-4D97-AF65-F5344CB8AC3E}">
        <p14:creationId xmlns:p14="http://schemas.microsoft.com/office/powerpoint/2010/main" val="381831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2093843" cy="584775"/>
            </a:xfrm>
            <a:prstGeom prst="rect">
              <a:avLst/>
            </a:prstGeom>
            <a:noFill/>
          </p:spPr>
          <p:txBody>
            <a:bodyPr wrap="square" rtlCol="0">
              <a:spAutoFit/>
            </a:bodyPr>
            <a:lstStyle/>
            <a:p>
              <a:r>
                <a:rPr lang="en-US" sz="3200" dirty="0"/>
                <a:t>Objective</a:t>
              </a:r>
              <a:endParaRPr lang="en-IN" sz="3200" dirty="0"/>
            </a:p>
          </p:txBody>
        </p:sp>
      </p:grpSp>
      <p:sp>
        <p:nvSpPr>
          <p:cNvPr id="20" name="Rectangle 7"/>
          <p:cNvSpPr>
            <a:spLocks noChangeArrowheads="1"/>
          </p:cNvSpPr>
          <p:nvPr/>
        </p:nvSpPr>
        <p:spPr bwMode="auto">
          <a:xfrm>
            <a:off x="0" y="739333"/>
            <a:ext cx="12192000" cy="369332"/>
          </a:xfrm>
          <a:prstGeom prst="rect">
            <a:avLst/>
          </a:prstGeom>
          <a:noFill/>
          <a:ln w="9525">
            <a:noFill/>
            <a:miter lim="800000"/>
            <a:headEnd/>
            <a:tailEnd/>
          </a:ln>
        </p:spPr>
        <p:txBody>
          <a:bodyPr wrap="square">
            <a:spAutoFit/>
          </a:bodyPr>
          <a:lstStyle/>
          <a:p>
            <a:r>
              <a:rPr lang="en-US" dirty="0"/>
              <a:t>Understand how data is used to minimize the risk of losing money while lending to customers by using </a:t>
            </a:r>
            <a:r>
              <a:rPr lang="en-IN" dirty="0"/>
              <a:t>Exploratory Data Analysis</a:t>
            </a:r>
            <a:r>
              <a:rPr lang="en-US" dirty="0"/>
              <a:t>.</a:t>
            </a:r>
          </a:p>
        </p:txBody>
      </p:sp>
      <p:grpSp>
        <p:nvGrpSpPr>
          <p:cNvPr id="28" name="Group 27"/>
          <p:cNvGrpSpPr/>
          <p:nvPr/>
        </p:nvGrpSpPr>
        <p:grpSpPr>
          <a:xfrm>
            <a:off x="0" y="1357000"/>
            <a:ext cx="12192000" cy="584775"/>
            <a:chOff x="0" y="-1"/>
            <a:chExt cx="12192000" cy="584775"/>
          </a:xfrm>
        </p:grpSpPr>
        <p:cxnSp>
          <p:nvCxnSpPr>
            <p:cNvPr id="29" name="Straight Connector 28"/>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0" y="-1"/>
              <a:ext cx="2226365" cy="584775"/>
            </a:xfrm>
            <a:prstGeom prst="rect">
              <a:avLst/>
            </a:prstGeom>
            <a:noFill/>
          </p:spPr>
          <p:txBody>
            <a:bodyPr wrap="square" rtlCol="0">
              <a:spAutoFit/>
            </a:bodyPr>
            <a:lstStyle/>
            <a:p>
              <a:r>
                <a:rPr lang="en-US" sz="3200" dirty="0"/>
                <a:t>Observation</a:t>
              </a:r>
              <a:endParaRPr lang="en-IN" sz="3200" dirty="0"/>
            </a:p>
          </p:txBody>
        </p:sp>
      </p:grpSp>
      <p:sp>
        <p:nvSpPr>
          <p:cNvPr id="31" name="Rectangle 7"/>
          <p:cNvSpPr>
            <a:spLocks noChangeArrowheads="1"/>
          </p:cNvSpPr>
          <p:nvPr/>
        </p:nvSpPr>
        <p:spPr bwMode="auto">
          <a:xfrm>
            <a:off x="0" y="2096334"/>
            <a:ext cx="12192000" cy="1477328"/>
          </a:xfrm>
          <a:prstGeom prst="rect">
            <a:avLst/>
          </a:prstGeom>
          <a:noFill/>
          <a:ln w="9525">
            <a:noFill/>
            <a:miter lim="800000"/>
            <a:headEnd/>
            <a:tailEnd/>
          </a:ln>
        </p:spPr>
        <p:txBody>
          <a:bodyPr wrap="square">
            <a:spAutoFit/>
          </a:bodyPr>
          <a:lstStyle/>
          <a:p>
            <a:r>
              <a:rPr lang="en-US" dirty="0"/>
              <a:t>Two types of risks are with the bank’s decision.</a:t>
            </a:r>
          </a:p>
          <a:p>
            <a:endParaRPr lang="en-US" dirty="0"/>
          </a:p>
          <a:p>
            <a:pPr marL="285750" indent="-285750">
              <a:buFont typeface="Wingdings" panose="05000000000000000000" pitchFamily="2" charset="2"/>
              <a:buChar char="§"/>
            </a:pPr>
            <a:r>
              <a:rPr lang="en-US" dirty="0"/>
              <a:t>If the applicant is likely to repay the loan, then not approving the loan results in a loss of business to the company.</a:t>
            </a:r>
          </a:p>
          <a:p>
            <a:pPr marL="285750" indent="-285750">
              <a:buFont typeface="Wingdings" panose="05000000000000000000" pitchFamily="2" charset="2"/>
              <a:buChar char="§"/>
            </a:pPr>
            <a:r>
              <a:rPr lang="en-US" dirty="0"/>
              <a:t>If the applicant is not likely to repay the loan, i.e. he/she is likely to default, then approving the loan may lead to a financial loss for the company.</a:t>
            </a:r>
          </a:p>
        </p:txBody>
      </p:sp>
      <p:sp>
        <p:nvSpPr>
          <p:cNvPr id="32" name="Rectangle 7"/>
          <p:cNvSpPr>
            <a:spLocks noChangeArrowheads="1"/>
          </p:cNvSpPr>
          <p:nvPr/>
        </p:nvSpPr>
        <p:spPr bwMode="auto">
          <a:xfrm>
            <a:off x="0" y="3728221"/>
            <a:ext cx="12192000" cy="2862322"/>
          </a:xfrm>
          <a:prstGeom prst="rect">
            <a:avLst/>
          </a:prstGeom>
          <a:noFill/>
          <a:ln w="9525">
            <a:noFill/>
            <a:miter lim="800000"/>
            <a:headEnd/>
            <a:tailEnd/>
          </a:ln>
        </p:spPr>
        <p:txBody>
          <a:bodyPr wrap="square">
            <a:spAutoFit/>
          </a:bodyPr>
          <a:lstStyle/>
          <a:p>
            <a:r>
              <a:rPr lang="en-US" dirty="0"/>
              <a:t>Two types of Data sets.</a:t>
            </a:r>
          </a:p>
          <a:p>
            <a:endParaRPr lang="en-US" dirty="0"/>
          </a:p>
          <a:p>
            <a:pPr marL="285750" indent="-285750">
              <a:buFont typeface="Wingdings" panose="05000000000000000000" pitchFamily="2" charset="2"/>
              <a:buChar char="q"/>
            </a:pPr>
            <a:r>
              <a:rPr lang="en-US" b="1" dirty="0"/>
              <a:t>Loan accepted:</a:t>
            </a:r>
            <a:r>
              <a:rPr lang="en-US" dirty="0"/>
              <a:t> If the company approves the loan, there are 3 possible scenarios described below:</a:t>
            </a:r>
          </a:p>
          <a:p>
            <a:endParaRPr lang="en-US" dirty="0"/>
          </a:p>
          <a:p>
            <a:pPr marL="342900" indent="-342900">
              <a:buFont typeface="Wingdings" panose="05000000000000000000" pitchFamily="2" charset="2"/>
              <a:buChar char="§"/>
            </a:pPr>
            <a:r>
              <a:rPr lang="en-US" dirty="0"/>
              <a:t> </a:t>
            </a:r>
            <a:r>
              <a:rPr lang="en-US" b="1" dirty="0"/>
              <a:t>Fully paid      </a:t>
            </a:r>
            <a:r>
              <a:rPr lang="en-US" dirty="0"/>
              <a:t>: Applicant has fully paid the loan (the principal and the interest rate)</a:t>
            </a:r>
          </a:p>
          <a:p>
            <a:pPr marL="342900" indent="-342900">
              <a:buFont typeface="Wingdings" panose="05000000000000000000" pitchFamily="2" charset="2"/>
              <a:buChar char="§"/>
            </a:pPr>
            <a:r>
              <a:rPr lang="en-US" b="1" dirty="0"/>
              <a:t> Current          </a:t>
            </a:r>
            <a:r>
              <a:rPr lang="en-US" dirty="0"/>
              <a:t>: Applicant is in the process of paying the instalments, i.e. the tenure of the loan is not yet completed. These candidates are not labelled as 'defaulted'.</a:t>
            </a:r>
          </a:p>
          <a:p>
            <a:pPr marL="342900" indent="-342900">
              <a:buFont typeface="Wingdings" panose="05000000000000000000" pitchFamily="2" charset="2"/>
              <a:buChar char="§"/>
            </a:pPr>
            <a:r>
              <a:rPr lang="en-US" b="1" dirty="0"/>
              <a:t>Charged-off   </a:t>
            </a:r>
            <a:r>
              <a:rPr lang="en-US" dirty="0"/>
              <a:t>: Applicant has not paid the instalments in due time for a long period of time, i.e. he/she has </a:t>
            </a:r>
            <a:r>
              <a:rPr lang="en-US" b="1" dirty="0"/>
              <a:t>defaulted </a:t>
            </a:r>
            <a:r>
              <a:rPr lang="en-US" dirty="0"/>
              <a:t>on the loan.</a:t>
            </a:r>
          </a:p>
          <a:p>
            <a:pPr marL="342900" indent="-342900">
              <a:buFont typeface="Wingdings" panose="05000000000000000000" pitchFamily="2" charset="2"/>
              <a:buChar char="q"/>
            </a:pPr>
            <a:r>
              <a:rPr lang="en-US" b="1" dirty="0"/>
              <a:t>Loan rejected: </a:t>
            </a:r>
            <a:r>
              <a:rPr lang="en-US" dirty="0"/>
              <a:t>If company not approved the loan because of not meeting the requirement's of the bank rules.</a:t>
            </a:r>
          </a:p>
        </p:txBody>
      </p:sp>
    </p:spTree>
    <p:extLst>
      <p:ext uri="{BB962C8B-B14F-4D97-AF65-F5344CB8AC3E}">
        <p14:creationId xmlns:p14="http://schemas.microsoft.com/office/powerpoint/2010/main" val="82680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2093843" cy="584775"/>
            </a:xfrm>
            <a:prstGeom prst="rect">
              <a:avLst/>
            </a:prstGeom>
            <a:noFill/>
          </p:spPr>
          <p:txBody>
            <a:bodyPr wrap="square" rtlCol="0">
              <a:spAutoFit/>
            </a:bodyPr>
            <a:lstStyle/>
            <a:p>
              <a:r>
                <a:rPr lang="en-US" sz="3200" dirty="0"/>
                <a:t>Summary</a:t>
              </a:r>
              <a:endParaRPr lang="en-IN" sz="3200" dirty="0"/>
            </a:p>
          </p:txBody>
        </p:sp>
      </p:grpSp>
      <p:sp>
        <p:nvSpPr>
          <p:cNvPr id="20" name="Rectangle 7"/>
          <p:cNvSpPr>
            <a:spLocks noChangeArrowheads="1"/>
          </p:cNvSpPr>
          <p:nvPr/>
        </p:nvSpPr>
        <p:spPr bwMode="auto">
          <a:xfrm>
            <a:off x="0" y="739333"/>
            <a:ext cx="12192000" cy="3416320"/>
          </a:xfrm>
          <a:prstGeom prst="rect">
            <a:avLst/>
          </a:prstGeom>
          <a:noFill/>
          <a:ln w="9525">
            <a:noFill/>
            <a:miter lim="800000"/>
            <a:headEnd/>
            <a:tailEnd/>
          </a:ln>
        </p:spPr>
        <p:txBody>
          <a:bodyPr wrap="square">
            <a:spAutoFit/>
          </a:bodyPr>
          <a:lstStyle/>
          <a:p>
            <a:r>
              <a:rPr lang="en-US" dirty="0"/>
              <a:t>Univariate Analysis</a:t>
            </a:r>
          </a:p>
          <a:p>
            <a:pPr marL="285750" indent="-285750">
              <a:buFont typeface="Arial" panose="020B0604020202020204" pitchFamily="34" charset="0"/>
              <a:buChar char="•"/>
            </a:pPr>
            <a:r>
              <a:rPr lang="en-US" dirty="0"/>
              <a:t>Positive Correlation with loan_amount, funded_amount, funded_amount_inv and installment.</a:t>
            </a:r>
          </a:p>
          <a:p>
            <a:pPr marL="285750" indent="-285750">
              <a:buFont typeface="Arial" panose="020B0604020202020204" pitchFamily="34" charset="0"/>
              <a:buChar char="•"/>
            </a:pPr>
            <a:r>
              <a:rPr lang="en-US" dirty="0"/>
              <a:t>Interest rate is higher, the chance for 'charged off' is more.</a:t>
            </a:r>
          </a:p>
          <a:p>
            <a:pPr marL="285750" indent="-285750">
              <a:buFont typeface="Arial" panose="020B0604020202020204" pitchFamily="34" charset="0"/>
              <a:buChar char="•"/>
            </a:pPr>
            <a:r>
              <a:rPr lang="en-US" dirty="0"/>
              <a:t>Loan amount is increasing, there is a high probability of loan getting default.</a:t>
            </a:r>
          </a:p>
          <a:p>
            <a:pPr marL="285750" indent="-285750">
              <a:buFont typeface="Arial" panose="020B0604020202020204" pitchFamily="34" charset="0"/>
              <a:buChar char="•"/>
            </a:pPr>
            <a:r>
              <a:rPr lang="en-US" i="1" dirty="0"/>
              <a:t>Higher the repayment term chances of charge off will be higher.</a:t>
            </a:r>
          </a:p>
          <a:p>
            <a:pPr marL="285750" indent="-285750">
              <a:buFont typeface="Arial" panose="020B0604020202020204" pitchFamily="34" charset="0"/>
              <a:buChar char="•"/>
            </a:pPr>
            <a:r>
              <a:rPr lang="en-US" i="1" dirty="0"/>
              <a:t>Lower grades company default rate is much higher than others.</a:t>
            </a:r>
          </a:p>
          <a:p>
            <a:pPr marL="285750" indent="-285750">
              <a:buFont typeface="Arial" panose="020B0604020202020204" pitchFamily="34" charset="0"/>
              <a:buChar char="•"/>
            </a:pPr>
            <a:r>
              <a:rPr lang="en-US" i="1" dirty="0"/>
              <a:t>Loan for small_business, renewable_energy and educational are the riskier ones.</a:t>
            </a:r>
            <a:endParaRPr lang="en-US" dirty="0"/>
          </a:p>
          <a:p>
            <a:pPr marL="285750" indent="-285750">
              <a:buFont typeface="Arial" panose="020B0604020202020204" pitchFamily="34" charset="0"/>
              <a:buChar char="•"/>
            </a:pPr>
            <a:r>
              <a:rPr lang="en-US" i="1" dirty="0"/>
              <a:t>The presence of specific celebrations can be the reason for more charge off 7th &amp; 11th Months.</a:t>
            </a:r>
            <a:endParaRPr lang="en-US" dirty="0"/>
          </a:p>
          <a:p>
            <a:r>
              <a:rPr lang="en-US" dirty="0"/>
              <a:t>Bivariate Analysis</a:t>
            </a:r>
          </a:p>
          <a:p>
            <a:pPr marL="285750" indent="-285750">
              <a:buFont typeface="Arial" panose="020B0604020202020204" pitchFamily="34" charset="0"/>
              <a:buChar char="•"/>
            </a:pPr>
            <a:r>
              <a:rPr lang="en-US" i="1" dirty="0"/>
              <a:t>Higher installments for any income group have more number of defaults.</a:t>
            </a:r>
          </a:p>
          <a:p>
            <a:pPr marL="285750" indent="-285750">
              <a:buFont typeface="Arial" panose="020B0604020202020204" pitchFamily="34" charset="0"/>
              <a:buChar char="•"/>
            </a:pPr>
            <a:r>
              <a:rPr lang="en-US" i="1" dirty="0"/>
              <a:t>As the interest rate and Loan term increases the chance of charged off is more.</a:t>
            </a:r>
            <a:endParaRPr lang="en-US" dirty="0"/>
          </a:p>
          <a:p>
            <a:pPr marL="285750" indent="-285750">
              <a:buFont typeface="Arial" panose="020B0604020202020204" pitchFamily="34" charset="0"/>
              <a:buChar char="•"/>
            </a:pPr>
            <a:r>
              <a:rPr lang="en-US" i="1" dirty="0"/>
              <a:t>As the debt increases the chance to be default is getting increased</a:t>
            </a:r>
            <a:endParaRPr lang="en-US" dirty="0"/>
          </a:p>
        </p:txBody>
      </p:sp>
      <p:grpSp>
        <p:nvGrpSpPr>
          <p:cNvPr id="28" name="Group 27"/>
          <p:cNvGrpSpPr/>
          <p:nvPr/>
        </p:nvGrpSpPr>
        <p:grpSpPr>
          <a:xfrm>
            <a:off x="0" y="4186657"/>
            <a:ext cx="12192000" cy="584775"/>
            <a:chOff x="0" y="-1"/>
            <a:chExt cx="12192000" cy="584775"/>
          </a:xfrm>
        </p:grpSpPr>
        <p:cxnSp>
          <p:nvCxnSpPr>
            <p:cNvPr id="29" name="Straight Connector 28"/>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0" y="-1"/>
              <a:ext cx="2226365" cy="584775"/>
            </a:xfrm>
            <a:prstGeom prst="rect">
              <a:avLst/>
            </a:prstGeom>
            <a:noFill/>
          </p:spPr>
          <p:txBody>
            <a:bodyPr wrap="square" rtlCol="0">
              <a:spAutoFit/>
            </a:bodyPr>
            <a:lstStyle/>
            <a:p>
              <a:r>
                <a:rPr lang="en-US" sz="3200" dirty="0"/>
                <a:t>Conclusion</a:t>
              </a:r>
              <a:endParaRPr lang="en-IN" sz="3200" dirty="0"/>
            </a:p>
          </p:txBody>
        </p:sp>
      </p:grpSp>
      <p:sp>
        <p:nvSpPr>
          <p:cNvPr id="31" name="Rectangle 7"/>
          <p:cNvSpPr>
            <a:spLocks noChangeArrowheads="1"/>
          </p:cNvSpPr>
          <p:nvPr/>
        </p:nvSpPr>
        <p:spPr bwMode="auto">
          <a:xfrm>
            <a:off x="0" y="4925991"/>
            <a:ext cx="12192000" cy="1477328"/>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i="1" dirty="0"/>
              <a:t>Providing the loan to higher grade company employees.</a:t>
            </a:r>
          </a:p>
          <a:p>
            <a:pPr marL="285750" indent="-285750">
              <a:buFont typeface="Arial" panose="020B0604020202020204" pitchFamily="34" charset="0"/>
              <a:buChar char="•"/>
            </a:pPr>
            <a:r>
              <a:rPr lang="en-US" i="1" dirty="0"/>
              <a:t>Less loan amount and less interest increase the less Charge off.</a:t>
            </a:r>
          </a:p>
          <a:p>
            <a:pPr marL="285750" indent="-285750">
              <a:buFont typeface="Arial" panose="020B0604020202020204" pitchFamily="34" charset="0"/>
              <a:buChar char="•"/>
            </a:pPr>
            <a:r>
              <a:rPr lang="en-US" i="1" dirty="0"/>
              <a:t>Higher annual income lesser the charge off so provide the loan to higher income employees.</a:t>
            </a:r>
          </a:p>
          <a:p>
            <a:pPr marL="285750" indent="-285750">
              <a:buFont typeface="Arial" panose="020B0604020202020204" pitchFamily="34" charset="0"/>
              <a:buChar char="•"/>
            </a:pPr>
            <a:r>
              <a:rPr lang="en-US" i="1" dirty="0"/>
              <a:t>Providing the cc loans its helps to when customer is doing Charge off so we can cut the loan from cc account so its very help full and customer can enjoy holidays and celebration without any guilty and loan pressure.</a:t>
            </a:r>
            <a:endParaRPr lang="en-US" dirty="0"/>
          </a:p>
        </p:txBody>
      </p:sp>
    </p:spTree>
    <p:extLst>
      <p:ext uri="{BB962C8B-B14F-4D97-AF65-F5344CB8AC3E}">
        <p14:creationId xmlns:p14="http://schemas.microsoft.com/office/powerpoint/2010/main" val="192928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6109252" cy="584775"/>
            </a:xfrm>
            <a:prstGeom prst="rect">
              <a:avLst/>
            </a:prstGeom>
            <a:noFill/>
          </p:spPr>
          <p:txBody>
            <a:bodyPr wrap="square" rtlCol="0">
              <a:spAutoFit/>
            </a:bodyPr>
            <a:lstStyle/>
            <a:p>
              <a:r>
                <a:rPr lang="en-US" sz="3200" dirty="0"/>
                <a:t>Steps followed for the case study</a:t>
              </a:r>
              <a:endParaRPr lang="en-IN" sz="3200" dirty="0"/>
            </a:p>
          </p:txBody>
        </p:sp>
      </p:grpSp>
      <p:sp>
        <p:nvSpPr>
          <p:cNvPr id="20" name="Rectangle 7"/>
          <p:cNvSpPr>
            <a:spLocks noChangeArrowheads="1"/>
          </p:cNvSpPr>
          <p:nvPr/>
        </p:nvSpPr>
        <p:spPr bwMode="auto">
          <a:xfrm>
            <a:off x="0" y="739333"/>
            <a:ext cx="12192000" cy="5355312"/>
          </a:xfrm>
          <a:prstGeom prst="rect">
            <a:avLst/>
          </a:prstGeom>
          <a:noFill/>
          <a:ln w="9525">
            <a:noFill/>
            <a:miter lim="800000"/>
            <a:headEnd/>
            <a:tailEnd/>
          </a:ln>
        </p:spPr>
        <p:txBody>
          <a:bodyPr wrap="square">
            <a:spAutoFit/>
          </a:bodyPr>
          <a:lstStyle/>
          <a:p>
            <a:r>
              <a:rPr lang="en-US" dirty="0"/>
              <a:t>Step 1: Data Understanding</a:t>
            </a:r>
          </a:p>
          <a:p>
            <a:r>
              <a:rPr lang="en-US" dirty="0"/>
              <a:t>            Understanding the every column and its significant in the analysis.</a:t>
            </a:r>
          </a:p>
          <a:p>
            <a:endParaRPr lang="en-US" dirty="0"/>
          </a:p>
          <a:p>
            <a:r>
              <a:rPr lang="en-US" dirty="0"/>
              <a:t>Step 2: Data Cleaning</a:t>
            </a:r>
          </a:p>
          <a:p>
            <a:r>
              <a:rPr lang="en-US" dirty="0"/>
              <a:t>            Removing the unwanted rows and columns after understanding the importance of that.</a:t>
            </a:r>
          </a:p>
          <a:p>
            <a:endParaRPr lang="en-US" dirty="0"/>
          </a:p>
          <a:p>
            <a:r>
              <a:rPr lang="en-US" dirty="0"/>
              <a:t>Step 2: Univariate Analysis</a:t>
            </a:r>
          </a:p>
          <a:p>
            <a:r>
              <a:rPr lang="en-US" dirty="0"/>
              <a:t>            By using the every column analyzing the risk factors of the Charged off % and fully paid%.</a:t>
            </a:r>
          </a:p>
          <a:p>
            <a:endParaRPr lang="en-US" dirty="0"/>
          </a:p>
          <a:p>
            <a:r>
              <a:rPr lang="en-US" dirty="0"/>
              <a:t>Step 3: Segmented Univariate Analysis</a:t>
            </a:r>
          </a:p>
          <a:p>
            <a:r>
              <a:rPr lang="en-US" dirty="0"/>
              <a:t>            By using single and multi column  we are going to analyzing the risk factors of the Charged off % and fully paid%  by clustering the data. Ex : Purpose of loan, Month, occupation, Company grade and state wise.</a:t>
            </a:r>
          </a:p>
          <a:p>
            <a:endParaRPr lang="en-US" dirty="0"/>
          </a:p>
          <a:p>
            <a:r>
              <a:rPr lang="en-US" dirty="0"/>
              <a:t>Step 4: Bivariate Analysis</a:t>
            </a:r>
          </a:p>
          <a:p>
            <a:r>
              <a:rPr lang="en-US" dirty="0"/>
              <a:t>               By using multi column  we are going to analyzing the risk factors of the Charged off % and fully paid%  by clustering the data. Ex : Purpose of loan, Month, occupation, Company grade and state wise.    </a:t>
            </a:r>
          </a:p>
          <a:p>
            <a:endParaRPr lang="en-US" dirty="0"/>
          </a:p>
          <a:p>
            <a:r>
              <a:rPr lang="en-US" dirty="0"/>
              <a:t>Step 5: Recommendations/Results</a:t>
            </a:r>
          </a:p>
          <a:p>
            <a:r>
              <a:rPr lang="en-US" dirty="0"/>
              <a:t>            To reduce the risk factor and the importance of the business we are going to give recommendations and explain the result</a:t>
            </a:r>
          </a:p>
        </p:txBody>
      </p:sp>
    </p:spTree>
    <p:extLst>
      <p:ext uri="{BB962C8B-B14F-4D97-AF65-F5344CB8AC3E}">
        <p14:creationId xmlns:p14="http://schemas.microsoft.com/office/powerpoint/2010/main" val="134439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0"/>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6109252" cy="584775"/>
            </a:xfrm>
            <a:prstGeom prst="rect">
              <a:avLst/>
            </a:prstGeom>
            <a:noFill/>
          </p:spPr>
          <p:txBody>
            <a:bodyPr wrap="square" rtlCol="0">
              <a:spAutoFit/>
            </a:bodyPr>
            <a:lstStyle/>
            <a:p>
              <a:r>
                <a:rPr lang="en-IN" sz="3200" dirty="0"/>
                <a:t>Data Cleaning Steps </a:t>
              </a:r>
            </a:p>
          </p:txBody>
        </p:sp>
      </p:grpSp>
      <p:sp>
        <p:nvSpPr>
          <p:cNvPr id="20" name="Rectangle 7"/>
          <p:cNvSpPr>
            <a:spLocks noChangeArrowheads="1"/>
          </p:cNvSpPr>
          <p:nvPr/>
        </p:nvSpPr>
        <p:spPr bwMode="auto">
          <a:xfrm>
            <a:off x="0" y="739333"/>
            <a:ext cx="12192000" cy="1477328"/>
          </a:xfrm>
          <a:prstGeom prst="rect">
            <a:avLst/>
          </a:prstGeom>
          <a:noFill/>
          <a:ln w="9525">
            <a:noFill/>
            <a:miter lim="800000"/>
            <a:headEnd/>
            <a:tailEnd/>
          </a:ln>
        </p:spPr>
        <p:txBody>
          <a:bodyPr wrap="square">
            <a:spAutoFit/>
          </a:bodyPr>
          <a:lstStyle/>
          <a:p>
            <a:r>
              <a:rPr lang="en-US" dirty="0"/>
              <a:t>Delete columns: Delete unnecessary columns. </a:t>
            </a:r>
          </a:p>
          <a:p>
            <a:r>
              <a:rPr lang="en-US" dirty="0"/>
              <a:t>Remove outliers: Remove high and low values that would disproportionately affect the results of our analysis.</a:t>
            </a:r>
          </a:p>
          <a:p>
            <a:r>
              <a:rPr lang="en-US" dirty="0"/>
              <a:t>Missing values: Treat missing values with appropriate approach.</a:t>
            </a:r>
          </a:p>
          <a:p>
            <a:r>
              <a:rPr lang="en-US" dirty="0"/>
              <a:t>Duplicate data: Remove identical rows, remove rows where some columns are identical.</a:t>
            </a:r>
          </a:p>
          <a:p>
            <a:r>
              <a:rPr lang="en-US" dirty="0"/>
              <a:t>Filter rows: Filter by segment to get only the rows relevant to the analysis.</a:t>
            </a:r>
          </a:p>
        </p:txBody>
      </p:sp>
      <p:grpSp>
        <p:nvGrpSpPr>
          <p:cNvPr id="6" name="Group 5"/>
          <p:cNvGrpSpPr/>
          <p:nvPr/>
        </p:nvGrpSpPr>
        <p:grpSpPr>
          <a:xfrm>
            <a:off x="0" y="2377420"/>
            <a:ext cx="12192000" cy="584775"/>
            <a:chOff x="0" y="-1"/>
            <a:chExt cx="12192000" cy="584775"/>
          </a:xfrm>
        </p:grpSpPr>
        <p:cxnSp>
          <p:nvCxnSpPr>
            <p:cNvPr id="7" name="Straight Connector 6"/>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
              <a:ext cx="2226365" cy="584775"/>
            </a:xfrm>
            <a:prstGeom prst="rect">
              <a:avLst/>
            </a:prstGeom>
            <a:noFill/>
          </p:spPr>
          <p:txBody>
            <a:bodyPr wrap="square" rtlCol="0">
              <a:spAutoFit/>
            </a:bodyPr>
            <a:lstStyle/>
            <a:p>
              <a:r>
                <a:rPr lang="en-US" sz="3200" dirty="0"/>
                <a:t>Analysis</a:t>
              </a:r>
              <a:endParaRPr lang="en-IN" sz="3200" dirty="0"/>
            </a:p>
          </p:txBody>
        </p:sp>
      </p:grpSp>
      <p:sp>
        <p:nvSpPr>
          <p:cNvPr id="9" name="Rectangle 7"/>
          <p:cNvSpPr>
            <a:spLocks noChangeArrowheads="1"/>
          </p:cNvSpPr>
          <p:nvPr/>
        </p:nvSpPr>
        <p:spPr bwMode="auto">
          <a:xfrm>
            <a:off x="0" y="3116754"/>
            <a:ext cx="12192000" cy="2308324"/>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q"/>
            </a:pPr>
            <a:r>
              <a:rPr lang="en-US" dirty="0"/>
              <a:t>The whole project is to analyze and understand how consumer and loan attributes are influencing the tendency of Charge off.</a:t>
            </a:r>
          </a:p>
          <a:p>
            <a:endParaRPr lang="en-US" dirty="0"/>
          </a:p>
          <a:p>
            <a:pPr marL="285750" indent="-285750">
              <a:buFont typeface="Wingdings" panose="05000000000000000000" pitchFamily="2" charset="2"/>
              <a:buChar char="q"/>
            </a:pPr>
            <a:r>
              <a:rPr lang="en-US" dirty="0"/>
              <a:t>During analysis used the different plots. </a:t>
            </a:r>
          </a:p>
          <a:p>
            <a:pPr marL="285750" indent="-285750">
              <a:buFont typeface="Wingdings" panose="05000000000000000000" pitchFamily="2" charset="2"/>
              <a:buChar char="§"/>
            </a:pPr>
            <a:endParaRPr lang="en-US" dirty="0"/>
          </a:p>
          <a:p>
            <a:r>
              <a:rPr lang="en-US" dirty="0"/>
              <a:t>○ Histograms and Bar charts to check out the distribution of all the variables </a:t>
            </a:r>
          </a:p>
          <a:p>
            <a:r>
              <a:rPr lang="en-US" dirty="0"/>
              <a:t>○ Box plots to detect the Outliers </a:t>
            </a:r>
          </a:p>
          <a:p>
            <a:r>
              <a:rPr lang="en-US" dirty="0"/>
              <a:t>○ Performed the Bivariate analysis to understand how different variables interact with each other and how its affecting the Charge off% and fully paid%.</a:t>
            </a:r>
          </a:p>
        </p:txBody>
      </p:sp>
    </p:spTree>
    <p:extLst>
      <p:ext uri="{BB962C8B-B14F-4D97-AF65-F5344CB8AC3E}">
        <p14:creationId xmlns:p14="http://schemas.microsoft.com/office/powerpoint/2010/main" val="358991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US" sz="3200" dirty="0"/>
                <a:t>Univariate Analysis</a:t>
              </a:r>
              <a:endParaRPr lang="en-IN" sz="3200" dirty="0"/>
            </a:p>
          </p:txBody>
        </p:sp>
      </p:grpSp>
      <p:sp>
        <p:nvSpPr>
          <p:cNvPr id="22" name="TextBox 21"/>
          <p:cNvSpPr txBox="1"/>
          <p:nvPr/>
        </p:nvSpPr>
        <p:spPr>
          <a:xfrm>
            <a:off x="6275214" y="705835"/>
            <a:ext cx="3975099" cy="369332"/>
          </a:xfrm>
          <a:prstGeom prst="rect">
            <a:avLst/>
          </a:prstGeom>
          <a:noFill/>
          <a:ln>
            <a:solidFill>
              <a:schemeClr val="tx1"/>
            </a:solidFill>
          </a:ln>
        </p:spPr>
        <p:txBody>
          <a:bodyPr wrap="square" rtlCol="0">
            <a:spAutoFit/>
          </a:bodyPr>
          <a:lstStyle/>
          <a:p>
            <a:r>
              <a:rPr lang="en-US" b="1" dirty="0"/>
              <a:t>Let us visualize the data in a Heat Map</a:t>
            </a:r>
          </a:p>
        </p:txBody>
      </p:sp>
      <p:sp>
        <p:nvSpPr>
          <p:cNvPr id="28" name="Rectangle 27"/>
          <p:cNvSpPr/>
          <p:nvPr/>
        </p:nvSpPr>
        <p:spPr>
          <a:xfrm>
            <a:off x="6275214" y="3628343"/>
            <a:ext cx="5916786" cy="2308324"/>
          </a:xfrm>
          <a:prstGeom prst="rect">
            <a:avLst/>
          </a:prstGeom>
          <a:ln>
            <a:solidFill>
              <a:schemeClr val="tx1"/>
            </a:solidFill>
          </a:ln>
        </p:spPr>
        <p:txBody>
          <a:bodyPr wrap="square">
            <a:spAutoFit/>
          </a:bodyPr>
          <a:lstStyle/>
          <a:p>
            <a:r>
              <a:rPr lang="en-US" b="1" dirty="0"/>
              <a:t>We have Positive Correlation Among Below Values.</a:t>
            </a:r>
          </a:p>
          <a:p>
            <a:endParaRPr lang="en-US" b="1" dirty="0"/>
          </a:p>
          <a:p>
            <a:r>
              <a:rPr lang="en-US" b="1" dirty="0"/>
              <a:t>loan_amount, funded_amount, funded_amount_inv and installment</a:t>
            </a:r>
          </a:p>
          <a:p>
            <a:endParaRPr lang="en-US" b="1" dirty="0"/>
          </a:p>
          <a:p>
            <a:r>
              <a:rPr lang="en-US" b="1" dirty="0"/>
              <a:t>public records related fields pub_rec &amp; pub_rec_bankrupcies and number of accounts related fields open_acc &amp; total_acc are correlated</a:t>
            </a:r>
          </a:p>
        </p:txBody>
      </p:sp>
      <p:pic>
        <p:nvPicPr>
          <p:cNvPr id="29" name="Picture 28"/>
          <p:cNvPicPr>
            <a:picLocks noChangeAspect="1"/>
          </p:cNvPicPr>
          <p:nvPr/>
        </p:nvPicPr>
        <p:blipFill>
          <a:blip r:embed="rId2"/>
          <a:stretch>
            <a:fillRect/>
          </a:stretch>
        </p:blipFill>
        <p:spPr>
          <a:xfrm>
            <a:off x="119516" y="745061"/>
            <a:ext cx="6039584" cy="6093799"/>
          </a:xfrm>
          <a:prstGeom prst="rect">
            <a:avLst/>
          </a:prstGeom>
          <a:ln>
            <a:solidFill>
              <a:schemeClr val="tx1"/>
            </a:solidFill>
          </a:ln>
        </p:spPr>
      </p:pic>
    </p:spTree>
    <p:extLst>
      <p:ext uri="{BB962C8B-B14F-4D97-AF65-F5344CB8AC3E}">
        <p14:creationId xmlns:p14="http://schemas.microsoft.com/office/powerpoint/2010/main" val="202512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US" sz="3200" dirty="0"/>
                <a:t>Univariate Analysis</a:t>
              </a:r>
              <a:endParaRPr lang="en-IN" sz="3200" dirty="0"/>
            </a:p>
          </p:txBody>
        </p:sp>
      </p:grpSp>
      <p:pic>
        <p:nvPicPr>
          <p:cNvPr id="3" name="Picture 2"/>
          <p:cNvPicPr>
            <a:picLocks noChangeAspect="1"/>
          </p:cNvPicPr>
          <p:nvPr/>
        </p:nvPicPr>
        <p:blipFill>
          <a:blip r:embed="rId2"/>
          <a:stretch>
            <a:fillRect/>
          </a:stretch>
        </p:blipFill>
        <p:spPr>
          <a:xfrm>
            <a:off x="105437" y="3760209"/>
            <a:ext cx="2402339" cy="1900357"/>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105438" y="1240205"/>
            <a:ext cx="3869662" cy="2310882"/>
          </a:xfrm>
          <a:prstGeom prst="rect">
            <a:avLst/>
          </a:prstGeom>
          <a:ln>
            <a:solidFill>
              <a:schemeClr val="tx1"/>
            </a:solidFill>
          </a:ln>
        </p:spPr>
      </p:pic>
      <p:sp>
        <p:nvSpPr>
          <p:cNvPr id="6" name="Rectangle 5"/>
          <p:cNvSpPr/>
          <p:nvPr/>
        </p:nvSpPr>
        <p:spPr>
          <a:xfrm>
            <a:off x="-17131" y="5849030"/>
            <a:ext cx="3992231" cy="923330"/>
          </a:xfrm>
          <a:prstGeom prst="rect">
            <a:avLst/>
          </a:prstGeom>
          <a:ln>
            <a:solidFill>
              <a:schemeClr val="tx1"/>
            </a:solidFill>
          </a:ln>
        </p:spPr>
        <p:txBody>
          <a:bodyPr wrap="square">
            <a:spAutoFit/>
          </a:bodyPr>
          <a:lstStyle/>
          <a:p>
            <a:r>
              <a:rPr lang="en-US" b="1" i="0" dirty="0">
                <a:solidFill>
                  <a:srgbClr val="000000"/>
                </a:solidFill>
                <a:effectLst/>
              </a:rPr>
              <a:t>There is no clear correlation between loan_status, loan_amount, there is some outliers in loan amount</a:t>
            </a:r>
          </a:p>
        </p:txBody>
      </p:sp>
      <p:sp>
        <p:nvSpPr>
          <p:cNvPr id="7" name="TextBox 6"/>
          <p:cNvSpPr txBox="1"/>
          <p:nvPr/>
        </p:nvSpPr>
        <p:spPr>
          <a:xfrm>
            <a:off x="1" y="739820"/>
            <a:ext cx="3975099" cy="338554"/>
          </a:xfrm>
          <a:prstGeom prst="rect">
            <a:avLst/>
          </a:prstGeom>
          <a:noFill/>
          <a:ln>
            <a:solidFill>
              <a:schemeClr val="tx1"/>
            </a:solidFill>
          </a:ln>
        </p:spPr>
        <p:txBody>
          <a:bodyPr wrap="square" rtlCol="0">
            <a:spAutoFit/>
          </a:bodyPr>
          <a:lstStyle/>
          <a:p>
            <a:pPr algn="ctr"/>
            <a:r>
              <a:rPr lang="en-US" sz="1600" b="1" dirty="0"/>
              <a:t>Loan amount took min to max for analysis</a:t>
            </a:r>
            <a:endParaRPr lang="en-IN" sz="1600" b="1" dirty="0"/>
          </a:p>
        </p:txBody>
      </p:sp>
      <p:sp>
        <p:nvSpPr>
          <p:cNvPr id="22" name="TextBox 21"/>
          <p:cNvSpPr txBox="1"/>
          <p:nvPr/>
        </p:nvSpPr>
        <p:spPr>
          <a:xfrm>
            <a:off x="4038601" y="739820"/>
            <a:ext cx="3975099" cy="338554"/>
          </a:xfrm>
          <a:prstGeom prst="rect">
            <a:avLst/>
          </a:prstGeom>
          <a:noFill/>
          <a:ln>
            <a:solidFill>
              <a:schemeClr val="tx1"/>
            </a:solidFill>
          </a:ln>
        </p:spPr>
        <p:txBody>
          <a:bodyPr wrap="square" rtlCol="0">
            <a:spAutoFit/>
          </a:bodyPr>
          <a:lstStyle/>
          <a:p>
            <a:pPr algn="ctr"/>
            <a:r>
              <a:rPr lang="en-US" sz="1600" b="1" dirty="0"/>
              <a:t>Loan amount took min to 75% for analysis</a:t>
            </a:r>
            <a:endParaRPr lang="en-IN" sz="1600" b="1" dirty="0"/>
          </a:p>
        </p:txBody>
      </p:sp>
      <p:sp>
        <p:nvSpPr>
          <p:cNvPr id="23" name="TextBox 22"/>
          <p:cNvSpPr txBox="1"/>
          <p:nvPr/>
        </p:nvSpPr>
        <p:spPr>
          <a:xfrm>
            <a:off x="8169938" y="739820"/>
            <a:ext cx="3975099" cy="338554"/>
          </a:xfrm>
          <a:prstGeom prst="rect">
            <a:avLst/>
          </a:prstGeom>
          <a:noFill/>
          <a:ln>
            <a:solidFill>
              <a:schemeClr val="tx1"/>
            </a:solidFill>
          </a:ln>
        </p:spPr>
        <p:txBody>
          <a:bodyPr wrap="square" rtlCol="0">
            <a:spAutoFit/>
          </a:bodyPr>
          <a:lstStyle/>
          <a:p>
            <a:pPr algn="ctr"/>
            <a:r>
              <a:rPr lang="en-US" sz="1600" b="1" dirty="0"/>
              <a:t>Loan amount took 75% to Max for analysis</a:t>
            </a:r>
            <a:endParaRPr lang="en-IN" sz="1600" b="1" dirty="0"/>
          </a:p>
        </p:txBody>
      </p:sp>
      <p:pic>
        <p:nvPicPr>
          <p:cNvPr id="17" name="Picture 16"/>
          <p:cNvPicPr>
            <a:picLocks noChangeAspect="1"/>
          </p:cNvPicPr>
          <p:nvPr/>
        </p:nvPicPr>
        <p:blipFill>
          <a:blip r:embed="rId4"/>
          <a:stretch>
            <a:fillRect/>
          </a:stretch>
        </p:blipFill>
        <p:spPr>
          <a:xfrm>
            <a:off x="4038602" y="1240205"/>
            <a:ext cx="3975098" cy="2322356"/>
          </a:xfrm>
          <a:prstGeom prst="rect">
            <a:avLst/>
          </a:prstGeom>
          <a:ln>
            <a:solidFill>
              <a:schemeClr val="tx1"/>
            </a:solidFill>
          </a:ln>
        </p:spPr>
      </p:pic>
      <p:sp>
        <p:nvSpPr>
          <p:cNvPr id="25" name="Rectangle 24"/>
          <p:cNvSpPr/>
          <p:nvPr/>
        </p:nvSpPr>
        <p:spPr>
          <a:xfrm>
            <a:off x="4021469" y="5849030"/>
            <a:ext cx="3992231" cy="646331"/>
          </a:xfrm>
          <a:prstGeom prst="rect">
            <a:avLst/>
          </a:prstGeom>
          <a:ln>
            <a:solidFill>
              <a:schemeClr val="tx1"/>
            </a:solidFill>
          </a:ln>
        </p:spPr>
        <p:txBody>
          <a:bodyPr wrap="square">
            <a:spAutoFit/>
          </a:bodyPr>
          <a:lstStyle/>
          <a:p>
            <a:r>
              <a:rPr lang="en-US" b="1" dirty="0">
                <a:solidFill>
                  <a:srgbClr val="000000"/>
                </a:solidFill>
              </a:rPr>
              <a:t>since it is giving picture , let us take date data above 75%</a:t>
            </a:r>
            <a:endParaRPr lang="en-IN" b="1" dirty="0">
              <a:solidFill>
                <a:srgbClr val="000000"/>
              </a:solidFill>
            </a:endParaRPr>
          </a:p>
        </p:txBody>
      </p:sp>
      <p:pic>
        <p:nvPicPr>
          <p:cNvPr id="27" name="Picture 26"/>
          <p:cNvPicPr>
            <a:picLocks noChangeAspect="1"/>
          </p:cNvPicPr>
          <p:nvPr/>
        </p:nvPicPr>
        <p:blipFill>
          <a:blip r:embed="rId5"/>
          <a:stretch>
            <a:fillRect/>
          </a:stretch>
        </p:blipFill>
        <p:spPr>
          <a:xfrm>
            <a:off x="8169938" y="1233419"/>
            <a:ext cx="3975099" cy="2317667"/>
          </a:xfrm>
          <a:prstGeom prst="rect">
            <a:avLst/>
          </a:prstGeom>
          <a:ln>
            <a:solidFill>
              <a:schemeClr val="tx1"/>
            </a:solidFill>
          </a:ln>
        </p:spPr>
      </p:pic>
      <p:sp>
        <p:nvSpPr>
          <p:cNvPr id="28" name="Rectangle 27"/>
          <p:cNvSpPr/>
          <p:nvPr/>
        </p:nvSpPr>
        <p:spPr>
          <a:xfrm>
            <a:off x="8076398" y="5849029"/>
            <a:ext cx="4115602" cy="923330"/>
          </a:xfrm>
          <a:prstGeom prst="rect">
            <a:avLst/>
          </a:prstGeom>
          <a:ln>
            <a:solidFill>
              <a:schemeClr val="tx1"/>
            </a:solidFill>
          </a:ln>
        </p:spPr>
        <p:txBody>
          <a:bodyPr wrap="square">
            <a:spAutoFit/>
          </a:bodyPr>
          <a:lstStyle/>
          <a:p>
            <a:r>
              <a:rPr lang="en-US" b="1" dirty="0"/>
              <a:t>From above box plot we are not considering that "higher the amount" as it is insignificant</a:t>
            </a:r>
          </a:p>
        </p:txBody>
      </p:sp>
    </p:spTree>
    <p:extLst>
      <p:ext uri="{BB962C8B-B14F-4D97-AF65-F5344CB8AC3E}">
        <p14:creationId xmlns:p14="http://schemas.microsoft.com/office/powerpoint/2010/main" val="286431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IN" sz="3200" dirty="0"/>
                <a:t> </a:t>
              </a:r>
              <a:r>
                <a:rPr lang="en-US" sz="3200" dirty="0"/>
                <a:t> Univariate</a:t>
              </a:r>
              <a:r>
                <a:rPr lang="en-IN" sz="3200" dirty="0"/>
                <a:t> Segment Analysis</a:t>
              </a:r>
            </a:p>
          </p:txBody>
        </p:sp>
      </p:grpSp>
      <p:pic>
        <p:nvPicPr>
          <p:cNvPr id="2" name="Picture 1"/>
          <p:cNvPicPr>
            <a:picLocks noChangeAspect="1"/>
          </p:cNvPicPr>
          <p:nvPr/>
        </p:nvPicPr>
        <p:blipFill>
          <a:blip r:embed="rId2"/>
          <a:stretch>
            <a:fillRect/>
          </a:stretch>
        </p:blipFill>
        <p:spPr>
          <a:xfrm>
            <a:off x="6674309" y="1152936"/>
            <a:ext cx="5517691" cy="3359880"/>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662588" y="4633178"/>
            <a:ext cx="3058229" cy="1412979"/>
          </a:xfrm>
          <a:prstGeom prst="rect">
            <a:avLst/>
          </a:prstGeom>
          <a:ln>
            <a:solidFill>
              <a:schemeClr val="tx1"/>
            </a:solidFill>
          </a:ln>
        </p:spPr>
      </p:pic>
      <p:sp>
        <p:nvSpPr>
          <p:cNvPr id="7" name="Rectangle 6"/>
          <p:cNvSpPr/>
          <p:nvPr/>
        </p:nvSpPr>
        <p:spPr>
          <a:xfrm>
            <a:off x="6674309" y="6181484"/>
            <a:ext cx="5517691" cy="646331"/>
          </a:xfrm>
          <a:prstGeom prst="rect">
            <a:avLst/>
          </a:prstGeom>
          <a:ln>
            <a:solidFill>
              <a:schemeClr val="tx1"/>
            </a:solidFill>
          </a:ln>
        </p:spPr>
        <p:txBody>
          <a:bodyPr wrap="square">
            <a:spAutoFit/>
          </a:bodyPr>
          <a:lstStyle/>
          <a:p>
            <a:r>
              <a:rPr lang="en-US" b="1" dirty="0"/>
              <a:t>If the loan amount is increasing, there is a high probability of loan getting default.</a:t>
            </a:r>
          </a:p>
        </p:txBody>
      </p:sp>
      <p:sp>
        <p:nvSpPr>
          <p:cNvPr id="10" name="Rectangle 9"/>
          <p:cNvSpPr/>
          <p:nvPr/>
        </p:nvSpPr>
        <p:spPr>
          <a:xfrm>
            <a:off x="0" y="6196707"/>
            <a:ext cx="5472058" cy="646331"/>
          </a:xfrm>
          <a:prstGeom prst="rect">
            <a:avLst/>
          </a:prstGeom>
          <a:ln>
            <a:solidFill>
              <a:schemeClr val="tx1"/>
            </a:solidFill>
          </a:ln>
        </p:spPr>
        <p:txBody>
          <a:bodyPr wrap="square">
            <a:spAutoFit/>
          </a:bodyPr>
          <a:lstStyle/>
          <a:p>
            <a:r>
              <a:rPr lang="en-US" b="1" dirty="0"/>
              <a:t>If the interest rate is higher, the chance for 'charged off' is more</a:t>
            </a:r>
          </a:p>
        </p:txBody>
      </p:sp>
      <p:sp>
        <p:nvSpPr>
          <p:cNvPr id="12" name="TextBox 11"/>
          <p:cNvSpPr txBox="1"/>
          <p:nvPr/>
        </p:nvSpPr>
        <p:spPr>
          <a:xfrm>
            <a:off x="1" y="739820"/>
            <a:ext cx="5472057" cy="338554"/>
          </a:xfrm>
          <a:prstGeom prst="rect">
            <a:avLst/>
          </a:prstGeom>
          <a:noFill/>
          <a:ln>
            <a:solidFill>
              <a:schemeClr val="tx1"/>
            </a:solidFill>
          </a:ln>
        </p:spPr>
        <p:txBody>
          <a:bodyPr wrap="square" rtlCol="0">
            <a:spAutoFit/>
          </a:bodyPr>
          <a:lstStyle/>
          <a:p>
            <a:pPr algn="ctr"/>
            <a:r>
              <a:rPr lang="en-US" sz="1600" b="1" dirty="0"/>
              <a:t>Interest rate and count is Correlation with Loan status</a:t>
            </a:r>
            <a:endParaRPr lang="en-IN" sz="1600" b="1" dirty="0"/>
          </a:p>
        </p:txBody>
      </p:sp>
      <p:pic>
        <p:nvPicPr>
          <p:cNvPr id="4" name="Picture 3"/>
          <p:cNvPicPr>
            <a:picLocks noChangeAspect="1"/>
          </p:cNvPicPr>
          <p:nvPr/>
        </p:nvPicPr>
        <p:blipFill>
          <a:blip r:embed="rId4"/>
          <a:stretch>
            <a:fillRect/>
          </a:stretch>
        </p:blipFill>
        <p:spPr>
          <a:xfrm>
            <a:off x="-1" y="1183121"/>
            <a:ext cx="5472059" cy="3359880"/>
          </a:xfrm>
          <a:prstGeom prst="rect">
            <a:avLst/>
          </a:prstGeom>
          <a:ln>
            <a:solidFill>
              <a:schemeClr val="tx1"/>
            </a:solidFill>
          </a:ln>
        </p:spPr>
      </p:pic>
      <p:pic>
        <p:nvPicPr>
          <p:cNvPr id="5" name="Picture 4"/>
          <p:cNvPicPr>
            <a:picLocks noChangeAspect="1"/>
          </p:cNvPicPr>
          <p:nvPr/>
        </p:nvPicPr>
        <p:blipFill>
          <a:blip r:embed="rId5"/>
          <a:stretch>
            <a:fillRect/>
          </a:stretch>
        </p:blipFill>
        <p:spPr>
          <a:xfrm>
            <a:off x="1071170" y="4663364"/>
            <a:ext cx="3329716" cy="1412979"/>
          </a:xfrm>
          <a:prstGeom prst="rect">
            <a:avLst/>
          </a:prstGeom>
          <a:ln>
            <a:solidFill>
              <a:schemeClr val="tx1"/>
            </a:solidFill>
          </a:ln>
        </p:spPr>
      </p:pic>
      <p:sp>
        <p:nvSpPr>
          <p:cNvPr id="14" name="TextBox 13"/>
          <p:cNvSpPr txBox="1"/>
          <p:nvPr/>
        </p:nvSpPr>
        <p:spPr>
          <a:xfrm>
            <a:off x="6674309" y="739820"/>
            <a:ext cx="5517691" cy="338554"/>
          </a:xfrm>
          <a:prstGeom prst="rect">
            <a:avLst/>
          </a:prstGeom>
          <a:noFill/>
          <a:ln>
            <a:solidFill>
              <a:schemeClr val="tx1"/>
            </a:solidFill>
          </a:ln>
        </p:spPr>
        <p:txBody>
          <a:bodyPr wrap="square" rtlCol="0">
            <a:spAutoFit/>
          </a:bodyPr>
          <a:lstStyle/>
          <a:p>
            <a:pPr algn="ctr"/>
            <a:r>
              <a:rPr lang="en-US" sz="1600" b="1" dirty="0"/>
              <a:t>Loan amount and count is Correlation with Loan status</a:t>
            </a:r>
            <a:endParaRPr lang="en-IN" sz="1600" b="1" dirty="0"/>
          </a:p>
        </p:txBody>
      </p:sp>
    </p:spTree>
    <p:extLst>
      <p:ext uri="{BB962C8B-B14F-4D97-AF65-F5344CB8AC3E}">
        <p14:creationId xmlns:p14="http://schemas.microsoft.com/office/powerpoint/2010/main" val="36333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
            <a:ext cx="12192000" cy="584775"/>
            <a:chOff x="0" y="-1"/>
            <a:chExt cx="12192000" cy="584775"/>
          </a:xfrm>
        </p:grpSpPr>
        <p:cxnSp>
          <p:nvCxnSpPr>
            <p:cNvPr id="11" name="Straight Connector 10"/>
            <p:cNvCxnSpPr/>
            <p:nvPr/>
          </p:nvCxnSpPr>
          <p:spPr>
            <a:xfrm>
              <a:off x="0" y="57646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
              <a:ext cx="12192000" cy="584775"/>
            </a:xfrm>
            <a:prstGeom prst="rect">
              <a:avLst/>
            </a:prstGeom>
            <a:noFill/>
          </p:spPr>
          <p:txBody>
            <a:bodyPr wrap="square" rtlCol="0">
              <a:spAutoFit/>
            </a:bodyPr>
            <a:lstStyle/>
            <a:p>
              <a:r>
                <a:rPr lang="en-IN" sz="3200" dirty="0"/>
                <a:t> </a:t>
              </a:r>
              <a:r>
                <a:rPr lang="en-US" sz="3200" dirty="0"/>
                <a:t> Univariate</a:t>
              </a:r>
              <a:r>
                <a:rPr lang="en-IN" sz="3200" dirty="0"/>
                <a:t> Segment Analysis</a:t>
              </a:r>
            </a:p>
          </p:txBody>
        </p:sp>
      </p:grpSp>
      <p:sp>
        <p:nvSpPr>
          <p:cNvPr id="7" name="Rectangle 6"/>
          <p:cNvSpPr/>
          <p:nvPr/>
        </p:nvSpPr>
        <p:spPr>
          <a:xfrm>
            <a:off x="6674309" y="5070281"/>
            <a:ext cx="2977691" cy="1754326"/>
          </a:xfrm>
          <a:prstGeom prst="rect">
            <a:avLst/>
          </a:prstGeom>
          <a:ln>
            <a:solidFill>
              <a:schemeClr val="tx1"/>
            </a:solidFill>
          </a:ln>
        </p:spPr>
        <p:txBody>
          <a:bodyPr wrap="square">
            <a:spAutoFit/>
          </a:bodyPr>
          <a:lstStyle/>
          <a:p>
            <a:r>
              <a:rPr lang="en-US" b="1" i="1" dirty="0"/>
              <a:t>We can clearly see that loan grades having highest default percentages. G, F, E and D form grades where default rate is much higher than others</a:t>
            </a:r>
            <a:endParaRPr lang="en-US" b="1" dirty="0"/>
          </a:p>
        </p:txBody>
      </p:sp>
      <p:sp>
        <p:nvSpPr>
          <p:cNvPr id="8" name="Rectangle 7"/>
          <p:cNvSpPr/>
          <p:nvPr/>
        </p:nvSpPr>
        <p:spPr>
          <a:xfrm>
            <a:off x="-14938" y="5657671"/>
            <a:ext cx="5472058" cy="1200329"/>
          </a:xfrm>
          <a:prstGeom prst="rect">
            <a:avLst/>
          </a:prstGeom>
          <a:ln>
            <a:solidFill>
              <a:schemeClr val="tx1"/>
            </a:solidFill>
          </a:ln>
        </p:spPr>
        <p:txBody>
          <a:bodyPr wrap="square">
            <a:spAutoFit/>
          </a:bodyPr>
          <a:lstStyle/>
          <a:p>
            <a:r>
              <a:rPr lang="en-US" b="1" i="1" dirty="0"/>
              <a:t>For loans with 60 months term the default percent is 25%. and for 36 months term the default is only for 11% of the cases. If higher the repayment term chances of charge off will be higher</a:t>
            </a:r>
            <a:endParaRPr lang="en-US" b="1" dirty="0"/>
          </a:p>
        </p:txBody>
      </p:sp>
      <p:sp>
        <p:nvSpPr>
          <p:cNvPr id="9" name="TextBox 8"/>
          <p:cNvSpPr txBox="1"/>
          <p:nvPr/>
        </p:nvSpPr>
        <p:spPr>
          <a:xfrm>
            <a:off x="1" y="739820"/>
            <a:ext cx="5472057" cy="338554"/>
          </a:xfrm>
          <a:prstGeom prst="rect">
            <a:avLst/>
          </a:prstGeom>
          <a:noFill/>
          <a:ln>
            <a:solidFill>
              <a:schemeClr val="tx1"/>
            </a:solidFill>
          </a:ln>
        </p:spPr>
        <p:txBody>
          <a:bodyPr wrap="square" rtlCol="0">
            <a:spAutoFit/>
          </a:bodyPr>
          <a:lstStyle/>
          <a:p>
            <a:pPr algn="ctr"/>
            <a:r>
              <a:rPr lang="en-US" sz="1600" b="1" dirty="0"/>
              <a:t>Loan term and count is Correlation with Loan status</a:t>
            </a:r>
            <a:endParaRPr lang="en-IN" sz="1600" b="1" dirty="0"/>
          </a:p>
        </p:txBody>
      </p:sp>
      <p:sp>
        <p:nvSpPr>
          <p:cNvPr id="13" name="TextBox 12"/>
          <p:cNvSpPr txBox="1"/>
          <p:nvPr/>
        </p:nvSpPr>
        <p:spPr>
          <a:xfrm>
            <a:off x="6674309" y="739820"/>
            <a:ext cx="5517691" cy="338554"/>
          </a:xfrm>
          <a:prstGeom prst="rect">
            <a:avLst/>
          </a:prstGeom>
          <a:noFill/>
          <a:ln>
            <a:solidFill>
              <a:schemeClr val="tx1"/>
            </a:solidFill>
          </a:ln>
        </p:spPr>
        <p:txBody>
          <a:bodyPr wrap="square" rtlCol="0">
            <a:spAutoFit/>
          </a:bodyPr>
          <a:lstStyle/>
          <a:p>
            <a:pPr algn="ctr"/>
            <a:r>
              <a:rPr lang="en-US" sz="1600" b="1" dirty="0"/>
              <a:t>Company grade and count is Correlation with Loan status</a:t>
            </a:r>
            <a:endParaRPr lang="en-IN" sz="1600" b="1" dirty="0"/>
          </a:p>
        </p:txBody>
      </p:sp>
      <p:pic>
        <p:nvPicPr>
          <p:cNvPr id="14" name="Picture 13"/>
          <p:cNvPicPr>
            <a:picLocks noChangeAspect="1"/>
          </p:cNvPicPr>
          <p:nvPr/>
        </p:nvPicPr>
        <p:blipFill>
          <a:blip r:embed="rId2"/>
          <a:stretch>
            <a:fillRect/>
          </a:stretch>
        </p:blipFill>
        <p:spPr>
          <a:xfrm>
            <a:off x="0" y="1191427"/>
            <a:ext cx="5472058" cy="3357730"/>
          </a:xfrm>
          <a:prstGeom prst="rect">
            <a:avLst/>
          </a:prstGeom>
          <a:ln>
            <a:solidFill>
              <a:schemeClr val="tx1"/>
            </a:solidFill>
          </a:ln>
        </p:spPr>
      </p:pic>
      <p:pic>
        <p:nvPicPr>
          <p:cNvPr id="2" name="Picture 1"/>
          <p:cNvPicPr>
            <a:picLocks noChangeAspect="1"/>
          </p:cNvPicPr>
          <p:nvPr/>
        </p:nvPicPr>
        <p:blipFill>
          <a:blip r:embed="rId3"/>
          <a:stretch>
            <a:fillRect/>
          </a:stretch>
        </p:blipFill>
        <p:spPr>
          <a:xfrm>
            <a:off x="1071170" y="4569499"/>
            <a:ext cx="2949288" cy="104797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6674309" y="1191427"/>
            <a:ext cx="5517691" cy="3333663"/>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9760997" y="4638143"/>
            <a:ext cx="2431003" cy="2186464"/>
          </a:xfrm>
          <a:prstGeom prst="rect">
            <a:avLst/>
          </a:prstGeom>
          <a:ln>
            <a:solidFill>
              <a:schemeClr val="tx1"/>
            </a:solidFill>
          </a:ln>
        </p:spPr>
      </p:pic>
    </p:spTree>
    <p:extLst>
      <p:ext uri="{BB962C8B-B14F-4D97-AF65-F5344CB8AC3E}">
        <p14:creationId xmlns:p14="http://schemas.microsoft.com/office/powerpoint/2010/main" val="373046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991</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Lending Club Case Group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Group Study</dc:title>
  <dc:creator>Prashant Tariwal</dc:creator>
  <cp:lastModifiedBy>Prashant Tariwal</cp:lastModifiedBy>
  <cp:revision>22</cp:revision>
  <dcterms:created xsi:type="dcterms:W3CDTF">2022-03-04T15:15:02Z</dcterms:created>
  <dcterms:modified xsi:type="dcterms:W3CDTF">2022-03-07T05:33:39Z</dcterms:modified>
</cp:coreProperties>
</file>