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X7vY6Nv/ejRAQ/h1fzRMJrrMp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D1D1B-40DF-4AB8-934C-0B7D6B0917A4}">
  <a:tblStyle styleId="{AE2D1D1B-40DF-4AB8-934C-0B7D6B0917A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CCE"/>
          </a:solidFill>
        </a:fill>
      </a:tcStyle>
    </a:band1H>
    <a:band2H>
      <a:tcTxStyle/>
    </a:band2H>
    <a:band1V>
      <a:tcTxStyle/>
      <a:tcStyle>
        <a:fill>
          <a:solidFill>
            <a:srgbClr val="CACCC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PRASHANT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RAJESH : </a:t>
            </a:r>
            <a:r>
              <a:rPr lang="en-US">
                <a:latin typeface="Calibri"/>
                <a:ea typeface="Calibri"/>
                <a:cs typeface="Calibri"/>
                <a:sym typeface="Calibri"/>
              </a:rPr>
              <a:t>Now we have tried adding another dummy variable to the model to see if there is another significant increase in accuracy of the model but as we can see there isn't much increase. So now we have to do F test to see if this increase in accuracy is statistically significant.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PRASHANT</a:t>
            </a:r>
            <a:endParaRPr/>
          </a:p>
        </p:txBody>
      </p:sp>
      <p:sp>
        <p:nvSpPr>
          <p:cNvPr id="148" name="Google Shape;14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First we calculate the sum of squared  errors for both models and their difference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NALIN</a:t>
            </a:r>
            <a:endParaRPr/>
          </a:p>
        </p:txBody>
      </p:sp>
      <p:sp>
        <p:nvSpPr>
          <p:cNvPr id="159" name="Google Shape;15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RAJESH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PRASHANT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PRASHANT : The capital expenditure done by the government to build various infrastructure like roads, railways, ports, etc. enhance accessibility and facilitate trade, improve mobility, generate greater employment opportunities, and boost overall economic productivity. The logistics cost for the Indian economy is around 14-16% as compared to around 8% for China and 10-11% for western economies. As a result of this manufacturing as a % of GDP peaked at around 17% of GDP in 2006 and has been on decline ever since.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None/>
            </a:pPr>
            <a:r>
              <a:rPr lang="en-US"/>
              <a:t>NALIN : GDP is the most commonly used metric to measure the economic output of an entity, it is the standard measure of the value added created through the production of goods and services in a country during a certain period and has been represented by the following equation : Y = C + I + G + (X - M)</a:t>
            </a:r>
            <a:endParaRPr/>
          </a:p>
          <a:p>
            <a:pPr indent="0" lvl="0" marL="0" rtl="0" algn="l">
              <a:lnSpc>
                <a:spcPct val="100000"/>
              </a:lnSpc>
              <a:spcBef>
                <a:spcPts val="0"/>
              </a:spcBef>
              <a:spcAft>
                <a:spcPts val="0"/>
              </a:spcAft>
              <a:buSzPts val="1100"/>
              <a:buNone/>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RAJESH</a:t>
            </a:r>
            <a:endParaRPr/>
          </a:p>
          <a:p>
            <a:pPr indent="0" lvl="0" marL="0" rtl="0" algn="l">
              <a:lnSpc>
                <a:spcPct val="100000"/>
              </a:lnSpc>
              <a:spcBef>
                <a:spcPts val="0"/>
              </a:spcBef>
              <a:spcAft>
                <a:spcPts val="0"/>
              </a:spcAft>
              <a:buSzPts val="1100"/>
              <a:buNone/>
            </a:pPr>
            <a:r>
              <a:rPr lang="en-US"/>
              <a:t>Revenue Expenditure : It is expenditure for the normal running of government departments and various services, interest charges on debt incurred by the government, subsidies and so on. Broadly speaking, expenditure which does not result in the creation of assets is treated as revenue expenditure.</a:t>
            </a:r>
            <a:endParaRPr/>
          </a:p>
          <a:p>
            <a:pPr indent="0" lvl="0" marL="0" rtl="0" algn="l">
              <a:lnSpc>
                <a:spcPct val="100000"/>
              </a:lnSpc>
              <a:spcBef>
                <a:spcPts val="0"/>
              </a:spcBef>
              <a:spcAft>
                <a:spcPts val="0"/>
              </a:spcAft>
              <a:buSzPts val="1100"/>
              <a:buNone/>
            </a:pPr>
            <a:r>
              <a:rPr lang="en-US"/>
              <a:t>Capital Expenditure : It is the part of the government spending that goes into the creation of assets like schools, colleges, hospitals, roads, bridges, dams, railway lines, airports and seaports. It also covers the acquisition of equipment and machinery by the government, including those for defense purposes.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None/>
            </a:pPr>
            <a:r>
              <a:rPr lang="en-US"/>
              <a:t>PRASHANT : As the Indian economy has slowed after FY17 due to global headwinds and lack of private sector investment the government has started building infrastructure through capital spending which can be clearly seen in form of the meteoric rise in capital expenditure outlay by the government. Rather than providing subsidies and handouts to people this way of injecting money is much more beneficial as even after the spending is done and the workers who were paid wages have spent the money they earned, in the long term we have an asset that helps in improving economic efficiency.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PRASHANT</a:t>
            </a:r>
            <a:endParaRPr/>
          </a:p>
        </p:txBody>
      </p:sp>
      <p:sp>
        <p:nvSpPr>
          <p:cNvPr id="119" name="Google Shape;11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RAJESH : </a:t>
            </a:r>
            <a:r>
              <a:rPr lang="en-US">
                <a:latin typeface="Calibri"/>
                <a:ea typeface="Calibri"/>
                <a:cs typeface="Calibri"/>
                <a:sym typeface="Calibri"/>
              </a:rPr>
              <a:t>The following is the data for GDP, capital expenditure, revenue expenditure and total expenditure by central government from FY84 to FY21 that we have used in our study.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NALIN : </a:t>
            </a:r>
            <a:r>
              <a:rPr lang="en-US">
                <a:latin typeface="Calibri"/>
                <a:ea typeface="Calibri"/>
                <a:cs typeface="Calibri"/>
                <a:sym typeface="Calibri"/>
              </a:rPr>
              <a:t>Calculating the short term multiplier effects of both revenue and capital expenditure by creating a linear regression model and using the data, we see that while its greater for capital expenditure even in short term the difference isn't very big and thus we can try and reduce the complexity of the model by reducing variables.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PRASHANT : </a:t>
            </a:r>
            <a:r>
              <a:rPr lang="en-US">
                <a:latin typeface="Calibri"/>
                <a:ea typeface="Calibri"/>
                <a:cs typeface="Calibri"/>
                <a:sym typeface="Calibri"/>
              </a:rPr>
              <a:t>Instead of using capital and revenue expenditure, we have not used total expenditure while adding a dummy variable to account for the economic reforms of 1991 as Indian economy underwent massive systemic changes afterwards with trade barriers being lifted and running private enterprise becoming easier. The accuracy of the model increases increases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8"/>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8"/>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8"/>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7"/>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28"/>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28"/>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9" name="Google Shape;5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7" name="Shape 27"/>
        <p:cNvGrpSpPr/>
        <p:nvPr/>
      </p:nvGrpSpPr>
      <p:grpSpPr>
        <a:xfrm>
          <a:off x="0" y="0"/>
          <a:ext cx="0" cy="0"/>
          <a:chOff x="0" y="0"/>
          <a:chExt cx="0" cy="0"/>
        </a:xfrm>
      </p:grpSpPr>
      <p:sp>
        <p:nvSpPr>
          <p:cNvPr id="28" name="Google Shape;28;p22"/>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9" name="Google Shape;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0" name="Shape 30"/>
        <p:cNvGrpSpPr/>
        <p:nvPr/>
      </p:nvGrpSpPr>
      <p:grpSpPr>
        <a:xfrm>
          <a:off x="0" y="0"/>
          <a:ext cx="0" cy="0"/>
          <a:chOff x="0" y="0"/>
          <a:chExt cx="0" cy="0"/>
        </a:xfrm>
      </p:grpSpPr>
      <p:sp>
        <p:nvSpPr>
          <p:cNvPr id="31" name="Google Shape;31;p2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2" name="Google Shape;32;p2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3" name="Google Shape;33;p23"/>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2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8" name="Google Shape;38;p2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25"/>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4" name="Google Shape;44;p25"/>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26"/>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6"/>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9" name="Google Shape;49;p26"/>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26"/>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US"/>
              <a:t>MULTIPLIER EFFECT OF </a:t>
            </a:r>
            <a:endParaRPr/>
          </a:p>
          <a:p>
            <a:pPr indent="0" lvl="0" marL="0" rtl="0" algn="l">
              <a:lnSpc>
                <a:spcPct val="100000"/>
              </a:lnSpc>
              <a:spcBef>
                <a:spcPts val="0"/>
              </a:spcBef>
              <a:spcAft>
                <a:spcPts val="0"/>
              </a:spcAft>
              <a:buSzPts val="3600"/>
              <a:buNone/>
            </a:pPr>
            <a:r>
              <a:rPr lang="en-US"/>
              <a:t>INFRASTRUCTURE INVESTMENT</a:t>
            </a:r>
            <a:endParaRPr/>
          </a:p>
        </p:txBody>
      </p:sp>
      <p:sp>
        <p:nvSpPr>
          <p:cNvPr id="65" name="Google Shape;65;p1"/>
          <p:cNvSpPr txBox="1"/>
          <p:nvPr>
            <p:ph idx="1" type="subTitle"/>
          </p:nvPr>
        </p:nvSpPr>
        <p:spPr>
          <a:xfrm>
            <a:off x="311700" y="1878545"/>
            <a:ext cx="4242600" cy="1091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lang="en-US"/>
              <a:t>By:-</a:t>
            </a:r>
            <a:endParaRPr/>
          </a:p>
          <a:p>
            <a:pPr indent="0" lvl="0" marL="0" rtl="0" algn="l">
              <a:lnSpc>
                <a:spcPct val="100000"/>
              </a:lnSpc>
              <a:spcBef>
                <a:spcPts val="0"/>
              </a:spcBef>
              <a:spcAft>
                <a:spcPts val="0"/>
              </a:spcAft>
              <a:buSzPts val="1600"/>
              <a:buNone/>
            </a:pPr>
            <a:r>
              <a:rPr lang="en-US"/>
              <a:t>Prashant Tiwari 2K20/IT/103</a:t>
            </a:r>
            <a:endParaRPr/>
          </a:p>
          <a:p>
            <a:pPr indent="0" lvl="0" marL="0" rtl="0" algn="l">
              <a:lnSpc>
                <a:spcPct val="100000"/>
              </a:lnSpc>
              <a:spcBef>
                <a:spcPts val="0"/>
              </a:spcBef>
              <a:spcAft>
                <a:spcPts val="0"/>
              </a:spcAft>
              <a:buSzPts val="1600"/>
              <a:buNone/>
            </a:pPr>
            <a:r>
              <a:rPr lang="en-US"/>
              <a:t>Nalin Yadav 2K20/IT/89</a:t>
            </a:r>
            <a:endParaRPr/>
          </a:p>
          <a:p>
            <a:pPr indent="0" lvl="0" marL="0" rtl="0" algn="l">
              <a:lnSpc>
                <a:spcPct val="100000"/>
              </a:lnSpc>
              <a:spcBef>
                <a:spcPts val="0"/>
              </a:spcBef>
              <a:spcAft>
                <a:spcPts val="0"/>
              </a:spcAft>
              <a:buSzPts val="1600"/>
              <a:buNone/>
            </a:pPr>
            <a:r>
              <a:rPr lang="en-US"/>
              <a:t>Rajesh Chandela 2k20/IT/115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ADDING ANOTHER DUMMY</a:t>
            </a:r>
            <a:endParaRPr/>
          </a:p>
        </p:txBody>
      </p:sp>
      <p:pic>
        <p:nvPicPr>
          <p:cNvPr descr="Graphical user interface, text, application, email&#10;&#10;Description automatically generated" id="145" name="Google Shape;145;p10"/>
          <p:cNvPicPr preferRelativeResize="0"/>
          <p:nvPr/>
        </p:nvPicPr>
        <p:blipFill rotWithShape="1">
          <a:blip r:embed="rId3">
            <a:alphaModFix/>
          </a:blip>
          <a:srcRect b="0" l="0" r="0" t="0"/>
          <a:stretch/>
        </p:blipFill>
        <p:spPr>
          <a:xfrm>
            <a:off x="604838" y="1331202"/>
            <a:ext cx="7934325" cy="38145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F-TEST</a:t>
            </a:r>
            <a:endParaRPr/>
          </a:p>
        </p:txBody>
      </p:sp>
      <p:pic>
        <p:nvPicPr>
          <p:cNvPr descr="Graphical user interface, text, application&#10;&#10;Description automatically generated" id="151" name="Google Shape;151;p11"/>
          <p:cNvPicPr preferRelativeResize="0"/>
          <p:nvPr/>
        </p:nvPicPr>
        <p:blipFill rotWithShape="1">
          <a:blip r:embed="rId3">
            <a:alphaModFix/>
          </a:blip>
          <a:srcRect b="0" l="0" r="0" t="0"/>
          <a:stretch/>
        </p:blipFill>
        <p:spPr>
          <a:xfrm>
            <a:off x="1587" y="1863162"/>
            <a:ext cx="9140826" cy="25760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Graphical user interface, text, application, email&#10;&#10;Description automatically generated" id="156" name="Google Shape;156;p12"/>
          <p:cNvPicPr preferRelativeResize="0"/>
          <p:nvPr/>
        </p:nvPicPr>
        <p:blipFill rotWithShape="1">
          <a:blip r:embed="rId3">
            <a:alphaModFix/>
          </a:blip>
          <a:srcRect b="0" l="0" r="0" t="0"/>
          <a:stretch/>
        </p:blipFill>
        <p:spPr>
          <a:xfrm>
            <a:off x="1588" y="754868"/>
            <a:ext cx="9140825" cy="3205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Graphical user interface, text, application, email&#10;&#10;Description automatically generated" id="161" name="Google Shape;161;p13"/>
          <p:cNvPicPr preferRelativeResize="0"/>
          <p:nvPr/>
        </p:nvPicPr>
        <p:blipFill rotWithShape="1">
          <a:blip r:embed="rId3">
            <a:alphaModFix/>
          </a:blip>
          <a:srcRect b="0" l="0" r="0" t="0"/>
          <a:stretch/>
        </p:blipFill>
        <p:spPr>
          <a:xfrm>
            <a:off x="1587" y="812975"/>
            <a:ext cx="9140824" cy="312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t>Results</a:t>
            </a:r>
            <a:endParaRPr/>
          </a:p>
        </p:txBody>
      </p:sp>
      <p:sp>
        <p:nvSpPr>
          <p:cNvPr id="167" name="Google Shape;167;p14"/>
          <p:cNvSpPr txBox="1"/>
          <p:nvPr/>
        </p:nvSpPr>
        <p:spPr>
          <a:xfrm>
            <a:off x="355375" y="1561750"/>
            <a:ext cx="84771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The multiplier effect for infrastructure spending done by the government over the period of time under observation is 5.725 across all assets built. </a:t>
            </a:r>
            <a:endParaRPr b="0" i="0" sz="15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The dummy variable for 1991 is important and increases accuracy significantly.</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Roboto"/>
                <a:ea typeface="Roboto"/>
                <a:cs typeface="Roboto"/>
                <a:sym typeface="Roboto"/>
              </a:rPr>
              <a:t>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Any further dummy variables are not useful as they don't increase accuracy by a statistically significant margin. </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The marginal prosperity to consumers isn’t very different in the short term for both revenue and capital expenditure. </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t>Limitations</a:t>
            </a:r>
            <a:endParaRPr/>
          </a:p>
        </p:txBody>
      </p:sp>
      <p:sp>
        <p:nvSpPr>
          <p:cNvPr id="173" name="Google Shape;173;p15"/>
          <p:cNvSpPr txBox="1"/>
          <p:nvPr/>
        </p:nvSpPr>
        <p:spPr>
          <a:xfrm>
            <a:off x="439525" y="1608525"/>
            <a:ext cx="8704500" cy="2724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 </a:t>
            </a:r>
            <a:r>
              <a:rPr b="0" i="0" lang="en-US" sz="1500" u="none" cap="none" strike="noStrike">
                <a:solidFill>
                  <a:srgbClr val="000000"/>
                </a:solidFill>
                <a:latin typeface="Roboto"/>
                <a:ea typeface="Roboto"/>
                <a:cs typeface="Roboto"/>
                <a:sym typeface="Roboto"/>
              </a:rPr>
              <a:t>The multiplier effect is calculated only for short to medium term and hence doesn't give the full picture of economic advantages. </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The multiplier effect has been shown to vary from one infrastructure asset to another, for example, roads have a multiplier effect 2.5 while power sector investments like power grids have multiplier effect of 86, here we have just taken them all as one. </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US" sz="1500" u="none" cap="none" strike="noStrike">
                <a:solidFill>
                  <a:srgbClr val="000000"/>
                </a:solidFill>
                <a:latin typeface="Roboto"/>
                <a:ea typeface="Roboto"/>
                <a:cs typeface="Roboto"/>
                <a:sym typeface="Roboto"/>
              </a:rPr>
              <a:t>There are some minor distortions even after 1991 that might pile up when taken together like the government reducing its debt by contractionary fiscal policy from FY04 to FY07 and then the 2008 financial crisis. Also, the drastic increase in capital spending after 2014 due to different ideological views of the new government from the previous one. </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3706500" cy="78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INTRODUCTION</a:t>
            </a:r>
            <a:endParaRPr/>
          </a:p>
        </p:txBody>
      </p:sp>
      <p:pic>
        <p:nvPicPr>
          <p:cNvPr id="71" name="Google Shape;71;p2"/>
          <p:cNvPicPr preferRelativeResize="0"/>
          <p:nvPr/>
        </p:nvPicPr>
        <p:blipFill rotWithShape="1">
          <a:blip r:embed="rId3">
            <a:alphaModFix/>
          </a:blip>
          <a:srcRect b="0" l="0" r="0" t="0"/>
          <a:stretch/>
        </p:blipFill>
        <p:spPr>
          <a:xfrm>
            <a:off x="855288" y="1286025"/>
            <a:ext cx="2619375" cy="1743075"/>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421902" y="3208050"/>
            <a:ext cx="3486150" cy="1743075"/>
          </a:xfrm>
          <a:prstGeom prst="rect">
            <a:avLst/>
          </a:prstGeom>
          <a:noFill/>
          <a:ln>
            <a:noFill/>
          </a:ln>
        </p:spPr>
      </p:pic>
      <p:pic>
        <p:nvPicPr>
          <p:cNvPr id="73" name="Google Shape;73;p2"/>
          <p:cNvPicPr preferRelativeResize="0"/>
          <p:nvPr/>
        </p:nvPicPr>
        <p:blipFill rotWithShape="1">
          <a:blip r:embed="rId5">
            <a:alphaModFix/>
          </a:blip>
          <a:srcRect b="0" l="0" r="0" t="0"/>
          <a:stretch/>
        </p:blipFill>
        <p:spPr>
          <a:xfrm>
            <a:off x="4758362" y="370268"/>
            <a:ext cx="4073523" cy="46561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UNDERSTANDING ECONOMIC OUTPUT</a:t>
            </a:r>
            <a:endParaRPr/>
          </a:p>
        </p:txBody>
      </p:sp>
      <p:sp>
        <p:nvSpPr>
          <p:cNvPr id="79" name="Google Shape;79;p3"/>
          <p:cNvSpPr/>
          <p:nvPr/>
        </p:nvSpPr>
        <p:spPr>
          <a:xfrm rot="-2700000">
            <a:off x="6360633" y="2535342"/>
            <a:ext cx="1323704" cy="1320734"/>
          </a:xfrm>
          <a:prstGeom prst="ellipse">
            <a:avLst/>
          </a:prstGeom>
          <a:solidFill>
            <a:srgbClr val="A1C3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
          <p:cNvGrpSpPr/>
          <p:nvPr/>
        </p:nvGrpSpPr>
        <p:grpSpPr>
          <a:xfrm>
            <a:off x="4337258" y="2087279"/>
            <a:ext cx="2742177" cy="2667697"/>
            <a:chOff x="1917433" y="1453654"/>
            <a:chExt cx="2742177" cy="2667697"/>
          </a:xfrm>
        </p:grpSpPr>
        <p:sp>
          <p:nvSpPr>
            <p:cNvPr id="81" name="Google Shape;81;p3"/>
            <p:cNvSpPr/>
            <p:nvPr/>
          </p:nvSpPr>
          <p:spPr>
            <a:xfrm rot="-2700000">
              <a:off x="2440767" y="1711670"/>
              <a:ext cx="1621029" cy="2151664"/>
            </a:xfrm>
            <a:custGeom>
              <a:rect b="b" l="l" r="r" t="t"/>
              <a:pathLst>
                <a:path extrusionOk="0" h="332" w="25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rot="-2700000">
              <a:off x="2689034" y="1771298"/>
              <a:ext cx="1575643" cy="1769691"/>
            </a:xfrm>
            <a:custGeom>
              <a:rect b="b" l="l" r="r" t="t"/>
              <a:pathLst>
                <a:path extrusionOk="0" h="285" w="254">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0C58D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txBox="1"/>
            <p:nvPr/>
          </p:nvSpPr>
          <p:spPr>
            <a:xfrm rot="-5400000">
              <a:off x="2686908" y="2290153"/>
              <a:ext cx="14961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CONSUMPTION</a:t>
              </a:r>
              <a:r>
                <a:rPr b="0" i="0" lang="en-US" sz="1000" u="none" cap="none" strike="noStrike">
                  <a:solidFill>
                    <a:srgbClr val="FFFFFF"/>
                  </a:solidFill>
                  <a:latin typeface="Roboto"/>
                  <a:ea typeface="Roboto"/>
                  <a:cs typeface="Roboto"/>
                  <a:sym typeface="Roboto"/>
                </a:rPr>
                <a:t> </a:t>
              </a:r>
              <a:endParaRPr b="0" i="0" sz="1000" u="none" cap="none" strike="noStrike">
                <a:solidFill>
                  <a:srgbClr val="FFFFFF"/>
                </a:solidFill>
                <a:latin typeface="Roboto"/>
                <a:ea typeface="Roboto"/>
                <a:cs typeface="Roboto"/>
                <a:sym typeface="Roboto"/>
              </a:endParaRPr>
            </a:p>
          </p:txBody>
        </p:sp>
      </p:grpSp>
      <p:grpSp>
        <p:nvGrpSpPr>
          <p:cNvPr id="84" name="Google Shape;84;p3"/>
          <p:cNvGrpSpPr/>
          <p:nvPr/>
        </p:nvGrpSpPr>
        <p:grpSpPr>
          <a:xfrm>
            <a:off x="5900710" y="3137247"/>
            <a:ext cx="2669123" cy="2745705"/>
            <a:chOff x="3451410" y="2479847"/>
            <a:chExt cx="2669123" cy="2745705"/>
          </a:xfrm>
        </p:grpSpPr>
        <p:sp>
          <p:nvSpPr>
            <p:cNvPr id="85" name="Google Shape;85;p3"/>
            <p:cNvSpPr/>
            <p:nvPr/>
          </p:nvSpPr>
          <p:spPr>
            <a:xfrm rot="-2700000">
              <a:off x="3709147" y="3080460"/>
              <a:ext cx="2153650" cy="1621060"/>
            </a:xfrm>
            <a:custGeom>
              <a:rect b="b" l="l" r="r" t="t"/>
              <a:pathLst>
                <a:path extrusionOk="0" h="250" w="333">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rot="-2700000">
              <a:off x="3773733" y="2873178"/>
              <a:ext cx="1764275" cy="1573502"/>
            </a:xfrm>
            <a:custGeom>
              <a:rect b="b" l="l" r="r" t="t"/>
              <a:pathLst>
                <a:path extrusionOk="0" h="254" w="285">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0D5D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txBox="1"/>
            <p:nvPr/>
          </p:nvSpPr>
          <p:spPr>
            <a:xfrm>
              <a:off x="3823936" y="3427182"/>
              <a:ext cx="14961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NET EXPORTS</a:t>
              </a:r>
              <a:endParaRPr b="0" i="0" sz="1300" u="none" cap="none" strike="noStrike">
                <a:solidFill>
                  <a:srgbClr val="FFFFFF"/>
                </a:solidFill>
                <a:latin typeface="Roboto"/>
                <a:ea typeface="Roboto"/>
                <a:cs typeface="Roboto"/>
                <a:sym typeface="Roboto"/>
              </a:endParaRPr>
            </a:p>
          </p:txBody>
        </p:sp>
      </p:grpSp>
      <p:grpSp>
        <p:nvGrpSpPr>
          <p:cNvPr id="88" name="Google Shape;88;p3"/>
          <p:cNvGrpSpPr/>
          <p:nvPr/>
        </p:nvGrpSpPr>
        <p:grpSpPr>
          <a:xfrm>
            <a:off x="6955004" y="1647316"/>
            <a:ext cx="2744808" cy="2664963"/>
            <a:chOff x="4481729" y="1022053"/>
            <a:chExt cx="2744808" cy="2664963"/>
          </a:xfrm>
        </p:grpSpPr>
        <p:sp>
          <p:nvSpPr>
            <p:cNvPr id="89" name="Google Shape;89;p3"/>
            <p:cNvSpPr/>
            <p:nvPr/>
          </p:nvSpPr>
          <p:spPr>
            <a:xfrm rot="-2700000">
              <a:off x="5085474" y="1278703"/>
              <a:ext cx="1617163" cy="2151664"/>
            </a:xfrm>
            <a:custGeom>
              <a:rect b="b" l="l" r="r" t="t"/>
              <a:pathLst>
                <a:path extrusionOk="0" h="332" w="25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rot="-2700000">
              <a:off x="4874704" y="1604373"/>
              <a:ext cx="1579339" cy="1765685"/>
            </a:xfrm>
            <a:custGeom>
              <a:rect b="b" l="l" r="r" t="t"/>
              <a:pathLst>
                <a:path extrusionOk="0" h="285" w="254">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0E65F0"/>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txBox="1"/>
            <p:nvPr/>
          </p:nvSpPr>
          <p:spPr>
            <a:xfrm rot="5400000">
              <a:off x="4960966" y="2290154"/>
              <a:ext cx="14961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INVESTMENTS</a:t>
              </a:r>
              <a:endParaRPr b="0" i="0" sz="1300" u="none" cap="none" strike="noStrike">
                <a:solidFill>
                  <a:srgbClr val="FFFFFF"/>
                </a:solidFill>
                <a:latin typeface="Roboto"/>
                <a:ea typeface="Roboto"/>
                <a:cs typeface="Roboto"/>
                <a:sym typeface="Roboto"/>
              </a:endParaRPr>
            </a:p>
          </p:txBody>
        </p:sp>
      </p:grpSp>
      <p:grpSp>
        <p:nvGrpSpPr>
          <p:cNvPr id="92" name="Google Shape;92;p3"/>
          <p:cNvGrpSpPr/>
          <p:nvPr/>
        </p:nvGrpSpPr>
        <p:grpSpPr>
          <a:xfrm>
            <a:off x="5455471" y="500926"/>
            <a:ext cx="2655036" cy="2779196"/>
            <a:chOff x="3026171" y="-74974"/>
            <a:chExt cx="2655036" cy="2779196"/>
          </a:xfrm>
        </p:grpSpPr>
        <p:sp>
          <p:nvSpPr>
            <p:cNvPr id="93" name="Google Shape;93;p3"/>
            <p:cNvSpPr/>
            <p:nvPr/>
          </p:nvSpPr>
          <p:spPr>
            <a:xfrm rot="-2700000">
              <a:off x="3282650" y="446186"/>
              <a:ext cx="2142068" cy="1612705"/>
            </a:xfrm>
            <a:custGeom>
              <a:rect b="b" l="l" r="r" t="t"/>
              <a:pathLst>
                <a:path extrusionOk="0" h="249" w="331">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rot="-2700000">
              <a:off x="3615831" y="736085"/>
              <a:ext cx="1767975" cy="1573496"/>
            </a:xfrm>
            <a:custGeom>
              <a:rect b="b" l="l" r="r" t="t"/>
              <a:pathLst>
                <a:path extrusionOk="0" h="253" w="285">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0944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txBox="1"/>
            <p:nvPr/>
          </p:nvSpPr>
          <p:spPr>
            <a:xfrm>
              <a:off x="3823913" y="1153125"/>
              <a:ext cx="14961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GOVT SPENDING</a:t>
              </a:r>
              <a:endParaRPr b="0" i="0" sz="1300" u="none" cap="none" strike="noStrike">
                <a:solidFill>
                  <a:srgbClr val="FFFFFF"/>
                </a:solidFill>
                <a:latin typeface="Roboto"/>
                <a:ea typeface="Roboto"/>
                <a:cs typeface="Roboto"/>
                <a:sym typeface="Roboto"/>
              </a:endParaRPr>
            </a:p>
          </p:txBody>
        </p:sp>
      </p:grpSp>
      <p:sp>
        <p:nvSpPr>
          <p:cNvPr id="96" name="Google Shape;96;p3"/>
          <p:cNvSpPr txBox="1"/>
          <p:nvPr/>
        </p:nvSpPr>
        <p:spPr>
          <a:xfrm>
            <a:off x="6262275" y="2887900"/>
            <a:ext cx="1520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COMPONENTS</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OF GDP</a:t>
            </a:r>
            <a:endParaRPr b="0" i="0" sz="1400" u="none" cap="none" strike="noStrike">
              <a:solidFill>
                <a:srgbClr val="000000"/>
              </a:solidFill>
              <a:latin typeface="Roboto"/>
              <a:ea typeface="Roboto"/>
              <a:cs typeface="Roboto"/>
              <a:sym typeface="Roboto"/>
            </a:endParaRPr>
          </a:p>
        </p:txBody>
      </p:sp>
      <p:pic>
        <p:nvPicPr>
          <p:cNvPr id="97" name="Google Shape;97;p3"/>
          <p:cNvPicPr preferRelativeResize="0"/>
          <p:nvPr/>
        </p:nvPicPr>
        <p:blipFill rotWithShape="1">
          <a:blip r:embed="rId3">
            <a:alphaModFix/>
          </a:blip>
          <a:srcRect b="0" l="0" r="0" t="0"/>
          <a:stretch/>
        </p:blipFill>
        <p:spPr>
          <a:xfrm>
            <a:off x="166025" y="1836725"/>
            <a:ext cx="4820300" cy="291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COMPONENTS OF GOVERNMENT SPENDING</a:t>
            </a:r>
            <a:endParaRPr/>
          </a:p>
        </p:txBody>
      </p:sp>
      <p:sp>
        <p:nvSpPr>
          <p:cNvPr id="103" name="Google Shape;103;p4"/>
          <p:cNvSpPr/>
          <p:nvPr/>
        </p:nvSpPr>
        <p:spPr>
          <a:xfrm>
            <a:off x="38029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Govt Spending</a:t>
            </a:r>
            <a:endParaRPr b="0" i="0" sz="1300" u="none" cap="none" strike="noStrike">
              <a:solidFill>
                <a:srgbClr val="FFFFFF"/>
              </a:solidFill>
              <a:latin typeface="Arial"/>
              <a:ea typeface="Arial"/>
              <a:cs typeface="Arial"/>
              <a:sym typeface="Arial"/>
            </a:endParaRPr>
          </a:p>
        </p:txBody>
      </p:sp>
      <p:sp>
        <p:nvSpPr>
          <p:cNvPr id="104" name="Google Shape;104;p4"/>
          <p:cNvSpPr/>
          <p:nvPr/>
        </p:nvSpPr>
        <p:spPr>
          <a:xfrm>
            <a:off x="55732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Roboto"/>
                <a:ea typeface="Roboto"/>
                <a:cs typeface="Roboto"/>
                <a:sym typeface="Roboto"/>
              </a:rPr>
              <a:t>Capital Expenditure</a:t>
            </a:r>
            <a:endParaRPr b="0" i="0" sz="1200" u="none" cap="none" strike="noStrike">
              <a:solidFill>
                <a:srgbClr val="FFFFFF"/>
              </a:solidFill>
              <a:latin typeface="Arial"/>
              <a:ea typeface="Arial"/>
              <a:cs typeface="Arial"/>
              <a:sym typeface="Arial"/>
            </a:endParaRPr>
          </a:p>
        </p:txBody>
      </p:sp>
      <p:sp>
        <p:nvSpPr>
          <p:cNvPr id="105" name="Google Shape;105;p4"/>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Roboto"/>
                <a:ea typeface="Roboto"/>
                <a:cs typeface="Roboto"/>
                <a:sym typeface="Roboto"/>
              </a:rPr>
              <a:t>Revenue Expenditure</a:t>
            </a:r>
            <a:endParaRPr b="0" i="0" sz="1200" u="none" cap="none" strike="noStrike">
              <a:solidFill>
                <a:srgbClr val="FFFFFF"/>
              </a:solidFill>
              <a:latin typeface="Arial"/>
              <a:ea typeface="Arial"/>
              <a:cs typeface="Arial"/>
              <a:sym typeface="Arial"/>
            </a:endParaRPr>
          </a:p>
        </p:txBody>
      </p:sp>
      <p:cxnSp>
        <p:nvCxnSpPr>
          <p:cNvPr id="106" name="Google Shape;106;p4"/>
          <p:cNvCxnSpPr>
            <a:stCxn id="103" idx="2"/>
            <a:endCxn id="104" idx="0"/>
          </p:cNvCxnSpPr>
          <p:nvPr/>
        </p:nvCxnSpPr>
        <p:spPr>
          <a:xfrm flipH="1" rot="-5400000">
            <a:off x="5228543" y="12368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07" name="Google Shape;107;p4"/>
          <p:cNvCxnSpPr>
            <a:stCxn id="105" idx="0"/>
            <a:endCxn id="103"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08" name="Google Shape;108;p4"/>
          <p:cNvSpPr txBox="1"/>
          <p:nvPr/>
        </p:nvSpPr>
        <p:spPr>
          <a:xfrm>
            <a:off x="1316500" y="2867700"/>
            <a:ext cx="31434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Interest payments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Payments of salaries and pensions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Grants and subsidies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Maintenance of assets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Education and health services</a:t>
            </a:r>
            <a:endParaRPr b="0" i="0" sz="1400" u="none" cap="none" strike="noStrike">
              <a:solidFill>
                <a:srgbClr val="000000"/>
              </a:solidFill>
              <a:latin typeface="Roboto"/>
              <a:ea typeface="Roboto"/>
              <a:cs typeface="Roboto"/>
              <a:sym typeface="Roboto"/>
            </a:endParaRPr>
          </a:p>
        </p:txBody>
      </p:sp>
      <p:sp>
        <p:nvSpPr>
          <p:cNvPr id="109" name="Google Shape;109;p4"/>
          <p:cNvSpPr txBox="1"/>
          <p:nvPr/>
        </p:nvSpPr>
        <p:spPr>
          <a:xfrm>
            <a:off x="5000625" y="2867700"/>
            <a:ext cx="32760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Construction of roads, railways, ports, airports, power plants and bridges.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Purchase of land and machinery.</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t>Significance of Capital expenditure</a:t>
            </a:r>
            <a:endParaRPr/>
          </a:p>
        </p:txBody>
      </p:sp>
      <p:pic>
        <p:nvPicPr>
          <p:cNvPr descr="Chart, line chart&#10;&#10;Description automatically generated" id="115" name="Google Shape;115;p5"/>
          <p:cNvPicPr preferRelativeResize="0"/>
          <p:nvPr/>
        </p:nvPicPr>
        <p:blipFill rotWithShape="1">
          <a:blip r:embed="rId3">
            <a:alphaModFix/>
          </a:blip>
          <a:srcRect b="0" l="0" r="0" t="0"/>
          <a:stretch/>
        </p:blipFill>
        <p:spPr>
          <a:xfrm>
            <a:off x="30163" y="1641475"/>
            <a:ext cx="4543425" cy="2797174"/>
          </a:xfrm>
          <a:prstGeom prst="rect">
            <a:avLst/>
          </a:prstGeom>
          <a:noFill/>
          <a:ln>
            <a:noFill/>
          </a:ln>
        </p:spPr>
      </p:pic>
      <p:pic>
        <p:nvPicPr>
          <p:cNvPr descr="Chart, line chart&#10;&#10;Description automatically generated" id="116" name="Google Shape;116;p5"/>
          <p:cNvPicPr preferRelativeResize="0"/>
          <p:nvPr/>
        </p:nvPicPr>
        <p:blipFill rotWithShape="1">
          <a:blip r:embed="rId4">
            <a:alphaModFix/>
          </a:blip>
          <a:srcRect b="0" l="0" r="0" t="0"/>
          <a:stretch/>
        </p:blipFill>
        <p:spPr>
          <a:xfrm>
            <a:off x="4573587" y="1739519"/>
            <a:ext cx="4370387" cy="26963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THEORY</a:t>
            </a:r>
            <a:endParaRPr/>
          </a:p>
        </p:txBody>
      </p:sp>
      <p:sp>
        <p:nvSpPr>
          <p:cNvPr id="122" name="Google Shape;122;p6"/>
          <p:cNvSpPr txBox="1"/>
          <p:nvPr/>
        </p:nvSpPr>
        <p:spPr>
          <a:xfrm>
            <a:off x="244077" y="1375171"/>
            <a:ext cx="8522890"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Now the change in national output in relation to government spending is represented by the following equation.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ΔY = (1/(1-MPC))*G</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Where, ΔY is change in national output, ΔG is change in government spending and MPC is marginal prosperity to consumer</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Y</a:t>
            </a:r>
            <a:r>
              <a:rPr b="0" baseline="-25000" i="0" lang="en-US" sz="1400" u="none" cap="none" strike="noStrike">
                <a:solidFill>
                  <a:srgbClr val="000000"/>
                </a:solidFill>
                <a:latin typeface="Arial"/>
                <a:ea typeface="Arial"/>
                <a:cs typeface="Arial"/>
                <a:sym typeface="Arial"/>
              </a:rPr>
              <a:t>t</a:t>
            </a:r>
            <a:r>
              <a:rPr b="0" i="0" lang="en-US" sz="1400" u="none" cap="none" strike="noStrike">
                <a:solidFill>
                  <a:srgbClr val="000000"/>
                </a:solidFill>
                <a:latin typeface="Arial"/>
                <a:ea typeface="Arial"/>
                <a:cs typeface="Arial"/>
                <a:sym typeface="Arial"/>
              </a:rPr>
              <a:t> - Y</a:t>
            </a:r>
            <a:r>
              <a:rPr b="0" baseline="-25000" i="0" lang="en-US" sz="1400" u="none" cap="none" strike="noStrike">
                <a:solidFill>
                  <a:srgbClr val="000000"/>
                </a:solidFill>
                <a:latin typeface="Arial"/>
                <a:ea typeface="Arial"/>
                <a:cs typeface="Arial"/>
                <a:sym typeface="Arial"/>
              </a:rPr>
              <a:t>t-1</a:t>
            </a:r>
            <a:r>
              <a:rPr b="0" i="0" lang="en-US" sz="1400" u="none" cap="none" strike="noStrike">
                <a:solidFill>
                  <a:srgbClr val="000000"/>
                </a:solidFill>
                <a:latin typeface="Arial"/>
                <a:ea typeface="Arial"/>
                <a:cs typeface="Arial"/>
                <a:sym typeface="Arial"/>
              </a:rPr>
              <a:t> = ꞵ</a:t>
            </a:r>
            <a:r>
              <a:rPr b="0" baseline="-25000" i="0" lang="en-US" sz="1400" u="none" cap="none" strike="noStrike">
                <a:solidFill>
                  <a:srgbClr val="000000"/>
                </a:solidFill>
                <a:latin typeface="Arial"/>
                <a:ea typeface="Arial"/>
                <a:cs typeface="Arial"/>
                <a:sym typeface="Arial"/>
              </a:rPr>
              <a:t>1</a:t>
            </a:r>
            <a:r>
              <a:rPr b="0" i="0" lang="en-US" sz="1400" u="none" cap="none" strike="noStrike">
                <a:solidFill>
                  <a:srgbClr val="000000"/>
                </a:solidFill>
                <a:latin typeface="Arial"/>
                <a:ea typeface="Arial"/>
                <a:cs typeface="Arial"/>
                <a:sym typeface="Arial"/>
              </a:rPr>
              <a:t>(G</a:t>
            </a:r>
            <a:r>
              <a:rPr b="0" baseline="-25000" i="0" lang="en-US" sz="1400" u="none" cap="none" strike="noStrike">
                <a:solidFill>
                  <a:srgbClr val="000000"/>
                </a:solidFill>
                <a:latin typeface="Arial"/>
                <a:ea typeface="Arial"/>
                <a:cs typeface="Arial"/>
                <a:sym typeface="Arial"/>
              </a:rPr>
              <a:t>t</a:t>
            </a:r>
            <a:r>
              <a:rPr b="0" i="0" lang="en-US" sz="1400" u="none" cap="none" strike="noStrike">
                <a:solidFill>
                  <a:srgbClr val="000000"/>
                </a:solidFill>
                <a:latin typeface="Arial"/>
                <a:ea typeface="Arial"/>
                <a:cs typeface="Arial"/>
                <a:sym typeface="Arial"/>
              </a:rPr>
              <a:t> - G</a:t>
            </a:r>
            <a:r>
              <a:rPr b="0" baseline="-25000" i="0" lang="en-US" sz="1400" u="none" cap="none" strike="noStrike">
                <a:solidFill>
                  <a:srgbClr val="000000"/>
                </a:solidFill>
                <a:latin typeface="Arial"/>
                <a:ea typeface="Arial"/>
                <a:cs typeface="Arial"/>
                <a:sym typeface="Arial"/>
              </a:rPr>
              <a:t>t-1</a:t>
            </a:r>
            <a:r>
              <a:rPr b="0" i="0" lang="en-US" sz="1400" u="none" cap="none" strike="noStrike">
                <a:solidFill>
                  <a:srgbClr val="000000"/>
                </a:solidFill>
                <a:latin typeface="Arial"/>
                <a:ea typeface="Arial"/>
                <a:cs typeface="Arial"/>
                <a:sym typeface="Arial"/>
              </a:rPr>
              <a:t>) + e</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Where ꞵ</a:t>
            </a:r>
            <a:r>
              <a:rPr b="0" baseline="-25000" i="0" lang="en-US" sz="1400" u="none" cap="none" strike="noStrike">
                <a:solidFill>
                  <a:srgbClr val="000000"/>
                </a:solidFill>
                <a:latin typeface="Arial"/>
                <a:ea typeface="Arial"/>
                <a:cs typeface="Arial"/>
                <a:sym typeface="Arial"/>
              </a:rPr>
              <a:t>1</a:t>
            </a:r>
            <a:r>
              <a:rPr b="0" i="0" lang="en-US" sz="1400" u="none" cap="none" strike="noStrike">
                <a:solidFill>
                  <a:srgbClr val="000000"/>
                </a:solidFill>
                <a:latin typeface="Arial"/>
                <a:ea typeface="Arial"/>
                <a:cs typeface="Arial"/>
                <a:sym typeface="Arial"/>
              </a:rPr>
              <a:t> is the estimation of 1/(1-MPC). Now to get the coefficient of capital spending we split the government spending into revenue spending and capital spending.</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 = RE + CE</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ΔG = Δ(RE + CE)</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ΔG = ΔRE + ΔCE</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(1/(1-MPC))ΔG = (1/(1-MPC))ΔRE + (1/(1-MPC))ΔCE</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ΔY = (1/(1-MPC))ΔRE + (1/(1-MPC))ΔCE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As we can see, the coefficients of ΔRE and ΔCE are theoretically the same.</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7"/>
          <p:cNvGraphicFramePr/>
          <p:nvPr/>
        </p:nvGraphicFramePr>
        <p:xfrm>
          <a:off x="-29095" y="7946"/>
          <a:ext cx="3000000" cy="3000000"/>
        </p:xfrm>
        <a:graphic>
          <a:graphicData uri="http://schemas.openxmlformats.org/drawingml/2006/table">
            <a:tbl>
              <a:tblPr bandRow="1" firstRow="1">
                <a:noFill/>
                <a:tableStyleId>{AE2D1D1B-40DF-4AB8-934C-0B7D6B0917A4}</a:tableStyleId>
              </a:tblPr>
              <a:tblGrid>
                <a:gridCol w="1828800"/>
                <a:gridCol w="1828800"/>
                <a:gridCol w="1828800"/>
                <a:gridCol w="1828800"/>
                <a:gridCol w="1828800"/>
              </a:tblGrid>
              <a:tr h="200025">
                <a:tc>
                  <a:txBody>
                    <a:bodyPr/>
                    <a:lstStyle/>
                    <a:p>
                      <a:pPr indent="0" lvl="0" marL="0" marR="0" rtl="0" algn="l">
                        <a:lnSpc>
                          <a:spcPct val="100000"/>
                        </a:lnSpc>
                        <a:spcBef>
                          <a:spcPts val="0"/>
                        </a:spcBef>
                        <a:spcAft>
                          <a:spcPts val="0"/>
                        </a:spcAft>
                        <a:buNone/>
                      </a:pPr>
                      <a:r>
                        <a:rPr lang="en-US" sz="1400" u="none" cap="none" strike="noStrike"/>
                        <a:t>Year</a:t>
                      </a:r>
                      <a:endParaRPr b="1"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GDP</a:t>
                      </a:r>
                      <a:endParaRPr b="1" sz="1400" u="none" cap="none" strike="noStrike"/>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Revenue expenditure</a:t>
                      </a:r>
                      <a:endParaRPr b="1" sz="1400" u="none" cap="none" strike="noStrike"/>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Capital expenditure</a:t>
                      </a:r>
                      <a:endParaRPr b="1" sz="1400" u="none" cap="none" strike="noStrike"/>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Total Expenditure</a:t>
                      </a:r>
                      <a:endParaRPr b="1" sz="1400" u="none" cap="none" strike="noStrike"/>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1983-84</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209356.00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22251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13283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35534</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1984-85</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235113.00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27691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15941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43632</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1985-86</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262717.00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33924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18742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52666</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1986-87</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292924.00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40860</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22056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62916</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1987-88</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332068.00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46174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22087</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68261</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1988-89</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396295.00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54106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25005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79111</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1989-90</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456540.00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64210</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28698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92908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1990-91</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531814.00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73516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31782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105298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1991-92</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613528.00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82292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29122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111414</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1992-93</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703723.00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92702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29916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122618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1993-94</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817961.00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108169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33684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141853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1994-95</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955386.00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122112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38627</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160739</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1995-96</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1118586.00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139861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38414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178275</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1996-97</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1301788.00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158933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42074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201007</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1997-98</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1447613.00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180335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51718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232053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1998-99</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1668739.00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216461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62879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279340</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1999-00</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1858205.00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249078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48975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298053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2000-01</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2000743.00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277839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47753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325592</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2001-02</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2175260.00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301468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60842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362310</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2002-03</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2343864.00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338713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74535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413248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2003-04</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2625819.00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362074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109129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471203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2004-05</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2971464.00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384329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113331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498252</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2005-06</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3390503.00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439376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66362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505738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2006-07</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3953276.00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514609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68778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583387</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2007-08</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4582086.00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594433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118238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712671</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2008-09</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5303567.00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793798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90158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883956</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2009-10</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6108903.00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911809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112678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1024487</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2010-11</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7248860.00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1040723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156605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1197328</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2011-12</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8391691.00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1145785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158580</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1304365</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2012-13</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9388876.00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1243514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166858</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1410372</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2013-14</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10472807.00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1371772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187675</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1559447</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2014-15</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12467959.00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1466992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196681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1663673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2015-16</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13771874.00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1537761</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253022</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1790783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2016-17</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15391669.00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1690584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284610</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1975194</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2017-18</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17090042.00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1878833</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263140</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2141973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2018-19</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18886957.00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2007399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307714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2315113</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2019-20</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20351013.00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2350604</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335726</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2686330</a:t>
                      </a:r>
                      <a:endParaRPr/>
                    </a:p>
                  </a:txBody>
                  <a:tcPr marT="19050" marB="19050" marR="28575" marL="28575" anchor="ctr"/>
                </a:tc>
              </a:tr>
              <a:tr h="200025">
                <a:tc>
                  <a:txBody>
                    <a:bodyPr/>
                    <a:lstStyle/>
                    <a:p>
                      <a:pPr indent="0" lvl="0" marL="0" marR="0" rtl="0" algn="l">
                        <a:lnSpc>
                          <a:spcPct val="100000"/>
                        </a:lnSpc>
                        <a:spcBef>
                          <a:spcPts val="0"/>
                        </a:spcBef>
                        <a:spcAft>
                          <a:spcPts val="0"/>
                        </a:spcAft>
                        <a:buNone/>
                      </a:pPr>
                      <a:r>
                        <a:rPr lang="en-US" sz="1400" u="none" cap="none" strike="noStrike"/>
                        <a:t>2020-21</a:t>
                      </a:r>
                      <a:endParaRPr b="0" sz="1400" u="none" cap="none" strike="noStrike">
                        <a:latin typeface="Times New Roman"/>
                        <a:ea typeface="Times New Roman"/>
                        <a:cs typeface="Times New Roman"/>
                        <a:sym typeface="Times New Roman"/>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19745670.00</a:t>
                      </a:r>
                      <a:endParaRPr/>
                    </a:p>
                  </a:txBody>
                  <a:tcPr marT="19050" marB="19050" marR="28575" marL="28575" anchor="b"/>
                </a:tc>
                <a:tc>
                  <a:txBody>
                    <a:bodyPr/>
                    <a:lstStyle/>
                    <a:p>
                      <a:pPr indent="0" lvl="0" marL="0" marR="0" rtl="0" algn="ctr">
                        <a:lnSpc>
                          <a:spcPct val="100000"/>
                        </a:lnSpc>
                        <a:spcBef>
                          <a:spcPts val="0"/>
                        </a:spcBef>
                        <a:spcAft>
                          <a:spcPts val="0"/>
                        </a:spcAft>
                        <a:buNone/>
                      </a:pPr>
                      <a:r>
                        <a:rPr lang="en-US" sz="1400" u="none" cap="none" strike="noStrike"/>
                        <a:t>3083519</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426317</a:t>
                      </a:r>
                      <a:endParaRPr/>
                    </a:p>
                  </a:txBody>
                  <a:tcPr marT="19050" marB="19050" marR="28575" marL="28575" anchor="ctr"/>
                </a:tc>
                <a:tc>
                  <a:txBody>
                    <a:bodyPr/>
                    <a:lstStyle/>
                    <a:p>
                      <a:pPr indent="0" lvl="0" marL="0" marR="0" rtl="0" algn="ctr">
                        <a:lnSpc>
                          <a:spcPct val="100000"/>
                        </a:lnSpc>
                        <a:spcBef>
                          <a:spcPts val="0"/>
                        </a:spcBef>
                        <a:spcAft>
                          <a:spcPts val="0"/>
                        </a:spcAft>
                        <a:buNone/>
                      </a:pPr>
                      <a:r>
                        <a:rPr lang="en-US" sz="1400" u="none" cap="none" strike="noStrike"/>
                        <a:t>3509836</a:t>
                      </a:r>
                      <a:endParaRPr/>
                    </a:p>
                  </a:txBody>
                  <a:tcPr marT="19050" marB="19050" marR="28575" marL="2857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CREATING FIRST MODEL</a:t>
            </a:r>
            <a:endParaRPr/>
          </a:p>
        </p:txBody>
      </p:sp>
      <p:pic>
        <p:nvPicPr>
          <p:cNvPr descr="Graphical user interface, text, application, email&#10;&#10;Description automatically generated" id="133" name="Google Shape;133;p8"/>
          <p:cNvPicPr preferRelativeResize="0"/>
          <p:nvPr/>
        </p:nvPicPr>
        <p:blipFill rotWithShape="1">
          <a:blip r:embed="rId3">
            <a:alphaModFix/>
          </a:blip>
          <a:srcRect b="0" l="0" r="0" t="0"/>
          <a:stretch/>
        </p:blipFill>
        <p:spPr>
          <a:xfrm>
            <a:off x="1374775" y="1348561"/>
            <a:ext cx="6402387" cy="36370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USING TOTAL EXPENDITURE</a:t>
            </a:r>
            <a:endParaRPr/>
          </a:p>
        </p:txBody>
      </p:sp>
      <p:pic>
        <p:nvPicPr>
          <p:cNvPr descr="Graphical user interface, text, application, email&#10;&#10;Description automatically generated" id="139" name="Google Shape;139;p9"/>
          <p:cNvPicPr preferRelativeResize="0"/>
          <p:nvPr/>
        </p:nvPicPr>
        <p:blipFill rotWithShape="1">
          <a:blip r:embed="rId3">
            <a:alphaModFix/>
          </a:blip>
          <a:srcRect b="0" l="0" r="0" t="0"/>
          <a:stretch/>
        </p:blipFill>
        <p:spPr>
          <a:xfrm>
            <a:off x="644525" y="1287554"/>
            <a:ext cx="7847011" cy="3719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