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74" r:id="rId12"/>
    <p:sldId id="266" r:id="rId13"/>
    <p:sldId id="267" r:id="rId14"/>
    <p:sldId id="268" r:id="rId15"/>
    <p:sldId id="270" r:id="rId16"/>
    <p:sldId id="271" r:id="rId17"/>
    <p:sldId id="272" r:id="rId18"/>
    <p:sldId id="275" r:id="rId19"/>
  </p:sldIdLst>
  <p:sldSz cx="7569200" cy="10699750"/>
  <p:notesSz cx="7569200" cy="10699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033" autoAdjust="0"/>
  </p:normalViewPr>
  <p:slideViewPr>
    <p:cSldViewPr>
      <p:cViewPr varScale="1">
        <p:scale>
          <a:sx n="48" d="100"/>
          <a:sy n="48" d="100"/>
        </p:scale>
        <p:origin x="2621"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690" y="3316922"/>
            <a:ext cx="6433820"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5380" y="5991860"/>
            <a:ext cx="529844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mbria"/>
                <a:cs typeface="Cambria"/>
              </a:defRPr>
            </a:lvl1pPr>
          </a:lstStyle>
          <a:p>
            <a:pPr marL="12700">
              <a:lnSpc>
                <a:spcPct val="100000"/>
              </a:lnSpc>
              <a:spcBef>
                <a:spcPts val="50"/>
              </a:spcBef>
            </a:pPr>
            <a:r>
              <a:rPr dirty="0"/>
              <a:t>Page</a:t>
            </a:r>
            <a:r>
              <a:rPr spc="-45" dirty="0"/>
              <a:t> </a:t>
            </a:r>
            <a:fld id="{81D60167-4931-47E6-BA6A-407CBD079E47}" type="slidenum">
              <a:rPr spc="-25" dirty="0"/>
              <a:t>‹#›</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p:txBody>
          <a:bodyPr lIns="0" tIns="0" rIns="0" bIns="0"/>
          <a:lstStyle>
            <a:lvl1pPr>
              <a:defRPr sz="1100" b="0" i="0">
                <a:solidFill>
                  <a:schemeClr val="tx1"/>
                </a:solidFill>
                <a:latin typeface="Cambria"/>
                <a:cs typeface="Cambria"/>
              </a:defRPr>
            </a:lvl1pPr>
          </a:lstStyle>
          <a:p>
            <a:pPr marL="12700">
              <a:lnSpc>
                <a:spcPct val="100000"/>
              </a:lnSpc>
              <a:spcBef>
                <a:spcPts val="50"/>
              </a:spcBef>
            </a:pPr>
            <a:r>
              <a:rPr dirty="0"/>
              <a:t>Page</a:t>
            </a:r>
            <a:r>
              <a:rPr spc="-45" dirty="0"/>
              <a:t> </a:t>
            </a:r>
            <a:fld id="{81D60167-4931-47E6-BA6A-407CBD079E47}" type="slidenum">
              <a:rPr spc="-25" dirty="0"/>
              <a:t>‹#›</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460" y="2460942"/>
            <a:ext cx="3292602"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8138" y="2460942"/>
            <a:ext cx="3292602"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7" name="Holder 7"/>
          <p:cNvSpPr>
            <a:spLocks noGrp="1"/>
          </p:cNvSpPr>
          <p:nvPr>
            <p:ph type="sldNum" sz="quarter" idx="7"/>
          </p:nvPr>
        </p:nvSpPr>
        <p:spPr/>
        <p:txBody>
          <a:bodyPr lIns="0" tIns="0" rIns="0" bIns="0"/>
          <a:lstStyle>
            <a:lvl1pPr>
              <a:defRPr sz="1100" b="0" i="0">
                <a:solidFill>
                  <a:schemeClr val="tx1"/>
                </a:solidFill>
                <a:latin typeface="Cambria"/>
                <a:cs typeface="Cambria"/>
              </a:defRPr>
            </a:lvl1pPr>
          </a:lstStyle>
          <a:p>
            <a:pPr marL="12700">
              <a:lnSpc>
                <a:spcPct val="100000"/>
              </a:lnSpc>
              <a:spcBef>
                <a:spcPts val="50"/>
              </a:spcBef>
            </a:pPr>
            <a:r>
              <a:rPr dirty="0"/>
              <a:t>Page</a:t>
            </a:r>
            <a:r>
              <a:rPr spc="-45" dirty="0"/>
              <a:t> </a:t>
            </a:r>
            <a:fld id="{81D60167-4931-47E6-BA6A-407CBD079E47}" type="slidenum">
              <a:rPr spc="-25" dirty="0"/>
              <a:t>‹#›</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5" name="Holder 5"/>
          <p:cNvSpPr>
            <a:spLocks noGrp="1"/>
          </p:cNvSpPr>
          <p:nvPr>
            <p:ph type="sldNum" sz="quarter" idx="7"/>
          </p:nvPr>
        </p:nvSpPr>
        <p:spPr/>
        <p:txBody>
          <a:bodyPr lIns="0" tIns="0" rIns="0" bIns="0"/>
          <a:lstStyle>
            <a:lvl1pPr>
              <a:defRPr sz="1100" b="0" i="0">
                <a:solidFill>
                  <a:schemeClr val="tx1"/>
                </a:solidFill>
                <a:latin typeface="Cambria"/>
                <a:cs typeface="Cambria"/>
              </a:defRPr>
            </a:lvl1pPr>
          </a:lstStyle>
          <a:p>
            <a:pPr marL="12700">
              <a:lnSpc>
                <a:spcPct val="100000"/>
              </a:lnSpc>
              <a:spcBef>
                <a:spcPts val="50"/>
              </a:spcBef>
            </a:pPr>
            <a:r>
              <a:rPr dirty="0"/>
              <a:t>Page</a:t>
            </a:r>
            <a:r>
              <a:rPr spc="-45" dirty="0"/>
              <a:t> </a:t>
            </a:r>
            <a:fld id="{81D60167-4931-47E6-BA6A-407CBD079E47}" type="slidenum">
              <a:rPr spc="-25" dirty="0"/>
              <a:t>‹#›</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0" i="0">
                <a:solidFill>
                  <a:schemeClr val="tx1"/>
                </a:solidFill>
                <a:latin typeface="Calibri"/>
                <a:cs typeface="Calibri"/>
              </a:defRPr>
            </a:lvl1p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4" name="Holder 4"/>
          <p:cNvSpPr>
            <a:spLocks noGrp="1"/>
          </p:cNvSpPr>
          <p:nvPr>
            <p:ph type="sldNum" sz="quarter" idx="7"/>
          </p:nvPr>
        </p:nvSpPr>
        <p:spPr/>
        <p:txBody>
          <a:bodyPr lIns="0" tIns="0" rIns="0" bIns="0"/>
          <a:lstStyle>
            <a:lvl1pPr>
              <a:defRPr sz="1100" b="0" i="0">
                <a:solidFill>
                  <a:schemeClr val="tx1"/>
                </a:solidFill>
                <a:latin typeface="Cambria"/>
                <a:cs typeface="Cambria"/>
              </a:defRPr>
            </a:lvl1pPr>
          </a:lstStyle>
          <a:p>
            <a:pPr marL="12700">
              <a:lnSpc>
                <a:spcPct val="100000"/>
              </a:lnSpc>
              <a:spcBef>
                <a:spcPts val="50"/>
              </a:spcBef>
            </a:pPr>
            <a:r>
              <a:rPr dirty="0"/>
              <a:t>Page</a:t>
            </a:r>
            <a:r>
              <a:rPr spc="-45" dirty="0"/>
              <a:t> </a:t>
            </a:r>
            <a:fld id="{81D60167-4931-47E6-BA6A-407CBD079E47}" type="slidenum">
              <a:rPr spc="-25" dirty="0"/>
              <a:t>‹#›</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460" y="427990"/>
            <a:ext cx="6812280"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460" y="2460942"/>
            <a:ext cx="681228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66596" y="9926827"/>
            <a:ext cx="3707129" cy="165734"/>
          </a:xfrm>
          <a:prstGeom prst="rect">
            <a:avLst/>
          </a:prstGeom>
        </p:spPr>
        <p:txBody>
          <a:bodyPr wrap="square" lIns="0" tIns="0" rIns="0" bIns="0">
            <a:spAutoFit/>
          </a:bodyPr>
          <a:lstStyle>
            <a:lvl1pPr>
              <a:defRPr sz="1100" b="0" i="0">
                <a:solidFill>
                  <a:schemeClr val="tx1"/>
                </a:solidFill>
                <a:latin typeface="Calibri"/>
                <a:cs typeface="Calibri"/>
              </a:defRPr>
            </a:lvl1p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Holder 5"/>
          <p:cNvSpPr>
            <a:spLocks noGrp="1"/>
          </p:cNvSpPr>
          <p:nvPr>
            <p:ph type="dt" sz="half" idx="6"/>
          </p:nvPr>
        </p:nvSpPr>
        <p:spPr>
          <a:xfrm>
            <a:off x="378460" y="9950768"/>
            <a:ext cx="1740916"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5/21/2025</a:t>
            </a:fld>
            <a:endParaRPr lang="en-US"/>
          </a:p>
        </p:txBody>
      </p:sp>
      <p:sp>
        <p:nvSpPr>
          <p:cNvPr id="6" name="Holder 6"/>
          <p:cNvSpPr>
            <a:spLocks noGrp="1"/>
          </p:cNvSpPr>
          <p:nvPr>
            <p:ph type="sldNum" sz="quarter" idx="7"/>
          </p:nvPr>
        </p:nvSpPr>
        <p:spPr>
          <a:xfrm>
            <a:off x="6360414" y="9892662"/>
            <a:ext cx="487679" cy="189865"/>
          </a:xfrm>
          <a:prstGeom prst="rect">
            <a:avLst/>
          </a:prstGeom>
        </p:spPr>
        <p:txBody>
          <a:bodyPr wrap="square" lIns="0" tIns="0" rIns="0" bIns="0">
            <a:spAutoFit/>
          </a:bodyPr>
          <a:lstStyle>
            <a:lvl1pPr>
              <a:defRPr sz="1100" b="0" i="0">
                <a:solidFill>
                  <a:schemeClr val="tx1"/>
                </a:solidFill>
                <a:latin typeface="Cambria"/>
                <a:cs typeface="Cambria"/>
              </a:defRPr>
            </a:lvl1pPr>
          </a:lstStyle>
          <a:p>
            <a:pPr marL="12700">
              <a:lnSpc>
                <a:spcPct val="100000"/>
              </a:lnSpc>
              <a:spcBef>
                <a:spcPts val="50"/>
              </a:spcBef>
            </a:pPr>
            <a:r>
              <a:rPr dirty="0"/>
              <a:t>Page</a:t>
            </a:r>
            <a:r>
              <a:rPr spc="-45" dirty="0"/>
              <a:t> </a:t>
            </a:r>
            <a:fld id="{81D60167-4931-47E6-BA6A-407CBD079E47}" type="slidenum">
              <a:rPr spc="-25" dirty="0"/>
              <a:t>‹#›</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hyperlink" Target="https://archive.ics.uci.edu/ml/datasets/sms+spam+collection" TargetMode="External"/><Relationship Id="rId2" Type="http://schemas.openxmlformats.org/officeDocument/2006/relationships/hyperlink" Target="https://www.aclweb.org/anthology/W11-0304.pdf" TargetMode="External"/><Relationship Id="rId1" Type="http://schemas.openxmlformats.org/officeDocument/2006/relationships/slideLayout" Target="../slideLayouts/slideLayout5.xml"/><Relationship Id="rId5" Type="http://schemas.openxmlformats.org/officeDocument/2006/relationships/hyperlink" Target="https://www.geeksforgeeks.org/naive-bayes-classifiers/" TargetMode="External"/><Relationship Id="rId4" Type="http://schemas.openxmlformats.org/officeDocument/2006/relationships/hyperlink" Target="https://towardsdatascience.com/tf-idf-explained-using-python-example-5b2b2f115b48"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326765" y="5820435"/>
            <a:ext cx="1278889" cy="1181582"/>
          </a:xfrm>
          <a:prstGeom prst="rect">
            <a:avLst/>
          </a:prstGeom>
        </p:spPr>
      </p:pic>
      <p:sp>
        <p:nvSpPr>
          <p:cNvPr id="3" name="object 3"/>
          <p:cNvSpPr txBox="1"/>
          <p:nvPr/>
        </p:nvSpPr>
        <p:spPr>
          <a:xfrm>
            <a:off x="1240332" y="856233"/>
            <a:ext cx="5442585" cy="504825"/>
          </a:xfrm>
          <a:prstGeom prst="rect">
            <a:avLst/>
          </a:prstGeom>
        </p:spPr>
        <p:txBody>
          <a:bodyPr vert="horz" wrap="square" lIns="0" tIns="12700" rIns="0" bIns="0" rtlCol="0">
            <a:spAutoFit/>
          </a:bodyPr>
          <a:lstStyle/>
          <a:p>
            <a:pPr algn="ctr">
              <a:lnSpc>
                <a:spcPts val="2125"/>
              </a:lnSpc>
              <a:spcBef>
                <a:spcPts val="100"/>
              </a:spcBef>
            </a:pPr>
            <a:r>
              <a:rPr sz="1800" b="1" spc="-10" dirty="0">
                <a:latin typeface="Times New Roman"/>
                <a:cs typeface="Times New Roman"/>
              </a:rPr>
              <a:t>VISVESVARAYA</a:t>
            </a:r>
            <a:r>
              <a:rPr sz="1800" b="1" spc="-30" dirty="0">
                <a:latin typeface="Times New Roman"/>
                <a:cs typeface="Times New Roman"/>
              </a:rPr>
              <a:t> </a:t>
            </a:r>
            <a:r>
              <a:rPr sz="1800" b="1" dirty="0">
                <a:latin typeface="Times New Roman"/>
                <a:cs typeface="Times New Roman"/>
              </a:rPr>
              <a:t>TECHNOLOGICAL</a:t>
            </a:r>
            <a:r>
              <a:rPr sz="1800" b="1" spc="-10" dirty="0">
                <a:latin typeface="Times New Roman"/>
                <a:cs typeface="Times New Roman"/>
              </a:rPr>
              <a:t> UNIVERSITY</a:t>
            </a:r>
            <a:endParaRPr sz="1800">
              <a:latin typeface="Times New Roman"/>
              <a:cs typeface="Times New Roman"/>
            </a:endParaRPr>
          </a:p>
          <a:p>
            <a:pPr marL="1270" algn="ctr">
              <a:lnSpc>
                <a:spcPts val="1645"/>
              </a:lnSpc>
            </a:pPr>
            <a:r>
              <a:rPr sz="1400" dirty="0">
                <a:latin typeface="Times New Roman"/>
                <a:cs typeface="Times New Roman"/>
              </a:rPr>
              <a:t>"Jnana</a:t>
            </a:r>
            <a:r>
              <a:rPr sz="1400" spc="-60" dirty="0">
                <a:latin typeface="Times New Roman"/>
                <a:cs typeface="Times New Roman"/>
              </a:rPr>
              <a:t> </a:t>
            </a:r>
            <a:r>
              <a:rPr sz="1400" dirty="0">
                <a:latin typeface="Times New Roman"/>
                <a:cs typeface="Times New Roman"/>
              </a:rPr>
              <a:t>Sangama",</a:t>
            </a:r>
            <a:r>
              <a:rPr sz="1400" spc="-35" dirty="0">
                <a:latin typeface="Times New Roman"/>
                <a:cs typeface="Times New Roman"/>
              </a:rPr>
              <a:t> </a:t>
            </a:r>
            <a:r>
              <a:rPr sz="1400" spc="-10" dirty="0">
                <a:latin typeface="Times New Roman"/>
                <a:cs typeface="Times New Roman"/>
              </a:rPr>
              <a:t>Belagavi:</a:t>
            </a:r>
            <a:r>
              <a:rPr sz="1400" spc="-75" dirty="0">
                <a:latin typeface="Times New Roman"/>
                <a:cs typeface="Times New Roman"/>
              </a:rPr>
              <a:t> </a:t>
            </a:r>
            <a:r>
              <a:rPr sz="1400" dirty="0">
                <a:latin typeface="Times New Roman"/>
                <a:cs typeface="Times New Roman"/>
              </a:rPr>
              <a:t>590</a:t>
            </a:r>
            <a:r>
              <a:rPr sz="1400" spc="-65" dirty="0">
                <a:latin typeface="Times New Roman"/>
                <a:cs typeface="Times New Roman"/>
              </a:rPr>
              <a:t> </a:t>
            </a:r>
            <a:r>
              <a:rPr sz="1400" spc="-25" dirty="0">
                <a:latin typeface="Times New Roman"/>
                <a:cs typeface="Times New Roman"/>
              </a:rPr>
              <a:t>018</a:t>
            </a:r>
            <a:endParaRPr sz="1400">
              <a:latin typeface="Times New Roman"/>
              <a:cs typeface="Times New Roman"/>
            </a:endParaRPr>
          </a:p>
        </p:txBody>
      </p:sp>
      <p:sp>
        <p:nvSpPr>
          <p:cNvPr id="4" name="object 4"/>
          <p:cNvSpPr txBox="1"/>
          <p:nvPr/>
        </p:nvSpPr>
        <p:spPr>
          <a:xfrm>
            <a:off x="1199184" y="2960877"/>
            <a:ext cx="5518785" cy="2165336"/>
          </a:xfrm>
          <a:prstGeom prst="rect">
            <a:avLst/>
          </a:prstGeom>
        </p:spPr>
        <p:txBody>
          <a:bodyPr vert="horz" wrap="square" lIns="0" tIns="12700" rIns="0" bIns="0" rtlCol="0">
            <a:spAutoFit/>
          </a:bodyPr>
          <a:lstStyle/>
          <a:p>
            <a:pPr marL="11430" algn="ctr">
              <a:lnSpc>
                <a:spcPct val="100000"/>
              </a:lnSpc>
              <a:spcBef>
                <a:spcPts val="100"/>
              </a:spcBef>
            </a:pPr>
            <a:r>
              <a:rPr sz="1100" dirty="0">
                <a:latin typeface="Times New Roman"/>
                <a:cs typeface="Times New Roman"/>
              </a:rPr>
              <a:t>Machine</a:t>
            </a:r>
            <a:r>
              <a:rPr sz="1100" spc="-15" dirty="0">
                <a:latin typeface="Times New Roman"/>
                <a:cs typeface="Times New Roman"/>
              </a:rPr>
              <a:t> </a:t>
            </a:r>
            <a:r>
              <a:rPr sz="1100" dirty="0">
                <a:latin typeface="Times New Roman"/>
                <a:cs typeface="Times New Roman"/>
              </a:rPr>
              <a:t>Learning</a:t>
            </a:r>
            <a:r>
              <a:rPr sz="1100" spc="-20" dirty="0">
                <a:latin typeface="Times New Roman"/>
                <a:cs typeface="Times New Roman"/>
              </a:rPr>
              <a:t> </a:t>
            </a:r>
            <a:r>
              <a:rPr sz="1100" spc="-10" dirty="0">
                <a:latin typeface="Times New Roman"/>
                <a:cs typeface="Times New Roman"/>
              </a:rPr>
              <a:t>-</a:t>
            </a:r>
            <a:r>
              <a:rPr sz="1100" dirty="0">
                <a:latin typeface="Times New Roman"/>
                <a:cs typeface="Times New Roman"/>
              </a:rPr>
              <a:t>1(BAI602)</a:t>
            </a:r>
            <a:r>
              <a:rPr sz="1100" spc="-10" dirty="0">
                <a:latin typeface="Times New Roman"/>
                <a:cs typeface="Times New Roman"/>
              </a:rPr>
              <a:t> </a:t>
            </a:r>
            <a:r>
              <a:rPr sz="1100" dirty="0">
                <a:latin typeface="Times New Roman"/>
                <a:cs typeface="Times New Roman"/>
              </a:rPr>
              <a:t>Mini</a:t>
            </a:r>
            <a:r>
              <a:rPr sz="1100" spc="-45" dirty="0">
                <a:latin typeface="Times New Roman"/>
                <a:cs typeface="Times New Roman"/>
              </a:rPr>
              <a:t> </a:t>
            </a:r>
            <a:r>
              <a:rPr sz="1100" dirty="0">
                <a:latin typeface="Times New Roman"/>
                <a:cs typeface="Times New Roman"/>
              </a:rPr>
              <a:t>Project</a:t>
            </a:r>
            <a:r>
              <a:rPr sz="1100" spc="-20" dirty="0">
                <a:latin typeface="Times New Roman"/>
                <a:cs typeface="Times New Roman"/>
              </a:rPr>
              <a:t> </a:t>
            </a:r>
            <a:r>
              <a:rPr sz="1100" dirty="0">
                <a:latin typeface="Times New Roman"/>
                <a:cs typeface="Times New Roman"/>
              </a:rPr>
              <a:t>report</a:t>
            </a:r>
            <a:r>
              <a:rPr sz="1100" spc="-20" dirty="0">
                <a:latin typeface="Times New Roman"/>
                <a:cs typeface="Times New Roman"/>
              </a:rPr>
              <a:t> </a:t>
            </a:r>
            <a:r>
              <a:rPr sz="1100" spc="-25" dirty="0">
                <a:latin typeface="Times New Roman"/>
                <a:cs typeface="Times New Roman"/>
              </a:rPr>
              <a:t>on</a:t>
            </a:r>
            <a:endParaRPr sz="1100" dirty="0">
              <a:latin typeface="Times New Roman"/>
              <a:cs typeface="Times New Roman"/>
            </a:endParaRPr>
          </a:p>
          <a:p>
            <a:pPr marL="11113" marR="5080" indent="-11113" algn="ctr">
              <a:lnSpc>
                <a:spcPct val="143700"/>
              </a:lnSpc>
              <a:spcBef>
                <a:spcPts val="420"/>
              </a:spcBef>
            </a:pPr>
            <a:r>
              <a:rPr sz="1600" b="1" spc="-10" dirty="0">
                <a:latin typeface="Times New Roman"/>
                <a:cs typeface="Times New Roman"/>
              </a:rPr>
              <a:t>“</a:t>
            </a:r>
            <a:r>
              <a:rPr lang="en-US" sz="1600" b="1" dirty="0">
                <a:latin typeface="Times New Roman" panose="02020603050405020304" pitchFamily="18" charset="0"/>
                <a:cs typeface="Times New Roman" panose="02020603050405020304" pitchFamily="18" charset="0"/>
              </a:rPr>
              <a:t>Email Spam Detection Using Machine Learning</a:t>
            </a:r>
            <a:r>
              <a:rPr sz="1600" b="1" spc="-10" dirty="0">
                <a:latin typeface="Times New Roman"/>
                <a:cs typeface="Times New Roman"/>
              </a:rPr>
              <a:t>”</a:t>
            </a:r>
            <a:endParaRPr sz="1600" dirty="0">
              <a:latin typeface="Times New Roman"/>
              <a:cs typeface="Times New Roman"/>
            </a:endParaRPr>
          </a:p>
          <a:p>
            <a:pPr marL="42545" algn="ctr">
              <a:lnSpc>
                <a:spcPct val="100000"/>
              </a:lnSpc>
              <a:spcBef>
                <a:spcPts val="920"/>
              </a:spcBef>
            </a:pPr>
            <a:r>
              <a:rPr sz="1100" dirty="0">
                <a:latin typeface="Times New Roman"/>
                <a:cs typeface="Times New Roman"/>
              </a:rPr>
              <a:t>Submitted</a:t>
            </a:r>
            <a:r>
              <a:rPr sz="1100" spc="-45" dirty="0">
                <a:latin typeface="Times New Roman"/>
                <a:cs typeface="Times New Roman"/>
              </a:rPr>
              <a:t> </a:t>
            </a:r>
            <a:r>
              <a:rPr sz="1100" dirty="0">
                <a:latin typeface="Times New Roman"/>
                <a:cs typeface="Times New Roman"/>
              </a:rPr>
              <a:t>in</a:t>
            </a:r>
            <a:r>
              <a:rPr sz="1100" spc="-35" dirty="0">
                <a:latin typeface="Times New Roman"/>
                <a:cs typeface="Times New Roman"/>
              </a:rPr>
              <a:t> </a:t>
            </a:r>
            <a:r>
              <a:rPr sz="1100" dirty="0">
                <a:latin typeface="Times New Roman"/>
                <a:cs typeface="Times New Roman"/>
              </a:rPr>
              <a:t>partial fulfilment</a:t>
            </a:r>
            <a:r>
              <a:rPr sz="1100" spc="20" dirty="0">
                <a:latin typeface="Times New Roman"/>
                <a:cs typeface="Times New Roman"/>
              </a:rPr>
              <a:t> </a:t>
            </a:r>
            <a:r>
              <a:rPr sz="1100" dirty="0">
                <a:latin typeface="Times New Roman"/>
                <a:cs typeface="Times New Roman"/>
              </a:rPr>
              <a:t>of</a:t>
            </a:r>
            <a:r>
              <a:rPr sz="1100" spc="-30" dirty="0">
                <a:latin typeface="Times New Roman"/>
                <a:cs typeface="Times New Roman"/>
              </a:rPr>
              <a:t> </a:t>
            </a:r>
            <a:r>
              <a:rPr sz="1100" dirty="0">
                <a:latin typeface="Times New Roman"/>
                <a:cs typeface="Times New Roman"/>
              </a:rPr>
              <a:t>the</a:t>
            </a:r>
            <a:r>
              <a:rPr sz="1100" spc="-60" dirty="0">
                <a:latin typeface="Times New Roman"/>
                <a:cs typeface="Times New Roman"/>
              </a:rPr>
              <a:t> </a:t>
            </a:r>
            <a:r>
              <a:rPr sz="1100" dirty="0">
                <a:latin typeface="Times New Roman"/>
                <a:cs typeface="Times New Roman"/>
              </a:rPr>
              <a:t>requirement for</a:t>
            </a:r>
            <a:r>
              <a:rPr sz="1100" spc="5" dirty="0">
                <a:latin typeface="Times New Roman"/>
                <a:cs typeface="Times New Roman"/>
              </a:rPr>
              <a:t> </a:t>
            </a:r>
            <a:r>
              <a:rPr sz="1100" dirty="0">
                <a:latin typeface="Times New Roman"/>
                <a:cs typeface="Times New Roman"/>
              </a:rPr>
              <a:t>the</a:t>
            </a:r>
            <a:r>
              <a:rPr sz="1100" spc="-45" dirty="0">
                <a:latin typeface="Times New Roman"/>
                <a:cs typeface="Times New Roman"/>
              </a:rPr>
              <a:t> </a:t>
            </a:r>
            <a:r>
              <a:rPr sz="1100" dirty="0">
                <a:latin typeface="Times New Roman"/>
                <a:cs typeface="Times New Roman"/>
              </a:rPr>
              <a:t>award</a:t>
            </a:r>
            <a:r>
              <a:rPr sz="1100" spc="-40" dirty="0">
                <a:latin typeface="Times New Roman"/>
                <a:cs typeface="Times New Roman"/>
              </a:rPr>
              <a:t> </a:t>
            </a:r>
            <a:r>
              <a:rPr sz="1100" dirty="0">
                <a:latin typeface="Times New Roman"/>
                <a:cs typeface="Times New Roman"/>
              </a:rPr>
              <a:t>of</a:t>
            </a:r>
            <a:r>
              <a:rPr sz="1100" spc="-20" dirty="0">
                <a:latin typeface="Times New Roman"/>
                <a:cs typeface="Times New Roman"/>
              </a:rPr>
              <a:t> </a:t>
            </a:r>
            <a:r>
              <a:rPr sz="1100" spc="-10" dirty="0">
                <a:latin typeface="Times New Roman"/>
                <a:cs typeface="Times New Roman"/>
              </a:rPr>
              <a:t>Degree</a:t>
            </a:r>
            <a:r>
              <a:rPr sz="1100" spc="-40" dirty="0">
                <a:latin typeface="Times New Roman"/>
                <a:cs typeface="Times New Roman"/>
              </a:rPr>
              <a:t> </a:t>
            </a:r>
            <a:r>
              <a:rPr sz="1100" spc="-25" dirty="0">
                <a:latin typeface="Times New Roman"/>
                <a:cs typeface="Times New Roman"/>
              </a:rPr>
              <a:t>of</a:t>
            </a:r>
            <a:endParaRPr sz="1100" dirty="0">
              <a:latin typeface="Times New Roman"/>
              <a:cs typeface="Times New Roman"/>
            </a:endParaRPr>
          </a:p>
          <a:p>
            <a:pPr marL="1452880" marR="1440815" algn="ctr">
              <a:lnSpc>
                <a:spcPts val="1620"/>
              </a:lnSpc>
              <a:spcBef>
                <a:spcPts val="665"/>
              </a:spcBef>
            </a:pPr>
            <a:r>
              <a:rPr sz="1400" b="1" spc="-10" dirty="0">
                <a:latin typeface="Times New Roman"/>
                <a:cs typeface="Times New Roman"/>
              </a:rPr>
              <a:t>BACHELOR</a:t>
            </a:r>
            <a:r>
              <a:rPr sz="1400" b="1" spc="-65" dirty="0">
                <a:latin typeface="Times New Roman"/>
                <a:cs typeface="Times New Roman"/>
              </a:rPr>
              <a:t> </a:t>
            </a:r>
            <a:r>
              <a:rPr sz="1400" b="1" spc="-10" dirty="0">
                <a:latin typeface="Times New Roman"/>
                <a:cs typeface="Times New Roman"/>
              </a:rPr>
              <a:t>OF</a:t>
            </a:r>
            <a:r>
              <a:rPr sz="1400" b="1" spc="-45" dirty="0">
                <a:latin typeface="Times New Roman"/>
                <a:cs typeface="Times New Roman"/>
              </a:rPr>
              <a:t> </a:t>
            </a:r>
            <a:r>
              <a:rPr sz="1400" b="1" spc="-10" dirty="0">
                <a:latin typeface="Times New Roman"/>
                <a:cs typeface="Times New Roman"/>
              </a:rPr>
              <a:t>ENGINEERING </a:t>
            </a:r>
            <a:r>
              <a:rPr sz="1400" b="1" spc="-25" dirty="0">
                <a:latin typeface="Times New Roman"/>
                <a:cs typeface="Times New Roman"/>
              </a:rPr>
              <a:t>IN</a:t>
            </a:r>
            <a:endParaRPr sz="1400" dirty="0">
              <a:latin typeface="Times New Roman"/>
              <a:cs typeface="Times New Roman"/>
            </a:endParaRPr>
          </a:p>
          <a:p>
            <a:pPr marL="5080" algn="ctr">
              <a:lnSpc>
                <a:spcPts val="1590"/>
              </a:lnSpc>
            </a:pPr>
            <a:r>
              <a:rPr sz="1400" b="1" spc="-10" dirty="0">
                <a:latin typeface="Times New Roman"/>
                <a:cs typeface="Times New Roman"/>
              </a:rPr>
              <a:t>ARTIFICIAL</a:t>
            </a:r>
            <a:r>
              <a:rPr sz="1400" b="1" spc="-50" dirty="0">
                <a:latin typeface="Times New Roman"/>
                <a:cs typeface="Times New Roman"/>
              </a:rPr>
              <a:t> </a:t>
            </a:r>
            <a:r>
              <a:rPr sz="1400" b="1" spc="-10" dirty="0">
                <a:latin typeface="Times New Roman"/>
                <a:cs typeface="Times New Roman"/>
              </a:rPr>
              <a:t>INTELLIGENCE</a:t>
            </a:r>
            <a:r>
              <a:rPr sz="1400" b="1" spc="-35" dirty="0">
                <a:latin typeface="Times New Roman"/>
                <a:cs typeface="Times New Roman"/>
              </a:rPr>
              <a:t> </a:t>
            </a:r>
            <a:r>
              <a:rPr sz="1400" b="1" dirty="0">
                <a:latin typeface="Times New Roman"/>
                <a:cs typeface="Times New Roman"/>
              </a:rPr>
              <a:t>&amp;</a:t>
            </a:r>
            <a:r>
              <a:rPr sz="1400" b="1" spc="-60" dirty="0">
                <a:latin typeface="Times New Roman"/>
                <a:cs typeface="Times New Roman"/>
              </a:rPr>
              <a:t> </a:t>
            </a:r>
            <a:r>
              <a:rPr sz="1400" b="1" spc="-10" dirty="0">
                <a:latin typeface="Times New Roman"/>
                <a:cs typeface="Times New Roman"/>
              </a:rPr>
              <a:t>MACHINE</a:t>
            </a:r>
            <a:r>
              <a:rPr sz="1400" b="1" spc="-30" dirty="0">
                <a:latin typeface="Times New Roman"/>
                <a:cs typeface="Times New Roman"/>
              </a:rPr>
              <a:t> </a:t>
            </a:r>
            <a:r>
              <a:rPr sz="1400" b="1" spc="-10" dirty="0">
                <a:latin typeface="Times New Roman"/>
                <a:cs typeface="Times New Roman"/>
              </a:rPr>
              <a:t>LEARNING</a:t>
            </a:r>
            <a:endParaRPr sz="1400" dirty="0">
              <a:latin typeface="Times New Roman"/>
              <a:cs typeface="Times New Roman"/>
            </a:endParaRPr>
          </a:p>
          <a:p>
            <a:pPr marL="14604" algn="ctr">
              <a:lnSpc>
                <a:spcPct val="100000"/>
              </a:lnSpc>
              <a:spcBef>
                <a:spcPts val="695"/>
              </a:spcBef>
            </a:pPr>
            <a:r>
              <a:rPr sz="1200" spc="-25" dirty="0">
                <a:latin typeface="Times New Roman"/>
                <a:cs typeface="Times New Roman"/>
              </a:rPr>
              <a:t>B</a:t>
            </a:r>
            <a:r>
              <a:rPr lang="en-IN" sz="1200" spc="-25" dirty="0">
                <a:latin typeface="Times New Roman"/>
                <a:cs typeface="Times New Roman"/>
              </a:rPr>
              <a:t>y</a:t>
            </a:r>
            <a:endParaRPr lang="en-IN" sz="1200" dirty="0">
              <a:latin typeface="Times New Roman"/>
              <a:cs typeface="Times New Roman"/>
            </a:endParaRPr>
          </a:p>
          <a:p>
            <a:pPr marL="3175" algn="ctr">
              <a:lnSpc>
                <a:spcPct val="100000"/>
              </a:lnSpc>
              <a:spcBef>
                <a:spcPts val="960"/>
              </a:spcBef>
              <a:tabLst>
                <a:tab pos="2065655" algn="l"/>
              </a:tabLst>
            </a:pPr>
            <a:r>
              <a:rPr lang="en-IN" sz="1200" b="1" dirty="0">
                <a:latin typeface="Times New Roman"/>
                <a:cs typeface="Times New Roman"/>
              </a:rPr>
              <a:t>Prashant Sanjeev Kamagond                       1AY22AI067	</a:t>
            </a:r>
            <a:endParaRPr lang="en-IN" sz="1200" dirty="0">
              <a:latin typeface="Times New Roman"/>
              <a:cs typeface="Times New Roman"/>
            </a:endParaRPr>
          </a:p>
        </p:txBody>
      </p:sp>
      <p:sp>
        <p:nvSpPr>
          <p:cNvPr id="5" name="object 5"/>
          <p:cNvSpPr txBox="1"/>
          <p:nvPr/>
        </p:nvSpPr>
        <p:spPr>
          <a:xfrm>
            <a:off x="1545082" y="7146416"/>
            <a:ext cx="4833620" cy="1318260"/>
          </a:xfrm>
          <a:prstGeom prst="rect">
            <a:avLst/>
          </a:prstGeom>
        </p:spPr>
        <p:txBody>
          <a:bodyPr vert="horz" wrap="square" lIns="0" tIns="25400" rIns="0" bIns="0" rtlCol="0">
            <a:spAutoFit/>
          </a:bodyPr>
          <a:lstStyle/>
          <a:p>
            <a:pPr marL="12700" marR="5080" algn="ctr">
              <a:lnSpc>
                <a:spcPts val="1490"/>
              </a:lnSpc>
              <a:spcBef>
                <a:spcPts val="200"/>
              </a:spcBef>
            </a:pPr>
            <a:r>
              <a:rPr sz="1300" b="1" dirty="0">
                <a:latin typeface="Times New Roman"/>
                <a:cs typeface="Times New Roman"/>
              </a:rPr>
              <a:t>DEPARTMENT</a:t>
            </a:r>
            <a:r>
              <a:rPr sz="1300" b="1" spc="-45" dirty="0">
                <a:latin typeface="Times New Roman"/>
                <a:cs typeface="Times New Roman"/>
              </a:rPr>
              <a:t> </a:t>
            </a:r>
            <a:r>
              <a:rPr sz="1300" b="1" dirty="0">
                <a:latin typeface="Times New Roman"/>
                <a:cs typeface="Times New Roman"/>
              </a:rPr>
              <a:t>OF</a:t>
            </a:r>
            <a:r>
              <a:rPr sz="1300" b="1" spc="-40" dirty="0">
                <a:latin typeface="Times New Roman"/>
                <a:cs typeface="Times New Roman"/>
              </a:rPr>
              <a:t> </a:t>
            </a:r>
            <a:r>
              <a:rPr sz="1300" b="1" dirty="0">
                <a:latin typeface="Times New Roman"/>
                <a:cs typeface="Times New Roman"/>
              </a:rPr>
              <a:t>ARTIFICIAL</a:t>
            </a:r>
            <a:r>
              <a:rPr sz="1300" b="1" spc="-50" dirty="0">
                <a:latin typeface="Times New Roman"/>
                <a:cs typeface="Times New Roman"/>
              </a:rPr>
              <a:t> </a:t>
            </a:r>
            <a:r>
              <a:rPr sz="1300" b="1" dirty="0">
                <a:latin typeface="Times New Roman"/>
                <a:cs typeface="Times New Roman"/>
              </a:rPr>
              <a:t>INTELLIGENCE</a:t>
            </a:r>
            <a:r>
              <a:rPr sz="1300" b="1" spc="-55" dirty="0">
                <a:latin typeface="Times New Roman"/>
                <a:cs typeface="Times New Roman"/>
              </a:rPr>
              <a:t> </a:t>
            </a:r>
            <a:r>
              <a:rPr sz="1300" b="1" dirty="0">
                <a:latin typeface="Times New Roman"/>
                <a:cs typeface="Times New Roman"/>
              </a:rPr>
              <a:t>&amp;</a:t>
            </a:r>
            <a:r>
              <a:rPr sz="1300" b="1" spc="-40" dirty="0">
                <a:latin typeface="Times New Roman"/>
                <a:cs typeface="Times New Roman"/>
              </a:rPr>
              <a:t> </a:t>
            </a:r>
            <a:r>
              <a:rPr sz="1300" b="1" spc="-10" dirty="0">
                <a:latin typeface="Times New Roman"/>
                <a:cs typeface="Times New Roman"/>
              </a:rPr>
              <a:t>MACHINE LEARNING</a:t>
            </a:r>
            <a:endParaRPr sz="1300">
              <a:latin typeface="Times New Roman"/>
              <a:cs typeface="Times New Roman"/>
            </a:endParaRPr>
          </a:p>
          <a:p>
            <a:pPr algn="ctr">
              <a:lnSpc>
                <a:spcPts val="1730"/>
              </a:lnSpc>
            </a:pPr>
            <a:r>
              <a:rPr sz="1600" b="1" dirty="0">
                <a:latin typeface="Times New Roman"/>
                <a:cs typeface="Times New Roman"/>
              </a:rPr>
              <a:t>ACHARYA</a:t>
            </a:r>
            <a:r>
              <a:rPr sz="1600" b="1" spc="-55" dirty="0">
                <a:latin typeface="Times New Roman"/>
                <a:cs typeface="Times New Roman"/>
              </a:rPr>
              <a:t> </a:t>
            </a:r>
            <a:r>
              <a:rPr sz="1600" b="1" dirty="0">
                <a:latin typeface="Times New Roman"/>
                <a:cs typeface="Times New Roman"/>
              </a:rPr>
              <a:t>INSTITUTE</a:t>
            </a:r>
            <a:r>
              <a:rPr sz="1600" b="1" spc="-45" dirty="0">
                <a:latin typeface="Times New Roman"/>
                <a:cs typeface="Times New Roman"/>
              </a:rPr>
              <a:t> </a:t>
            </a:r>
            <a:r>
              <a:rPr sz="1600" b="1" dirty="0">
                <a:latin typeface="Times New Roman"/>
                <a:cs typeface="Times New Roman"/>
              </a:rPr>
              <a:t>OF</a:t>
            </a:r>
            <a:r>
              <a:rPr sz="1600" b="1" spc="-75" dirty="0">
                <a:latin typeface="Times New Roman"/>
                <a:cs typeface="Times New Roman"/>
              </a:rPr>
              <a:t> </a:t>
            </a:r>
            <a:r>
              <a:rPr sz="1600" b="1" spc="-10" dirty="0">
                <a:latin typeface="Times New Roman"/>
                <a:cs typeface="Times New Roman"/>
              </a:rPr>
              <a:t>TECHNOLOGY</a:t>
            </a:r>
            <a:endParaRPr sz="1600">
              <a:latin typeface="Times New Roman"/>
              <a:cs typeface="Times New Roman"/>
            </a:endParaRPr>
          </a:p>
          <a:p>
            <a:pPr marL="1270" algn="ctr">
              <a:lnSpc>
                <a:spcPts val="1650"/>
              </a:lnSpc>
            </a:pPr>
            <a:r>
              <a:rPr sz="1400" spc="-10" dirty="0">
                <a:latin typeface="Times New Roman"/>
                <a:cs typeface="Times New Roman"/>
              </a:rPr>
              <a:t>(Affiliated</a:t>
            </a:r>
            <a:r>
              <a:rPr sz="1400" spc="-30" dirty="0">
                <a:latin typeface="Times New Roman"/>
                <a:cs typeface="Times New Roman"/>
              </a:rPr>
              <a:t> </a:t>
            </a:r>
            <a:r>
              <a:rPr sz="1400" dirty="0">
                <a:latin typeface="Times New Roman"/>
                <a:cs typeface="Times New Roman"/>
              </a:rPr>
              <a:t>to</a:t>
            </a:r>
            <a:r>
              <a:rPr sz="1400" spc="-40" dirty="0">
                <a:latin typeface="Times New Roman"/>
                <a:cs typeface="Times New Roman"/>
              </a:rPr>
              <a:t> </a:t>
            </a:r>
            <a:r>
              <a:rPr sz="1400" spc="-10" dirty="0">
                <a:latin typeface="Times New Roman"/>
                <a:cs typeface="Times New Roman"/>
              </a:rPr>
              <a:t>Visvesvaraya</a:t>
            </a:r>
            <a:r>
              <a:rPr sz="1400" spc="-25" dirty="0">
                <a:latin typeface="Times New Roman"/>
                <a:cs typeface="Times New Roman"/>
              </a:rPr>
              <a:t> </a:t>
            </a:r>
            <a:r>
              <a:rPr sz="1400" spc="-10" dirty="0">
                <a:latin typeface="Times New Roman"/>
                <a:cs typeface="Times New Roman"/>
              </a:rPr>
              <a:t>Technological</a:t>
            </a:r>
            <a:r>
              <a:rPr sz="1400" spc="-40" dirty="0">
                <a:latin typeface="Times New Roman"/>
                <a:cs typeface="Times New Roman"/>
              </a:rPr>
              <a:t> </a:t>
            </a:r>
            <a:r>
              <a:rPr sz="1400" dirty="0">
                <a:latin typeface="Times New Roman"/>
                <a:cs typeface="Times New Roman"/>
              </a:rPr>
              <a:t>University,</a:t>
            </a:r>
            <a:r>
              <a:rPr sz="1400" spc="-15" dirty="0">
                <a:latin typeface="Times New Roman"/>
                <a:cs typeface="Times New Roman"/>
              </a:rPr>
              <a:t> </a:t>
            </a:r>
            <a:r>
              <a:rPr sz="1400" spc="-10" dirty="0">
                <a:latin typeface="Times New Roman"/>
                <a:cs typeface="Times New Roman"/>
              </a:rPr>
              <a:t>Belagavi)</a:t>
            </a:r>
            <a:endParaRPr sz="1400">
              <a:latin typeface="Times New Roman"/>
              <a:cs typeface="Times New Roman"/>
            </a:endParaRPr>
          </a:p>
          <a:p>
            <a:pPr marL="3175" algn="ctr">
              <a:lnSpc>
                <a:spcPct val="100000"/>
              </a:lnSpc>
              <a:spcBef>
                <a:spcPts val="1560"/>
              </a:spcBef>
            </a:pPr>
            <a:r>
              <a:rPr sz="1800" b="1" spc="-25" dirty="0">
                <a:latin typeface="Times New Roman"/>
                <a:cs typeface="Times New Roman"/>
              </a:rPr>
              <a:t>2024-</a:t>
            </a:r>
            <a:r>
              <a:rPr sz="1800" b="1" spc="-20" dirty="0">
                <a:latin typeface="Times New Roman"/>
                <a:cs typeface="Times New Roman"/>
              </a:rPr>
              <a:t>2025</a:t>
            </a:r>
            <a:endParaRPr sz="1800">
              <a:latin typeface="Times New Roman"/>
              <a:cs typeface="Times New Roman"/>
            </a:endParaRPr>
          </a:p>
        </p:txBody>
      </p:sp>
      <p:pic>
        <p:nvPicPr>
          <p:cNvPr id="6" name="object 6"/>
          <p:cNvPicPr/>
          <p:nvPr/>
        </p:nvPicPr>
        <p:blipFill>
          <a:blip r:embed="rId3" cstate="print"/>
          <a:stretch>
            <a:fillRect/>
          </a:stretch>
        </p:blipFill>
        <p:spPr>
          <a:xfrm>
            <a:off x="3321684" y="1356359"/>
            <a:ext cx="1285875" cy="148285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7114" y="398174"/>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5" name="object 5"/>
          <p:cNvSpPr txBox="1"/>
          <p:nvPr/>
        </p:nvSpPr>
        <p:spPr>
          <a:xfrm>
            <a:off x="2543682" y="877569"/>
            <a:ext cx="283337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RESULTS</a:t>
            </a:r>
            <a:r>
              <a:rPr sz="1800" b="1" spc="-15" dirty="0">
                <a:latin typeface="Times New Roman"/>
                <a:cs typeface="Times New Roman"/>
              </a:rPr>
              <a:t> </a:t>
            </a:r>
            <a:r>
              <a:rPr sz="1800" b="1" dirty="0">
                <a:latin typeface="Times New Roman"/>
                <a:cs typeface="Times New Roman"/>
              </a:rPr>
              <a:t>AND</a:t>
            </a:r>
            <a:r>
              <a:rPr sz="1800" b="1" spc="-5" dirty="0">
                <a:latin typeface="Times New Roman"/>
                <a:cs typeface="Times New Roman"/>
              </a:rPr>
              <a:t> </a:t>
            </a:r>
            <a:r>
              <a:rPr sz="1800" b="1" spc="-10" dirty="0">
                <a:latin typeface="Times New Roman"/>
                <a:cs typeface="Times New Roman"/>
              </a:rPr>
              <a:t>ANALYSIS</a:t>
            </a:r>
            <a:endParaRPr sz="1800">
              <a:latin typeface="Times New Roman"/>
              <a:cs typeface="Times New Roman"/>
            </a:endParaRPr>
          </a:p>
        </p:txBody>
      </p:sp>
      <p:sp>
        <p:nvSpPr>
          <p:cNvPr id="8" name="object 8"/>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10</a:t>
            </a:fld>
            <a:endParaRPr spc="-25" dirty="0"/>
          </a:p>
        </p:txBody>
      </p:sp>
      <p:sp>
        <p:nvSpPr>
          <p:cNvPr id="9" name="object 9"/>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6" name="object 6"/>
          <p:cNvSpPr txBox="1"/>
          <p:nvPr/>
        </p:nvSpPr>
        <p:spPr>
          <a:xfrm>
            <a:off x="1118412" y="1470405"/>
            <a:ext cx="5683885" cy="9167318"/>
          </a:xfrm>
          <a:prstGeom prst="rect">
            <a:avLst/>
          </a:prstGeom>
        </p:spPr>
        <p:txBody>
          <a:bodyPr vert="horz" wrap="square" lIns="0" tIns="12700" rIns="0" bIns="0" rtlCol="0">
            <a:spAutoFit/>
          </a:bodyPr>
          <a:lstStyle/>
          <a:p>
            <a:pPr marL="12700" marR="5080" algn="just">
              <a:lnSpc>
                <a:spcPct val="150000"/>
              </a:lnSpc>
              <a:spcBef>
                <a:spcPts val="100"/>
              </a:spcBef>
            </a:pPr>
            <a:r>
              <a:rPr lang="en-US" sz="1200" dirty="0">
                <a:latin typeface="Times New Roman" panose="02020603050405020304" pitchFamily="18" charset="0"/>
                <a:cs typeface="Times New Roman" panose="02020603050405020304" pitchFamily="18" charset="0"/>
              </a:rPr>
              <a:t>The trained Multinomial Naive Bayes model was evaluated using a test dataset, and its performance was measured using key classification metrics. The results indicate that the model performs exceptionally well in distinguishing between spam and ham messages</a:t>
            </a:r>
          </a:p>
          <a:p>
            <a:pPr marL="184150" marR="5080" indent="-171450" algn="just">
              <a:lnSpc>
                <a:spcPct val="150000"/>
              </a:lnSpc>
              <a:spcBef>
                <a:spcPts val="100"/>
              </a:spcBef>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Evaluation Metrics:</a:t>
            </a:r>
          </a:p>
          <a:p>
            <a:pPr marL="12700" marR="5080" algn="just">
              <a:lnSpc>
                <a:spcPct val="150000"/>
              </a:lnSpc>
              <a:spcBef>
                <a:spcPts val="100"/>
              </a:spcBef>
            </a:pPr>
            <a:r>
              <a:rPr lang="en-IN" sz="1200" dirty="0">
                <a:latin typeface="Times New Roman" panose="02020603050405020304" pitchFamily="18" charset="0"/>
                <a:cs typeface="Times New Roman" panose="02020603050405020304" pitchFamily="18" charset="0"/>
              </a:rPr>
              <a:t>     Accuracy : 98.38%</a:t>
            </a:r>
          </a:p>
          <a:p>
            <a:pPr marL="12700" marR="5080" algn="just">
              <a:lnSpc>
                <a:spcPct val="150000"/>
              </a:lnSpc>
              <a:spcBef>
                <a:spcPts val="100"/>
              </a:spcBef>
            </a:pPr>
            <a:r>
              <a:rPr lang="en-US" sz="1200" dirty="0">
                <a:latin typeface="Times New Roman" panose="02020603050405020304" pitchFamily="18" charset="0"/>
                <a:cs typeface="Times New Roman" panose="02020603050405020304" pitchFamily="18" charset="0"/>
              </a:rPr>
              <a:t>     This indicates that the model correctly classified 98.38% of all messages in the test set.</a:t>
            </a:r>
          </a:p>
          <a:p>
            <a:pPr marL="184150" marR="5080" indent="-171450" algn="just">
              <a:lnSpc>
                <a:spcPct val="150000"/>
              </a:lnSpc>
              <a:spcBef>
                <a:spcPts val="100"/>
              </a:spcBef>
              <a:buFont typeface="Arial" panose="020B0604020202020204" pitchFamily="34" charset="0"/>
              <a:buChar char="•"/>
            </a:pPr>
            <a:r>
              <a:rPr lang="en-IN" sz="1200" b="1" dirty="0">
                <a:latin typeface="Times New Roman" panose="02020603050405020304" pitchFamily="18" charset="0"/>
                <a:cs typeface="Times New Roman" panose="02020603050405020304" pitchFamily="18" charset="0"/>
              </a:rPr>
              <a:t>Confusion Matrix</a:t>
            </a:r>
          </a:p>
          <a:p>
            <a:pPr marL="184150" marR="5080" indent="-171450" algn="just">
              <a:lnSpc>
                <a:spcPct val="150000"/>
              </a:lnSpc>
              <a:spcBef>
                <a:spcPts val="100"/>
              </a:spcBef>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True Positives (Spam correctly identified): 134</a:t>
            </a:r>
            <a:endParaRPr lang="en-IN"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True Negatives (Ham correctly identified): 963</a:t>
            </a:r>
            <a:endParaRPr lang="en-IN"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False Positives (Ham misclassified as spam): 2</a:t>
            </a:r>
            <a:endParaRPr lang="en-IN"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False Negatives (Spam misclassified as ham): 16</a:t>
            </a:r>
          </a:p>
          <a:p>
            <a:pPr marL="12700" marR="5080" algn="just">
              <a:lnSpc>
                <a:spcPct val="150000"/>
              </a:lnSpc>
              <a:spcBef>
                <a:spcPts val="100"/>
              </a:spcBef>
            </a:pPr>
            <a:endParaRPr lang="en-US"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r>
              <a:rPr lang="en-IN" sz="1200" b="1" dirty="0">
                <a:latin typeface="Times New Roman" panose="02020603050405020304" pitchFamily="18" charset="0"/>
                <a:cs typeface="Times New Roman" panose="02020603050405020304" pitchFamily="18" charset="0"/>
              </a:rPr>
              <a:t>Classification Report</a:t>
            </a:r>
          </a:p>
          <a:p>
            <a:pPr marL="184150" marR="5080" indent="-171450" algn="just">
              <a:lnSpc>
                <a:spcPct val="150000"/>
              </a:lnSpc>
              <a:spcBef>
                <a:spcPts val="100"/>
              </a:spcBef>
              <a:buFont typeface="Wingdings" panose="05000000000000000000" pitchFamily="2" charset="2"/>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endParaRPr lang="en-IN" sz="1200" b="1"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endParaRPr lang="en-IN"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 model demonstrates strong performance, especially in accurately identifying legitimate (ham) messages, which is critical in avoiding message loss for users.</a:t>
            </a:r>
            <a:endParaRPr lang="en-IN"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Multinomial Naive Bayes, known for its simplicity and effectiveness in text classification, performed well and required minimal computational resources.</a:t>
            </a:r>
            <a:r>
              <a:rPr lang="en-IN" sz="1200" dirty="0">
                <a:latin typeface="Times New Roman" panose="02020603050405020304" pitchFamily="18" charset="0"/>
                <a:cs typeface="Times New Roman" panose="02020603050405020304" pitchFamily="18" charset="0"/>
              </a:rPr>
              <a:t>:</a:t>
            </a:r>
          </a:p>
          <a:p>
            <a:pPr marL="184150" marR="5080" indent="-171450" algn="just">
              <a:lnSpc>
                <a:spcPct val="150000"/>
              </a:lnSpc>
              <a:spcBef>
                <a:spcPts val="100"/>
              </a:spcBef>
              <a:buFont typeface="Wingdings" panose="05000000000000000000" pitchFamily="2" charset="2"/>
              <a:buChar char="§"/>
            </a:pPr>
            <a:r>
              <a:rPr lang="en-US" sz="1200" dirty="0">
                <a:latin typeface="Times New Roman" panose="02020603050405020304" pitchFamily="18" charset="0"/>
                <a:cs typeface="Times New Roman" panose="02020603050405020304" pitchFamily="18" charset="0"/>
              </a:rPr>
              <a:t>The use of TF-IDF for feature extraction played a crucial role in emphasizing relevant words, improving model effectiveness.</a:t>
            </a:r>
            <a:endParaRPr lang="en-IN" sz="1200" dirty="0">
              <a:latin typeface="Times New Roman" panose="02020603050405020304" pitchFamily="18" charset="0"/>
              <a:cs typeface="Times New Roman" panose="02020603050405020304" pitchFamily="18" charset="0"/>
            </a:endParaRPr>
          </a:p>
          <a:p>
            <a:pPr marL="184150" marR="5080" indent="-171450" algn="just">
              <a:lnSpc>
                <a:spcPct val="150000"/>
              </a:lnSpc>
              <a:spcBef>
                <a:spcPts val="100"/>
              </a:spcBef>
              <a:buFont typeface="Arial" panose="020B0604020202020204" pitchFamily="34" charset="0"/>
              <a:buChar char="•"/>
            </a:pPr>
            <a:endParaRPr lang="en-IN" sz="1200" b="1" dirty="0">
              <a:latin typeface="Times New Roman" panose="02020603050405020304" pitchFamily="18" charset="0"/>
              <a:cs typeface="Times New Roman" panose="02020603050405020304" pitchFamily="18" charset="0"/>
            </a:endParaRPr>
          </a:p>
          <a:p>
            <a:pPr marL="12700" marR="5080" algn="just">
              <a:lnSpc>
                <a:spcPct val="150000"/>
              </a:lnSpc>
              <a:spcBef>
                <a:spcPts val="100"/>
              </a:spcBef>
            </a:pPr>
            <a:r>
              <a:rPr lang="en-IN" sz="1200" dirty="0">
                <a:latin typeface="Times New Roman" panose="02020603050405020304" pitchFamily="18" charset="0"/>
                <a:cs typeface="Times New Roman" panose="02020603050405020304" pitchFamily="18" charset="0"/>
              </a:rPr>
              <a:t>:</a:t>
            </a:r>
            <a:endParaRPr lang="en-US" sz="1200" dirty="0">
              <a:latin typeface="Times New Roman" panose="02020603050405020304" pitchFamily="18" charset="0"/>
              <a:cs typeface="Times New Roman" panose="02020603050405020304" pitchFamily="18" charset="0"/>
            </a:endParaRPr>
          </a:p>
          <a:p>
            <a:pPr marL="12700" marR="5080" algn="just">
              <a:lnSpc>
                <a:spcPct val="143100"/>
              </a:lnSpc>
              <a:spcBef>
                <a:spcPts val="100"/>
              </a:spcBef>
            </a:pPr>
            <a:endParaRPr sz="1200" dirty="0">
              <a:latin typeface="Times New Roman"/>
              <a:cs typeface="Times New Roman"/>
            </a:endParaRPr>
          </a:p>
        </p:txBody>
      </p:sp>
      <p:graphicFrame>
        <p:nvGraphicFramePr>
          <p:cNvPr id="12" name="Table 11">
            <a:extLst>
              <a:ext uri="{FF2B5EF4-FFF2-40B4-BE49-F238E27FC236}">
                <a16:creationId xmlns:a16="http://schemas.microsoft.com/office/drawing/2014/main" id="{54D8F2C6-A86B-BB51-1C98-0F8E75EA08FA}"/>
              </a:ext>
            </a:extLst>
          </p:cNvPr>
          <p:cNvGraphicFramePr>
            <a:graphicFrameLocks noGrp="1"/>
          </p:cNvGraphicFramePr>
          <p:nvPr>
            <p:extLst>
              <p:ext uri="{D42A27DB-BD31-4B8C-83A1-F6EECF244321}">
                <p14:modId xmlns:p14="http://schemas.microsoft.com/office/powerpoint/2010/main" val="1288927136"/>
              </p:ext>
            </p:extLst>
          </p:nvPr>
        </p:nvGraphicFramePr>
        <p:xfrm>
          <a:off x="1314282" y="3619782"/>
          <a:ext cx="4603917" cy="1036320"/>
        </p:xfrm>
        <a:graphic>
          <a:graphicData uri="http://schemas.openxmlformats.org/drawingml/2006/table">
            <a:tbl>
              <a:tblPr firstRow="1" bandRow="1">
                <a:tableStyleId>{5940675A-B579-460E-94D1-54222C63F5DA}</a:tableStyleId>
              </a:tblPr>
              <a:tblGrid>
                <a:gridCol w="1530095">
                  <a:extLst>
                    <a:ext uri="{9D8B030D-6E8A-4147-A177-3AD203B41FA5}">
                      <a16:colId xmlns:a16="http://schemas.microsoft.com/office/drawing/2014/main" val="100394584"/>
                    </a:ext>
                  </a:extLst>
                </a:gridCol>
                <a:gridCol w="1530095">
                  <a:extLst>
                    <a:ext uri="{9D8B030D-6E8A-4147-A177-3AD203B41FA5}">
                      <a16:colId xmlns:a16="http://schemas.microsoft.com/office/drawing/2014/main" val="4246431815"/>
                    </a:ext>
                  </a:extLst>
                </a:gridCol>
                <a:gridCol w="1543727">
                  <a:extLst>
                    <a:ext uri="{9D8B030D-6E8A-4147-A177-3AD203B41FA5}">
                      <a16:colId xmlns:a16="http://schemas.microsoft.com/office/drawing/2014/main" val="4229228606"/>
                    </a:ext>
                  </a:extLst>
                </a:gridCol>
              </a:tblGrid>
              <a:tr h="322599">
                <a:tc>
                  <a:txBody>
                    <a:bodyPr/>
                    <a:lstStyle/>
                    <a:p>
                      <a:endParaRPr lang="en-IN"/>
                    </a:p>
                  </a:txBody>
                  <a:tcPr/>
                </a:tc>
                <a:tc>
                  <a:txBody>
                    <a:bodyPr/>
                    <a:lstStyle/>
                    <a:p>
                      <a:r>
                        <a:rPr lang="en-IN" sz="1600" dirty="0">
                          <a:latin typeface="Times New Roman" panose="02020603050405020304" pitchFamily="18" charset="0"/>
                          <a:cs typeface="Times New Roman" panose="02020603050405020304" pitchFamily="18" charset="0"/>
                        </a:rPr>
                        <a:t>Predicted Ham</a:t>
                      </a:r>
                    </a:p>
                  </a:txBody>
                  <a:tcPr/>
                </a:tc>
                <a:tc>
                  <a:txBody>
                    <a:bodyPr/>
                    <a:lstStyle/>
                    <a:p>
                      <a:r>
                        <a:rPr lang="en-IN" sz="1600" dirty="0">
                          <a:latin typeface="Times New Roman" panose="02020603050405020304" pitchFamily="18" charset="0"/>
                          <a:cs typeface="Times New Roman" panose="02020603050405020304" pitchFamily="18" charset="0"/>
                        </a:rPr>
                        <a:t>Predicted Spam</a:t>
                      </a:r>
                    </a:p>
                  </a:txBody>
                  <a:tcPr/>
                </a:tc>
                <a:extLst>
                  <a:ext uri="{0D108BD9-81ED-4DB2-BD59-A6C34878D82A}">
                    <a16:rowId xmlns:a16="http://schemas.microsoft.com/office/drawing/2014/main" val="2597214164"/>
                  </a:ext>
                </a:extLst>
              </a:tr>
              <a:tr h="322599">
                <a:tc>
                  <a:txBody>
                    <a:bodyPr/>
                    <a:lstStyle/>
                    <a:p>
                      <a:r>
                        <a:rPr lang="en-IN" sz="1600" dirty="0">
                          <a:latin typeface="Times New Roman" panose="02020603050405020304" pitchFamily="18" charset="0"/>
                          <a:cs typeface="Times New Roman" panose="02020603050405020304" pitchFamily="18" charset="0"/>
                        </a:rPr>
                        <a:t>Actual Ham</a:t>
                      </a:r>
                    </a:p>
                  </a:txBody>
                  <a:tcPr/>
                </a:tc>
                <a:tc>
                  <a:txBody>
                    <a:bodyPr/>
                    <a:lstStyle/>
                    <a:p>
                      <a:r>
                        <a:rPr lang="en-IN" sz="1600" dirty="0">
                          <a:latin typeface="Times New Roman" panose="02020603050405020304" pitchFamily="18" charset="0"/>
                          <a:cs typeface="Times New Roman" panose="02020603050405020304" pitchFamily="18" charset="0"/>
                        </a:rPr>
                        <a:t>      963</a:t>
                      </a:r>
                    </a:p>
                  </a:txBody>
                  <a:tcPr/>
                </a:tc>
                <a:tc>
                  <a:txBody>
                    <a:bodyPr/>
                    <a:lstStyle/>
                    <a:p>
                      <a:r>
                        <a:rPr lang="en-IN" sz="1600" dirty="0">
                          <a:latin typeface="Times New Roman" panose="02020603050405020304" pitchFamily="18" charset="0"/>
                          <a:cs typeface="Times New Roman" panose="02020603050405020304" pitchFamily="18" charset="0"/>
                        </a:rPr>
                        <a:t>        2</a:t>
                      </a:r>
                    </a:p>
                  </a:txBody>
                  <a:tcPr/>
                </a:tc>
                <a:extLst>
                  <a:ext uri="{0D108BD9-81ED-4DB2-BD59-A6C34878D82A}">
                    <a16:rowId xmlns:a16="http://schemas.microsoft.com/office/drawing/2014/main" val="1176690785"/>
                  </a:ext>
                </a:extLst>
              </a:tr>
              <a:tr h="226137">
                <a:tc>
                  <a:txBody>
                    <a:bodyPr/>
                    <a:lstStyle/>
                    <a:p>
                      <a:r>
                        <a:rPr lang="en-IN" sz="1600" dirty="0">
                          <a:latin typeface="Times New Roman" panose="02020603050405020304" pitchFamily="18" charset="0"/>
                          <a:cs typeface="Times New Roman" panose="02020603050405020304" pitchFamily="18" charset="0"/>
                        </a:rPr>
                        <a:t>Actual Spam</a:t>
                      </a:r>
                    </a:p>
                  </a:txBody>
                  <a:tcPr/>
                </a:tc>
                <a:tc>
                  <a:txBody>
                    <a:bodyPr/>
                    <a:lstStyle/>
                    <a:p>
                      <a:r>
                        <a:rPr lang="en-IN" sz="1600" dirty="0">
                          <a:latin typeface="Times New Roman" panose="02020603050405020304" pitchFamily="18" charset="0"/>
                          <a:cs typeface="Times New Roman" panose="02020603050405020304" pitchFamily="18" charset="0"/>
                        </a:rPr>
                        <a:t>       16</a:t>
                      </a:r>
                    </a:p>
                  </a:txBody>
                  <a:tcPr/>
                </a:tc>
                <a:tc>
                  <a:txBody>
                    <a:bodyPr/>
                    <a:lstStyle/>
                    <a:p>
                      <a:r>
                        <a:rPr lang="en-IN" sz="1600" dirty="0">
                          <a:latin typeface="Times New Roman" panose="02020603050405020304" pitchFamily="18" charset="0"/>
                          <a:cs typeface="Times New Roman" panose="02020603050405020304" pitchFamily="18" charset="0"/>
                        </a:rPr>
                        <a:t>      134</a:t>
                      </a:r>
                    </a:p>
                  </a:txBody>
                  <a:tcPr/>
                </a:tc>
                <a:extLst>
                  <a:ext uri="{0D108BD9-81ED-4DB2-BD59-A6C34878D82A}">
                    <a16:rowId xmlns:a16="http://schemas.microsoft.com/office/drawing/2014/main" val="888989071"/>
                  </a:ext>
                </a:extLst>
              </a:tr>
            </a:tbl>
          </a:graphicData>
        </a:graphic>
      </p:graphicFrame>
      <p:graphicFrame>
        <p:nvGraphicFramePr>
          <p:cNvPr id="13" name="Table 12">
            <a:extLst>
              <a:ext uri="{FF2B5EF4-FFF2-40B4-BE49-F238E27FC236}">
                <a16:creationId xmlns:a16="http://schemas.microsoft.com/office/drawing/2014/main" id="{5F77B655-7362-CE7D-C6C6-3D635614B3B1}"/>
              </a:ext>
            </a:extLst>
          </p:cNvPr>
          <p:cNvGraphicFramePr>
            <a:graphicFrameLocks noGrp="1"/>
          </p:cNvGraphicFramePr>
          <p:nvPr>
            <p:extLst>
              <p:ext uri="{D42A27DB-BD31-4B8C-83A1-F6EECF244321}">
                <p14:modId xmlns:p14="http://schemas.microsoft.com/office/powerpoint/2010/main" val="1817824864"/>
              </p:ext>
            </p:extLst>
          </p:nvPr>
        </p:nvGraphicFramePr>
        <p:xfrm>
          <a:off x="1314282" y="6805479"/>
          <a:ext cx="5046132" cy="1112520"/>
        </p:xfrm>
        <a:graphic>
          <a:graphicData uri="http://schemas.openxmlformats.org/drawingml/2006/table">
            <a:tbl>
              <a:tblPr firstRow="1" bandRow="1">
                <a:tableStyleId>{5940675A-B579-460E-94D1-54222C63F5DA}</a:tableStyleId>
              </a:tblPr>
              <a:tblGrid>
                <a:gridCol w="1261533">
                  <a:extLst>
                    <a:ext uri="{9D8B030D-6E8A-4147-A177-3AD203B41FA5}">
                      <a16:colId xmlns:a16="http://schemas.microsoft.com/office/drawing/2014/main" val="1497945345"/>
                    </a:ext>
                  </a:extLst>
                </a:gridCol>
                <a:gridCol w="1261533">
                  <a:extLst>
                    <a:ext uri="{9D8B030D-6E8A-4147-A177-3AD203B41FA5}">
                      <a16:colId xmlns:a16="http://schemas.microsoft.com/office/drawing/2014/main" val="3875158263"/>
                    </a:ext>
                  </a:extLst>
                </a:gridCol>
                <a:gridCol w="1261533">
                  <a:extLst>
                    <a:ext uri="{9D8B030D-6E8A-4147-A177-3AD203B41FA5}">
                      <a16:colId xmlns:a16="http://schemas.microsoft.com/office/drawing/2014/main" val="874602750"/>
                    </a:ext>
                  </a:extLst>
                </a:gridCol>
                <a:gridCol w="1261533">
                  <a:extLst>
                    <a:ext uri="{9D8B030D-6E8A-4147-A177-3AD203B41FA5}">
                      <a16:colId xmlns:a16="http://schemas.microsoft.com/office/drawing/2014/main" val="1781586720"/>
                    </a:ext>
                  </a:extLst>
                </a:gridCol>
              </a:tblGrid>
              <a:tr h="370840">
                <a:tc>
                  <a:txBody>
                    <a:bodyPr/>
                    <a:lstStyle/>
                    <a:p>
                      <a:r>
                        <a:rPr lang="en-IN" sz="1600" dirty="0">
                          <a:latin typeface="Times New Roman" panose="02020603050405020304" pitchFamily="18" charset="0"/>
                          <a:cs typeface="Times New Roman" panose="02020603050405020304" pitchFamily="18" charset="0"/>
                        </a:rPr>
                        <a:t>Class</a:t>
                      </a:r>
                    </a:p>
                  </a:txBody>
                  <a:tcPr anchor="ctr"/>
                </a:tc>
                <a:tc>
                  <a:txBody>
                    <a:bodyPr/>
                    <a:lstStyle/>
                    <a:p>
                      <a:r>
                        <a:rPr lang="en-IN" sz="1600" dirty="0">
                          <a:latin typeface="Times New Roman" panose="02020603050405020304" pitchFamily="18" charset="0"/>
                          <a:cs typeface="Times New Roman" panose="02020603050405020304" pitchFamily="18" charset="0"/>
                        </a:rPr>
                        <a:t> Precision</a:t>
                      </a:r>
                    </a:p>
                  </a:txBody>
                  <a:tcPr anchor="ctr"/>
                </a:tc>
                <a:tc>
                  <a:txBody>
                    <a:bodyPr/>
                    <a:lstStyle/>
                    <a:p>
                      <a:r>
                        <a:rPr lang="en-IN" sz="1600" dirty="0">
                          <a:latin typeface="Times New Roman" panose="02020603050405020304" pitchFamily="18" charset="0"/>
                          <a:cs typeface="Times New Roman" panose="02020603050405020304" pitchFamily="18" charset="0"/>
                        </a:rPr>
                        <a:t>  Recall</a:t>
                      </a:r>
                    </a:p>
                  </a:txBody>
                  <a:tcPr anchor="ctr"/>
                </a:tc>
                <a:tc>
                  <a:txBody>
                    <a:bodyPr/>
                    <a:lstStyle/>
                    <a:p>
                      <a:r>
                        <a:rPr lang="en-IN" sz="1600" dirty="0">
                          <a:latin typeface="Times New Roman" panose="02020603050405020304" pitchFamily="18" charset="0"/>
                          <a:cs typeface="Times New Roman" panose="02020603050405020304" pitchFamily="18" charset="0"/>
                        </a:rPr>
                        <a:t> F1-Score</a:t>
                      </a:r>
                    </a:p>
                  </a:txBody>
                  <a:tcPr anchor="ctr"/>
                </a:tc>
                <a:extLst>
                  <a:ext uri="{0D108BD9-81ED-4DB2-BD59-A6C34878D82A}">
                    <a16:rowId xmlns:a16="http://schemas.microsoft.com/office/drawing/2014/main" val="4234532832"/>
                  </a:ext>
                </a:extLst>
              </a:tr>
              <a:tr h="370840">
                <a:tc>
                  <a:txBody>
                    <a:bodyPr/>
                    <a:lstStyle/>
                    <a:p>
                      <a:r>
                        <a:rPr lang="en-IN" sz="1600" dirty="0">
                          <a:latin typeface="Times New Roman" panose="02020603050405020304" pitchFamily="18" charset="0"/>
                          <a:cs typeface="Times New Roman" panose="02020603050405020304" pitchFamily="18" charset="0"/>
                        </a:rPr>
                        <a:t>Ham (0)</a:t>
                      </a:r>
                    </a:p>
                  </a:txBody>
                  <a:tcPr anchor="ctr"/>
                </a:tc>
                <a:tc>
                  <a:txBody>
                    <a:bodyPr/>
                    <a:lstStyle/>
                    <a:p>
                      <a:r>
                        <a:rPr lang="en-IN" sz="1600" dirty="0">
                          <a:latin typeface="Times New Roman" panose="02020603050405020304" pitchFamily="18" charset="0"/>
                          <a:cs typeface="Times New Roman" panose="02020603050405020304" pitchFamily="18" charset="0"/>
                        </a:rPr>
                        <a:t>   0.98</a:t>
                      </a:r>
                    </a:p>
                  </a:txBody>
                  <a:tcPr/>
                </a:tc>
                <a:tc>
                  <a:txBody>
                    <a:bodyPr/>
                    <a:lstStyle/>
                    <a:p>
                      <a:r>
                        <a:rPr lang="en-IN" sz="1600" dirty="0">
                          <a:latin typeface="Times New Roman" panose="02020603050405020304" pitchFamily="18" charset="0"/>
                          <a:cs typeface="Times New Roman" panose="02020603050405020304" pitchFamily="18" charset="0"/>
                        </a:rPr>
                        <a:t>   1.00</a:t>
                      </a:r>
                    </a:p>
                  </a:txBody>
                  <a:tcPr/>
                </a:tc>
                <a:tc>
                  <a:txBody>
                    <a:bodyPr/>
                    <a:lstStyle/>
                    <a:p>
                      <a:r>
                        <a:rPr lang="en-IN" sz="1600" dirty="0">
                          <a:latin typeface="Times New Roman" panose="02020603050405020304" pitchFamily="18" charset="0"/>
                          <a:cs typeface="Times New Roman" panose="02020603050405020304" pitchFamily="18" charset="0"/>
                        </a:rPr>
                        <a:t>   0.99</a:t>
                      </a:r>
                    </a:p>
                  </a:txBody>
                  <a:tcPr/>
                </a:tc>
                <a:extLst>
                  <a:ext uri="{0D108BD9-81ED-4DB2-BD59-A6C34878D82A}">
                    <a16:rowId xmlns:a16="http://schemas.microsoft.com/office/drawing/2014/main" val="3411147002"/>
                  </a:ext>
                </a:extLst>
              </a:tr>
              <a:tr h="370840">
                <a:tc>
                  <a:txBody>
                    <a:bodyPr/>
                    <a:lstStyle/>
                    <a:p>
                      <a:r>
                        <a:rPr lang="en-IN" sz="1600" dirty="0">
                          <a:latin typeface="Times New Roman" panose="02020603050405020304" pitchFamily="18" charset="0"/>
                          <a:cs typeface="Times New Roman" panose="02020603050405020304" pitchFamily="18" charset="0"/>
                        </a:rPr>
                        <a:t>Spam (1)</a:t>
                      </a:r>
                    </a:p>
                  </a:txBody>
                  <a:tcPr/>
                </a:tc>
                <a:tc>
                  <a:txBody>
                    <a:bodyPr/>
                    <a:lstStyle/>
                    <a:p>
                      <a:r>
                        <a:rPr lang="en-IN" sz="1600" dirty="0">
                          <a:latin typeface="Times New Roman" panose="02020603050405020304" pitchFamily="18" charset="0"/>
                          <a:cs typeface="Times New Roman" panose="02020603050405020304" pitchFamily="18" charset="0"/>
                        </a:rPr>
                        <a:t>   0.99</a:t>
                      </a:r>
                    </a:p>
                  </a:txBody>
                  <a:tcPr/>
                </a:tc>
                <a:tc>
                  <a:txBody>
                    <a:bodyPr/>
                    <a:lstStyle/>
                    <a:p>
                      <a:r>
                        <a:rPr lang="en-IN" sz="1600" dirty="0">
                          <a:latin typeface="Times New Roman" panose="02020603050405020304" pitchFamily="18" charset="0"/>
                          <a:cs typeface="Times New Roman" panose="02020603050405020304" pitchFamily="18" charset="0"/>
                        </a:rPr>
                        <a:t>   0.89</a:t>
                      </a:r>
                    </a:p>
                  </a:txBody>
                  <a:tcPr/>
                </a:tc>
                <a:tc>
                  <a:txBody>
                    <a:bodyPr/>
                    <a:lstStyle/>
                    <a:p>
                      <a:r>
                        <a:rPr lang="en-IN" sz="1600" dirty="0">
                          <a:latin typeface="Times New Roman" panose="02020603050405020304" pitchFamily="18" charset="0"/>
                          <a:cs typeface="Times New Roman" panose="02020603050405020304" pitchFamily="18" charset="0"/>
                        </a:rPr>
                        <a:t>   0.94</a:t>
                      </a:r>
                    </a:p>
                  </a:txBody>
                  <a:tcPr/>
                </a:tc>
                <a:extLst>
                  <a:ext uri="{0D108BD9-81ED-4DB2-BD59-A6C34878D82A}">
                    <a16:rowId xmlns:a16="http://schemas.microsoft.com/office/drawing/2014/main" val="1452292683"/>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5B4D066-29FC-3C7E-39E4-54B2EAAA23A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0400" y="320674"/>
            <a:ext cx="5943600" cy="4687525"/>
          </a:xfrm>
          <a:prstGeom prst="rect">
            <a:avLst/>
          </a:prstGeom>
        </p:spPr>
      </p:pic>
      <p:pic>
        <p:nvPicPr>
          <p:cNvPr id="5" name="Picture 4">
            <a:extLst>
              <a:ext uri="{FF2B5EF4-FFF2-40B4-BE49-F238E27FC236}">
                <a16:creationId xmlns:a16="http://schemas.microsoft.com/office/drawing/2014/main" id="{19980D60-EBFD-7C0E-5059-90F293F35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687" y="5349875"/>
            <a:ext cx="6791826" cy="4687525"/>
          </a:xfrm>
          <a:prstGeom prst="rect">
            <a:avLst/>
          </a:prstGeom>
        </p:spPr>
      </p:pic>
    </p:spTree>
    <p:extLst>
      <p:ext uri="{BB962C8B-B14F-4D97-AF65-F5344CB8AC3E}">
        <p14:creationId xmlns:p14="http://schemas.microsoft.com/office/powerpoint/2010/main" val="30502608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84600" y="344750"/>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p:nvPr/>
        </p:nvSpPr>
        <p:spPr>
          <a:xfrm>
            <a:off x="1993138" y="877569"/>
            <a:ext cx="393319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CONCLUSION</a:t>
            </a:r>
            <a:r>
              <a:rPr sz="1800" b="1" spc="5" dirty="0">
                <a:latin typeface="Times New Roman"/>
                <a:cs typeface="Times New Roman"/>
              </a:rPr>
              <a:t> </a:t>
            </a:r>
            <a:r>
              <a:rPr sz="1800" b="1" dirty="0">
                <a:latin typeface="Times New Roman"/>
                <a:cs typeface="Times New Roman"/>
              </a:rPr>
              <a:t>AND</a:t>
            </a:r>
            <a:r>
              <a:rPr sz="1800" b="1" spc="-10" dirty="0">
                <a:latin typeface="Times New Roman"/>
                <a:cs typeface="Times New Roman"/>
              </a:rPr>
              <a:t> </a:t>
            </a:r>
            <a:r>
              <a:rPr sz="1800" b="1" dirty="0">
                <a:latin typeface="Times New Roman"/>
                <a:cs typeface="Times New Roman"/>
              </a:rPr>
              <a:t>FUTURE </a:t>
            </a:r>
            <a:r>
              <a:rPr sz="1800" b="1" spc="-20" dirty="0">
                <a:latin typeface="Times New Roman"/>
                <a:cs typeface="Times New Roman"/>
              </a:rPr>
              <a:t>WORK</a:t>
            </a:r>
            <a:endParaRPr sz="18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12</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object 5"/>
          <p:cNvSpPr txBox="1"/>
          <p:nvPr/>
        </p:nvSpPr>
        <p:spPr>
          <a:xfrm>
            <a:off x="1118412" y="1482597"/>
            <a:ext cx="5683250" cy="7522700"/>
          </a:xfrm>
          <a:prstGeom prst="rect">
            <a:avLst/>
          </a:prstGeom>
        </p:spPr>
        <p:txBody>
          <a:bodyPr vert="horz" wrap="square" lIns="0" tIns="12700" rIns="0" bIns="0" rtlCol="0">
            <a:spAutoFit/>
          </a:bodyPr>
          <a:lstStyle/>
          <a:p>
            <a:pPr marL="12700" algn="just">
              <a:lnSpc>
                <a:spcPct val="150000"/>
              </a:lnSpc>
              <a:spcBef>
                <a:spcPts val="100"/>
              </a:spcBef>
            </a:pPr>
            <a:r>
              <a:rPr sz="1200" spc="-10" dirty="0">
                <a:latin typeface="Times New Roman" panose="02020603050405020304" pitchFamily="18" charset="0"/>
                <a:cs typeface="Times New Roman" panose="02020603050405020304" pitchFamily="18" charset="0"/>
              </a:rPr>
              <a:t>Conclusion</a:t>
            </a:r>
            <a:endParaRPr sz="1200" dirty="0">
              <a:latin typeface="Times New Roman" panose="02020603050405020304" pitchFamily="18" charset="0"/>
              <a:cs typeface="Times New Roman" panose="02020603050405020304" pitchFamily="18" charset="0"/>
            </a:endParaRPr>
          </a:p>
          <a:p>
            <a:pPr algn="just">
              <a:lnSpc>
                <a:spcPct val="150000"/>
              </a:lnSpc>
              <a:buNone/>
            </a:pPr>
            <a:r>
              <a:rPr lang="en-US" sz="1200" dirty="0">
                <a:latin typeface="Times New Roman" panose="02020603050405020304" pitchFamily="18" charset="0"/>
                <a:cs typeface="Times New Roman" panose="02020603050405020304" pitchFamily="18" charset="0"/>
              </a:rPr>
              <a:t>This project, titled </a:t>
            </a:r>
            <a:r>
              <a:rPr lang="en-US" sz="1200" i="1" dirty="0">
                <a:latin typeface="Times New Roman" panose="02020603050405020304" pitchFamily="18" charset="0"/>
                <a:cs typeface="Times New Roman" panose="02020603050405020304" pitchFamily="18" charset="0"/>
              </a:rPr>
              <a:t>"Email Spam Detection Using Machine Learning"</a:t>
            </a:r>
            <a:r>
              <a:rPr lang="en-US" sz="1200" dirty="0">
                <a:latin typeface="Times New Roman" panose="02020603050405020304" pitchFamily="18" charset="0"/>
                <a:cs typeface="Times New Roman" panose="02020603050405020304" pitchFamily="18" charset="0"/>
              </a:rPr>
              <a:t>, successfully demonstrates the application of supervised classification techniques to identify spam messages in SMS communication. By leveraging the Multinomial Naive Bayes classifier and TF-IDF vectorization, the model achieved a high accuracy of 98.38%, effectively distinguishing between spam and legitimate messages (ham). The results indicate that machine learning models, when trained on quality labeled data, can significantly enhance the efficiency of spam filtering systems with minimal false positives and negatives.</a:t>
            </a:r>
          </a:p>
          <a:p>
            <a:pPr algn="just">
              <a:lnSpc>
                <a:spcPct val="150000"/>
              </a:lnSpc>
            </a:pPr>
            <a:r>
              <a:rPr lang="en-US" sz="1200" dirty="0">
                <a:latin typeface="Times New Roman" panose="02020603050405020304" pitchFamily="18" charset="0"/>
                <a:cs typeface="Times New Roman" panose="02020603050405020304" pitchFamily="18" charset="0"/>
              </a:rPr>
              <a:t>The performance metrics including precision, recall, and F1-score further validate the reliability of the approach. The model is lightweight, interpretable, and suitable for real-time deployment in messaging platforms and email services.</a:t>
            </a:r>
          </a:p>
          <a:p>
            <a:pPr algn="just">
              <a:lnSpc>
                <a:spcPct val="150000"/>
              </a:lnSpc>
            </a:pPr>
            <a:endParaRPr sz="1200" dirty="0">
              <a:latin typeface="Times New Roman" panose="02020603050405020304" pitchFamily="18" charset="0"/>
              <a:cs typeface="Times New Roman" panose="02020603050405020304" pitchFamily="18" charset="0"/>
            </a:endParaRPr>
          </a:p>
          <a:p>
            <a:pPr algn="just">
              <a:lnSpc>
                <a:spcPct val="150000"/>
              </a:lnSpc>
              <a:spcBef>
                <a:spcPts val="525"/>
              </a:spcBef>
            </a:pPr>
            <a:endParaRPr sz="1200" dirty="0">
              <a:latin typeface="Times New Roman" panose="02020603050405020304" pitchFamily="18" charset="0"/>
              <a:cs typeface="Times New Roman" panose="02020603050405020304" pitchFamily="18" charset="0"/>
            </a:endParaRPr>
          </a:p>
          <a:p>
            <a:pPr marL="12700" algn="just">
              <a:lnSpc>
                <a:spcPct val="150000"/>
              </a:lnSpc>
            </a:pPr>
            <a:r>
              <a:rPr sz="1200" dirty="0">
                <a:latin typeface="Times New Roman" panose="02020603050405020304" pitchFamily="18" charset="0"/>
                <a:cs typeface="Times New Roman" panose="02020603050405020304" pitchFamily="18" charset="0"/>
              </a:rPr>
              <a:t>Future</a:t>
            </a:r>
            <a:r>
              <a:rPr sz="1200" spc="-45" dirty="0">
                <a:latin typeface="Times New Roman" panose="02020603050405020304" pitchFamily="18" charset="0"/>
                <a:cs typeface="Times New Roman" panose="02020603050405020304" pitchFamily="18" charset="0"/>
              </a:rPr>
              <a:t> </a:t>
            </a:r>
            <a:r>
              <a:rPr sz="1200" spc="-20" dirty="0">
                <a:latin typeface="Times New Roman" panose="02020603050405020304" pitchFamily="18" charset="0"/>
                <a:cs typeface="Times New Roman" panose="02020603050405020304" pitchFamily="18" charset="0"/>
              </a:rPr>
              <a:t>Work</a:t>
            </a:r>
            <a:endParaRPr lang="en-IN" sz="1200" spc="-20" dirty="0">
              <a:latin typeface="Times New Roman" panose="02020603050405020304" pitchFamily="18" charset="0"/>
              <a:cs typeface="Times New Roman" panose="02020603050405020304" pitchFamily="18" charset="0"/>
            </a:endParaRPr>
          </a:p>
          <a:p>
            <a:pPr marL="12700" algn="just">
              <a:lnSpc>
                <a:spcPct val="150000"/>
              </a:lnSpc>
            </a:pPr>
            <a:r>
              <a:rPr lang="en-US" sz="1200" dirty="0">
                <a:latin typeface="Times New Roman" panose="02020603050405020304" pitchFamily="18" charset="0"/>
                <a:cs typeface="Times New Roman" panose="02020603050405020304" pitchFamily="18" charset="0"/>
              </a:rPr>
              <a:t>In the future, this project can be extended by exploring more sophisticated machine learning algorithms such as Random Forest, Support Vector Machines (SVM), or deep learning models to enhance the detection capabilities and accuracy. Additionally, using a larger and more diverse dataset, possibly including multilingual data, could improve the model’s robustness across different languages and spam styles. Incorporating advanced Natural Language Processing (NLP) techniques like BERT or LSTM could allow the system to better understand the contextual meaning of messages, which is particularly useful for detecting more subtle or disguised spam. Further, deploying the model in real-time environments such as email servers or messaging apps could provide immediate protection to users. Lastly, implementing a user feedback mechanism, where the model learns from user-marked spam or ham messages, could enable continuous learning and adaptability to evolving spam tactics.</a:t>
            </a:r>
            <a:endParaRPr lang="en-IN" sz="1200" spc="-2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0495" y="435122"/>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p:nvPr/>
        </p:nvSpPr>
        <p:spPr>
          <a:xfrm>
            <a:off x="1066596" y="1439926"/>
            <a:ext cx="5792470" cy="4597412"/>
          </a:xfrm>
          <a:prstGeom prst="rect">
            <a:avLst/>
          </a:prstGeom>
        </p:spPr>
        <p:txBody>
          <a:bodyPr vert="horz" wrap="square" lIns="0" tIns="12700" rIns="0" bIns="0" rtlCol="0">
            <a:spAutoFit/>
          </a:bodyPr>
          <a:lstStyle/>
          <a:p>
            <a:pPr marL="4445" algn="l">
              <a:lnSpc>
                <a:spcPct val="100000"/>
              </a:lnSpc>
              <a:spcBef>
                <a:spcPts val="100"/>
              </a:spcBef>
            </a:pPr>
            <a:r>
              <a:rPr lang="en-IN" sz="1800" b="1" spc="-10" dirty="0">
                <a:latin typeface="Times New Roman"/>
                <a:cs typeface="Times New Roman"/>
              </a:rPr>
              <a:t>                                  </a:t>
            </a:r>
            <a:r>
              <a:rPr sz="1800" b="1" spc="-10" dirty="0">
                <a:latin typeface="Times New Roman"/>
                <a:cs typeface="Times New Roman"/>
              </a:rPr>
              <a:t>REFERENCES</a:t>
            </a:r>
            <a:endParaRPr lang="en-IN" sz="1800" b="1" spc="-10" dirty="0">
              <a:latin typeface="Times New Roman"/>
              <a:cs typeface="Times New Roman"/>
            </a:endParaRPr>
          </a:p>
          <a:p>
            <a:pPr marL="241300" marR="5080" indent="-228600" algn="just">
              <a:lnSpc>
                <a:spcPct val="110800"/>
              </a:lnSpc>
              <a:spcBef>
                <a:spcPts val="1019"/>
              </a:spcBef>
              <a:buFont typeface="+mj-lt"/>
              <a:buAutoNum type="arabicPeriod"/>
              <a:tabLst>
                <a:tab pos="240665" algn="l"/>
              </a:tabLst>
            </a:pPr>
            <a:r>
              <a:rPr lang="en-IN" sz="1200" dirty="0">
                <a:latin typeface="Times New Roman"/>
                <a:cs typeface="Times New Roman"/>
              </a:rPr>
              <a:t> </a:t>
            </a:r>
            <a:r>
              <a:rPr lang="en-US" sz="1400" dirty="0">
                <a:latin typeface="Times New Roman" panose="02020603050405020304" pitchFamily="18" charset="0"/>
                <a:cs typeface="Times New Roman" panose="02020603050405020304" pitchFamily="18" charset="0"/>
              </a:rPr>
              <a:t>Almeida, T. A., Hidalgo, J. M. G., &amp; </a:t>
            </a:r>
            <a:r>
              <a:rPr lang="en-US" sz="1400" dirty="0" err="1">
                <a:latin typeface="Times New Roman" panose="02020603050405020304" pitchFamily="18" charset="0"/>
                <a:cs typeface="Times New Roman" panose="02020603050405020304" pitchFamily="18" charset="0"/>
              </a:rPr>
              <a:t>Yamakami</a:t>
            </a:r>
            <a:r>
              <a:rPr lang="en-US" sz="1400" dirty="0">
                <a:latin typeface="Times New Roman" panose="02020603050405020304" pitchFamily="18" charset="0"/>
                <a:cs typeface="Times New Roman" panose="02020603050405020304" pitchFamily="18" charset="0"/>
              </a:rPr>
              <a:t>, A. (2011). Contributions to the study of SMS spam filtering: new collection and results. </a:t>
            </a:r>
            <a:r>
              <a:rPr lang="en-US" sz="1400" i="1" dirty="0">
                <a:latin typeface="Times New Roman" panose="02020603050405020304" pitchFamily="18" charset="0"/>
                <a:cs typeface="Times New Roman" panose="02020603050405020304" pitchFamily="18" charset="0"/>
              </a:rPr>
              <a:t>Proceedings of the 11th ACM symposium on Document engineering</a:t>
            </a:r>
            <a:r>
              <a:rPr lang="en-US" sz="1400" dirty="0">
                <a:latin typeface="Times New Roman" panose="02020603050405020304" pitchFamily="18" charset="0"/>
                <a:cs typeface="Times New Roman" panose="02020603050405020304" pitchFamily="18" charset="0"/>
              </a:rPr>
              <a:t>, 259–262. </a:t>
            </a:r>
            <a:r>
              <a:rPr lang="en-US" sz="1400" dirty="0">
                <a:latin typeface="Times New Roman" panose="02020603050405020304" pitchFamily="18" charset="0"/>
                <a:cs typeface="Times New Roman" panose="02020603050405020304" pitchFamily="18" charset="0"/>
                <a:hlinkClick r:id="rId2"/>
              </a:rPr>
              <a:t>https://www.aclweb.org/anthology/W11-0304.pdf</a:t>
            </a:r>
            <a:endParaRPr lang="en-US" sz="1400" dirty="0">
              <a:latin typeface="Times New Roman" panose="02020603050405020304" pitchFamily="18" charset="0"/>
              <a:cs typeface="Times New Roman" panose="02020603050405020304" pitchFamily="18" charset="0"/>
            </a:endParaRPr>
          </a:p>
          <a:p>
            <a:pPr marL="241300" marR="5080" indent="-228600" algn="just">
              <a:lnSpc>
                <a:spcPct val="110800"/>
              </a:lnSpc>
              <a:spcBef>
                <a:spcPts val="1019"/>
              </a:spcBef>
              <a:buFont typeface="+mj-lt"/>
              <a:buAutoNum type="arabicPeriod"/>
              <a:tabLst>
                <a:tab pos="240665" algn="l"/>
              </a:tabLst>
            </a:pPr>
            <a:r>
              <a:rPr lang="en-US" sz="1400" dirty="0">
                <a:latin typeface="Times New Roman" panose="02020603050405020304" pitchFamily="18" charset="0"/>
                <a:cs typeface="Times New Roman" panose="02020603050405020304" pitchFamily="18" charset="0"/>
              </a:rPr>
              <a:t>SMS Spam Collection Dataset – UCI Machine Learning Repository:</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hlinkClick r:id="rId3"/>
              </a:rPr>
              <a:t>https://archive.ics.uci.edu/ml/datasets/sms+spam+collection</a:t>
            </a:r>
            <a:endParaRPr lang="en-US" sz="1400" dirty="0">
              <a:latin typeface="Times New Roman" panose="02020603050405020304" pitchFamily="18" charset="0"/>
              <a:cs typeface="Times New Roman" panose="02020603050405020304" pitchFamily="18" charset="0"/>
            </a:endParaRPr>
          </a:p>
          <a:p>
            <a:pPr marL="241300" marR="5080" indent="-228600" algn="just">
              <a:lnSpc>
                <a:spcPct val="110800"/>
              </a:lnSpc>
              <a:spcBef>
                <a:spcPts val="1019"/>
              </a:spcBef>
              <a:buFont typeface="+mj-lt"/>
              <a:buAutoNum type="arabicPeriod"/>
              <a:tabLst>
                <a:tab pos="240665" algn="l"/>
              </a:tabLst>
            </a:pPr>
            <a:r>
              <a:rPr lang="en-US" sz="1400" dirty="0">
                <a:latin typeface="Times New Roman" panose="02020603050405020304" pitchFamily="18" charset="0"/>
                <a:cs typeface="Times New Roman" panose="02020603050405020304" pitchFamily="18" charset="0"/>
              </a:rPr>
              <a:t>Pedregosa, F., </a:t>
            </a:r>
            <a:r>
              <a:rPr lang="en-US" sz="1400" dirty="0" err="1">
                <a:latin typeface="Times New Roman" panose="02020603050405020304" pitchFamily="18" charset="0"/>
                <a:cs typeface="Times New Roman" panose="02020603050405020304" pitchFamily="18" charset="0"/>
              </a:rPr>
              <a:t>Varoquaux</a:t>
            </a:r>
            <a:r>
              <a:rPr lang="en-US" sz="1400" dirty="0">
                <a:latin typeface="Times New Roman" panose="02020603050405020304" pitchFamily="18" charset="0"/>
                <a:cs typeface="Times New Roman" panose="02020603050405020304" pitchFamily="18" charset="0"/>
              </a:rPr>
              <a:t>, G., </a:t>
            </a:r>
            <a:r>
              <a:rPr lang="en-US" sz="1400" dirty="0" err="1">
                <a:latin typeface="Times New Roman" panose="02020603050405020304" pitchFamily="18" charset="0"/>
                <a:cs typeface="Times New Roman" panose="02020603050405020304" pitchFamily="18" charset="0"/>
              </a:rPr>
              <a:t>Gramfort</a:t>
            </a:r>
            <a:r>
              <a:rPr lang="en-US" sz="1400" dirty="0">
                <a:latin typeface="Times New Roman" panose="02020603050405020304" pitchFamily="18" charset="0"/>
                <a:cs typeface="Times New Roman" panose="02020603050405020304" pitchFamily="18" charset="0"/>
              </a:rPr>
              <a:t>, A., et al. (2011). Scikit-learn: Machine Learning in Python. </a:t>
            </a:r>
            <a:r>
              <a:rPr lang="en-US" sz="1400" i="1" dirty="0">
                <a:latin typeface="Times New Roman" panose="02020603050405020304" pitchFamily="18" charset="0"/>
                <a:cs typeface="Times New Roman" panose="02020603050405020304" pitchFamily="18" charset="0"/>
              </a:rPr>
              <a:t>Journal of Machine Learning Research</a:t>
            </a:r>
            <a:r>
              <a:rPr lang="en-US" sz="1400" dirty="0">
                <a:latin typeface="Times New Roman" panose="02020603050405020304" pitchFamily="18" charset="0"/>
                <a:cs typeface="Times New Roman" panose="02020603050405020304" pitchFamily="18" charset="0"/>
              </a:rPr>
              <a:t>, 12, 2825–2830.</a:t>
            </a:r>
          </a:p>
          <a:p>
            <a:pPr marL="241300" marR="5080" indent="-228600" algn="just">
              <a:lnSpc>
                <a:spcPct val="110800"/>
              </a:lnSpc>
              <a:spcBef>
                <a:spcPts val="1019"/>
              </a:spcBef>
              <a:buFont typeface="+mj-lt"/>
              <a:buAutoNum type="arabicPeriod"/>
              <a:tabLst>
                <a:tab pos="240665" algn="l"/>
              </a:tabLst>
            </a:pPr>
            <a:r>
              <a:rPr lang="en-US" sz="1400" dirty="0">
                <a:latin typeface="Times New Roman" panose="02020603050405020304" pitchFamily="18" charset="0"/>
                <a:cs typeface="Times New Roman" panose="02020603050405020304" pitchFamily="18" charset="0"/>
              </a:rPr>
              <a:t>TF-IDF Explained. (n.d.). </a:t>
            </a:r>
            <a:r>
              <a:rPr lang="en-US" sz="1400" i="1" dirty="0">
                <a:latin typeface="Times New Roman" panose="02020603050405020304" pitchFamily="18" charset="0"/>
                <a:cs typeface="Times New Roman" panose="02020603050405020304" pitchFamily="18" charset="0"/>
              </a:rPr>
              <a:t>Towards Data Science</a:t>
            </a:r>
            <a:r>
              <a:rPr lang="en-US" sz="1400" dirty="0">
                <a:latin typeface="Times New Roman" panose="02020603050405020304" pitchFamily="18" charset="0"/>
                <a:cs typeface="Times New Roman" panose="02020603050405020304" pitchFamily="18" charset="0"/>
              </a:rPr>
              <a:t>.</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hlinkClick r:id="rId4"/>
              </a:rPr>
              <a:t>https://towardsdatascience.com/tf-idf-explained-using-python-example-5b2b2f115b48</a:t>
            </a:r>
            <a:endParaRPr lang="en-US" sz="1400" dirty="0">
              <a:latin typeface="Times New Roman" panose="02020603050405020304" pitchFamily="18" charset="0"/>
              <a:cs typeface="Times New Roman" panose="02020603050405020304" pitchFamily="18" charset="0"/>
            </a:endParaRPr>
          </a:p>
          <a:p>
            <a:pPr marL="241300" marR="5080" indent="-228600" algn="just">
              <a:lnSpc>
                <a:spcPct val="110800"/>
              </a:lnSpc>
              <a:spcBef>
                <a:spcPts val="1019"/>
              </a:spcBef>
              <a:buFont typeface="+mj-lt"/>
              <a:buAutoNum type="arabicPeriod"/>
              <a:tabLst>
                <a:tab pos="240665" algn="l"/>
              </a:tabLst>
            </a:pPr>
            <a:r>
              <a:rPr lang="en-US" sz="1400" dirty="0">
                <a:latin typeface="Times New Roman" panose="02020603050405020304" pitchFamily="18" charset="0"/>
                <a:cs typeface="Times New Roman" panose="02020603050405020304" pitchFamily="18" charset="0"/>
              </a:rPr>
              <a:t>Naive Bayes Classifier. (n.d.). Geeks for Geeks.</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hlinkClick r:id="rId5"/>
              </a:rPr>
              <a:t>https://www.geeksforgeeks.org/naive-bayes-classifiers/</a:t>
            </a:r>
            <a:endParaRPr lang="en-US" sz="1400" dirty="0">
              <a:latin typeface="Times New Roman" panose="02020603050405020304" pitchFamily="18" charset="0"/>
              <a:cs typeface="Times New Roman" panose="02020603050405020304" pitchFamily="18" charset="0"/>
            </a:endParaRPr>
          </a:p>
          <a:p>
            <a:pPr marL="241300" marR="5080" indent="-228600" algn="just">
              <a:lnSpc>
                <a:spcPct val="110800"/>
              </a:lnSpc>
              <a:spcBef>
                <a:spcPts val="1019"/>
              </a:spcBef>
              <a:buFont typeface="+mj-lt"/>
              <a:buAutoNum type="arabicPeriod"/>
              <a:tabLst>
                <a:tab pos="240665" algn="l"/>
              </a:tabLst>
            </a:pPr>
            <a:endParaRPr lang="en-IN" sz="1200" dirty="0">
              <a:latin typeface="Times" panose="02020603050405020304" pitchFamily="18" charset="0"/>
              <a:cs typeface="Times" panose="02020603050405020304" pitchFamily="18" charset="0"/>
            </a:endParaRPr>
          </a:p>
        </p:txBody>
      </p:sp>
      <p:sp>
        <p:nvSpPr>
          <p:cNvPr id="5" name="object 5"/>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13</a:t>
            </a:fld>
            <a:endParaRPr spc="-25" dirty="0"/>
          </a:p>
        </p:txBody>
      </p:sp>
      <p:sp>
        <p:nvSpPr>
          <p:cNvPr id="6" name="object 6"/>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596" y="439927"/>
            <a:ext cx="5735955" cy="10213052"/>
          </a:xfrm>
          <a:prstGeom prst="rect">
            <a:avLst/>
          </a:prstGeom>
        </p:spPr>
        <p:txBody>
          <a:bodyPr vert="horz" wrap="square" lIns="0" tIns="12700" rIns="0" bIns="0" rtlCol="0">
            <a:spAutoFit/>
          </a:bodyPr>
          <a:lstStyle/>
          <a:p>
            <a:pPr marL="1201420">
              <a:spcBef>
                <a:spcPts val="100"/>
              </a:spcBef>
            </a:pPr>
            <a:r>
              <a:rPr lang="en-IN" sz="1100" i="1" spc="-10" dirty="0">
                <a:latin typeface="Times New Roman" panose="02020603050405020304" pitchFamily="18" charset="0"/>
                <a:cs typeface="Times New Roman" panose="02020603050405020304" pitchFamily="18" charset="0"/>
              </a:rPr>
              <a:t>                                   </a:t>
            </a: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Times New Roman" panose="02020603050405020304" pitchFamily="18" charset="0"/>
              <a:cs typeface="Times New Roman" panose="02020603050405020304" pitchFamily="18" charset="0"/>
            </a:endParaRPr>
          </a:p>
          <a:p>
            <a:pPr>
              <a:spcBef>
                <a:spcPts val="85"/>
              </a:spcBef>
            </a:pPr>
            <a:endParaRPr sz="1100" dirty="0">
              <a:latin typeface="Calibri"/>
              <a:cs typeface="Calibri"/>
            </a:endParaRPr>
          </a:p>
          <a:p>
            <a:pPr marL="55244" algn="ctr">
              <a:spcBef>
                <a:spcPts val="5"/>
              </a:spcBef>
            </a:pPr>
            <a:r>
              <a:rPr sz="1400" b="1" spc="-10" dirty="0">
                <a:latin typeface="Times New Roman"/>
                <a:cs typeface="Times New Roman"/>
              </a:rPr>
              <a:t>APPENDICES</a:t>
            </a:r>
            <a:endParaRPr sz="1400" dirty="0">
              <a:latin typeface="Times New Roman"/>
              <a:cs typeface="Times New Roman"/>
            </a:endParaRPr>
          </a:p>
          <a:p>
            <a:pPr>
              <a:spcBef>
                <a:spcPts val="175"/>
              </a:spcBef>
            </a:pPr>
            <a:endParaRPr sz="1400" dirty="0">
              <a:latin typeface="Times New Roman"/>
              <a:cs typeface="Times New Roman"/>
            </a:endParaRPr>
          </a:p>
          <a:p>
            <a:pPr marL="56515" algn="ctr"/>
            <a:r>
              <a:rPr sz="1200" b="1" dirty="0">
                <a:latin typeface="Times New Roman"/>
                <a:cs typeface="Times New Roman"/>
              </a:rPr>
              <a:t>A.SAMPLE</a:t>
            </a:r>
            <a:r>
              <a:rPr sz="1200" b="1" spc="-45" dirty="0">
                <a:latin typeface="Times New Roman"/>
                <a:cs typeface="Times New Roman"/>
              </a:rPr>
              <a:t> </a:t>
            </a:r>
            <a:r>
              <a:rPr sz="1200" b="1" spc="-20" dirty="0">
                <a:latin typeface="Times New Roman"/>
                <a:cs typeface="Times New Roman"/>
              </a:rPr>
              <a:t>CODE</a:t>
            </a:r>
            <a:endParaRPr sz="1200" dirty="0">
              <a:latin typeface="Times New Roman"/>
              <a:cs typeface="Times New Roman"/>
            </a:endParaRPr>
          </a:p>
          <a:p>
            <a:pPr>
              <a:spcBef>
                <a:spcPts val="430"/>
              </a:spcBef>
            </a:pPr>
            <a:endParaRPr lang="en-IN" sz="1200" dirty="0">
              <a:latin typeface="Times New Roman"/>
              <a:cs typeface="Times New Roman"/>
            </a:endParaRPr>
          </a:p>
          <a:p>
            <a:pPr>
              <a:spcBef>
                <a:spcPts val="1305"/>
              </a:spcBef>
            </a:pPr>
            <a:r>
              <a:rPr lang="en-IN" sz="1200" dirty="0">
                <a:latin typeface="Times New Roman"/>
                <a:cs typeface="Times New Roman"/>
              </a:rPr>
              <a:t>import pandas as pd</a:t>
            </a:r>
          </a:p>
          <a:p>
            <a:pPr>
              <a:spcBef>
                <a:spcPts val="1305"/>
              </a:spcBef>
            </a:pPr>
            <a:r>
              <a:rPr lang="en-IN" sz="1200" dirty="0">
                <a:latin typeface="Times New Roman"/>
                <a:cs typeface="Times New Roman"/>
              </a:rPr>
              <a:t>import </a:t>
            </a:r>
            <a:r>
              <a:rPr lang="en-IN" sz="1200" dirty="0" err="1">
                <a:latin typeface="Times New Roman"/>
                <a:cs typeface="Times New Roman"/>
              </a:rPr>
              <a:t>numpy</a:t>
            </a:r>
            <a:r>
              <a:rPr lang="en-IN" sz="1200" dirty="0">
                <a:latin typeface="Times New Roman"/>
                <a:cs typeface="Times New Roman"/>
              </a:rPr>
              <a:t> as np</a:t>
            </a:r>
          </a:p>
          <a:p>
            <a:pPr>
              <a:spcBef>
                <a:spcPts val="1305"/>
              </a:spcBef>
            </a:pPr>
            <a:r>
              <a:rPr lang="en-IN" sz="1200" dirty="0">
                <a:latin typeface="Times New Roman"/>
                <a:cs typeface="Times New Roman"/>
              </a:rPr>
              <a:t>from </a:t>
            </a:r>
            <a:r>
              <a:rPr lang="en-IN" sz="1200" dirty="0" err="1">
                <a:latin typeface="Times New Roman"/>
                <a:cs typeface="Times New Roman"/>
              </a:rPr>
              <a:t>sklearn.model_selection</a:t>
            </a:r>
            <a:r>
              <a:rPr lang="en-IN" sz="1200" dirty="0">
                <a:latin typeface="Times New Roman"/>
                <a:cs typeface="Times New Roman"/>
              </a:rPr>
              <a:t> import </a:t>
            </a:r>
            <a:r>
              <a:rPr lang="en-IN" sz="1200" dirty="0" err="1">
                <a:latin typeface="Times New Roman"/>
                <a:cs typeface="Times New Roman"/>
              </a:rPr>
              <a:t>train_test_split</a:t>
            </a:r>
            <a:endParaRPr lang="en-IN" sz="1200" dirty="0">
              <a:latin typeface="Times New Roman"/>
              <a:cs typeface="Times New Roman"/>
            </a:endParaRPr>
          </a:p>
          <a:p>
            <a:pPr>
              <a:spcBef>
                <a:spcPts val="1305"/>
              </a:spcBef>
            </a:pPr>
            <a:r>
              <a:rPr lang="en-IN" sz="1200" dirty="0">
                <a:latin typeface="Times New Roman"/>
                <a:cs typeface="Times New Roman"/>
              </a:rPr>
              <a:t>from </a:t>
            </a:r>
            <a:r>
              <a:rPr lang="en-IN" sz="1200" dirty="0" err="1">
                <a:latin typeface="Times New Roman"/>
                <a:cs typeface="Times New Roman"/>
              </a:rPr>
              <a:t>sklearn.feature_extraction.text</a:t>
            </a:r>
            <a:r>
              <a:rPr lang="en-IN" sz="1200" dirty="0">
                <a:latin typeface="Times New Roman"/>
                <a:cs typeface="Times New Roman"/>
              </a:rPr>
              <a:t> import </a:t>
            </a:r>
            <a:r>
              <a:rPr lang="en-IN" sz="1200" dirty="0" err="1">
                <a:latin typeface="Times New Roman"/>
                <a:cs typeface="Times New Roman"/>
              </a:rPr>
              <a:t>TfidfVectorizer</a:t>
            </a:r>
            <a:endParaRPr lang="en-IN" sz="1200" dirty="0">
              <a:latin typeface="Times New Roman"/>
              <a:cs typeface="Times New Roman"/>
            </a:endParaRPr>
          </a:p>
          <a:p>
            <a:pPr>
              <a:spcBef>
                <a:spcPts val="1305"/>
              </a:spcBef>
            </a:pPr>
            <a:r>
              <a:rPr lang="en-IN" sz="1200" dirty="0">
                <a:latin typeface="Times New Roman"/>
                <a:cs typeface="Times New Roman"/>
              </a:rPr>
              <a:t>from </a:t>
            </a:r>
            <a:r>
              <a:rPr lang="en-IN" sz="1200" dirty="0" err="1">
                <a:latin typeface="Times New Roman"/>
                <a:cs typeface="Times New Roman"/>
              </a:rPr>
              <a:t>sklearn.naive_bayes</a:t>
            </a:r>
            <a:r>
              <a:rPr lang="en-IN" sz="1200" dirty="0">
                <a:latin typeface="Times New Roman"/>
                <a:cs typeface="Times New Roman"/>
              </a:rPr>
              <a:t> import </a:t>
            </a:r>
            <a:r>
              <a:rPr lang="en-IN" sz="1200" dirty="0" err="1">
                <a:latin typeface="Times New Roman"/>
                <a:cs typeface="Times New Roman"/>
              </a:rPr>
              <a:t>MultinomialNB</a:t>
            </a:r>
            <a:endParaRPr lang="en-IN" sz="1200" dirty="0">
              <a:latin typeface="Times New Roman"/>
              <a:cs typeface="Times New Roman"/>
            </a:endParaRPr>
          </a:p>
          <a:p>
            <a:pPr>
              <a:spcBef>
                <a:spcPts val="1305"/>
              </a:spcBef>
            </a:pPr>
            <a:r>
              <a:rPr lang="en-IN" sz="1200" dirty="0">
                <a:latin typeface="Times New Roman"/>
                <a:cs typeface="Times New Roman"/>
              </a:rPr>
              <a:t>from </a:t>
            </a:r>
            <a:r>
              <a:rPr lang="en-IN" sz="1200" dirty="0" err="1">
                <a:latin typeface="Times New Roman"/>
                <a:cs typeface="Times New Roman"/>
              </a:rPr>
              <a:t>sklearn.metrics</a:t>
            </a:r>
            <a:r>
              <a:rPr lang="en-IN" sz="1200" dirty="0">
                <a:latin typeface="Times New Roman"/>
                <a:cs typeface="Times New Roman"/>
              </a:rPr>
              <a:t> import (</a:t>
            </a:r>
          </a:p>
          <a:p>
            <a:pPr>
              <a:spcBef>
                <a:spcPts val="1305"/>
              </a:spcBef>
            </a:pPr>
            <a:r>
              <a:rPr lang="en-IN" sz="1200" dirty="0">
                <a:latin typeface="Times New Roman"/>
                <a:cs typeface="Times New Roman"/>
              </a:rPr>
              <a:t>    </a:t>
            </a:r>
            <a:r>
              <a:rPr lang="en-IN" sz="1200" dirty="0" err="1">
                <a:latin typeface="Times New Roman"/>
                <a:cs typeface="Times New Roman"/>
              </a:rPr>
              <a:t>accuracy_score</a:t>
            </a:r>
            <a:r>
              <a:rPr lang="en-IN" sz="1200" dirty="0">
                <a:latin typeface="Times New Roman"/>
                <a:cs typeface="Times New Roman"/>
              </a:rPr>
              <a:t>, </a:t>
            </a:r>
            <a:r>
              <a:rPr lang="en-IN" sz="1200" dirty="0" err="1">
                <a:latin typeface="Times New Roman"/>
                <a:cs typeface="Times New Roman"/>
              </a:rPr>
              <a:t>classification_report</a:t>
            </a:r>
            <a:r>
              <a:rPr lang="en-IN" sz="1200" dirty="0">
                <a:latin typeface="Times New Roman"/>
                <a:cs typeface="Times New Roman"/>
              </a:rPr>
              <a:t>,</a:t>
            </a:r>
          </a:p>
          <a:p>
            <a:pPr>
              <a:spcBef>
                <a:spcPts val="1305"/>
              </a:spcBef>
            </a:pPr>
            <a:r>
              <a:rPr lang="en-IN" sz="1200" dirty="0">
                <a:latin typeface="Times New Roman"/>
                <a:cs typeface="Times New Roman"/>
              </a:rPr>
              <a:t>    </a:t>
            </a:r>
            <a:r>
              <a:rPr lang="en-IN" sz="1200" dirty="0" err="1">
                <a:latin typeface="Times New Roman"/>
                <a:cs typeface="Times New Roman"/>
              </a:rPr>
              <a:t>confusion_matrix</a:t>
            </a:r>
            <a:r>
              <a:rPr lang="en-IN" sz="1200" dirty="0">
                <a:latin typeface="Times New Roman"/>
                <a:cs typeface="Times New Roman"/>
              </a:rPr>
              <a:t>, </a:t>
            </a:r>
            <a:r>
              <a:rPr lang="en-IN" sz="1200" dirty="0" err="1">
                <a:latin typeface="Times New Roman"/>
                <a:cs typeface="Times New Roman"/>
              </a:rPr>
              <a:t>precision_score</a:t>
            </a:r>
            <a:r>
              <a:rPr lang="en-IN" sz="1200" dirty="0">
                <a:latin typeface="Times New Roman"/>
                <a:cs typeface="Times New Roman"/>
              </a:rPr>
              <a:t>,</a:t>
            </a:r>
          </a:p>
          <a:p>
            <a:pPr>
              <a:spcBef>
                <a:spcPts val="1305"/>
              </a:spcBef>
            </a:pPr>
            <a:r>
              <a:rPr lang="en-IN" sz="1200" dirty="0">
                <a:latin typeface="Times New Roman"/>
                <a:cs typeface="Times New Roman"/>
              </a:rPr>
              <a:t>    </a:t>
            </a:r>
            <a:r>
              <a:rPr lang="en-IN" sz="1200" dirty="0" err="1">
                <a:latin typeface="Times New Roman"/>
                <a:cs typeface="Times New Roman"/>
              </a:rPr>
              <a:t>recall_score</a:t>
            </a:r>
            <a:r>
              <a:rPr lang="en-IN" sz="1200" dirty="0">
                <a:latin typeface="Times New Roman"/>
                <a:cs typeface="Times New Roman"/>
              </a:rPr>
              <a:t>, f1_score</a:t>
            </a:r>
          </a:p>
          <a:p>
            <a:pPr>
              <a:spcBef>
                <a:spcPts val="1305"/>
              </a:spcBef>
            </a:pPr>
            <a:r>
              <a:rPr lang="en-IN" sz="1200" dirty="0">
                <a:latin typeface="Times New Roman"/>
                <a:cs typeface="Times New Roman"/>
              </a:rPr>
              <a:t>)</a:t>
            </a:r>
          </a:p>
          <a:p>
            <a:pPr>
              <a:spcBef>
                <a:spcPts val="1305"/>
              </a:spcBef>
            </a:pPr>
            <a:r>
              <a:rPr lang="en-IN" sz="1200" dirty="0">
                <a:latin typeface="Times New Roman"/>
                <a:cs typeface="Times New Roman"/>
              </a:rPr>
              <a:t>import </a:t>
            </a:r>
            <a:r>
              <a:rPr lang="en-IN" sz="1200" dirty="0" err="1">
                <a:latin typeface="Times New Roman"/>
                <a:cs typeface="Times New Roman"/>
              </a:rPr>
              <a:t>matplotlib.pyplot</a:t>
            </a:r>
            <a:r>
              <a:rPr lang="en-IN" sz="1200" dirty="0">
                <a:latin typeface="Times New Roman"/>
                <a:cs typeface="Times New Roman"/>
              </a:rPr>
              <a:t> as </a:t>
            </a:r>
            <a:r>
              <a:rPr lang="en-IN" sz="1200" dirty="0" err="1">
                <a:latin typeface="Times New Roman"/>
                <a:cs typeface="Times New Roman"/>
              </a:rPr>
              <a:t>plt</a:t>
            </a:r>
            <a:endParaRPr lang="en-IN" sz="1200" dirty="0">
              <a:latin typeface="Times New Roman"/>
              <a:cs typeface="Times New Roman"/>
            </a:endParaRPr>
          </a:p>
          <a:p>
            <a:pPr>
              <a:spcBef>
                <a:spcPts val="1305"/>
              </a:spcBef>
            </a:pPr>
            <a:r>
              <a:rPr lang="en-IN" sz="1200" dirty="0">
                <a:latin typeface="Times New Roman"/>
                <a:cs typeface="Times New Roman"/>
              </a:rPr>
              <a:t>import seaborn as </a:t>
            </a:r>
            <a:r>
              <a:rPr lang="en-IN" sz="1200" dirty="0" err="1">
                <a:latin typeface="Times New Roman"/>
                <a:cs typeface="Times New Roman"/>
              </a:rPr>
              <a:t>sns</a:t>
            </a:r>
            <a:endParaRPr lang="en-IN" sz="1200" dirty="0">
              <a:latin typeface="Times New Roman"/>
              <a:cs typeface="Times New Roman"/>
            </a:endParaRPr>
          </a:p>
          <a:p>
            <a:pPr>
              <a:spcBef>
                <a:spcPts val="1305"/>
              </a:spcBef>
            </a:pPr>
            <a:r>
              <a:rPr lang="en-IN" sz="1200" dirty="0">
                <a:latin typeface="Times New Roman"/>
                <a:cs typeface="Times New Roman"/>
              </a:rPr>
              <a:t>import </a:t>
            </a:r>
            <a:r>
              <a:rPr lang="en-IN" sz="1200" dirty="0" err="1">
                <a:latin typeface="Times New Roman"/>
                <a:cs typeface="Times New Roman"/>
              </a:rPr>
              <a:t>joblib</a:t>
            </a:r>
            <a:endParaRPr lang="en-IN" sz="1200" dirty="0">
              <a:latin typeface="Times New Roman"/>
              <a:cs typeface="Times New Roman"/>
            </a:endParaRPr>
          </a:p>
          <a:p>
            <a:pPr>
              <a:spcBef>
                <a:spcPts val="1305"/>
              </a:spcBef>
            </a:pPr>
            <a:endParaRPr lang="en-IN" sz="1200" dirty="0">
              <a:latin typeface="Times New Roman"/>
              <a:cs typeface="Times New Roman"/>
            </a:endParaRPr>
          </a:p>
          <a:p>
            <a:pPr marL="12700">
              <a:spcBef>
                <a:spcPts val="5"/>
              </a:spcBef>
            </a:pPr>
            <a:r>
              <a:rPr lang="en-IN" sz="1200" b="1" dirty="0">
                <a:solidFill>
                  <a:srgbClr val="202020"/>
                </a:solidFill>
                <a:latin typeface="Times New Roman"/>
                <a:cs typeface="Times New Roman"/>
              </a:rPr>
              <a:t>#</a:t>
            </a:r>
            <a:r>
              <a:rPr lang="en-IN" sz="1200" b="1" spc="-10" dirty="0">
                <a:solidFill>
                  <a:srgbClr val="202020"/>
                </a:solidFill>
                <a:latin typeface="Times New Roman"/>
                <a:cs typeface="Times New Roman"/>
              </a:rPr>
              <a:t> </a:t>
            </a:r>
            <a:r>
              <a:rPr lang="en-IN" sz="1200" b="1" dirty="0">
                <a:solidFill>
                  <a:srgbClr val="202020"/>
                </a:solidFill>
                <a:latin typeface="Times New Roman"/>
                <a:cs typeface="Times New Roman"/>
              </a:rPr>
              <a:t>Step</a:t>
            </a:r>
            <a:r>
              <a:rPr lang="en-IN" sz="1200" b="1" spc="-15" dirty="0">
                <a:solidFill>
                  <a:srgbClr val="202020"/>
                </a:solidFill>
                <a:latin typeface="Times New Roman"/>
                <a:cs typeface="Times New Roman"/>
              </a:rPr>
              <a:t> </a:t>
            </a:r>
            <a:r>
              <a:rPr lang="en-IN" sz="1200" b="1" dirty="0">
                <a:solidFill>
                  <a:srgbClr val="202020"/>
                </a:solidFill>
                <a:latin typeface="Times New Roman"/>
                <a:cs typeface="Times New Roman"/>
              </a:rPr>
              <a:t>1:</a:t>
            </a:r>
            <a:r>
              <a:rPr lang="en-IN" sz="1200" b="1" spc="-5" dirty="0">
                <a:solidFill>
                  <a:srgbClr val="202020"/>
                </a:solidFill>
                <a:latin typeface="Times New Roman"/>
                <a:cs typeface="Times New Roman"/>
              </a:rPr>
              <a:t> </a:t>
            </a:r>
            <a:r>
              <a:rPr lang="en-IN" sz="1200" b="1" dirty="0">
                <a:solidFill>
                  <a:srgbClr val="202020"/>
                </a:solidFill>
                <a:latin typeface="Times New Roman"/>
                <a:cs typeface="Times New Roman"/>
              </a:rPr>
              <a:t>Load</a:t>
            </a:r>
            <a:r>
              <a:rPr lang="en-IN" sz="1200" b="1" spc="-15" dirty="0">
                <a:solidFill>
                  <a:srgbClr val="202020"/>
                </a:solidFill>
                <a:latin typeface="Times New Roman"/>
                <a:cs typeface="Times New Roman"/>
              </a:rPr>
              <a:t> </a:t>
            </a:r>
            <a:r>
              <a:rPr lang="en-IN" sz="1200" b="1" spc="-20" dirty="0">
                <a:solidFill>
                  <a:srgbClr val="202020"/>
                </a:solidFill>
                <a:latin typeface="Times New Roman"/>
                <a:cs typeface="Times New Roman"/>
              </a:rPr>
              <a:t>Data</a:t>
            </a:r>
            <a:endParaRPr lang="en-IN" sz="1200" dirty="0">
              <a:latin typeface="Times New Roman"/>
              <a:cs typeface="Times New Roman"/>
            </a:endParaRPr>
          </a:p>
          <a:p>
            <a:pPr>
              <a:spcBef>
                <a:spcPts val="1115"/>
              </a:spcBef>
            </a:pPr>
            <a:r>
              <a:rPr lang="en-US" sz="1200" dirty="0">
                <a:latin typeface="Times New Roman"/>
                <a:cs typeface="Times New Roman"/>
              </a:rPr>
              <a:t>path = '/content/spam.csv'</a:t>
            </a:r>
          </a:p>
          <a:p>
            <a:pPr>
              <a:spcBef>
                <a:spcPts val="1115"/>
              </a:spcBef>
            </a:pPr>
            <a:r>
              <a:rPr lang="en-US" sz="1200" dirty="0" err="1">
                <a:latin typeface="Times New Roman"/>
                <a:cs typeface="Times New Roman"/>
              </a:rPr>
              <a:t>df</a:t>
            </a:r>
            <a:r>
              <a:rPr lang="en-US" sz="1200" dirty="0">
                <a:latin typeface="Times New Roman"/>
                <a:cs typeface="Times New Roman"/>
              </a:rPr>
              <a:t> = </a:t>
            </a:r>
            <a:r>
              <a:rPr lang="en-US" sz="1200" dirty="0" err="1">
                <a:latin typeface="Times New Roman"/>
                <a:cs typeface="Times New Roman"/>
              </a:rPr>
              <a:t>pd.read_csv</a:t>
            </a:r>
            <a:r>
              <a:rPr lang="en-US" sz="1200" dirty="0">
                <a:latin typeface="Times New Roman"/>
                <a:cs typeface="Times New Roman"/>
              </a:rPr>
              <a:t>(path, encoding='latin-1')</a:t>
            </a:r>
          </a:p>
          <a:p>
            <a:pPr>
              <a:spcBef>
                <a:spcPts val="1355"/>
              </a:spcBef>
            </a:pPr>
            <a:r>
              <a:rPr lang="en-IN" sz="1200" dirty="0" err="1">
                <a:latin typeface="Times New Roman"/>
                <a:cs typeface="Times New Roman"/>
              </a:rPr>
              <a:t>df</a:t>
            </a:r>
            <a:r>
              <a:rPr lang="en-IN" sz="1200" dirty="0">
                <a:latin typeface="Times New Roman"/>
                <a:cs typeface="Times New Roman"/>
              </a:rPr>
              <a:t> = </a:t>
            </a:r>
            <a:r>
              <a:rPr lang="en-IN" sz="1200" dirty="0" err="1">
                <a:latin typeface="Times New Roman"/>
                <a:cs typeface="Times New Roman"/>
              </a:rPr>
              <a:t>df</a:t>
            </a:r>
            <a:r>
              <a:rPr lang="en-IN" sz="1200" dirty="0">
                <a:latin typeface="Times New Roman"/>
                <a:cs typeface="Times New Roman"/>
              </a:rPr>
              <a:t>[['v1', 'v2']]</a:t>
            </a:r>
          </a:p>
          <a:p>
            <a:pPr>
              <a:spcBef>
                <a:spcPts val="1355"/>
              </a:spcBef>
            </a:pPr>
            <a:r>
              <a:rPr lang="en-IN" sz="1200" dirty="0" err="1">
                <a:latin typeface="Times New Roman"/>
                <a:cs typeface="Times New Roman"/>
              </a:rPr>
              <a:t>df.columns</a:t>
            </a:r>
            <a:r>
              <a:rPr lang="en-IN" sz="1200" dirty="0">
                <a:latin typeface="Times New Roman"/>
                <a:cs typeface="Times New Roman"/>
              </a:rPr>
              <a:t> = ['label', 'message’]</a:t>
            </a:r>
          </a:p>
          <a:p>
            <a:pPr>
              <a:spcBef>
                <a:spcPts val="1355"/>
              </a:spcBef>
            </a:pPr>
            <a:endParaRPr lang="en-IN" sz="1200" dirty="0">
              <a:latin typeface="Times New Roman"/>
              <a:cs typeface="Times New Roman"/>
            </a:endParaRPr>
          </a:p>
          <a:p>
            <a:pPr marL="12700"/>
            <a:r>
              <a:rPr lang="en-IN" sz="1200" b="1" dirty="0">
                <a:solidFill>
                  <a:srgbClr val="202020"/>
                </a:solidFill>
                <a:latin typeface="Times New Roman"/>
                <a:cs typeface="Times New Roman"/>
              </a:rPr>
              <a:t>#</a:t>
            </a:r>
            <a:r>
              <a:rPr lang="en-IN" sz="1200" b="1" spc="-10" dirty="0">
                <a:solidFill>
                  <a:srgbClr val="202020"/>
                </a:solidFill>
                <a:latin typeface="Times New Roman"/>
                <a:cs typeface="Times New Roman"/>
              </a:rPr>
              <a:t> </a:t>
            </a:r>
            <a:r>
              <a:rPr lang="en-IN" sz="1200" b="1" dirty="0">
                <a:solidFill>
                  <a:srgbClr val="202020"/>
                </a:solidFill>
                <a:latin typeface="Times New Roman"/>
                <a:cs typeface="Times New Roman"/>
              </a:rPr>
              <a:t>Step</a:t>
            </a:r>
            <a:r>
              <a:rPr lang="en-IN" sz="1200" b="1" spc="-20" dirty="0">
                <a:solidFill>
                  <a:srgbClr val="202020"/>
                </a:solidFill>
                <a:latin typeface="Times New Roman"/>
                <a:cs typeface="Times New Roman"/>
              </a:rPr>
              <a:t> </a:t>
            </a:r>
            <a:r>
              <a:rPr lang="en-IN" sz="1200" b="1" dirty="0">
                <a:solidFill>
                  <a:srgbClr val="202020"/>
                </a:solidFill>
                <a:latin typeface="Times New Roman"/>
                <a:cs typeface="Times New Roman"/>
              </a:rPr>
              <a:t>2:</a:t>
            </a:r>
            <a:r>
              <a:rPr lang="en-IN" sz="1200" b="1" spc="-5" dirty="0">
                <a:solidFill>
                  <a:srgbClr val="202020"/>
                </a:solidFill>
                <a:latin typeface="Times New Roman"/>
                <a:cs typeface="Times New Roman"/>
              </a:rPr>
              <a:t> </a:t>
            </a:r>
            <a:r>
              <a:rPr lang="en-IN" sz="1200" b="1" dirty="0">
                <a:solidFill>
                  <a:srgbClr val="202020"/>
                </a:solidFill>
                <a:latin typeface="Times New Roman"/>
                <a:cs typeface="Times New Roman"/>
              </a:rPr>
              <a:t>Data</a:t>
            </a:r>
            <a:r>
              <a:rPr lang="en-IN" sz="1200" b="1" spc="-15" dirty="0">
                <a:solidFill>
                  <a:srgbClr val="202020"/>
                </a:solidFill>
                <a:latin typeface="Times New Roman"/>
                <a:cs typeface="Times New Roman"/>
              </a:rPr>
              <a:t> </a:t>
            </a:r>
            <a:r>
              <a:rPr lang="en-IN" sz="1200" b="1" spc="-10" dirty="0">
                <a:solidFill>
                  <a:srgbClr val="202020"/>
                </a:solidFill>
                <a:latin typeface="Times New Roman"/>
                <a:cs typeface="Times New Roman"/>
              </a:rPr>
              <a:t>Preprocessing</a:t>
            </a:r>
          </a:p>
          <a:p>
            <a:pPr marL="12700"/>
            <a:endParaRPr lang="en-IN" sz="1200" b="1" spc="-10" dirty="0">
              <a:solidFill>
                <a:srgbClr val="202020"/>
              </a:solidFill>
              <a:latin typeface="Times New Roman"/>
              <a:cs typeface="Times New Roman"/>
            </a:endParaRPr>
          </a:p>
          <a:p>
            <a:pPr marL="12700"/>
            <a:r>
              <a:rPr lang="en-IN" sz="1200" spc="-10" dirty="0" err="1">
                <a:solidFill>
                  <a:srgbClr val="202020"/>
                </a:solidFill>
                <a:latin typeface="Times New Roman"/>
                <a:cs typeface="Times New Roman"/>
              </a:rPr>
              <a:t>df</a:t>
            </a:r>
            <a:r>
              <a:rPr lang="en-IN" sz="1200" spc="-10" dirty="0">
                <a:solidFill>
                  <a:srgbClr val="202020"/>
                </a:solidFill>
                <a:latin typeface="Times New Roman"/>
                <a:cs typeface="Times New Roman"/>
              </a:rPr>
              <a:t>['label'] = </a:t>
            </a:r>
            <a:r>
              <a:rPr lang="en-IN" sz="1200" spc="-10" dirty="0" err="1">
                <a:solidFill>
                  <a:srgbClr val="202020"/>
                </a:solidFill>
                <a:latin typeface="Times New Roman"/>
                <a:cs typeface="Times New Roman"/>
              </a:rPr>
              <a:t>df</a:t>
            </a:r>
            <a:r>
              <a:rPr lang="en-IN" sz="1200" spc="-10" dirty="0">
                <a:solidFill>
                  <a:srgbClr val="202020"/>
                </a:solidFill>
                <a:latin typeface="Times New Roman"/>
                <a:cs typeface="Times New Roman"/>
              </a:rPr>
              <a:t>['label'].map({'ham': 0, 'spam': 1})</a:t>
            </a:r>
          </a:p>
          <a:p>
            <a:pPr marL="12700"/>
            <a:endParaRPr lang="en-IN" sz="1200" spc="-10" dirty="0">
              <a:solidFill>
                <a:srgbClr val="202020"/>
              </a:solidFill>
              <a:latin typeface="Times New Roman"/>
              <a:cs typeface="Times New Roman"/>
            </a:endParaRPr>
          </a:p>
          <a:p>
            <a:pPr marL="12700"/>
            <a:r>
              <a:rPr lang="en-IN" sz="1200" spc="-10" dirty="0">
                <a:solidFill>
                  <a:srgbClr val="202020"/>
                </a:solidFill>
                <a:latin typeface="Times New Roman"/>
                <a:cs typeface="Times New Roman"/>
              </a:rPr>
              <a:t>X = </a:t>
            </a:r>
            <a:r>
              <a:rPr lang="en-IN" sz="1200" spc="-10" dirty="0" err="1">
                <a:solidFill>
                  <a:srgbClr val="202020"/>
                </a:solidFill>
                <a:latin typeface="Times New Roman"/>
                <a:cs typeface="Times New Roman"/>
              </a:rPr>
              <a:t>df</a:t>
            </a:r>
            <a:r>
              <a:rPr lang="en-IN" sz="1200" spc="-10" dirty="0">
                <a:solidFill>
                  <a:srgbClr val="202020"/>
                </a:solidFill>
                <a:latin typeface="Times New Roman"/>
                <a:cs typeface="Times New Roman"/>
              </a:rPr>
              <a:t>['message’]</a:t>
            </a:r>
          </a:p>
          <a:p>
            <a:pPr marL="12700"/>
            <a:endParaRPr lang="en-IN" sz="1200" spc="-10" dirty="0">
              <a:solidFill>
                <a:srgbClr val="202020"/>
              </a:solidFill>
              <a:latin typeface="Times New Roman"/>
              <a:cs typeface="Times New Roman"/>
            </a:endParaRPr>
          </a:p>
          <a:p>
            <a:pPr marL="12700"/>
            <a:r>
              <a:rPr lang="en-IN" sz="1200" spc="-10" dirty="0">
                <a:solidFill>
                  <a:srgbClr val="202020"/>
                </a:solidFill>
                <a:latin typeface="Times New Roman"/>
                <a:cs typeface="Times New Roman"/>
              </a:rPr>
              <a:t>y = </a:t>
            </a:r>
            <a:r>
              <a:rPr lang="en-IN" sz="1200" spc="-10" dirty="0" err="1">
                <a:solidFill>
                  <a:srgbClr val="202020"/>
                </a:solidFill>
                <a:latin typeface="Times New Roman"/>
                <a:cs typeface="Times New Roman"/>
              </a:rPr>
              <a:t>df</a:t>
            </a:r>
            <a:r>
              <a:rPr lang="en-IN" sz="1200" spc="-10" dirty="0">
                <a:solidFill>
                  <a:srgbClr val="202020"/>
                </a:solidFill>
                <a:latin typeface="Times New Roman"/>
                <a:cs typeface="Times New Roman"/>
              </a:rPr>
              <a:t>['label']</a:t>
            </a:r>
          </a:p>
          <a:p>
            <a:pPr marL="12700"/>
            <a:endParaRPr lang="en-IN" sz="1200" spc="-10" dirty="0">
              <a:solidFill>
                <a:srgbClr val="202020"/>
              </a:solidFill>
              <a:latin typeface="Times New Roman"/>
              <a:cs typeface="Times New Roman"/>
            </a:endParaRPr>
          </a:p>
          <a:p>
            <a:pPr marL="12700">
              <a:lnSpc>
                <a:spcPct val="100000"/>
              </a:lnSpc>
            </a:pPr>
            <a:endParaRPr lang="en-IN" sz="1200" b="1" spc="-10" dirty="0">
              <a:solidFill>
                <a:srgbClr val="202020"/>
              </a:solidFill>
              <a:latin typeface="Times New Roman"/>
              <a:cs typeface="Times New Roman"/>
            </a:endParaRPr>
          </a:p>
          <a:p>
            <a:pPr marL="12700">
              <a:lnSpc>
                <a:spcPct val="100000"/>
              </a:lnSpc>
            </a:pPr>
            <a:endParaRPr lang="en-IN" sz="1200" dirty="0">
              <a:latin typeface="Times New Roman"/>
              <a:cs typeface="Times New Roman"/>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14</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596" y="439927"/>
            <a:ext cx="5735955" cy="8905130"/>
          </a:xfrm>
          <a:prstGeom prst="rect">
            <a:avLst/>
          </a:prstGeom>
        </p:spPr>
        <p:txBody>
          <a:bodyPr vert="horz" wrap="square" lIns="0" tIns="12700" rIns="0" bIns="0" rtlCol="0">
            <a:spAutoFit/>
          </a:bodyPr>
          <a:lstStyle/>
          <a:p>
            <a:pPr marL="167640">
              <a:spcBef>
                <a:spcPts val="625"/>
              </a:spcBef>
            </a:pPr>
            <a:r>
              <a:rPr lang="en-IN" sz="1200" dirty="0">
                <a:latin typeface="Times New Roman"/>
                <a:cs typeface="Times New Roman"/>
              </a:rPr>
              <a:t>vectorizer = </a:t>
            </a:r>
            <a:r>
              <a:rPr lang="en-IN" sz="1200" dirty="0" err="1">
                <a:latin typeface="Times New Roman"/>
                <a:cs typeface="Times New Roman"/>
              </a:rPr>
              <a:t>TfidfVectorizer</a:t>
            </a:r>
            <a:r>
              <a:rPr lang="en-IN" sz="1200" dirty="0">
                <a:latin typeface="Times New Roman"/>
                <a:cs typeface="Times New Roman"/>
              </a:rPr>
              <a:t>()</a:t>
            </a:r>
          </a:p>
          <a:p>
            <a:pPr marL="167640">
              <a:spcBef>
                <a:spcPts val="625"/>
              </a:spcBef>
            </a:pPr>
            <a:r>
              <a:rPr lang="en-IN" sz="1200" dirty="0" err="1">
                <a:latin typeface="Times New Roman"/>
                <a:cs typeface="Times New Roman"/>
              </a:rPr>
              <a:t>X_vectorized</a:t>
            </a:r>
            <a:r>
              <a:rPr lang="en-IN" sz="1200" dirty="0">
                <a:latin typeface="Times New Roman"/>
                <a:cs typeface="Times New Roman"/>
              </a:rPr>
              <a:t> = </a:t>
            </a:r>
            <a:r>
              <a:rPr lang="en-IN" sz="1200" dirty="0" err="1">
                <a:latin typeface="Times New Roman"/>
                <a:cs typeface="Times New Roman"/>
              </a:rPr>
              <a:t>vectorizer.fit_transform</a:t>
            </a:r>
            <a:r>
              <a:rPr lang="en-IN" sz="1200" dirty="0">
                <a:latin typeface="Times New Roman"/>
                <a:cs typeface="Times New Roman"/>
              </a:rPr>
              <a:t>(X)</a:t>
            </a:r>
            <a:endParaRPr lang="en-IN" sz="1200" spc="-25" dirty="0">
              <a:solidFill>
                <a:srgbClr val="202020"/>
              </a:solidFill>
              <a:latin typeface="Times New Roman"/>
              <a:cs typeface="Times New Roman"/>
            </a:endParaRPr>
          </a:p>
          <a:p>
            <a:pPr marL="167640">
              <a:spcBef>
                <a:spcPts val="625"/>
              </a:spcBef>
            </a:pPr>
            <a:endParaRPr lang="en-IN" sz="1200" spc="-25" dirty="0">
              <a:solidFill>
                <a:srgbClr val="202020"/>
              </a:solidFill>
              <a:latin typeface="Times New Roman"/>
              <a:cs typeface="Times New Roman"/>
            </a:endParaRPr>
          </a:p>
          <a:p>
            <a:pPr marL="167640">
              <a:spcBef>
                <a:spcPts val="625"/>
              </a:spcBef>
            </a:pPr>
            <a:r>
              <a:rPr lang="en-IN" sz="1200" b="1" spc="-25" dirty="0">
                <a:solidFill>
                  <a:srgbClr val="202020"/>
                </a:solidFill>
                <a:latin typeface="Times New Roman"/>
                <a:cs typeface="Times New Roman"/>
              </a:rPr>
              <a:t>#Step 3: Train-Test  Split</a:t>
            </a:r>
          </a:p>
          <a:p>
            <a:pPr marL="167640">
              <a:spcBef>
                <a:spcPts val="625"/>
              </a:spcBef>
            </a:pPr>
            <a:r>
              <a:rPr lang="en-US" sz="1200" spc="-25" dirty="0" err="1">
                <a:solidFill>
                  <a:srgbClr val="202020"/>
                </a:solidFill>
                <a:latin typeface="Times New Roman"/>
                <a:cs typeface="Times New Roman"/>
              </a:rPr>
              <a:t>X_train</a:t>
            </a:r>
            <a:r>
              <a:rPr lang="en-US" sz="1200" spc="-25" dirty="0">
                <a:solidFill>
                  <a:srgbClr val="202020"/>
                </a:solidFill>
                <a:latin typeface="Times New Roman"/>
                <a:cs typeface="Times New Roman"/>
              </a:rPr>
              <a:t>, </a:t>
            </a:r>
            <a:r>
              <a:rPr lang="en-US" sz="1200" spc="-25" dirty="0" err="1">
                <a:solidFill>
                  <a:srgbClr val="202020"/>
                </a:solidFill>
                <a:latin typeface="Times New Roman"/>
                <a:cs typeface="Times New Roman"/>
              </a:rPr>
              <a:t>X_test</a:t>
            </a:r>
            <a:r>
              <a:rPr lang="en-US" sz="1200" spc="-25" dirty="0">
                <a:solidFill>
                  <a:srgbClr val="202020"/>
                </a:solidFill>
                <a:latin typeface="Times New Roman"/>
                <a:cs typeface="Times New Roman"/>
              </a:rPr>
              <a:t>, </a:t>
            </a:r>
            <a:r>
              <a:rPr lang="en-US" sz="1200" spc="-25" dirty="0" err="1">
                <a:solidFill>
                  <a:srgbClr val="202020"/>
                </a:solidFill>
                <a:latin typeface="Times New Roman"/>
                <a:cs typeface="Times New Roman"/>
              </a:rPr>
              <a:t>y_train</a:t>
            </a:r>
            <a:r>
              <a:rPr lang="en-US" sz="1200" spc="-25" dirty="0">
                <a:solidFill>
                  <a:srgbClr val="202020"/>
                </a:solidFill>
                <a:latin typeface="Times New Roman"/>
                <a:cs typeface="Times New Roman"/>
              </a:rPr>
              <a:t>, </a:t>
            </a:r>
            <a:r>
              <a:rPr lang="en-US" sz="1200" spc="-25" dirty="0" err="1">
                <a:solidFill>
                  <a:srgbClr val="202020"/>
                </a:solidFill>
                <a:latin typeface="Times New Roman"/>
                <a:cs typeface="Times New Roman"/>
              </a:rPr>
              <a:t>y_test</a:t>
            </a:r>
            <a:r>
              <a:rPr lang="en-US" sz="1200" spc="-25" dirty="0">
                <a:solidFill>
                  <a:srgbClr val="202020"/>
                </a:solidFill>
                <a:latin typeface="Times New Roman"/>
                <a:cs typeface="Times New Roman"/>
              </a:rPr>
              <a:t> = </a:t>
            </a:r>
            <a:r>
              <a:rPr lang="en-US" sz="1200" spc="-25" dirty="0" err="1">
                <a:solidFill>
                  <a:srgbClr val="202020"/>
                </a:solidFill>
                <a:latin typeface="Times New Roman"/>
                <a:cs typeface="Times New Roman"/>
              </a:rPr>
              <a:t>train_test_split</a:t>
            </a:r>
            <a:r>
              <a:rPr lang="en-US" sz="1200" spc="-25" dirty="0">
                <a:solidFill>
                  <a:srgbClr val="202020"/>
                </a:solidFill>
                <a:latin typeface="Times New Roman"/>
                <a:cs typeface="Times New Roman"/>
              </a:rPr>
              <a:t>(</a:t>
            </a:r>
          </a:p>
          <a:p>
            <a:pPr marL="167640">
              <a:spcBef>
                <a:spcPts val="625"/>
              </a:spcBef>
            </a:pPr>
            <a:r>
              <a:rPr lang="en-US" sz="1200" spc="-25" dirty="0">
                <a:solidFill>
                  <a:srgbClr val="202020"/>
                </a:solidFill>
                <a:latin typeface="Times New Roman"/>
                <a:cs typeface="Times New Roman"/>
              </a:rPr>
              <a:t>    </a:t>
            </a:r>
            <a:r>
              <a:rPr lang="en-US" sz="1200" spc="-25" dirty="0" err="1">
                <a:solidFill>
                  <a:srgbClr val="202020"/>
                </a:solidFill>
                <a:latin typeface="Times New Roman"/>
                <a:cs typeface="Times New Roman"/>
              </a:rPr>
              <a:t>X_vectorized</a:t>
            </a:r>
            <a:r>
              <a:rPr lang="en-US" sz="1200" spc="-25" dirty="0">
                <a:solidFill>
                  <a:srgbClr val="202020"/>
                </a:solidFill>
                <a:latin typeface="Times New Roman"/>
                <a:cs typeface="Times New Roman"/>
              </a:rPr>
              <a:t>, y, </a:t>
            </a:r>
            <a:r>
              <a:rPr lang="en-US" sz="1200" spc="-25" dirty="0" err="1">
                <a:solidFill>
                  <a:srgbClr val="202020"/>
                </a:solidFill>
                <a:latin typeface="Times New Roman"/>
                <a:cs typeface="Times New Roman"/>
              </a:rPr>
              <a:t>test_size</a:t>
            </a:r>
            <a:r>
              <a:rPr lang="en-US" sz="1200" spc="-25" dirty="0">
                <a:solidFill>
                  <a:srgbClr val="202020"/>
                </a:solidFill>
                <a:latin typeface="Times New Roman"/>
                <a:cs typeface="Times New Roman"/>
              </a:rPr>
              <a:t>=0.2, </a:t>
            </a:r>
            <a:r>
              <a:rPr lang="en-US" sz="1200" spc="-25" dirty="0" err="1">
                <a:solidFill>
                  <a:srgbClr val="202020"/>
                </a:solidFill>
                <a:latin typeface="Times New Roman"/>
                <a:cs typeface="Times New Roman"/>
              </a:rPr>
              <a:t>random_state</a:t>
            </a:r>
            <a:r>
              <a:rPr lang="en-US" sz="1200" spc="-25" dirty="0">
                <a:solidFill>
                  <a:srgbClr val="202020"/>
                </a:solidFill>
                <a:latin typeface="Times New Roman"/>
                <a:cs typeface="Times New Roman"/>
              </a:rPr>
              <a:t>=42</a:t>
            </a:r>
          </a:p>
          <a:p>
            <a:pPr marL="167640">
              <a:spcBef>
                <a:spcPts val="625"/>
              </a:spcBef>
            </a:pPr>
            <a:r>
              <a:rPr lang="en-US" sz="1200" spc="-25" dirty="0">
                <a:solidFill>
                  <a:srgbClr val="202020"/>
                </a:solidFill>
                <a:latin typeface="Times New Roman"/>
                <a:cs typeface="Times New Roman"/>
              </a:rPr>
              <a:t>)</a:t>
            </a:r>
          </a:p>
          <a:p>
            <a:pPr marL="167640">
              <a:spcBef>
                <a:spcPts val="625"/>
              </a:spcBef>
            </a:pPr>
            <a:r>
              <a:rPr lang="en-US" sz="1200" b="1" spc="-25" dirty="0">
                <a:solidFill>
                  <a:srgbClr val="202020"/>
                </a:solidFill>
                <a:latin typeface="Times New Roman"/>
                <a:cs typeface="Times New Roman"/>
              </a:rPr>
              <a:t>#Step 4: Model Training</a:t>
            </a:r>
            <a:endParaRPr lang="en-IN" sz="1200" b="1" spc="-25" dirty="0">
              <a:solidFill>
                <a:srgbClr val="202020"/>
              </a:solidFill>
              <a:latin typeface="Times New Roman"/>
              <a:cs typeface="Times New Roman"/>
            </a:endParaRPr>
          </a:p>
          <a:p>
            <a:pPr marL="167640">
              <a:spcBef>
                <a:spcPts val="625"/>
              </a:spcBef>
            </a:pPr>
            <a:r>
              <a:rPr lang="fr-FR" sz="1200" dirty="0">
                <a:latin typeface="Times New Roman"/>
                <a:cs typeface="Times New Roman"/>
              </a:rPr>
              <a:t>model = </a:t>
            </a:r>
            <a:r>
              <a:rPr lang="fr-FR" sz="1200" dirty="0" err="1">
                <a:latin typeface="Times New Roman"/>
                <a:cs typeface="Times New Roman"/>
              </a:rPr>
              <a:t>MultinomialNB</a:t>
            </a:r>
            <a:r>
              <a:rPr lang="fr-FR" sz="1200" dirty="0">
                <a:latin typeface="Times New Roman"/>
                <a:cs typeface="Times New Roman"/>
              </a:rPr>
              <a:t>()</a:t>
            </a:r>
          </a:p>
          <a:p>
            <a:pPr marL="167640">
              <a:spcBef>
                <a:spcPts val="625"/>
              </a:spcBef>
            </a:pPr>
            <a:r>
              <a:rPr lang="fr-FR" sz="1200" dirty="0" err="1">
                <a:latin typeface="Times New Roman"/>
                <a:cs typeface="Times New Roman"/>
              </a:rPr>
              <a:t>model.fit</a:t>
            </a:r>
            <a:r>
              <a:rPr lang="fr-FR" sz="1200" dirty="0">
                <a:latin typeface="Times New Roman"/>
                <a:cs typeface="Times New Roman"/>
              </a:rPr>
              <a:t>(</a:t>
            </a:r>
            <a:r>
              <a:rPr lang="fr-FR" sz="1200" dirty="0" err="1">
                <a:latin typeface="Times New Roman"/>
                <a:cs typeface="Times New Roman"/>
              </a:rPr>
              <a:t>X_train</a:t>
            </a:r>
            <a:r>
              <a:rPr lang="fr-FR" sz="1200" dirty="0">
                <a:latin typeface="Times New Roman"/>
                <a:cs typeface="Times New Roman"/>
              </a:rPr>
              <a:t>, </a:t>
            </a:r>
            <a:r>
              <a:rPr lang="fr-FR" sz="1200" dirty="0" err="1">
                <a:latin typeface="Times New Roman"/>
                <a:cs typeface="Times New Roman"/>
              </a:rPr>
              <a:t>y_train</a:t>
            </a:r>
            <a:r>
              <a:rPr lang="fr-FR" sz="1200" dirty="0">
                <a:latin typeface="Times New Roman"/>
                <a:cs typeface="Times New Roman"/>
              </a:rPr>
              <a:t>)</a:t>
            </a:r>
          </a:p>
          <a:p>
            <a:pPr marL="167640">
              <a:spcBef>
                <a:spcPts val="625"/>
              </a:spcBef>
            </a:pPr>
            <a:endParaRPr lang="fr-FR" sz="1200" dirty="0">
              <a:latin typeface="Times New Roman"/>
              <a:cs typeface="Times New Roman"/>
            </a:endParaRPr>
          </a:p>
          <a:p>
            <a:pPr marL="167640">
              <a:spcBef>
                <a:spcPts val="625"/>
              </a:spcBef>
            </a:pPr>
            <a:r>
              <a:rPr lang="fr-FR" sz="1200" b="1" dirty="0">
                <a:latin typeface="Times New Roman"/>
                <a:cs typeface="Times New Roman"/>
              </a:rPr>
              <a:t>#Step 5: Model Evaluation</a:t>
            </a:r>
          </a:p>
          <a:p>
            <a:pPr marL="167640">
              <a:spcBef>
                <a:spcPts val="625"/>
              </a:spcBef>
            </a:pPr>
            <a:r>
              <a:rPr lang="fr-FR" sz="1200" dirty="0" err="1">
                <a:latin typeface="Times New Roman"/>
                <a:cs typeface="Times New Roman"/>
              </a:rPr>
              <a:t>y_pred</a:t>
            </a:r>
            <a:r>
              <a:rPr lang="fr-FR" sz="1200" dirty="0">
                <a:latin typeface="Times New Roman"/>
                <a:cs typeface="Times New Roman"/>
              </a:rPr>
              <a:t> = </a:t>
            </a:r>
            <a:r>
              <a:rPr lang="fr-FR" sz="1200" dirty="0" err="1">
                <a:latin typeface="Times New Roman"/>
                <a:cs typeface="Times New Roman"/>
              </a:rPr>
              <a:t>model.predict</a:t>
            </a:r>
            <a:r>
              <a:rPr lang="fr-FR" sz="1200" dirty="0">
                <a:latin typeface="Times New Roman"/>
                <a:cs typeface="Times New Roman"/>
              </a:rPr>
              <a:t>(</a:t>
            </a:r>
            <a:r>
              <a:rPr lang="fr-FR" sz="1200" dirty="0" err="1">
                <a:latin typeface="Times New Roman"/>
                <a:cs typeface="Times New Roman"/>
              </a:rPr>
              <a:t>X_test</a:t>
            </a:r>
            <a:r>
              <a:rPr lang="fr-FR" sz="1200" dirty="0">
                <a:latin typeface="Times New Roman"/>
                <a:cs typeface="Times New Roman"/>
              </a:rPr>
              <a:t>)</a:t>
            </a:r>
          </a:p>
          <a:p>
            <a:pPr marL="167640">
              <a:spcBef>
                <a:spcPts val="625"/>
              </a:spcBef>
            </a:pPr>
            <a:endParaRPr lang="fr-FR" sz="1200" dirty="0">
              <a:latin typeface="Times New Roman"/>
              <a:cs typeface="Times New Roman"/>
            </a:endParaRPr>
          </a:p>
          <a:p>
            <a:pPr marL="167640">
              <a:spcBef>
                <a:spcPts val="625"/>
              </a:spcBef>
            </a:pPr>
            <a:r>
              <a:rPr lang="fr-FR" sz="1200" dirty="0">
                <a:latin typeface="Times New Roman"/>
                <a:cs typeface="Times New Roman"/>
              </a:rPr>
              <a:t># </a:t>
            </a:r>
            <a:r>
              <a:rPr lang="fr-FR" sz="1200" dirty="0" err="1">
                <a:latin typeface="Times New Roman"/>
                <a:cs typeface="Times New Roman"/>
              </a:rPr>
              <a:t>Accuracy</a:t>
            </a:r>
            <a:endParaRPr lang="fr-FR" sz="1200" dirty="0">
              <a:latin typeface="Times New Roman"/>
              <a:cs typeface="Times New Roman"/>
            </a:endParaRPr>
          </a:p>
          <a:p>
            <a:pPr marL="167640">
              <a:spcBef>
                <a:spcPts val="625"/>
              </a:spcBef>
            </a:pPr>
            <a:r>
              <a:rPr lang="fr-FR" sz="1200" dirty="0">
                <a:latin typeface="Times New Roman"/>
                <a:cs typeface="Times New Roman"/>
              </a:rPr>
              <a:t>acc = </a:t>
            </a:r>
            <a:r>
              <a:rPr lang="fr-FR" sz="1200" dirty="0" err="1">
                <a:latin typeface="Times New Roman"/>
                <a:cs typeface="Times New Roman"/>
              </a:rPr>
              <a:t>accuracy_score</a:t>
            </a:r>
            <a:r>
              <a:rPr lang="fr-FR" sz="1200" dirty="0">
                <a:latin typeface="Times New Roman"/>
                <a:cs typeface="Times New Roman"/>
              </a:rPr>
              <a:t>(</a:t>
            </a:r>
            <a:r>
              <a:rPr lang="fr-FR" sz="1200" dirty="0" err="1">
                <a:latin typeface="Times New Roman"/>
                <a:cs typeface="Times New Roman"/>
              </a:rPr>
              <a:t>y_test</a:t>
            </a:r>
            <a:r>
              <a:rPr lang="fr-FR" sz="1200" dirty="0">
                <a:latin typeface="Times New Roman"/>
                <a:cs typeface="Times New Roman"/>
              </a:rPr>
              <a:t>, </a:t>
            </a:r>
            <a:r>
              <a:rPr lang="fr-FR" sz="1200" dirty="0" err="1">
                <a:latin typeface="Times New Roman"/>
                <a:cs typeface="Times New Roman"/>
              </a:rPr>
              <a:t>y_pred</a:t>
            </a:r>
            <a:r>
              <a:rPr lang="fr-FR" sz="1200" dirty="0">
                <a:latin typeface="Times New Roman"/>
                <a:cs typeface="Times New Roman"/>
              </a:rPr>
              <a:t>)</a:t>
            </a:r>
          </a:p>
          <a:p>
            <a:pPr marL="167640">
              <a:spcBef>
                <a:spcPts val="625"/>
              </a:spcBef>
            </a:pPr>
            <a:r>
              <a:rPr lang="fr-FR" sz="1200" dirty="0" err="1">
                <a:latin typeface="Times New Roman"/>
                <a:cs typeface="Times New Roman"/>
              </a:rPr>
              <a:t>print</a:t>
            </a:r>
            <a:r>
              <a:rPr lang="fr-FR" sz="1200" dirty="0">
                <a:latin typeface="Times New Roman"/>
                <a:cs typeface="Times New Roman"/>
              </a:rPr>
              <a:t>("</a:t>
            </a:r>
            <a:r>
              <a:rPr lang="fr-FR" sz="1200" dirty="0" err="1">
                <a:latin typeface="Times New Roman"/>
                <a:cs typeface="Times New Roman"/>
              </a:rPr>
              <a:t>Accuracy</a:t>
            </a:r>
            <a:r>
              <a:rPr lang="fr-FR" sz="1200" dirty="0">
                <a:latin typeface="Times New Roman"/>
                <a:cs typeface="Times New Roman"/>
              </a:rPr>
              <a:t>:", acc)</a:t>
            </a:r>
          </a:p>
          <a:p>
            <a:pPr marL="167640">
              <a:spcBef>
                <a:spcPts val="625"/>
              </a:spcBef>
            </a:pPr>
            <a:endParaRPr lang="fr-FR" sz="1200" dirty="0">
              <a:latin typeface="Times New Roman"/>
              <a:cs typeface="Times New Roman"/>
            </a:endParaRPr>
          </a:p>
          <a:p>
            <a:pPr marL="167640">
              <a:spcBef>
                <a:spcPts val="625"/>
              </a:spcBef>
            </a:pPr>
            <a:r>
              <a:rPr lang="fr-FR" sz="1200" dirty="0">
                <a:latin typeface="Times New Roman"/>
                <a:cs typeface="Times New Roman"/>
              </a:rPr>
              <a:t># Classification Report</a:t>
            </a:r>
          </a:p>
          <a:p>
            <a:pPr marL="167640">
              <a:spcBef>
                <a:spcPts val="625"/>
              </a:spcBef>
            </a:pPr>
            <a:r>
              <a:rPr lang="fr-FR" sz="1200" dirty="0" err="1">
                <a:latin typeface="Times New Roman"/>
                <a:cs typeface="Times New Roman"/>
              </a:rPr>
              <a:t>print</a:t>
            </a:r>
            <a:r>
              <a:rPr lang="fr-FR" sz="1200" dirty="0">
                <a:latin typeface="Times New Roman"/>
                <a:cs typeface="Times New Roman"/>
              </a:rPr>
              <a:t>("\</a:t>
            </a:r>
            <a:r>
              <a:rPr lang="fr-FR" sz="1200" dirty="0" err="1">
                <a:latin typeface="Times New Roman"/>
                <a:cs typeface="Times New Roman"/>
              </a:rPr>
              <a:t>nClassification</a:t>
            </a:r>
            <a:r>
              <a:rPr lang="fr-FR" sz="1200" dirty="0">
                <a:latin typeface="Times New Roman"/>
                <a:cs typeface="Times New Roman"/>
              </a:rPr>
              <a:t> Report:\n", </a:t>
            </a:r>
            <a:r>
              <a:rPr lang="fr-FR" sz="1200" dirty="0" err="1">
                <a:latin typeface="Times New Roman"/>
                <a:cs typeface="Times New Roman"/>
              </a:rPr>
              <a:t>classification_report</a:t>
            </a:r>
            <a:r>
              <a:rPr lang="fr-FR" sz="1200" dirty="0">
                <a:latin typeface="Times New Roman"/>
                <a:cs typeface="Times New Roman"/>
              </a:rPr>
              <a:t>(</a:t>
            </a:r>
            <a:r>
              <a:rPr lang="fr-FR" sz="1200" dirty="0" err="1">
                <a:latin typeface="Times New Roman"/>
                <a:cs typeface="Times New Roman"/>
              </a:rPr>
              <a:t>y_test</a:t>
            </a:r>
            <a:r>
              <a:rPr lang="fr-FR" sz="1200" dirty="0">
                <a:latin typeface="Times New Roman"/>
                <a:cs typeface="Times New Roman"/>
              </a:rPr>
              <a:t>, </a:t>
            </a:r>
            <a:r>
              <a:rPr lang="fr-FR" sz="1200" dirty="0" err="1">
                <a:latin typeface="Times New Roman"/>
                <a:cs typeface="Times New Roman"/>
              </a:rPr>
              <a:t>y_pred</a:t>
            </a:r>
            <a:r>
              <a:rPr lang="fr-FR" sz="1200" dirty="0">
                <a:latin typeface="Times New Roman"/>
                <a:cs typeface="Times New Roman"/>
              </a:rPr>
              <a:t>))</a:t>
            </a:r>
          </a:p>
          <a:p>
            <a:pPr marL="167640">
              <a:spcBef>
                <a:spcPts val="625"/>
              </a:spcBef>
            </a:pPr>
            <a:endParaRPr lang="fr-FR" sz="1200" dirty="0">
              <a:latin typeface="Times New Roman"/>
              <a:cs typeface="Times New Roman"/>
            </a:endParaRPr>
          </a:p>
          <a:p>
            <a:pPr marL="167640">
              <a:spcBef>
                <a:spcPts val="625"/>
              </a:spcBef>
            </a:pPr>
            <a:r>
              <a:rPr lang="fr-FR" sz="1200" dirty="0">
                <a:latin typeface="Times New Roman"/>
                <a:cs typeface="Times New Roman"/>
              </a:rPr>
              <a:t># Confusion Matrix</a:t>
            </a:r>
          </a:p>
          <a:p>
            <a:pPr marL="167640">
              <a:spcBef>
                <a:spcPts val="625"/>
              </a:spcBef>
            </a:pPr>
            <a:r>
              <a:rPr lang="fr-FR" sz="1200" dirty="0" err="1">
                <a:latin typeface="Times New Roman"/>
                <a:cs typeface="Times New Roman"/>
              </a:rPr>
              <a:t>conf_matrix</a:t>
            </a:r>
            <a:r>
              <a:rPr lang="fr-FR" sz="1200" dirty="0">
                <a:latin typeface="Times New Roman"/>
                <a:cs typeface="Times New Roman"/>
              </a:rPr>
              <a:t> = </a:t>
            </a:r>
            <a:r>
              <a:rPr lang="fr-FR" sz="1200" dirty="0" err="1">
                <a:latin typeface="Times New Roman"/>
                <a:cs typeface="Times New Roman"/>
              </a:rPr>
              <a:t>confusion_matrix</a:t>
            </a:r>
            <a:r>
              <a:rPr lang="fr-FR" sz="1200" dirty="0">
                <a:latin typeface="Times New Roman"/>
                <a:cs typeface="Times New Roman"/>
              </a:rPr>
              <a:t>(</a:t>
            </a:r>
            <a:r>
              <a:rPr lang="fr-FR" sz="1200" dirty="0" err="1">
                <a:latin typeface="Times New Roman"/>
                <a:cs typeface="Times New Roman"/>
              </a:rPr>
              <a:t>y_test</a:t>
            </a:r>
            <a:r>
              <a:rPr lang="fr-FR" sz="1200" dirty="0">
                <a:latin typeface="Times New Roman"/>
                <a:cs typeface="Times New Roman"/>
              </a:rPr>
              <a:t>, </a:t>
            </a:r>
            <a:r>
              <a:rPr lang="fr-FR" sz="1200" dirty="0" err="1">
                <a:latin typeface="Times New Roman"/>
                <a:cs typeface="Times New Roman"/>
              </a:rPr>
              <a:t>y_pred</a:t>
            </a:r>
            <a:r>
              <a:rPr lang="fr-FR" sz="1200" dirty="0">
                <a:latin typeface="Times New Roman"/>
                <a:cs typeface="Times New Roman"/>
              </a:rPr>
              <a:t>)</a:t>
            </a:r>
          </a:p>
          <a:p>
            <a:pPr marL="167640">
              <a:spcBef>
                <a:spcPts val="625"/>
              </a:spcBef>
            </a:pPr>
            <a:r>
              <a:rPr lang="fr-FR" sz="1200" dirty="0" err="1">
                <a:latin typeface="Times New Roman"/>
                <a:cs typeface="Times New Roman"/>
              </a:rPr>
              <a:t>sns.heatmap</a:t>
            </a:r>
            <a:r>
              <a:rPr lang="fr-FR" sz="1200" dirty="0">
                <a:latin typeface="Times New Roman"/>
                <a:cs typeface="Times New Roman"/>
              </a:rPr>
              <a:t>(</a:t>
            </a:r>
            <a:r>
              <a:rPr lang="fr-FR" sz="1200" dirty="0" err="1">
                <a:latin typeface="Times New Roman"/>
                <a:cs typeface="Times New Roman"/>
              </a:rPr>
              <a:t>conf_matrix</a:t>
            </a:r>
            <a:r>
              <a:rPr lang="fr-FR" sz="1200" dirty="0">
                <a:latin typeface="Times New Roman"/>
                <a:cs typeface="Times New Roman"/>
              </a:rPr>
              <a:t>, </a:t>
            </a:r>
            <a:r>
              <a:rPr lang="fr-FR" sz="1200" dirty="0" err="1">
                <a:latin typeface="Times New Roman"/>
                <a:cs typeface="Times New Roman"/>
              </a:rPr>
              <a:t>annot</a:t>
            </a:r>
            <a:r>
              <a:rPr lang="fr-FR" sz="1200" dirty="0">
                <a:latin typeface="Times New Roman"/>
                <a:cs typeface="Times New Roman"/>
              </a:rPr>
              <a:t>=</a:t>
            </a:r>
            <a:r>
              <a:rPr lang="fr-FR" sz="1200" dirty="0" err="1">
                <a:latin typeface="Times New Roman"/>
                <a:cs typeface="Times New Roman"/>
              </a:rPr>
              <a:t>True</a:t>
            </a:r>
            <a:r>
              <a:rPr lang="fr-FR" sz="1200" dirty="0">
                <a:latin typeface="Times New Roman"/>
                <a:cs typeface="Times New Roman"/>
              </a:rPr>
              <a:t>, </a:t>
            </a:r>
            <a:r>
              <a:rPr lang="fr-FR" sz="1200" dirty="0" err="1">
                <a:latin typeface="Times New Roman"/>
                <a:cs typeface="Times New Roman"/>
              </a:rPr>
              <a:t>fmt</a:t>
            </a:r>
            <a:r>
              <a:rPr lang="fr-FR" sz="1200" dirty="0">
                <a:latin typeface="Times New Roman"/>
                <a:cs typeface="Times New Roman"/>
              </a:rPr>
              <a:t>='d', </a:t>
            </a:r>
            <a:r>
              <a:rPr lang="fr-FR" sz="1200" dirty="0" err="1">
                <a:latin typeface="Times New Roman"/>
                <a:cs typeface="Times New Roman"/>
              </a:rPr>
              <a:t>cmap</a:t>
            </a:r>
            <a:r>
              <a:rPr lang="fr-FR" sz="1200" dirty="0">
                <a:latin typeface="Times New Roman"/>
                <a:cs typeface="Times New Roman"/>
              </a:rPr>
              <a:t>='Blues')</a:t>
            </a:r>
          </a:p>
          <a:p>
            <a:pPr marL="167640">
              <a:spcBef>
                <a:spcPts val="625"/>
              </a:spcBef>
            </a:pPr>
            <a:r>
              <a:rPr lang="fr-FR" sz="1200" dirty="0" err="1">
                <a:latin typeface="Times New Roman"/>
                <a:cs typeface="Times New Roman"/>
              </a:rPr>
              <a:t>plt.title</a:t>
            </a:r>
            <a:r>
              <a:rPr lang="fr-FR" sz="1200" dirty="0">
                <a:latin typeface="Times New Roman"/>
                <a:cs typeface="Times New Roman"/>
              </a:rPr>
              <a:t>("Confusion Matrix")</a:t>
            </a:r>
          </a:p>
          <a:p>
            <a:pPr marL="167640">
              <a:spcBef>
                <a:spcPts val="625"/>
              </a:spcBef>
            </a:pPr>
            <a:r>
              <a:rPr lang="fr-FR" sz="1200" dirty="0" err="1">
                <a:latin typeface="Times New Roman"/>
                <a:cs typeface="Times New Roman"/>
              </a:rPr>
              <a:t>plt.xlabel</a:t>
            </a:r>
            <a:r>
              <a:rPr lang="fr-FR" sz="1200" dirty="0">
                <a:latin typeface="Times New Roman"/>
                <a:cs typeface="Times New Roman"/>
              </a:rPr>
              <a:t>("</a:t>
            </a:r>
            <a:r>
              <a:rPr lang="fr-FR" sz="1200" dirty="0" err="1">
                <a:latin typeface="Times New Roman"/>
                <a:cs typeface="Times New Roman"/>
              </a:rPr>
              <a:t>Predicted</a:t>
            </a:r>
            <a:r>
              <a:rPr lang="fr-FR" sz="1200" dirty="0">
                <a:latin typeface="Times New Roman"/>
                <a:cs typeface="Times New Roman"/>
              </a:rPr>
              <a:t>")</a:t>
            </a:r>
          </a:p>
          <a:p>
            <a:pPr marL="167640">
              <a:spcBef>
                <a:spcPts val="625"/>
              </a:spcBef>
            </a:pPr>
            <a:r>
              <a:rPr lang="fr-FR" sz="1200" dirty="0" err="1">
                <a:latin typeface="Times New Roman"/>
                <a:cs typeface="Times New Roman"/>
              </a:rPr>
              <a:t>plt.ylabel</a:t>
            </a:r>
            <a:r>
              <a:rPr lang="fr-FR" sz="1200" dirty="0">
                <a:latin typeface="Times New Roman"/>
                <a:cs typeface="Times New Roman"/>
              </a:rPr>
              <a:t>("</a:t>
            </a:r>
            <a:r>
              <a:rPr lang="fr-FR" sz="1200" dirty="0" err="1">
                <a:latin typeface="Times New Roman"/>
                <a:cs typeface="Times New Roman"/>
              </a:rPr>
              <a:t>Actual</a:t>
            </a:r>
            <a:r>
              <a:rPr lang="fr-FR" sz="1200" dirty="0">
                <a:latin typeface="Times New Roman"/>
                <a:cs typeface="Times New Roman"/>
              </a:rPr>
              <a:t>")</a:t>
            </a:r>
          </a:p>
          <a:p>
            <a:pPr marL="167640">
              <a:spcBef>
                <a:spcPts val="625"/>
              </a:spcBef>
            </a:pPr>
            <a:r>
              <a:rPr lang="fr-FR" sz="1200" dirty="0" err="1">
                <a:latin typeface="Times New Roman"/>
                <a:cs typeface="Times New Roman"/>
              </a:rPr>
              <a:t>plt.show</a:t>
            </a:r>
            <a:r>
              <a:rPr lang="fr-FR" sz="1200" dirty="0">
                <a:latin typeface="Times New Roman"/>
                <a:cs typeface="Times New Roman"/>
              </a:rPr>
              <a:t>()</a:t>
            </a:r>
          </a:p>
          <a:p>
            <a:pPr marL="167640">
              <a:spcBef>
                <a:spcPts val="625"/>
              </a:spcBef>
            </a:pPr>
            <a:endParaRPr lang="fr-FR" sz="1200" dirty="0">
              <a:latin typeface="Times New Roman"/>
              <a:cs typeface="Times New Roman"/>
            </a:endParaRPr>
          </a:p>
          <a:p>
            <a:pPr marL="167640">
              <a:lnSpc>
                <a:spcPct val="150000"/>
              </a:lnSpc>
              <a:spcBef>
                <a:spcPts val="625"/>
              </a:spcBef>
            </a:pPr>
            <a:r>
              <a:rPr lang="fr-FR" sz="1200" b="1" dirty="0">
                <a:latin typeface="Times New Roman"/>
                <a:cs typeface="Times New Roman"/>
              </a:rPr>
              <a:t>#Step 6: Save Model for </a:t>
            </a:r>
            <a:r>
              <a:rPr lang="fr-FR" sz="1200" b="1" dirty="0" err="1">
                <a:latin typeface="Times New Roman"/>
                <a:cs typeface="Times New Roman"/>
              </a:rPr>
              <a:t>Deployment</a:t>
            </a:r>
            <a:endParaRPr lang="fr-FR" sz="1200" b="1" dirty="0">
              <a:latin typeface="Times New Roman"/>
              <a:cs typeface="Times New Roman"/>
            </a:endParaRPr>
          </a:p>
          <a:p>
            <a:pPr marL="167640">
              <a:lnSpc>
                <a:spcPct val="150000"/>
              </a:lnSpc>
              <a:spcBef>
                <a:spcPts val="625"/>
              </a:spcBef>
            </a:pPr>
            <a:r>
              <a:rPr lang="en-US" sz="1200" dirty="0" err="1">
                <a:latin typeface="Times New Roman"/>
                <a:cs typeface="Times New Roman"/>
              </a:rPr>
              <a:t>joblib.dump</a:t>
            </a:r>
            <a:r>
              <a:rPr lang="en-US" sz="1200" dirty="0">
                <a:latin typeface="Times New Roman"/>
                <a:cs typeface="Times New Roman"/>
              </a:rPr>
              <a:t>(model, '</a:t>
            </a:r>
            <a:r>
              <a:rPr lang="en-US" sz="1200" dirty="0" err="1">
                <a:latin typeface="Times New Roman"/>
                <a:cs typeface="Times New Roman"/>
              </a:rPr>
              <a:t>spam_classifier_model.pkl</a:t>
            </a:r>
            <a:r>
              <a:rPr lang="en-US" sz="1200" dirty="0">
                <a:latin typeface="Times New Roman"/>
                <a:cs typeface="Times New Roman"/>
              </a:rPr>
              <a:t>')</a:t>
            </a:r>
          </a:p>
          <a:p>
            <a:pPr marL="167640">
              <a:lnSpc>
                <a:spcPct val="150000"/>
              </a:lnSpc>
              <a:spcBef>
                <a:spcPts val="625"/>
              </a:spcBef>
            </a:pPr>
            <a:r>
              <a:rPr lang="en-US" sz="1200" dirty="0" err="1">
                <a:latin typeface="Times New Roman"/>
                <a:cs typeface="Times New Roman"/>
              </a:rPr>
              <a:t>joblib.dump</a:t>
            </a:r>
            <a:r>
              <a:rPr lang="en-US" sz="1200" dirty="0">
                <a:latin typeface="Times New Roman"/>
                <a:cs typeface="Times New Roman"/>
              </a:rPr>
              <a:t>(vectorizer, '</a:t>
            </a:r>
            <a:r>
              <a:rPr lang="en-US" sz="1200" dirty="0" err="1">
                <a:latin typeface="Times New Roman"/>
                <a:cs typeface="Times New Roman"/>
              </a:rPr>
              <a:t>tfidf_vectorizer.pkl</a:t>
            </a:r>
            <a:r>
              <a:rPr lang="en-US" sz="1200" dirty="0">
                <a:latin typeface="Times New Roman"/>
                <a:cs typeface="Times New Roman"/>
              </a:rPr>
              <a:t>')</a:t>
            </a:r>
            <a:endParaRPr lang="fr-FR" sz="1200" dirty="0">
              <a:latin typeface="Times New Roman"/>
              <a:cs typeface="Times New Roman"/>
            </a:endParaRPr>
          </a:p>
          <a:p>
            <a:pPr marL="167640">
              <a:lnSpc>
                <a:spcPct val="150000"/>
              </a:lnSpc>
              <a:spcBef>
                <a:spcPts val="625"/>
              </a:spcBef>
            </a:pPr>
            <a:endParaRPr lang="fr-FR" sz="1200" b="1" dirty="0">
              <a:latin typeface="Times New Roman"/>
              <a:cs typeface="Times New Roman"/>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15</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596" y="439927"/>
            <a:ext cx="5735955" cy="5047536"/>
          </a:xfrm>
          <a:prstGeom prst="rect">
            <a:avLst/>
          </a:prstGeom>
        </p:spPr>
        <p:txBody>
          <a:bodyPr vert="horz" wrap="square" lIns="0" tIns="12700" rIns="0" bIns="0" rtlCol="0">
            <a:spAutoFit/>
          </a:bodyPr>
          <a:lstStyle/>
          <a:p>
            <a:pPr marL="1201420">
              <a:lnSpc>
                <a:spcPct val="100000"/>
              </a:lnSpc>
              <a:spcBef>
                <a:spcPts val="100"/>
              </a:spcBef>
            </a:pPr>
            <a:r>
              <a:rPr lang="en-US" sz="1100" i="1" dirty="0">
                <a:latin typeface="Times New Roman" panose="02020603050405020304" pitchFamily="18" charset="0"/>
                <a:cs typeface="Times New Roman" panose="02020603050405020304" pitchFamily="18" charset="0"/>
              </a:rPr>
              <a:t>                                     Email Spam Detection Using Machine Learning</a:t>
            </a:r>
            <a:endParaRPr lang="en-IN" sz="1100" i="1" dirty="0">
              <a:latin typeface="Times New Roman" panose="02020603050405020304" pitchFamily="18" charset="0"/>
              <a:cs typeface="Times New Roman" panose="02020603050405020304" pitchFamily="18" charset="0"/>
            </a:endParaRPr>
          </a:p>
          <a:p>
            <a:pPr>
              <a:lnSpc>
                <a:spcPct val="100000"/>
              </a:lnSpc>
              <a:spcBef>
                <a:spcPts val="1010"/>
              </a:spcBef>
            </a:pPr>
            <a:endParaRPr lang="en-IN" sz="1100" dirty="0">
              <a:latin typeface="Calibri"/>
              <a:cs typeface="Calibri"/>
            </a:endParaRPr>
          </a:p>
          <a:p>
            <a:pPr>
              <a:lnSpc>
                <a:spcPct val="100000"/>
              </a:lnSpc>
              <a:spcBef>
                <a:spcPts val="1330"/>
              </a:spcBef>
            </a:pPr>
            <a:r>
              <a:rPr lang="en-IN" sz="1200" b="1" dirty="0">
                <a:latin typeface="Times New Roman"/>
                <a:cs typeface="Times New Roman"/>
              </a:rPr>
              <a:t>#Step 7: Predict on Custom Messages</a:t>
            </a:r>
          </a:p>
          <a:p>
            <a:pPr>
              <a:lnSpc>
                <a:spcPct val="100000"/>
              </a:lnSpc>
              <a:spcBef>
                <a:spcPts val="1330"/>
              </a:spcBef>
            </a:pPr>
            <a:r>
              <a:rPr lang="en-IN" sz="1200" dirty="0" err="1">
                <a:latin typeface="Times New Roman"/>
                <a:cs typeface="Times New Roman"/>
              </a:rPr>
              <a:t>custom_messages</a:t>
            </a:r>
            <a:r>
              <a:rPr lang="en-IN" sz="1200" dirty="0">
                <a:latin typeface="Times New Roman"/>
                <a:cs typeface="Times New Roman"/>
              </a:rPr>
              <a:t> = [</a:t>
            </a:r>
          </a:p>
          <a:p>
            <a:pPr>
              <a:lnSpc>
                <a:spcPct val="100000"/>
              </a:lnSpc>
              <a:spcBef>
                <a:spcPts val="1330"/>
              </a:spcBef>
            </a:pPr>
            <a:r>
              <a:rPr lang="en-IN" sz="1200" dirty="0">
                <a:latin typeface="Times New Roman"/>
                <a:cs typeface="Times New Roman"/>
              </a:rPr>
              <a:t>    "Congratulations! You've won a free ticket. Call now!",</a:t>
            </a:r>
          </a:p>
          <a:p>
            <a:pPr>
              <a:lnSpc>
                <a:spcPct val="100000"/>
              </a:lnSpc>
              <a:spcBef>
                <a:spcPts val="1330"/>
              </a:spcBef>
            </a:pPr>
            <a:r>
              <a:rPr lang="en-IN" sz="1200" dirty="0">
                <a:latin typeface="Times New Roman"/>
                <a:cs typeface="Times New Roman"/>
              </a:rPr>
              <a:t>    "Hey, are we still meeting today?",</a:t>
            </a:r>
          </a:p>
          <a:p>
            <a:pPr>
              <a:lnSpc>
                <a:spcPct val="100000"/>
              </a:lnSpc>
              <a:spcBef>
                <a:spcPts val="1330"/>
              </a:spcBef>
            </a:pPr>
            <a:r>
              <a:rPr lang="en-IN" sz="1200" dirty="0">
                <a:latin typeface="Times New Roman"/>
                <a:cs typeface="Times New Roman"/>
              </a:rPr>
              <a:t>    "URGENT! Your account will be closed unless you update your payment."</a:t>
            </a:r>
          </a:p>
          <a:p>
            <a:pPr>
              <a:lnSpc>
                <a:spcPct val="100000"/>
              </a:lnSpc>
              <a:spcBef>
                <a:spcPts val="1330"/>
              </a:spcBef>
            </a:pPr>
            <a:r>
              <a:rPr lang="en-IN" sz="1200" dirty="0">
                <a:latin typeface="Times New Roman"/>
                <a:cs typeface="Times New Roman"/>
              </a:rPr>
              <a:t>]</a:t>
            </a:r>
          </a:p>
          <a:p>
            <a:pPr>
              <a:lnSpc>
                <a:spcPct val="100000"/>
              </a:lnSpc>
              <a:spcBef>
                <a:spcPts val="1330"/>
              </a:spcBef>
            </a:pPr>
            <a:endParaRPr lang="en-IN" sz="1200" dirty="0">
              <a:latin typeface="Times New Roman"/>
              <a:cs typeface="Times New Roman"/>
            </a:endParaRPr>
          </a:p>
          <a:p>
            <a:pPr>
              <a:lnSpc>
                <a:spcPct val="100000"/>
              </a:lnSpc>
              <a:spcBef>
                <a:spcPts val="1330"/>
              </a:spcBef>
            </a:pPr>
            <a:r>
              <a:rPr lang="en-IN" sz="1200" dirty="0" err="1">
                <a:latin typeface="Times New Roman"/>
                <a:cs typeface="Times New Roman"/>
              </a:rPr>
              <a:t>custom_vec</a:t>
            </a:r>
            <a:r>
              <a:rPr lang="en-IN" sz="1200" dirty="0">
                <a:latin typeface="Times New Roman"/>
                <a:cs typeface="Times New Roman"/>
              </a:rPr>
              <a:t> = </a:t>
            </a:r>
            <a:r>
              <a:rPr lang="en-IN" sz="1200" dirty="0" err="1">
                <a:latin typeface="Times New Roman"/>
                <a:cs typeface="Times New Roman"/>
              </a:rPr>
              <a:t>vectorizer.transform</a:t>
            </a:r>
            <a:r>
              <a:rPr lang="en-IN" sz="1200" dirty="0">
                <a:latin typeface="Times New Roman"/>
                <a:cs typeface="Times New Roman"/>
              </a:rPr>
              <a:t>(</a:t>
            </a:r>
            <a:r>
              <a:rPr lang="en-IN" sz="1200" dirty="0" err="1">
                <a:latin typeface="Times New Roman"/>
                <a:cs typeface="Times New Roman"/>
              </a:rPr>
              <a:t>custom_messages</a:t>
            </a:r>
            <a:r>
              <a:rPr lang="en-IN" sz="1200" dirty="0">
                <a:latin typeface="Times New Roman"/>
                <a:cs typeface="Times New Roman"/>
              </a:rPr>
              <a:t>)</a:t>
            </a:r>
          </a:p>
          <a:p>
            <a:pPr>
              <a:lnSpc>
                <a:spcPct val="100000"/>
              </a:lnSpc>
              <a:spcBef>
                <a:spcPts val="1330"/>
              </a:spcBef>
            </a:pPr>
            <a:r>
              <a:rPr lang="en-IN" sz="1200" dirty="0" err="1">
                <a:latin typeface="Times New Roman"/>
                <a:cs typeface="Times New Roman"/>
              </a:rPr>
              <a:t>custom_pred</a:t>
            </a:r>
            <a:r>
              <a:rPr lang="en-IN" sz="1200" dirty="0">
                <a:latin typeface="Times New Roman"/>
                <a:cs typeface="Times New Roman"/>
              </a:rPr>
              <a:t> = </a:t>
            </a:r>
            <a:r>
              <a:rPr lang="en-IN" sz="1200" dirty="0" err="1">
                <a:latin typeface="Times New Roman"/>
                <a:cs typeface="Times New Roman"/>
              </a:rPr>
              <a:t>model.predict</a:t>
            </a:r>
            <a:r>
              <a:rPr lang="en-IN" sz="1200" dirty="0">
                <a:latin typeface="Times New Roman"/>
                <a:cs typeface="Times New Roman"/>
              </a:rPr>
              <a:t>(</a:t>
            </a:r>
            <a:r>
              <a:rPr lang="en-IN" sz="1200" dirty="0" err="1">
                <a:latin typeface="Times New Roman"/>
                <a:cs typeface="Times New Roman"/>
              </a:rPr>
              <a:t>custom_vec</a:t>
            </a:r>
            <a:r>
              <a:rPr lang="en-IN" sz="1200" dirty="0">
                <a:latin typeface="Times New Roman"/>
                <a:cs typeface="Times New Roman"/>
              </a:rPr>
              <a:t>)</a:t>
            </a:r>
          </a:p>
          <a:p>
            <a:pPr>
              <a:lnSpc>
                <a:spcPct val="100000"/>
              </a:lnSpc>
              <a:spcBef>
                <a:spcPts val="1330"/>
              </a:spcBef>
            </a:pPr>
            <a:endParaRPr lang="en-IN" sz="1200" dirty="0">
              <a:latin typeface="Times New Roman"/>
              <a:cs typeface="Times New Roman"/>
            </a:endParaRPr>
          </a:p>
          <a:p>
            <a:pPr>
              <a:lnSpc>
                <a:spcPct val="100000"/>
              </a:lnSpc>
              <a:spcBef>
                <a:spcPts val="1330"/>
              </a:spcBef>
            </a:pPr>
            <a:r>
              <a:rPr lang="en-IN" sz="1200" dirty="0">
                <a:latin typeface="Times New Roman"/>
                <a:cs typeface="Times New Roman"/>
              </a:rPr>
              <a:t>for </a:t>
            </a:r>
            <a:r>
              <a:rPr lang="en-IN" sz="1200" dirty="0" err="1">
                <a:latin typeface="Times New Roman"/>
                <a:cs typeface="Times New Roman"/>
              </a:rPr>
              <a:t>msg</a:t>
            </a:r>
            <a:r>
              <a:rPr lang="en-IN" sz="1200" dirty="0">
                <a:latin typeface="Times New Roman"/>
                <a:cs typeface="Times New Roman"/>
              </a:rPr>
              <a:t>, pred in zip(</a:t>
            </a:r>
            <a:r>
              <a:rPr lang="en-IN" sz="1200" dirty="0" err="1">
                <a:latin typeface="Times New Roman"/>
                <a:cs typeface="Times New Roman"/>
              </a:rPr>
              <a:t>custom_messages</a:t>
            </a:r>
            <a:r>
              <a:rPr lang="en-IN" sz="1200" dirty="0">
                <a:latin typeface="Times New Roman"/>
                <a:cs typeface="Times New Roman"/>
              </a:rPr>
              <a:t>, </a:t>
            </a:r>
            <a:r>
              <a:rPr lang="en-IN" sz="1200" dirty="0" err="1">
                <a:latin typeface="Times New Roman"/>
                <a:cs typeface="Times New Roman"/>
              </a:rPr>
              <a:t>custom_pred</a:t>
            </a:r>
            <a:r>
              <a:rPr lang="en-IN" sz="1200" dirty="0">
                <a:latin typeface="Times New Roman"/>
                <a:cs typeface="Times New Roman"/>
              </a:rPr>
              <a:t>):</a:t>
            </a:r>
          </a:p>
          <a:p>
            <a:pPr>
              <a:lnSpc>
                <a:spcPct val="100000"/>
              </a:lnSpc>
              <a:spcBef>
                <a:spcPts val="1330"/>
              </a:spcBef>
            </a:pPr>
            <a:r>
              <a:rPr lang="en-IN" sz="1200" dirty="0">
                <a:latin typeface="Times New Roman"/>
                <a:cs typeface="Times New Roman"/>
              </a:rPr>
              <a:t>    label = 'Spam' if pred == 1 else 'Ham'</a:t>
            </a:r>
          </a:p>
          <a:p>
            <a:pPr>
              <a:lnSpc>
                <a:spcPct val="100000"/>
              </a:lnSpc>
              <a:spcBef>
                <a:spcPts val="1330"/>
              </a:spcBef>
            </a:pPr>
            <a:r>
              <a:rPr lang="en-IN" sz="1200" dirty="0">
                <a:latin typeface="Times New Roman"/>
                <a:cs typeface="Times New Roman"/>
              </a:rPr>
              <a:t>    print(</a:t>
            </a:r>
            <a:r>
              <a:rPr lang="en-IN" sz="1200" dirty="0" err="1">
                <a:latin typeface="Times New Roman"/>
                <a:cs typeface="Times New Roman"/>
              </a:rPr>
              <a:t>f"Message</a:t>
            </a:r>
            <a:r>
              <a:rPr lang="en-IN" sz="1200" dirty="0">
                <a:latin typeface="Times New Roman"/>
                <a:cs typeface="Times New Roman"/>
              </a:rPr>
              <a:t>: {</a:t>
            </a:r>
            <a:r>
              <a:rPr lang="en-IN" sz="1200" dirty="0" err="1">
                <a:latin typeface="Times New Roman"/>
                <a:cs typeface="Times New Roman"/>
              </a:rPr>
              <a:t>msg</a:t>
            </a:r>
            <a:r>
              <a:rPr lang="en-IN" sz="1200" dirty="0">
                <a:latin typeface="Times New Roman"/>
                <a:cs typeface="Times New Roman"/>
              </a:rPr>
              <a:t>}\</a:t>
            </a:r>
            <a:r>
              <a:rPr lang="en-IN" sz="1200" dirty="0" err="1">
                <a:latin typeface="Times New Roman"/>
                <a:cs typeface="Times New Roman"/>
              </a:rPr>
              <a:t>nPrediction</a:t>
            </a:r>
            <a:r>
              <a:rPr lang="en-IN" sz="1200" dirty="0">
                <a:latin typeface="Times New Roman"/>
                <a:cs typeface="Times New Roman"/>
              </a:rPr>
              <a:t>: {label}\n")</a:t>
            </a: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16</a:t>
            </a:fld>
            <a:endParaRPr spc="-25" dirty="0"/>
          </a:p>
        </p:txBody>
      </p:sp>
      <p:sp>
        <p:nvSpPr>
          <p:cNvPr id="5" name="object 5"/>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330953" y="335262"/>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6" name="object 6"/>
          <p:cNvSpPr txBox="1"/>
          <p:nvPr/>
        </p:nvSpPr>
        <p:spPr>
          <a:xfrm>
            <a:off x="2565401" y="762824"/>
            <a:ext cx="2208324" cy="197490"/>
          </a:xfrm>
          <a:prstGeom prst="rect">
            <a:avLst/>
          </a:prstGeom>
        </p:spPr>
        <p:txBody>
          <a:bodyPr vert="horz" wrap="square" lIns="0" tIns="12700" rIns="0" bIns="0" rtlCol="0">
            <a:spAutoFit/>
          </a:bodyPr>
          <a:lstStyle/>
          <a:p>
            <a:pPr marL="12700">
              <a:lnSpc>
                <a:spcPct val="100000"/>
              </a:lnSpc>
              <a:spcBef>
                <a:spcPts val="100"/>
              </a:spcBef>
            </a:pPr>
            <a:r>
              <a:rPr lang="en-IN" sz="1200" b="1" dirty="0">
                <a:latin typeface="Times New Roman"/>
                <a:cs typeface="Times New Roman"/>
              </a:rPr>
              <a:t>   Prediction Result as a Ham</a:t>
            </a:r>
            <a:endParaRPr sz="1200" dirty="0">
              <a:latin typeface="Times New Roman"/>
              <a:cs typeface="Times New Roman"/>
            </a:endParaRPr>
          </a:p>
        </p:txBody>
      </p:sp>
      <p:sp>
        <p:nvSpPr>
          <p:cNvPr id="7" name="object 7"/>
          <p:cNvSpPr txBox="1"/>
          <p:nvPr/>
        </p:nvSpPr>
        <p:spPr>
          <a:xfrm>
            <a:off x="2674454" y="5461264"/>
            <a:ext cx="2177577" cy="196849"/>
          </a:xfrm>
          <a:prstGeom prst="rect">
            <a:avLst/>
          </a:prstGeom>
        </p:spPr>
        <p:txBody>
          <a:bodyPr vert="horz" wrap="square" lIns="0" tIns="12065" rIns="0" bIns="0" rtlCol="0">
            <a:spAutoFit/>
          </a:bodyPr>
          <a:lstStyle/>
          <a:p>
            <a:pPr marL="12700">
              <a:lnSpc>
                <a:spcPct val="100000"/>
              </a:lnSpc>
              <a:spcBef>
                <a:spcPts val="95"/>
              </a:spcBef>
            </a:pPr>
            <a:r>
              <a:rPr lang="en-IN" sz="1200" b="1" dirty="0">
                <a:latin typeface="Times New Roman"/>
                <a:cs typeface="Times New Roman"/>
              </a:rPr>
              <a:t>Prediction Result as a Spam</a:t>
            </a:r>
            <a:endParaRPr sz="1000" dirty="0">
              <a:latin typeface="Times New Roman"/>
              <a:cs typeface="Times New Roman"/>
            </a:endParaRPr>
          </a:p>
        </p:txBody>
      </p:sp>
      <p:sp>
        <p:nvSpPr>
          <p:cNvPr id="9" name="object 9"/>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lang="en-IN" spc="-45" dirty="0"/>
              <a:t> </a:t>
            </a:r>
            <a:fld id="{81D60167-4931-47E6-BA6A-407CBD079E47}" type="slidenum">
              <a:rPr spc="-25" smtClean="0"/>
              <a:t>17</a:t>
            </a:fld>
            <a:endParaRPr spc="-25" dirty="0"/>
          </a:p>
        </p:txBody>
      </p:sp>
      <p:sp>
        <p:nvSpPr>
          <p:cNvPr id="10" name="object 10"/>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pic>
        <p:nvPicPr>
          <p:cNvPr id="14" name="Picture 13">
            <a:extLst>
              <a:ext uri="{FF2B5EF4-FFF2-40B4-BE49-F238E27FC236}">
                <a16:creationId xmlns:a16="http://schemas.microsoft.com/office/drawing/2014/main" id="{E3150502-3013-CDEE-DA60-46C7D18E23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383" y="1046695"/>
            <a:ext cx="6258278" cy="4303180"/>
          </a:xfrm>
          <a:prstGeom prst="rect">
            <a:avLst/>
          </a:prstGeom>
        </p:spPr>
      </p:pic>
      <p:pic>
        <p:nvPicPr>
          <p:cNvPr id="16" name="Picture 15">
            <a:extLst>
              <a:ext uri="{FF2B5EF4-FFF2-40B4-BE49-F238E27FC236}">
                <a16:creationId xmlns:a16="http://schemas.microsoft.com/office/drawing/2014/main" id="{D6D1155C-EEC1-8DC5-FD46-B8E3B3B5BBA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0904" y="5840797"/>
            <a:ext cx="6364676" cy="3683317"/>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26D11D-7E68-34FC-BF87-72741BD6D1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6600" y="9524331"/>
            <a:ext cx="6324600" cy="626198"/>
          </a:xfrm>
          <a:prstGeom prst="rect">
            <a:avLst/>
          </a:prstGeom>
        </p:spPr>
      </p:pic>
      <p:pic>
        <p:nvPicPr>
          <p:cNvPr id="5" name="Picture 4">
            <a:extLst>
              <a:ext uri="{FF2B5EF4-FFF2-40B4-BE49-F238E27FC236}">
                <a16:creationId xmlns:a16="http://schemas.microsoft.com/office/drawing/2014/main" id="{B27E3BA1-F4A9-30B5-9540-BC66D03DF7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88970" y="193872"/>
            <a:ext cx="2672230" cy="355349"/>
          </a:xfrm>
          <a:prstGeom prst="rect">
            <a:avLst/>
          </a:prstGeom>
        </p:spPr>
      </p:pic>
      <p:pic>
        <p:nvPicPr>
          <p:cNvPr id="7" name="Picture 6">
            <a:extLst>
              <a:ext uri="{FF2B5EF4-FFF2-40B4-BE49-F238E27FC236}">
                <a16:creationId xmlns:a16="http://schemas.microsoft.com/office/drawing/2014/main" id="{B555D74B-5363-99A7-4C10-D1FCF41FAA8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36799" y="877727"/>
            <a:ext cx="2367431" cy="450145"/>
          </a:xfrm>
          <a:prstGeom prst="rect">
            <a:avLst/>
          </a:prstGeom>
        </p:spPr>
      </p:pic>
      <p:pic>
        <p:nvPicPr>
          <p:cNvPr id="9" name="Picture 8">
            <a:extLst>
              <a:ext uri="{FF2B5EF4-FFF2-40B4-BE49-F238E27FC236}">
                <a16:creationId xmlns:a16="http://schemas.microsoft.com/office/drawing/2014/main" id="{AC9790AD-7468-6D3F-1DCF-FBEF78A739C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6100" y="5695799"/>
            <a:ext cx="6705600" cy="2750816"/>
          </a:xfrm>
          <a:prstGeom prst="rect">
            <a:avLst/>
          </a:prstGeom>
        </p:spPr>
      </p:pic>
      <p:pic>
        <p:nvPicPr>
          <p:cNvPr id="11" name="Picture 10">
            <a:extLst>
              <a:ext uri="{FF2B5EF4-FFF2-40B4-BE49-F238E27FC236}">
                <a16:creationId xmlns:a16="http://schemas.microsoft.com/office/drawing/2014/main" id="{5914D439-35E2-2994-66C7-BDA0841B3A6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46100" y="1656378"/>
            <a:ext cx="6705600" cy="2124618"/>
          </a:xfrm>
          <a:prstGeom prst="rect">
            <a:avLst/>
          </a:prstGeom>
        </p:spPr>
      </p:pic>
      <p:pic>
        <p:nvPicPr>
          <p:cNvPr id="13" name="Picture 12">
            <a:extLst>
              <a:ext uri="{FF2B5EF4-FFF2-40B4-BE49-F238E27FC236}">
                <a16:creationId xmlns:a16="http://schemas.microsoft.com/office/drawing/2014/main" id="{9A25A779-EE2F-24B1-33A7-38A1EBEC1FD9}"/>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65400" y="5003951"/>
            <a:ext cx="2438399" cy="394289"/>
          </a:xfrm>
          <a:prstGeom prst="rect">
            <a:avLst/>
          </a:prstGeom>
        </p:spPr>
      </p:pic>
    </p:spTree>
    <p:extLst>
      <p:ext uri="{BB962C8B-B14F-4D97-AF65-F5344CB8AC3E}">
        <p14:creationId xmlns:p14="http://schemas.microsoft.com/office/powerpoint/2010/main" val="1917419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804468" y="1118361"/>
            <a:ext cx="6188075" cy="1210310"/>
          </a:xfrm>
          <a:prstGeom prst="rect">
            <a:avLst/>
          </a:prstGeom>
        </p:spPr>
        <p:txBody>
          <a:bodyPr vert="horz" wrap="square" lIns="0" tIns="12700" rIns="0" bIns="0" rtlCol="0">
            <a:spAutoFit/>
          </a:bodyPr>
          <a:lstStyle/>
          <a:p>
            <a:pPr marL="123825" algn="ctr">
              <a:lnSpc>
                <a:spcPts val="2135"/>
              </a:lnSpc>
              <a:spcBef>
                <a:spcPts val="100"/>
              </a:spcBef>
            </a:pPr>
            <a:r>
              <a:rPr sz="1800" b="1" spc="-10" dirty="0">
                <a:latin typeface="Times New Roman"/>
                <a:cs typeface="Times New Roman"/>
              </a:rPr>
              <a:t>ACHARYA</a:t>
            </a:r>
            <a:r>
              <a:rPr sz="1800" b="1" spc="-65" dirty="0">
                <a:latin typeface="Times New Roman"/>
                <a:cs typeface="Times New Roman"/>
              </a:rPr>
              <a:t> </a:t>
            </a:r>
            <a:r>
              <a:rPr sz="1800" b="1" dirty="0">
                <a:latin typeface="Times New Roman"/>
                <a:cs typeface="Times New Roman"/>
              </a:rPr>
              <a:t>INSTITUTE</a:t>
            </a:r>
            <a:r>
              <a:rPr sz="1800" b="1" spc="-20" dirty="0">
                <a:latin typeface="Times New Roman"/>
                <a:cs typeface="Times New Roman"/>
              </a:rPr>
              <a:t> </a:t>
            </a:r>
            <a:r>
              <a:rPr sz="1800" b="1" dirty="0">
                <a:latin typeface="Times New Roman"/>
                <a:cs typeface="Times New Roman"/>
              </a:rPr>
              <a:t>OF</a:t>
            </a:r>
            <a:r>
              <a:rPr sz="1800" b="1" spc="-25" dirty="0">
                <a:latin typeface="Times New Roman"/>
                <a:cs typeface="Times New Roman"/>
              </a:rPr>
              <a:t> </a:t>
            </a:r>
            <a:r>
              <a:rPr sz="1800" b="1" spc="-10" dirty="0">
                <a:latin typeface="Times New Roman"/>
                <a:cs typeface="Times New Roman"/>
              </a:rPr>
              <a:t>TECHNOLOGY</a:t>
            </a:r>
            <a:endParaRPr sz="1800">
              <a:latin typeface="Times New Roman"/>
              <a:cs typeface="Times New Roman"/>
            </a:endParaRPr>
          </a:p>
          <a:p>
            <a:pPr marL="2126615" marR="1096010" indent="-931544">
              <a:lnSpc>
                <a:spcPts val="1370"/>
              </a:lnSpc>
              <a:spcBef>
                <a:spcPts val="80"/>
              </a:spcBef>
            </a:pPr>
            <a:r>
              <a:rPr sz="1200" spc="-10" dirty="0">
                <a:latin typeface="Times New Roman"/>
                <a:cs typeface="Times New Roman"/>
              </a:rPr>
              <a:t>(Affiliated</a:t>
            </a:r>
            <a:r>
              <a:rPr sz="1200" spc="-20" dirty="0">
                <a:latin typeface="Times New Roman"/>
                <a:cs typeface="Times New Roman"/>
              </a:rPr>
              <a:t> </a:t>
            </a:r>
            <a:r>
              <a:rPr sz="1200" dirty="0">
                <a:latin typeface="Times New Roman"/>
                <a:cs typeface="Times New Roman"/>
              </a:rPr>
              <a:t>to</a:t>
            </a:r>
            <a:r>
              <a:rPr sz="1200" spc="15" dirty="0">
                <a:latin typeface="Times New Roman"/>
                <a:cs typeface="Times New Roman"/>
              </a:rPr>
              <a:t> </a:t>
            </a:r>
            <a:r>
              <a:rPr sz="1200" spc="-10" dirty="0">
                <a:latin typeface="Times New Roman"/>
                <a:cs typeface="Times New Roman"/>
              </a:rPr>
              <a:t>Visvesvaraya</a:t>
            </a:r>
            <a:r>
              <a:rPr sz="1200" spc="-15" dirty="0">
                <a:latin typeface="Times New Roman"/>
                <a:cs typeface="Times New Roman"/>
              </a:rPr>
              <a:t> </a:t>
            </a:r>
            <a:r>
              <a:rPr sz="1200" spc="-10" dirty="0">
                <a:latin typeface="Times New Roman"/>
                <a:cs typeface="Times New Roman"/>
              </a:rPr>
              <a:t>Technological</a:t>
            </a:r>
            <a:r>
              <a:rPr sz="1200" spc="-35" dirty="0">
                <a:latin typeface="Times New Roman"/>
                <a:cs typeface="Times New Roman"/>
              </a:rPr>
              <a:t> </a:t>
            </a:r>
            <a:r>
              <a:rPr sz="1200" spc="-10" dirty="0">
                <a:latin typeface="Times New Roman"/>
                <a:cs typeface="Times New Roman"/>
              </a:rPr>
              <a:t>University,</a:t>
            </a:r>
            <a:r>
              <a:rPr sz="1200" dirty="0">
                <a:latin typeface="Times New Roman"/>
                <a:cs typeface="Times New Roman"/>
              </a:rPr>
              <a:t> </a:t>
            </a:r>
            <a:r>
              <a:rPr sz="1200" spc="-10" dirty="0">
                <a:latin typeface="Times New Roman"/>
                <a:cs typeface="Times New Roman"/>
              </a:rPr>
              <a:t>Belagavi) Soladevanahalli,</a:t>
            </a:r>
            <a:r>
              <a:rPr sz="1200" dirty="0">
                <a:latin typeface="Times New Roman"/>
                <a:cs typeface="Times New Roman"/>
              </a:rPr>
              <a:t> Bangalore</a:t>
            </a:r>
            <a:r>
              <a:rPr sz="1200" spc="5" dirty="0">
                <a:latin typeface="Times New Roman"/>
                <a:cs typeface="Times New Roman"/>
              </a:rPr>
              <a:t> </a:t>
            </a:r>
            <a:r>
              <a:rPr sz="1200" dirty="0">
                <a:latin typeface="Times New Roman"/>
                <a:cs typeface="Times New Roman"/>
              </a:rPr>
              <a:t>–</a:t>
            </a:r>
            <a:r>
              <a:rPr sz="1200" spc="5" dirty="0">
                <a:latin typeface="Times New Roman"/>
                <a:cs typeface="Times New Roman"/>
              </a:rPr>
              <a:t> </a:t>
            </a:r>
            <a:r>
              <a:rPr sz="1200" spc="-10" dirty="0">
                <a:latin typeface="Times New Roman"/>
                <a:cs typeface="Times New Roman"/>
              </a:rPr>
              <a:t>560090</a:t>
            </a:r>
            <a:endParaRPr sz="1200">
              <a:latin typeface="Times New Roman"/>
              <a:cs typeface="Times New Roman"/>
            </a:endParaRPr>
          </a:p>
          <a:p>
            <a:pPr>
              <a:lnSpc>
                <a:spcPct val="100000"/>
              </a:lnSpc>
              <a:spcBef>
                <a:spcPts val="1310"/>
              </a:spcBef>
            </a:pPr>
            <a:endParaRPr sz="1200">
              <a:latin typeface="Times New Roman"/>
              <a:cs typeface="Times New Roman"/>
            </a:endParaRPr>
          </a:p>
          <a:p>
            <a:pPr marL="12700">
              <a:lnSpc>
                <a:spcPct val="100000"/>
              </a:lnSpc>
            </a:pPr>
            <a:r>
              <a:rPr sz="1400" b="1" spc="-10" dirty="0">
                <a:latin typeface="Times New Roman"/>
                <a:cs typeface="Times New Roman"/>
              </a:rPr>
              <a:t>DEPARTMENT</a:t>
            </a:r>
            <a:r>
              <a:rPr sz="1400" b="1" spc="-55" dirty="0">
                <a:latin typeface="Times New Roman"/>
                <a:cs typeface="Times New Roman"/>
              </a:rPr>
              <a:t> </a:t>
            </a:r>
            <a:r>
              <a:rPr sz="1400" b="1" dirty="0">
                <a:latin typeface="Times New Roman"/>
                <a:cs typeface="Times New Roman"/>
              </a:rPr>
              <a:t>OF</a:t>
            </a:r>
            <a:r>
              <a:rPr sz="1400" b="1" spc="-40" dirty="0">
                <a:latin typeface="Times New Roman"/>
                <a:cs typeface="Times New Roman"/>
              </a:rPr>
              <a:t> </a:t>
            </a:r>
            <a:r>
              <a:rPr sz="1400" b="1" spc="-10" dirty="0">
                <a:latin typeface="Times New Roman"/>
                <a:cs typeface="Times New Roman"/>
              </a:rPr>
              <a:t>ARTIFICIAL</a:t>
            </a:r>
            <a:r>
              <a:rPr sz="1400" b="1" spc="-45" dirty="0">
                <a:latin typeface="Times New Roman"/>
                <a:cs typeface="Times New Roman"/>
              </a:rPr>
              <a:t> </a:t>
            </a:r>
            <a:r>
              <a:rPr sz="1400" b="1" spc="-10" dirty="0">
                <a:latin typeface="Times New Roman"/>
                <a:cs typeface="Times New Roman"/>
              </a:rPr>
              <a:t>INTELLIGENCE</a:t>
            </a:r>
            <a:r>
              <a:rPr sz="1400" b="1" spc="-40" dirty="0">
                <a:latin typeface="Times New Roman"/>
                <a:cs typeface="Times New Roman"/>
              </a:rPr>
              <a:t> </a:t>
            </a:r>
            <a:r>
              <a:rPr sz="1400" b="1" dirty="0">
                <a:latin typeface="Times New Roman"/>
                <a:cs typeface="Times New Roman"/>
              </a:rPr>
              <a:t>&amp;</a:t>
            </a:r>
            <a:r>
              <a:rPr sz="1400" b="1" spc="-40" dirty="0">
                <a:latin typeface="Times New Roman"/>
                <a:cs typeface="Times New Roman"/>
              </a:rPr>
              <a:t> </a:t>
            </a:r>
            <a:r>
              <a:rPr sz="1400" b="1" spc="-10" dirty="0">
                <a:latin typeface="Times New Roman"/>
                <a:cs typeface="Times New Roman"/>
              </a:rPr>
              <a:t>MACHINE</a:t>
            </a:r>
            <a:r>
              <a:rPr sz="1400" b="1" spc="-45" dirty="0">
                <a:latin typeface="Times New Roman"/>
                <a:cs typeface="Times New Roman"/>
              </a:rPr>
              <a:t> </a:t>
            </a:r>
            <a:r>
              <a:rPr sz="1400" b="1" spc="-10" dirty="0">
                <a:latin typeface="Times New Roman"/>
                <a:cs typeface="Times New Roman"/>
              </a:rPr>
              <a:t>LEARNING</a:t>
            </a:r>
            <a:endParaRPr sz="1400">
              <a:latin typeface="Times New Roman"/>
              <a:cs typeface="Times New Roman"/>
            </a:endParaRPr>
          </a:p>
        </p:txBody>
      </p:sp>
      <p:sp>
        <p:nvSpPr>
          <p:cNvPr id="3" name="object 3"/>
          <p:cNvSpPr txBox="1"/>
          <p:nvPr/>
        </p:nvSpPr>
        <p:spPr>
          <a:xfrm>
            <a:off x="3202051" y="3676014"/>
            <a:ext cx="1516380" cy="299720"/>
          </a:xfrm>
          <a:prstGeom prst="rect">
            <a:avLst/>
          </a:prstGeom>
        </p:spPr>
        <p:txBody>
          <a:bodyPr vert="horz" wrap="square" lIns="0" tIns="12700" rIns="0" bIns="0" rtlCol="0">
            <a:spAutoFit/>
          </a:bodyPr>
          <a:lstStyle/>
          <a:p>
            <a:pPr marL="12700">
              <a:lnSpc>
                <a:spcPct val="100000"/>
              </a:lnSpc>
              <a:spcBef>
                <a:spcPts val="100"/>
              </a:spcBef>
            </a:pPr>
            <a:r>
              <a:rPr sz="1800" b="1" spc="-70" dirty="0">
                <a:latin typeface="Times New Roman"/>
                <a:cs typeface="Times New Roman"/>
              </a:rPr>
              <a:t>CERTIFICATE</a:t>
            </a:r>
            <a:endParaRPr sz="1800">
              <a:latin typeface="Times New Roman"/>
              <a:cs typeface="Times New Roman"/>
            </a:endParaRPr>
          </a:p>
        </p:txBody>
      </p:sp>
      <p:sp>
        <p:nvSpPr>
          <p:cNvPr id="4" name="object 4"/>
          <p:cNvSpPr txBox="1"/>
          <p:nvPr/>
        </p:nvSpPr>
        <p:spPr>
          <a:xfrm>
            <a:off x="1066596" y="4212463"/>
            <a:ext cx="5794375" cy="2374946"/>
          </a:xfrm>
          <a:prstGeom prst="rect">
            <a:avLst/>
          </a:prstGeom>
        </p:spPr>
        <p:txBody>
          <a:bodyPr vert="horz" wrap="square" lIns="0" tIns="12065" rIns="0" bIns="0" rtlCol="0">
            <a:spAutoFit/>
          </a:bodyPr>
          <a:lstStyle/>
          <a:p>
            <a:pPr marL="12700" marR="5080" algn="just">
              <a:lnSpc>
                <a:spcPct val="143700"/>
              </a:lnSpc>
              <a:spcBef>
                <a:spcPts val="95"/>
              </a:spcBef>
            </a:pPr>
            <a:r>
              <a:rPr sz="1200" dirty="0">
                <a:latin typeface="Times New Roman"/>
                <a:cs typeface="Times New Roman"/>
              </a:rPr>
              <a:t>Certified</a:t>
            </a:r>
            <a:r>
              <a:rPr sz="1200" spc="-25" dirty="0">
                <a:latin typeface="Times New Roman"/>
                <a:cs typeface="Times New Roman"/>
              </a:rPr>
              <a:t> </a:t>
            </a:r>
            <a:r>
              <a:rPr sz="1200" dirty="0">
                <a:latin typeface="Times New Roman"/>
                <a:cs typeface="Times New Roman"/>
              </a:rPr>
              <a:t>that</a:t>
            </a:r>
            <a:r>
              <a:rPr sz="1200" spc="-25" dirty="0">
                <a:latin typeface="Times New Roman"/>
                <a:cs typeface="Times New Roman"/>
              </a:rPr>
              <a:t> </a:t>
            </a:r>
            <a:r>
              <a:rPr sz="1200" dirty="0">
                <a:latin typeface="Times New Roman"/>
                <a:cs typeface="Times New Roman"/>
              </a:rPr>
              <a:t>the</a:t>
            </a:r>
            <a:r>
              <a:rPr sz="1200" spc="-20" dirty="0">
                <a:latin typeface="Times New Roman"/>
                <a:cs typeface="Times New Roman"/>
              </a:rPr>
              <a:t> </a:t>
            </a:r>
            <a:r>
              <a:rPr sz="1200" dirty="0">
                <a:latin typeface="Times New Roman"/>
                <a:cs typeface="Times New Roman"/>
              </a:rPr>
              <a:t>Machine</a:t>
            </a:r>
            <a:r>
              <a:rPr sz="1200" spc="-25" dirty="0">
                <a:latin typeface="Times New Roman"/>
                <a:cs typeface="Times New Roman"/>
              </a:rPr>
              <a:t> </a:t>
            </a:r>
            <a:r>
              <a:rPr sz="1200" spc="-10" dirty="0">
                <a:latin typeface="Times New Roman"/>
                <a:cs typeface="Times New Roman"/>
              </a:rPr>
              <a:t>Learning-</a:t>
            </a:r>
            <a:r>
              <a:rPr sz="1200" dirty="0">
                <a:latin typeface="Times New Roman"/>
                <a:cs typeface="Times New Roman"/>
              </a:rPr>
              <a:t>1</a:t>
            </a:r>
            <a:r>
              <a:rPr sz="1200" spc="-25" dirty="0">
                <a:latin typeface="Times New Roman"/>
                <a:cs typeface="Times New Roman"/>
              </a:rPr>
              <a:t> </a:t>
            </a:r>
            <a:r>
              <a:rPr sz="1100" dirty="0">
                <a:latin typeface="Times New Roman"/>
                <a:cs typeface="Times New Roman"/>
              </a:rPr>
              <a:t>(BAI602)</a:t>
            </a:r>
            <a:r>
              <a:rPr sz="1100" spc="5" dirty="0">
                <a:latin typeface="Times New Roman"/>
                <a:cs typeface="Times New Roman"/>
              </a:rPr>
              <a:t> </a:t>
            </a:r>
            <a:r>
              <a:rPr sz="1200" dirty="0">
                <a:latin typeface="Times New Roman"/>
                <a:cs typeface="Times New Roman"/>
              </a:rPr>
              <a:t>mini</a:t>
            </a:r>
            <a:r>
              <a:rPr sz="1200" spc="-25" dirty="0">
                <a:latin typeface="Times New Roman"/>
                <a:cs typeface="Times New Roman"/>
              </a:rPr>
              <a:t> </a:t>
            </a:r>
            <a:r>
              <a:rPr sz="1200" dirty="0">
                <a:latin typeface="Times New Roman"/>
                <a:cs typeface="Times New Roman"/>
              </a:rPr>
              <a:t>project</a:t>
            </a:r>
            <a:r>
              <a:rPr sz="1200" spc="-25" dirty="0">
                <a:latin typeface="Times New Roman"/>
                <a:cs typeface="Times New Roman"/>
              </a:rPr>
              <a:t> </a:t>
            </a:r>
            <a:r>
              <a:rPr sz="1200" dirty="0">
                <a:latin typeface="Times New Roman"/>
                <a:cs typeface="Times New Roman"/>
              </a:rPr>
              <a:t>entitled</a:t>
            </a:r>
            <a:r>
              <a:rPr sz="1200" spc="-15" dirty="0">
                <a:latin typeface="Times New Roman"/>
                <a:cs typeface="Times New Roman"/>
              </a:rPr>
              <a:t> </a:t>
            </a:r>
            <a:r>
              <a:rPr lang="en-US" sz="1200" b="1" dirty="0">
                <a:latin typeface="Times New Roman" panose="02020603050405020304" pitchFamily="18" charset="0"/>
                <a:cs typeface="Times New Roman" panose="02020603050405020304" pitchFamily="18" charset="0"/>
              </a:rPr>
              <a:t>Email Spam Detection Using Machine Learning </a:t>
            </a:r>
            <a:r>
              <a:rPr sz="1200" dirty="0">
                <a:latin typeface="Times New Roman"/>
                <a:cs typeface="Times New Roman"/>
              </a:rPr>
              <a:t>is</a:t>
            </a:r>
            <a:r>
              <a:rPr sz="1200" spc="70" dirty="0">
                <a:latin typeface="Times New Roman"/>
                <a:cs typeface="Times New Roman"/>
              </a:rPr>
              <a:t> </a:t>
            </a:r>
            <a:r>
              <a:rPr sz="1200" dirty="0">
                <a:latin typeface="Times New Roman"/>
                <a:cs typeface="Times New Roman"/>
              </a:rPr>
              <a:t>a</a:t>
            </a:r>
            <a:r>
              <a:rPr sz="1200" spc="70" dirty="0">
                <a:latin typeface="Times New Roman"/>
                <a:cs typeface="Times New Roman"/>
              </a:rPr>
              <a:t> </a:t>
            </a:r>
            <a:r>
              <a:rPr sz="1200" dirty="0">
                <a:latin typeface="Times New Roman"/>
                <a:cs typeface="Times New Roman"/>
              </a:rPr>
              <a:t>bonafide</a:t>
            </a:r>
            <a:r>
              <a:rPr sz="1200" spc="70" dirty="0">
                <a:latin typeface="Times New Roman"/>
                <a:cs typeface="Times New Roman"/>
              </a:rPr>
              <a:t> </a:t>
            </a:r>
            <a:r>
              <a:rPr sz="1200" dirty="0">
                <a:latin typeface="Times New Roman"/>
                <a:cs typeface="Times New Roman"/>
              </a:rPr>
              <a:t>work</a:t>
            </a:r>
            <a:r>
              <a:rPr sz="1200" spc="80" dirty="0">
                <a:latin typeface="Times New Roman"/>
                <a:cs typeface="Times New Roman"/>
              </a:rPr>
              <a:t> </a:t>
            </a:r>
            <a:r>
              <a:rPr sz="1200" dirty="0">
                <a:latin typeface="Times New Roman"/>
                <a:cs typeface="Times New Roman"/>
              </a:rPr>
              <a:t>carried</a:t>
            </a:r>
            <a:r>
              <a:rPr sz="1200" spc="80" dirty="0">
                <a:latin typeface="Times New Roman"/>
                <a:cs typeface="Times New Roman"/>
              </a:rPr>
              <a:t> </a:t>
            </a:r>
            <a:r>
              <a:rPr sz="1200" spc="-25" dirty="0">
                <a:latin typeface="Times New Roman"/>
                <a:cs typeface="Times New Roman"/>
              </a:rPr>
              <a:t>out </a:t>
            </a:r>
            <a:r>
              <a:rPr sz="1200" dirty="0">
                <a:latin typeface="Times New Roman"/>
                <a:cs typeface="Times New Roman"/>
              </a:rPr>
              <a:t>by</a:t>
            </a:r>
            <a:r>
              <a:rPr sz="1200" spc="190" dirty="0">
                <a:latin typeface="Times New Roman"/>
                <a:cs typeface="Times New Roman"/>
              </a:rPr>
              <a:t> </a:t>
            </a:r>
            <a:r>
              <a:rPr sz="1200" b="1" dirty="0">
                <a:latin typeface="Times New Roman"/>
                <a:cs typeface="Times New Roman"/>
              </a:rPr>
              <a:t>P</a:t>
            </a:r>
            <a:r>
              <a:rPr lang="en-IN" sz="1200" b="1" dirty="0" err="1">
                <a:latin typeface="Times New Roman"/>
                <a:cs typeface="Times New Roman"/>
              </a:rPr>
              <a:t>rashant</a:t>
            </a:r>
            <a:r>
              <a:rPr lang="en-IN" sz="1200" b="1" dirty="0">
                <a:latin typeface="Times New Roman"/>
                <a:cs typeface="Times New Roman"/>
              </a:rPr>
              <a:t> Sanjeev Kamagond</a:t>
            </a:r>
            <a:r>
              <a:rPr sz="1200" b="1" spc="225" dirty="0">
                <a:latin typeface="Times New Roman"/>
                <a:cs typeface="Times New Roman"/>
              </a:rPr>
              <a:t> </a:t>
            </a:r>
            <a:r>
              <a:rPr sz="1200" b="1" dirty="0">
                <a:latin typeface="Times New Roman"/>
                <a:cs typeface="Times New Roman"/>
              </a:rPr>
              <a:t>(1AY22AI06</a:t>
            </a:r>
            <a:r>
              <a:rPr lang="en-IN" sz="1200" b="1" dirty="0">
                <a:latin typeface="Times New Roman"/>
                <a:cs typeface="Times New Roman"/>
              </a:rPr>
              <a:t>7)</a:t>
            </a:r>
            <a:r>
              <a:rPr sz="1200" b="1" spc="229" dirty="0">
                <a:latin typeface="Times New Roman"/>
                <a:cs typeface="Times New Roman"/>
              </a:rPr>
              <a:t> </a:t>
            </a:r>
            <a:r>
              <a:rPr sz="1200" dirty="0">
                <a:latin typeface="Times New Roman"/>
                <a:cs typeface="Times New Roman"/>
              </a:rPr>
              <a:t>of</a:t>
            </a:r>
            <a:r>
              <a:rPr sz="1200" spc="190" dirty="0">
                <a:latin typeface="Times New Roman"/>
                <a:cs typeface="Times New Roman"/>
              </a:rPr>
              <a:t> </a:t>
            </a:r>
            <a:r>
              <a:rPr sz="1200" dirty="0">
                <a:latin typeface="Times New Roman"/>
                <a:cs typeface="Times New Roman"/>
              </a:rPr>
              <a:t>third</a:t>
            </a:r>
            <a:r>
              <a:rPr sz="1200" spc="190" dirty="0">
                <a:latin typeface="Times New Roman"/>
                <a:cs typeface="Times New Roman"/>
              </a:rPr>
              <a:t> </a:t>
            </a:r>
            <a:r>
              <a:rPr sz="1200" dirty="0">
                <a:latin typeface="Times New Roman"/>
                <a:cs typeface="Times New Roman"/>
              </a:rPr>
              <a:t>year</a:t>
            </a:r>
            <a:r>
              <a:rPr sz="1200" spc="190" dirty="0">
                <a:latin typeface="Times New Roman"/>
                <a:cs typeface="Times New Roman"/>
              </a:rPr>
              <a:t> </a:t>
            </a:r>
            <a:r>
              <a:rPr sz="1200" dirty="0">
                <a:latin typeface="Times New Roman"/>
                <a:cs typeface="Times New Roman"/>
              </a:rPr>
              <a:t>B.E</a:t>
            </a:r>
            <a:r>
              <a:rPr sz="1200" spc="190" dirty="0">
                <a:latin typeface="Times New Roman"/>
                <a:cs typeface="Times New Roman"/>
              </a:rPr>
              <a:t> </a:t>
            </a:r>
            <a:r>
              <a:rPr sz="1200" dirty="0">
                <a:latin typeface="Times New Roman"/>
                <a:cs typeface="Times New Roman"/>
              </a:rPr>
              <a:t>degree</a:t>
            </a:r>
            <a:r>
              <a:rPr sz="1200" spc="195" dirty="0">
                <a:latin typeface="Times New Roman"/>
                <a:cs typeface="Times New Roman"/>
              </a:rPr>
              <a:t> </a:t>
            </a:r>
            <a:r>
              <a:rPr sz="1200" dirty="0">
                <a:latin typeface="Times New Roman"/>
                <a:cs typeface="Times New Roman"/>
              </a:rPr>
              <a:t>in</a:t>
            </a:r>
            <a:r>
              <a:rPr sz="1200" spc="195" dirty="0">
                <a:latin typeface="Times New Roman"/>
                <a:cs typeface="Times New Roman"/>
              </a:rPr>
              <a:t> </a:t>
            </a:r>
            <a:r>
              <a:rPr sz="1200" dirty="0">
                <a:latin typeface="Times New Roman"/>
                <a:cs typeface="Times New Roman"/>
              </a:rPr>
              <a:t>partial</a:t>
            </a:r>
            <a:r>
              <a:rPr sz="1200" spc="200" dirty="0">
                <a:latin typeface="Times New Roman"/>
                <a:cs typeface="Times New Roman"/>
              </a:rPr>
              <a:t> </a:t>
            </a:r>
            <a:r>
              <a:rPr sz="1200" dirty="0">
                <a:latin typeface="Times New Roman"/>
                <a:cs typeface="Times New Roman"/>
              </a:rPr>
              <a:t>fulfilment</a:t>
            </a:r>
            <a:r>
              <a:rPr sz="1200" spc="190" dirty="0">
                <a:latin typeface="Times New Roman"/>
                <a:cs typeface="Times New Roman"/>
              </a:rPr>
              <a:t> </a:t>
            </a:r>
            <a:r>
              <a:rPr sz="1200" dirty="0">
                <a:latin typeface="Times New Roman"/>
                <a:cs typeface="Times New Roman"/>
              </a:rPr>
              <a:t>for</a:t>
            </a:r>
            <a:r>
              <a:rPr sz="1200" spc="190" dirty="0">
                <a:latin typeface="Times New Roman"/>
                <a:cs typeface="Times New Roman"/>
              </a:rPr>
              <a:t> </a:t>
            </a:r>
            <a:r>
              <a:rPr sz="1200" spc="-25" dirty="0">
                <a:latin typeface="Times New Roman"/>
                <a:cs typeface="Times New Roman"/>
              </a:rPr>
              <a:t>the </a:t>
            </a:r>
            <a:r>
              <a:rPr sz="1200" dirty="0">
                <a:latin typeface="Times New Roman"/>
                <a:cs typeface="Times New Roman"/>
              </a:rPr>
              <a:t>award</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degree</a:t>
            </a:r>
            <a:r>
              <a:rPr sz="1200" spc="-30"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b="1" dirty="0">
                <a:latin typeface="Times New Roman"/>
                <a:cs typeface="Times New Roman"/>
              </a:rPr>
              <a:t>Bachelor</a:t>
            </a:r>
            <a:r>
              <a:rPr sz="1200" b="1" spc="-25" dirty="0">
                <a:latin typeface="Times New Roman"/>
                <a:cs typeface="Times New Roman"/>
              </a:rPr>
              <a:t> </a:t>
            </a:r>
            <a:r>
              <a:rPr sz="1200" b="1" dirty="0">
                <a:latin typeface="Times New Roman"/>
                <a:cs typeface="Times New Roman"/>
              </a:rPr>
              <a:t>of</a:t>
            </a:r>
            <a:r>
              <a:rPr sz="1200" b="1" spc="-20" dirty="0">
                <a:latin typeface="Times New Roman"/>
                <a:cs typeface="Times New Roman"/>
              </a:rPr>
              <a:t> </a:t>
            </a:r>
            <a:r>
              <a:rPr sz="1200" b="1" dirty="0">
                <a:latin typeface="Times New Roman"/>
                <a:cs typeface="Times New Roman"/>
              </a:rPr>
              <a:t>Engineering</a:t>
            </a:r>
            <a:r>
              <a:rPr sz="1200" b="1" spc="-20" dirty="0">
                <a:latin typeface="Times New Roman"/>
                <a:cs typeface="Times New Roman"/>
              </a:rPr>
              <a:t> </a:t>
            </a:r>
            <a:r>
              <a:rPr sz="1200" b="1" dirty="0">
                <a:latin typeface="Times New Roman"/>
                <a:cs typeface="Times New Roman"/>
              </a:rPr>
              <a:t>in</a:t>
            </a:r>
            <a:r>
              <a:rPr sz="1200" b="1" spc="-10" dirty="0">
                <a:latin typeface="Times New Roman"/>
                <a:cs typeface="Times New Roman"/>
              </a:rPr>
              <a:t> </a:t>
            </a:r>
            <a:r>
              <a:rPr sz="1200" b="1" dirty="0">
                <a:latin typeface="Times New Roman"/>
                <a:cs typeface="Times New Roman"/>
              </a:rPr>
              <a:t>Artificial</a:t>
            </a:r>
            <a:r>
              <a:rPr sz="1200" b="1" spc="-20" dirty="0">
                <a:latin typeface="Times New Roman"/>
                <a:cs typeface="Times New Roman"/>
              </a:rPr>
              <a:t> </a:t>
            </a:r>
            <a:r>
              <a:rPr sz="1200" b="1" dirty="0">
                <a:latin typeface="Times New Roman"/>
                <a:cs typeface="Times New Roman"/>
              </a:rPr>
              <a:t>Intelligence</a:t>
            </a:r>
            <a:r>
              <a:rPr sz="1200" b="1" spc="-10" dirty="0">
                <a:latin typeface="Times New Roman"/>
                <a:cs typeface="Times New Roman"/>
              </a:rPr>
              <a:t> </a:t>
            </a:r>
            <a:r>
              <a:rPr sz="1200" b="1" dirty="0">
                <a:latin typeface="Times New Roman"/>
                <a:cs typeface="Times New Roman"/>
              </a:rPr>
              <a:t>&amp;</a:t>
            </a:r>
            <a:r>
              <a:rPr sz="1200" b="1" spc="-15" dirty="0">
                <a:latin typeface="Times New Roman"/>
                <a:cs typeface="Times New Roman"/>
              </a:rPr>
              <a:t> </a:t>
            </a:r>
            <a:r>
              <a:rPr sz="1200" b="1" dirty="0">
                <a:latin typeface="Times New Roman"/>
                <a:cs typeface="Times New Roman"/>
              </a:rPr>
              <a:t>Machine</a:t>
            </a:r>
            <a:r>
              <a:rPr sz="1200" b="1" spc="-20" dirty="0">
                <a:latin typeface="Times New Roman"/>
                <a:cs typeface="Times New Roman"/>
              </a:rPr>
              <a:t> </a:t>
            </a:r>
            <a:r>
              <a:rPr sz="1200" b="1" spc="-10" dirty="0">
                <a:latin typeface="Times New Roman"/>
                <a:cs typeface="Times New Roman"/>
              </a:rPr>
              <a:t>Learning </a:t>
            </a:r>
            <a:r>
              <a:rPr sz="1200" dirty="0">
                <a:latin typeface="Times New Roman"/>
                <a:cs typeface="Times New Roman"/>
              </a:rPr>
              <a:t>of</a:t>
            </a:r>
            <a:r>
              <a:rPr sz="1200" spc="110" dirty="0">
                <a:latin typeface="Times New Roman"/>
                <a:cs typeface="Times New Roman"/>
              </a:rPr>
              <a:t> </a:t>
            </a:r>
            <a:r>
              <a:rPr sz="1200" dirty="0">
                <a:latin typeface="Times New Roman"/>
                <a:cs typeface="Times New Roman"/>
              </a:rPr>
              <a:t>the</a:t>
            </a:r>
            <a:r>
              <a:rPr sz="1200" spc="120" dirty="0">
                <a:latin typeface="Times New Roman"/>
                <a:cs typeface="Times New Roman"/>
              </a:rPr>
              <a:t> </a:t>
            </a:r>
            <a:r>
              <a:rPr sz="1200" b="1" dirty="0">
                <a:latin typeface="Times New Roman"/>
                <a:cs typeface="Times New Roman"/>
              </a:rPr>
              <a:t>Visvesvaraya</a:t>
            </a:r>
            <a:r>
              <a:rPr sz="1200" b="1" spc="150" dirty="0">
                <a:latin typeface="Times New Roman"/>
                <a:cs typeface="Times New Roman"/>
              </a:rPr>
              <a:t> </a:t>
            </a:r>
            <a:r>
              <a:rPr sz="1200" b="1" dirty="0">
                <a:latin typeface="Times New Roman"/>
                <a:cs typeface="Times New Roman"/>
              </a:rPr>
              <a:t>Technological</a:t>
            </a:r>
            <a:r>
              <a:rPr sz="1200" b="1" spc="160" dirty="0">
                <a:latin typeface="Times New Roman"/>
                <a:cs typeface="Times New Roman"/>
              </a:rPr>
              <a:t> </a:t>
            </a:r>
            <a:r>
              <a:rPr sz="1200" b="1" dirty="0">
                <a:latin typeface="Times New Roman"/>
                <a:cs typeface="Times New Roman"/>
              </a:rPr>
              <a:t>University</a:t>
            </a:r>
            <a:r>
              <a:rPr sz="1200" dirty="0">
                <a:latin typeface="Times New Roman"/>
                <a:cs typeface="Times New Roman"/>
              </a:rPr>
              <a:t>,</a:t>
            </a:r>
            <a:r>
              <a:rPr sz="1200" spc="114" dirty="0">
                <a:latin typeface="Times New Roman"/>
                <a:cs typeface="Times New Roman"/>
              </a:rPr>
              <a:t> </a:t>
            </a:r>
            <a:r>
              <a:rPr sz="1200" b="1" dirty="0">
                <a:latin typeface="Times New Roman"/>
                <a:cs typeface="Times New Roman"/>
              </a:rPr>
              <a:t>Belagavi</a:t>
            </a:r>
            <a:r>
              <a:rPr sz="1200" dirty="0">
                <a:latin typeface="Times New Roman"/>
                <a:cs typeface="Times New Roman"/>
              </a:rPr>
              <a:t>,</a:t>
            </a:r>
            <a:r>
              <a:rPr sz="1200" spc="120" dirty="0">
                <a:latin typeface="Times New Roman"/>
                <a:cs typeface="Times New Roman"/>
              </a:rPr>
              <a:t> </a:t>
            </a:r>
            <a:r>
              <a:rPr sz="1200" dirty="0">
                <a:latin typeface="Times New Roman"/>
                <a:cs typeface="Times New Roman"/>
              </a:rPr>
              <a:t>during</a:t>
            </a:r>
            <a:r>
              <a:rPr sz="1200" spc="120" dirty="0">
                <a:latin typeface="Times New Roman"/>
                <a:cs typeface="Times New Roman"/>
              </a:rPr>
              <a:t> </a:t>
            </a:r>
            <a:r>
              <a:rPr sz="1200" dirty="0">
                <a:latin typeface="Times New Roman"/>
                <a:cs typeface="Times New Roman"/>
              </a:rPr>
              <a:t>the</a:t>
            </a:r>
            <a:r>
              <a:rPr sz="1200" spc="114" dirty="0">
                <a:latin typeface="Times New Roman"/>
                <a:cs typeface="Times New Roman"/>
              </a:rPr>
              <a:t> </a:t>
            </a:r>
            <a:r>
              <a:rPr sz="1200" dirty="0">
                <a:latin typeface="Times New Roman"/>
                <a:cs typeface="Times New Roman"/>
              </a:rPr>
              <a:t>year</a:t>
            </a:r>
            <a:r>
              <a:rPr sz="1200" spc="125" dirty="0">
                <a:latin typeface="Times New Roman"/>
                <a:cs typeface="Times New Roman"/>
              </a:rPr>
              <a:t> </a:t>
            </a:r>
            <a:r>
              <a:rPr sz="1200" b="1" spc="-10" dirty="0">
                <a:latin typeface="Times New Roman"/>
                <a:cs typeface="Times New Roman"/>
              </a:rPr>
              <a:t>2024-</a:t>
            </a:r>
            <a:r>
              <a:rPr sz="1200" b="1" dirty="0">
                <a:latin typeface="Times New Roman"/>
                <a:cs typeface="Times New Roman"/>
              </a:rPr>
              <a:t>2025.</a:t>
            </a:r>
            <a:r>
              <a:rPr sz="1200" b="1" spc="165" dirty="0">
                <a:latin typeface="Times New Roman"/>
                <a:cs typeface="Times New Roman"/>
              </a:rPr>
              <a:t> </a:t>
            </a:r>
            <a:r>
              <a:rPr sz="1200" dirty="0">
                <a:latin typeface="Times New Roman"/>
                <a:cs typeface="Times New Roman"/>
              </a:rPr>
              <a:t>It</a:t>
            </a:r>
            <a:r>
              <a:rPr sz="1200" spc="125" dirty="0">
                <a:latin typeface="Times New Roman"/>
                <a:cs typeface="Times New Roman"/>
              </a:rPr>
              <a:t> </a:t>
            </a:r>
            <a:r>
              <a:rPr sz="1200" spc="-25" dirty="0">
                <a:latin typeface="Times New Roman"/>
                <a:cs typeface="Times New Roman"/>
              </a:rPr>
              <a:t>is </a:t>
            </a:r>
            <a:r>
              <a:rPr sz="1200" dirty="0">
                <a:latin typeface="Times New Roman"/>
                <a:cs typeface="Times New Roman"/>
              </a:rPr>
              <a:t>certified</a:t>
            </a:r>
            <a:r>
              <a:rPr sz="1200" spc="405" dirty="0">
                <a:latin typeface="Times New Roman"/>
                <a:cs typeface="Times New Roman"/>
              </a:rPr>
              <a:t> </a:t>
            </a:r>
            <a:r>
              <a:rPr sz="1200" dirty="0">
                <a:latin typeface="Times New Roman"/>
                <a:cs typeface="Times New Roman"/>
              </a:rPr>
              <a:t>that</a:t>
            </a:r>
            <a:r>
              <a:rPr sz="1200" spc="395" dirty="0">
                <a:latin typeface="Times New Roman"/>
                <a:cs typeface="Times New Roman"/>
              </a:rPr>
              <a:t> </a:t>
            </a:r>
            <a:r>
              <a:rPr sz="1200" dirty="0">
                <a:latin typeface="Times New Roman"/>
                <a:cs typeface="Times New Roman"/>
              </a:rPr>
              <a:t>all</a:t>
            </a:r>
            <a:r>
              <a:rPr sz="1200" spc="415" dirty="0">
                <a:latin typeface="Times New Roman"/>
                <a:cs typeface="Times New Roman"/>
              </a:rPr>
              <a:t> </a:t>
            </a:r>
            <a:r>
              <a:rPr sz="1200" dirty="0">
                <a:latin typeface="Times New Roman"/>
                <a:cs typeface="Times New Roman"/>
              </a:rPr>
              <a:t>corrections/</a:t>
            </a:r>
            <a:r>
              <a:rPr sz="1200" spc="395" dirty="0">
                <a:latin typeface="Times New Roman"/>
                <a:cs typeface="Times New Roman"/>
              </a:rPr>
              <a:t> </a:t>
            </a:r>
            <a:r>
              <a:rPr sz="1200" dirty="0">
                <a:latin typeface="Times New Roman"/>
                <a:cs typeface="Times New Roman"/>
              </a:rPr>
              <a:t>suggestions</a:t>
            </a:r>
            <a:r>
              <a:rPr sz="1200" spc="400" dirty="0">
                <a:latin typeface="Times New Roman"/>
                <a:cs typeface="Times New Roman"/>
              </a:rPr>
              <a:t> </a:t>
            </a:r>
            <a:r>
              <a:rPr sz="1200" dirty="0">
                <a:latin typeface="Times New Roman"/>
                <a:cs typeface="Times New Roman"/>
              </a:rPr>
              <a:t>indicated</a:t>
            </a:r>
            <a:r>
              <a:rPr sz="1200" spc="390" dirty="0">
                <a:latin typeface="Times New Roman"/>
                <a:cs typeface="Times New Roman"/>
              </a:rPr>
              <a:t> </a:t>
            </a:r>
            <a:r>
              <a:rPr sz="1200" dirty="0">
                <a:latin typeface="Times New Roman"/>
                <a:cs typeface="Times New Roman"/>
              </a:rPr>
              <a:t>for</a:t>
            </a:r>
            <a:r>
              <a:rPr sz="1200" spc="395" dirty="0">
                <a:latin typeface="Times New Roman"/>
                <a:cs typeface="Times New Roman"/>
              </a:rPr>
              <a:t> </a:t>
            </a:r>
            <a:r>
              <a:rPr sz="1200" dirty="0">
                <a:latin typeface="Times New Roman"/>
                <a:cs typeface="Times New Roman"/>
              </a:rPr>
              <a:t>internal</a:t>
            </a:r>
            <a:r>
              <a:rPr sz="1200" spc="400" dirty="0">
                <a:latin typeface="Times New Roman"/>
                <a:cs typeface="Times New Roman"/>
              </a:rPr>
              <a:t> </a:t>
            </a:r>
            <a:r>
              <a:rPr sz="1200" dirty="0">
                <a:latin typeface="Times New Roman"/>
                <a:cs typeface="Times New Roman"/>
              </a:rPr>
              <a:t>assessments</a:t>
            </a:r>
            <a:r>
              <a:rPr sz="1200" spc="395" dirty="0">
                <a:latin typeface="Times New Roman"/>
                <a:cs typeface="Times New Roman"/>
              </a:rPr>
              <a:t> </a:t>
            </a:r>
            <a:r>
              <a:rPr sz="1200" dirty="0">
                <a:latin typeface="Times New Roman"/>
                <a:cs typeface="Times New Roman"/>
              </a:rPr>
              <a:t>have</a:t>
            </a:r>
            <a:r>
              <a:rPr sz="1200" spc="405" dirty="0">
                <a:latin typeface="Times New Roman"/>
                <a:cs typeface="Times New Roman"/>
              </a:rPr>
              <a:t> </a:t>
            </a:r>
            <a:r>
              <a:rPr sz="1200" spc="-20" dirty="0">
                <a:latin typeface="Times New Roman"/>
                <a:cs typeface="Times New Roman"/>
              </a:rPr>
              <a:t>been </a:t>
            </a:r>
            <a:r>
              <a:rPr sz="1200" dirty="0">
                <a:latin typeface="Times New Roman"/>
                <a:cs typeface="Times New Roman"/>
              </a:rPr>
              <a:t>incorporated</a:t>
            </a:r>
            <a:r>
              <a:rPr sz="1200" spc="55" dirty="0">
                <a:latin typeface="Times New Roman"/>
                <a:cs typeface="Times New Roman"/>
              </a:rPr>
              <a:t> </a:t>
            </a:r>
            <a:r>
              <a:rPr sz="1200" dirty="0">
                <a:latin typeface="Times New Roman"/>
                <a:cs typeface="Times New Roman"/>
              </a:rPr>
              <a:t>in</a:t>
            </a:r>
            <a:r>
              <a:rPr sz="1200" spc="70" dirty="0">
                <a:latin typeface="Times New Roman"/>
                <a:cs typeface="Times New Roman"/>
              </a:rPr>
              <a:t> </a:t>
            </a:r>
            <a:r>
              <a:rPr sz="1200" dirty="0">
                <a:latin typeface="Times New Roman"/>
                <a:cs typeface="Times New Roman"/>
              </a:rPr>
              <a:t>the</a:t>
            </a:r>
            <a:r>
              <a:rPr sz="1200" spc="65" dirty="0">
                <a:latin typeface="Times New Roman"/>
                <a:cs typeface="Times New Roman"/>
              </a:rPr>
              <a:t> </a:t>
            </a:r>
            <a:r>
              <a:rPr sz="1200" dirty="0">
                <a:latin typeface="Times New Roman"/>
                <a:cs typeface="Times New Roman"/>
              </a:rPr>
              <a:t>Report</a:t>
            </a:r>
            <a:r>
              <a:rPr sz="1200" spc="60" dirty="0">
                <a:latin typeface="Times New Roman"/>
                <a:cs typeface="Times New Roman"/>
              </a:rPr>
              <a:t> </a:t>
            </a:r>
            <a:r>
              <a:rPr sz="1200" dirty="0">
                <a:latin typeface="Times New Roman"/>
                <a:cs typeface="Times New Roman"/>
              </a:rPr>
              <a:t>deposited</a:t>
            </a:r>
            <a:r>
              <a:rPr sz="1200" spc="60" dirty="0">
                <a:latin typeface="Times New Roman"/>
                <a:cs typeface="Times New Roman"/>
              </a:rPr>
              <a:t> </a:t>
            </a:r>
            <a:r>
              <a:rPr sz="1200" dirty="0">
                <a:latin typeface="Times New Roman"/>
                <a:cs typeface="Times New Roman"/>
              </a:rPr>
              <a:t>in</a:t>
            </a:r>
            <a:r>
              <a:rPr sz="1200" spc="50" dirty="0">
                <a:latin typeface="Times New Roman"/>
                <a:cs typeface="Times New Roman"/>
              </a:rPr>
              <a:t> </a:t>
            </a:r>
            <a:r>
              <a:rPr sz="1200" dirty="0">
                <a:latin typeface="Times New Roman"/>
                <a:cs typeface="Times New Roman"/>
              </a:rPr>
              <a:t>the</a:t>
            </a:r>
            <a:r>
              <a:rPr sz="1200" spc="50" dirty="0">
                <a:latin typeface="Times New Roman"/>
                <a:cs typeface="Times New Roman"/>
              </a:rPr>
              <a:t> </a:t>
            </a:r>
            <a:r>
              <a:rPr sz="1200" dirty="0">
                <a:latin typeface="Times New Roman"/>
                <a:cs typeface="Times New Roman"/>
              </a:rPr>
              <a:t>departmental</a:t>
            </a:r>
            <a:r>
              <a:rPr sz="1200" spc="45" dirty="0">
                <a:latin typeface="Times New Roman"/>
                <a:cs typeface="Times New Roman"/>
              </a:rPr>
              <a:t> </a:t>
            </a:r>
            <a:r>
              <a:rPr sz="1200" dirty="0">
                <a:latin typeface="Times New Roman"/>
                <a:cs typeface="Times New Roman"/>
              </a:rPr>
              <a:t>library.</a:t>
            </a:r>
            <a:r>
              <a:rPr sz="1200" spc="65" dirty="0">
                <a:latin typeface="Times New Roman"/>
                <a:cs typeface="Times New Roman"/>
              </a:rPr>
              <a:t> </a:t>
            </a:r>
            <a:r>
              <a:rPr sz="1200" dirty="0">
                <a:latin typeface="Times New Roman"/>
                <a:cs typeface="Times New Roman"/>
              </a:rPr>
              <a:t>The</a:t>
            </a:r>
            <a:r>
              <a:rPr sz="1200" spc="60" dirty="0">
                <a:latin typeface="Times New Roman"/>
                <a:cs typeface="Times New Roman"/>
              </a:rPr>
              <a:t> </a:t>
            </a:r>
            <a:r>
              <a:rPr lang="en-IN" sz="1200" dirty="0">
                <a:latin typeface="Times New Roman"/>
                <a:cs typeface="Times New Roman"/>
              </a:rPr>
              <a:t>mini</a:t>
            </a:r>
            <a:r>
              <a:rPr lang="en-IN" sz="1200" spc="45" dirty="0">
                <a:latin typeface="Times New Roman"/>
                <a:cs typeface="Times New Roman"/>
              </a:rPr>
              <a:t> </a:t>
            </a:r>
            <a:r>
              <a:rPr sz="1200" dirty="0">
                <a:latin typeface="Times New Roman"/>
                <a:cs typeface="Times New Roman"/>
              </a:rPr>
              <a:t>project</a:t>
            </a:r>
            <a:r>
              <a:rPr sz="1200" spc="65" dirty="0">
                <a:latin typeface="Times New Roman"/>
                <a:cs typeface="Times New Roman"/>
              </a:rPr>
              <a:t> </a:t>
            </a:r>
            <a:r>
              <a:rPr sz="1200" dirty="0">
                <a:latin typeface="Times New Roman"/>
                <a:cs typeface="Times New Roman"/>
              </a:rPr>
              <a:t>report</a:t>
            </a:r>
            <a:r>
              <a:rPr sz="1200" spc="60" dirty="0">
                <a:latin typeface="Times New Roman"/>
                <a:cs typeface="Times New Roman"/>
              </a:rPr>
              <a:t> </a:t>
            </a:r>
            <a:r>
              <a:rPr sz="1200" spc="-25" dirty="0">
                <a:latin typeface="Times New Roman"/>
                <a:cs typeface="Times New Roman"/>
              </a:rPr>
              <a:t>has </a:t>
            </a:r>
            <a:r>
              <a:rPr sz="1200" dirty="0">
                <a:latin typeface="Times New Roman"/>
                <a:cs typeface="Times New Roman"/>
              </a:rPr>
              <a:t>been</a:t>
            </a:r>
            <a:r>
              <a:rPr sz="1200" spc="25" dirty="0">
                <a:latin typeface="Times New Roman"/>
                <a:cs typeface="Times New Roman"/>
              </a:rPr>
              <a:t> </a:t>
            </a:r>
            <a:r>
              <a:rPr sz="1200" dirty="0">
                <a:latin typeface="Times New Roman"/>
                <a:cs typeface="Times New Roman"/>
              </a:rPr>
              <a:t>approved</a:t>
            </a:r>
            <a:r>
              <a:rPr sz="1200" spc="40" dirty="0">
                <a:latin typeface="Times New Roman"/>
                <a:cs typeface="Times New Roman"/>
              </a:rPr>
              <a:t> </a:t>
            </a:r>
            <a:r>
              <a:rPr sz="1200" dirty="0">
                <a:latin typeface="Times New Roman"/>
                <a:cs typeface="Times New Roman"/>
              </a:rPr>
              <a:t>as</a:t>
            </a:r>
            <a:r>
              <a:rPr sz="1200" spc="35" dirty="0">
                <a:latin typeface="Times New Roman"/>
                <a:cs typeface="Times New Roman"/>
              </a:rPr>
              <a:t> </a:t>
            </a:r>
            <a:r>
              <a:rPr sz="1200" dirty="0">
                <a:latin typeface="Times New Roman"/>
                <a:cs typeface="Times New Roman"/>
              </a:rPr>
              <a:t>it</a:t>
            </a:r>
            <a:r>
              <a:rPr sz="1200" spc="40" dirty="0">
                <a:latin typeface="Times New Roman"/>
                <a:cs typeface="Times New Roman"/>
              </a:rPr>
              <a:t> </a:t>
            </a:r>
            <a:r>
              <a:rPr sz="1200" dirty="0">
                <a:latin typeface="Times New Roman"/>
                <a:cs typeface="Times New Roman"/>
              </a:rPr>
              <a:t>satisfies</a:t>
            </a:r>
            <a:r>
              <a:rPr sz="1200" spc="35" dirty="0">
                <a:latin typeface="Times New Roman"/>
                <a:cs typeface="Times New Roman"/>
              </a:rPr>
              <a:t> </a:t>
            </a:r>
            <a:r>
              <a:rPr sz="1200" dirty="0">
                <a:latin typeface="Times New Roman"/>
                <a:cs typeface="Times New Roman"/>
              </a:rPr>
              <a:t>the</a:t>
            </a:r>
            <a:r>
              <a:rPr sz="1200" spc="35" dirty="0">
                <a:latin typeface="Times New Roman"/>
                <a:cs typeface="Times New Roman"/>
              </a:rPr>
              <a:t> </a:t>
            </a:r>
            <a:r>
              <a:rPr sz="1200" dirty="0">
                <a:latin typeface="Times New Roman"/>
                <a:cs typeface="Times New Roman"/>
              </a:rPr>
              <a:t>academic</a:t>
            </a:r>
            <a:r>
              <a:rPr sz="1200" spc="30" dirty="0">
                <a:latin typeface="Times New Roman"/>
                <a:cs typeface="Times New Roman"/>
              </a:rPr>
              <a:t> </a:t>
            </a:r>
            <a:r>
              <a:rPr sz="1200" dirty="0">
                <a:latin typeface="Times New Roman"/>
                <a:cs typeface="Times New Roman"/>
              </a:rPr>
              <a:t>requirements</a:t>
            </a:r>
            <a:r>
              <a:rPr sz="1200" spc="40" dirty="0">
                <a:latin typeface="Times New Roman"/>
                <a:cs typeface="Times New Roman"/>
              </a:rPr>
              <a:t> </a:t>
            </a:r>
            <a:r>
              <a:rPr sz="1200" dirty="0">
                <a:latin typeface="Times New Roman"/>
                <a:cs typeface="Times New Roman"/>
              </a:rPr>
              <a:t>in</a:t>
            </a:r>
            <a:r>
              <a:rPr sz="1200" spc="35" dirty="0">
                <a:latin typeface="Times New Roman"/>
                <a:cs typeface="Times New Roman"/>
              </a:rPr>
              <a:t> </a:t>
            </a:r>
            <a:r>
              <a:rPr sz="1200" dirty="0">
                <a:latin typeface="Times New Roman"/>
                <a:cs typeface="Times New Roman"/>
              </a:rPr>
              <a:t>respect</a:t>
            </a:r>
            <a:r>
              <a:rPr sz="1200" spc="40" dirty="0">
                <a:latin typeface="Times New Roman"/>
                <a:cs typeface="Times New Roman"/>
              </a:rPr>
              <a:t> </a:t>
            </a:r>
            <a:r>
              <a:rPr sz="1200" dirty="0">
                <a:latin typeface="Times New Roman"/>
                <a:cs typeface="Times New Roman"/>
              </a:rPr>
              <a:t>of</a:t>
            </a:r>
            <a:r>
              <a:rPr sz="1200" spc="30" dirty="0">
                <a:latin typeface="Times New Roman"/>
                <a:cs typeface="Times New Roman"/>
              </a:rPr>
              <a:t> </a:t>
            </a:r>
            <a:r>
              <a:rPr sz="1200" dirty="0">
                <a:latin typeface="Times New Roman"/>
                <a:cs typeface="Times New Roman"/>
              </a:rPr>
              <a:t>project</a:t>
            </a:r>
            <a:r>
              <a:rPr sz="1200" spc="40" dirty="0">
                <a:latin typeface="Times New Roman"/>
                <a:cs typeface="Times New Roman"/>
              </a:rPr>
              <a:t> </a:t>
            </a:r>
            <a:r>
              <a:rPr sz="1200" dirty="0">
                <a:latin typeface="Times New Roman"/>
                <a:cs typeface="Times New Roman"/>
              </a:rPr>
              <a:t>work</a:t>
            </a:r>
            <a:r>
              <a:rPr sz="1200" spc="35" dirty="0">
                <a:latin typeface="Times New Roman"/>
                <a:cs typeface="Times New Roman"/>
              </a:rPr>
              <a:t> </a:t>
            </a:r>
            <a:r>
              <a:rPr sz="1200" spc="-10" dirty="0">
                <a:latin typeface="Times New Roman"/>
                <a:cs typeface="Times New Roman"/>
              </a:rPr>
              <a:t>prescribed </a:t>
            </a:r>
            <a:r>
              <a:rPr sz="1200" dirty="0">
                <a:latin typeface="Times New Roman"/>
                <a:cs typeface="Times New Roman"/>
              </a:rPr>
              <a:t>for</a:t>
            </a:r>
            <a:r>
              <a:rPr sz="1200" spc="-30" dirty="0">
                <a:latin typeface="Times New Roman"/>
                <a:cs typeface="Times New Roman"/>
              </a:rPr>
              <a:t> </a:t>
            </a:r>
            <a:r>
              <a:rPr sz="1200" dirty="0">
                <a:latin typeface="Times New Roman"/>
                <a:cs typeface="Times New Roman"/>
              </a:rPr>
              <a:t>the</a:t>
            </a:r>
            <a:r>
              <a:rPr sz="1200" spc="-25" dirty="0">
                <a:latin typeface="Times New Roman"/>
                <a:cs typeface="Times New Roman"/>
              </a:rPr>
              <a:t> </a:t>
            </a:r>
            <a:r>
              <a:rPr sz="1200" b="1" dirty="0">
                <a:latin typeface="Times New Roman"/>
                <a:cs typeface="Times New Roman"/>
              </a:rPr>
              <a:t>Bachelor</a:t>
            </a:r>
            <a:r>
              <a:rPr sz="1200" b="1" spc="175" dirty="0">
                <a:latin typeface="Times New Roman"/>
                <a:cs typeface="Times New Roman"/>
              </a:rPr>
              <a:t> </a:t>
            </a:r>
            <a:r>
              <a:rPr sz="1200" b="1" dirty="0">
                <a:latin typeface="Times New Roman"/>
                <a:cs typeface="Times New Roman"/>
              </a:rPr>
              <a:t>of</a:t>
            </a:r>
            <a:r>
              <a:rPr sz="1200" b="1" spc="-15" dirty="0">
                <a:latin typeface="Times New Roman"/>
                <a:cs typeface="Times New Roman"/>
              </a:rPr>
              <a:t> </a:t>
            </a:r>
            <a:r>
              <a:rPr sz="1200" b="1" dirty="0">
                <a:latin typeface="Times New Roman"/>
                <a:cs typeface="Times New Roman"/>
              </a:rPr>
              <a:t>Engineering</a:t>
            </a:r>
            <a:r>
              <a:rPr sz="1200" b="1" spc="-20" dirty="0">
                <a:latin typeface="Times New Roman"/>
                <a:cs typeface="Times New Roman"/>
              </a:rPr>
              <a:t> </a:t>
            </a:r>
            <a:r>
              <a:rPr sz="1200" b="1" spc="-10" dirty="0">
                <a:latin typeface="Times New Roman"/>
                <a:cs typeface="Times New Roman"/>
              </a:rPr>
              <a:t>Degree</a:t>
            </a:r>
            <a:r>
              <a:rPr sz="1200" spc="-10" dirty="0">
                <a:latin typeface="Times New Roman"/>
                <a:cs typeface="Times New Roman"/>
              </a:rPr>
              <a:t>.</a:t>
            </a:r>
            <a:endParaRPr sz="1200" dirty="0">
              <a:latin typeface="Times New Roman"/>
              <a:cs typeface="Times New Roman"/>
            </a:endParaRPr>
          </a:p>
        </p:txBody>
      </p:sp>
      <p:graphicFrame>
        <p:nvGraphicFramePr>
          <p:cNvPr id="5" name="object 5"/>
          <p:cNvGraphicFramePr>
            <a:graphicFrameLocks noGrp="1"/>
          </p:cNvGraphicFramePr>
          <p:nvPr/>
        </p:nvGraphicFramePr>
        <p:xfrm>
          <a:off x="3042792" y="7203143"/>
          <a:ext cx="1510665" cy="517525"/>
        </p:xfrm>
        <a:graphic>
          <a:graphicData uri="http://schemas.openxmlformats.org/drawingml/2006/table">
            <a:tbl>
              <a:tblPr firstRow="1" bandRow="1">
                <a:tableStyleId>{2D5ABB26-0587-4C30-8999-92F81FD0307C}</a:tableStyleId>
              </a:tblPr>
              <a:tblGrid>
                <a:gridCol w="1510665">
                  <a:extLst>
                    <a:ext uri="{9D8B030D-6E8A-4147-A177-3AD203B41FA5}">
                      <a16:colId xmlns:a16="http://schemas.microsoft.com/office/drawing/2014/main" val="20000"/>
                    </a:ext>
                  </a:extLst>
                </a:gridCol>
              </a:tblGrid>
              <a:tr h="172085">
                <a:tc>
                  <a:txBody>
                    <a:bodyPr/>
                    <a:lstStyle/>
                    <a:p>
                      <a:pPr marR="8890" algn="ctr">
                        <a:lnSpc>
                          <a:spcPts val="1255"/>
                        </a:lnSpc>
                      </a:pPr>
                      <a:r>
                        <a:rPr sz="1200" spc="-10">
                          <a:latin typeface="Times New Roman"/>
                          <a:cs typeface="Times New Roman"/>
                        </a:rPr>
                        <a:t>–––––––––––––––––</a:t>
                      </a:r>
                      <a:endParaRPr sz="1200">
                        <a:latin typeface="Times New Roman"/>
                        <a:cs typeface="Times New Roman"/>
                      </a:endParaRPr>
                    </a:p>
                  </a:txBody>
                  <a:tcPr marL="0" marR="0" marT="0" marB="0"/>
                </a:tc>
                <a:extLst>
                  <a:ext uri="{0D108BD9-81ED-4DB2-BD59-A6C34878D82A}">
                    <a16:rowId xmlns:a16="http://schemas.microsoft.com/office/drawing/2014/main" val="10000"/>
                  </a:ext>
                </a:extLst>
              </a:tr>
              <a:tr h="174625">
                <a:tc>
                  <a:txBody>
                    <a:bodyPr/>
                    <a:lstStyle/>
                    <a:p>
                      <a:pPr marR="10795" algn="ctr">
                        <a:lnSpc>
                          <a:spcPts val="1275"/>
                        </a:lnSpc>
                      </a:pPr>
                      <a:r>
                        <a:rPr sz="1200">
                          <a:latin typeface="Times New Roman"/>
                          <a:cs typeface="Times New Roman"/>
                        </a:rPr>
                        <a:t>Signature</a:t>
                      </a:r>
                      <a:r>
                        <a:rPr sz="1200" spc="-50">
                          <a:latin typeface="Times New Roman"/>
                          <a:cs typeface="Times New Roman"/>
                        </a:rPr>
                        <a:t> </a:t>
                      </a:r>
                      <a:r>
                        <a:rPr sz="1200">
                          <a:latin typeface="Times New Roman"/>
                          <a:cs typeface="Times New Roman"/>
                        </a:rPr>
                        <a:t>of</a:t>
                      </a:r>
                      <a:r>
                        <a:rPr sz="1200" spc="-60">
                          <a:latin typeface="Times New Roman"/>
                          <a:cs typeface="Times New Roman"/>
                        </a:rPr>
                        <a:t> </a:t>
                      </a:r>
                      <a:r>
                        <a:rPr sz="1200">
                          <a:latin typeface="Times New Roman"/>
                          <a:cs typeface="Times New Roman"/>
                        </a:rPr>
                        <a:t>the</a:t>
                      </a:r>
                      <a:r>
                        <a:rPr sz="1200" spc="-30">
                          <a:latin typeface="Times New Roman"/>
                          <a:cs typeface="Times New Roman"/>
                        </a:rPr>
                        <a:t> </a:t>
                      </a:r>
                      <a:r>
                        <a:rPr sz="1200" spc="-25">
                          <a:latin typeface="Times New Roman"/>
                          <a:cs typeface="Times New Roman"/>
                        </a:rPr>
                        <a:t>HOD</a:t>
                      </a:r>
                      <a:endParaRPr sz="1200">
                        <a:latin typeface="Times New Roman"/>
                        <a:cs typeface="Times New Roman"/>
                      </a:endParaRPr>
                    </a:p>
                  </a:txBody>
                  <a:tcPr marL="0" marR="0" marT="0" marB="0"/>
                </a:tc>
                <a:extLst>
                  <a:ext uri="{0D108BD9-81ED-4DB2-BD59-A6C34878D82A}">
                    <a16:rowId xmlns:a16="http://schemas.microsoft.com/office/drawing/2014/main" val="10001"/>
                  </a:ext>
                </a:extLst>
              </a:tr>
              <a:tr h="170815">
                <a:tc>
                  <a:txBody>
                    <a:bodyPr/>
                    <a:lstStyle/>
                    <a:p>
                      <a:pPr algn="ctr">
                        <a:lnSpc>
                          <a:spcPts val="1250"/>
                        </a:lnSpc>
                      </a:pPr>
                      <a:r>
                        <a:rPr sz="1200" b="1">
                          <a:latin typeface="Times New Roman"/>
                          <a:cs typeface="Times New Roman"/>
                        </a:rPr>
                        <a:t>Dr. </a:t>
                      </a:r>
                      <a:r>
                        <a:rPr sz="1200" b="1" spc="-10">
                          <a:latin typeface="Times New Roman"/>
                          <a:cs typeface="Times New Roman"/>
                        </a:rPr>
                        <a:t>Vijayashekhar</a:t>
                      </a:r>
                      <a:r>
                        <a:rPr sz="1200" b="1" spc="-35">
                          <a:latin typeface="Times New Roman"/>
                          <a:cs typeface="Times New Roman"/>
                        </a:rPr>
                        <a:t> </a:t>
                      </a:r>
                      <a:r>
                        <a:rPr sz="1200" b="1">
                          <a:latin typeface="Times New Roman"/>
                          <a:cs typeface="Times New Roman"/>
                        </a:rPr>
                        <a:t>S</a:t>
                      </a:r>
                      <a:r>
                        <a:rPr sz="1200" b="1" spc="10">
                          <a:latin typeface="Times New Roman"/>
                          <a:cs typeface="Times New Roman"/>
                        </a:rPr>
                        <a:t> </a:t>
                      </a:r>
                      <a:r>
                        <a:rPr sz="1200" b="1" spc="-50">
                          <a:latin typeface="Times New Roman"/>
                          <a:cs typeface="Times New Roman"/>
                        </a:rPr>
                        <a:t>S</a:t>
                      </a:r>
                      <a:endParaRPr sz="1200">
                        <a:latin typeface="Times New Roman"/>
                        <a:cs typeface="Times New Roman"/>
                      </a:endParaRPr>
                    </a:p>
                  </a:txBody>
                  <a:tcPr marL="0" marR="0" marT="0" marB="0"/>
                </a:tc>
                <a:extLst>
                  <a:ext uri="{0D108BD9-81ED-4DB2-BD59-A6C34878D82A}">
                    <a16:rowId xmlns:a16="http://schemas.microsoft.com/office/drawing/2014/main" val="10002"/>
                  </a:ext>
                </a:extLst>
              </a:tr>
            </a:tbl>
          </a:graphicData>
        </a:graphic>
      </p:graphicFrame>
      <p:sp>
        <p:nvSpPr>
          <p:cNvPr id="6" name="object 6"/>
          <p:cNvSpPr/>
          <p:nvPr/>
        </p:nvSpPr>
        <p:spPr>
          <a:xfrm>
            <a:off x="1097584" y="8870962"/>
            <a:ext cx="53340" cy="6350"/>
          </a:xfrm>
          <a:custGeom>
            <a:avLst/>
            <a:gdLst/>
            <a:ahLst/>
            <a:cxnLst/>
            <a:rect l="l" t="t" r="r" b="b"/>
            <a:pathLst>
              <a:path w="53340" h="6350">
                <a:moveTo>
                  <a:pt x="53340" y="0"/>
                </a:moveTo>
                <a:lnTo>
                  <a:pt x="33528" y="0"/>
                </a:lnTo>
                <a:lnTo>
                  <a:pt x="27432" y="0"/>
                </a:lnTo>
                <a:lnTo>
                  <a:pt x="0" y="0"/>
                </a:lnTo>
                <a:lnTo>
                  <a:pt x="0" y="6083"/>
                </a:lnTo>
                <a:lnTo>
                  <a:pt x="27432" y="6083"/>
                </a:lnTo>
                <a:lnTo>
                  <a:pt x="33528" y="6083"/>
                </a:lnTo>
                <a:lnTo>
                  <a:pt x="53340" y="6083"/>
                </a:lnTo>
                <a:lnTo>
                  <a:pt x="53340" y="0"/>
                </a:lnTo>
                <a:close/>
              </a:path>
            </a:pathLst>
          </a:custGeom>
          <a:solidFill>
            <a:srgbClr val="000000"/>
          </a:solidFill>
        </p:spPr>
        <p:txBody>
          <a:bodyPr wrap="square" lIns="0" tIns="0" rIns="0" bIns="0" rtlCol="0"/>
          <a:lstStyle/>
          <a:p>
            <a:endParaRPr/>
          </a:p>
        </p:txBody>
      </p:sp>
      <p:sp>
        <p:nvSpPr>
          <p:cNvPr id="7" name="object 7"/>
          <p:cNvSpPr/>
          <p:nvPr/>
        </p:nvSpPr>
        <p:spPr>
          <a:xfrm>
            <a:off x="1088440" y="9233674"/>
            <a:ext cx="62865" cy="6350"/>
          </a:xfrm>
          <a:custGeom>
            <a:avLst/>
            <a:gdLst/>
            <a:ahLst/>
            <a:cxnLst/>
            <a:rect l="l" t="t" r="r" b="b"/>
            <a:pathLst>
              <a:path w="62865" h="6350">
                <a:moveTo>
                  <a:pt x="62484" y="0"/>
                </a:moveTo>
                <a:lnTo>
                  <a:pt x="36563" y="0"/>
                </a:lnTo>
                <a:lnTo>
                  <a:pt x="33528" y="0"/>
                </a:lnTo>
                <a:lnTo>
                  <a:pt x="27432" y="0"/>
                </a:lnTo>
                <a:lnTo>
                  <a:pt x="0" y="0"/>
                </a:lnTo>
                <a:lnTo>
                  <a:pt x="0" y="6083"/>
                </a:lnTo>
                <a:lnTo>
                  <a:pt x="27432" y="6083"/>
                </a:lnTo>
                <a:lnTo>
                  <a:pt x="33528" y="6083"/>
                </a:lnTo>
                <a:lnTo>
                  <a:pt x="36563" y="6083"/>
                </a:lnTo>
                <a:lnTo>
                  <a:pt x="62484" y="6083"/>
                </a:lnTo>
                <a:lnTo>
                  <a:pt x="62484" y="0"/>
                </a:lnTo>
                <a:close/>
              </a:path>
            </a:pathLst>
          </a:custGeom>
          <a:solidFill>
            <a:srgbClr val="000000"/>
          </a:solidFill>
        </p:spPr>
        <p:txBody>
          <a:bodyPr wrap="square" lIns="0" tIns="0" rIns="0" bIns="0" rtlCol="0"/>
          <a:lstStyle/>
          <a:p>
            <a:endParaRPr/>
          </a:p>
        </p:txBody>
      </p:sp>
      <p:pic>
        <p:nvPicPr>
          <p:cNvPr id="8" name="object 8"/>
          <p:cNvPicPr/>
          <p:nvPr/>
        </p:nvPicPr>
        <p:blipFill>
          <a:blip r:embed="rId2" cstate="print"/>
          <a:stretch>
            <a:fillRect/>
          </a:stretch>
        </p:blipFill>
        <p:spPr>
          <a:xfrm>
            <a:off x="3326765" y="2318410"/>
            <a:ext cx="1278889" cy="118158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596" y="860805"/>
            <a:ext cx="5792470" cy="1634486"/>
          </a:xfrm>
          <a:prstGeom prst="rect">
            <a:avLst/>
          </a:prstGeom>
        </p:spPr>
        <p:txBody>
          <a:bodyPr vert="horz" wrap="square" lIns="0" tIns="12065" rIns="0" bIns="0" rtlCol="0">
            <a:spAutoFit/>
          </a:bodyPr>
          <a:lstStyle/>
          <a:p>
            <a:pPr marL="2540" algn="ctr">
              <a:lnSpc>
                <a:spcPct val="100000"/>
              </a:lnSpc>
              <a:spcBef>
                <a:spcPts val="95"/>
              </a:spcBef>
            </a:pPr>
            <a:r>
              <a:rPr sz="1600" b="1" spc="-10" dirty="0">
                <a:latin typeface="Times New Roman"/>
                <a:cs typeface="Times New Roman"/>
              </a:rPr>
              <a:t>DECLARATION</a:t>
            </a:r>
            <a:endParaRPr sz="1600" dirty="0">
              <a:latin typeface="Times New Roman"/>
              <a:cs typeface="Times New Roman"/>
            </a:endParaRPr>
          </a:p>
          <a:p>
            <a:pPr marL="12700" marR="5080" algn="just">
              <a:lnSpc>
                <a:spcPct val="143700"/>
              </a:lnSpc>
              <a:spcBef>
                <a:spcPts val="560"/>
              </a:spcBef>
            </a:pPr>
            <a:r>
              <a:rPr sz="1200" dirty="0">
                <a:latin typeface="Times New Roman"/>
                <a:cs typeface="Times New Roman"/>
              </a:rPr>
              <a:t>I,</a:t>
            </a:r>
            <a:r>
              <a:rPr sz="1200" spc="290" dirty="0">
                <a:latin typeface="Times New Roman"/>
                <a:cs typeface="Times New Roman"/>
              </a:rPr>
              <a:t> </a:t>
            </a:r>
            <a:r>
              <a:rPr lang="en-IN" sz="1200" dirty="0">
                <a:latin typeface="Times New Roman"/>
                <a:cs typeface="Times New Roman"/>
              </a:rPr>
              <a:t>Prashant Sanjeev Kamagond  </a:t>
            </a:r>
            <a:r>
              <a:rPr sz="1200" dirty="0">
                <a:latin typeface="Times New Roman"/>
                <a:cs typeface="Times New Roman"/>
              </a:rPr>
              <a:t>(1AY22AI06</a:t>
            </a:r>
            <a:r>
              <a:rPr lang="en-IN" sz="1200" dirty="0">
                <a:latin typeface="Times New Roman"/>
                <a:cs typeface="Times New Roman"/>
              </a:rPr>
              <a:t>7</a:t>
            </a:r>
            <a:r>
              <a:rPr sz="1200" dirty="0">
                <a:latin typeface="Times New Roman"/>
                <a:cs typeface="Times New Roman"/>
              </a:rPr>
              <a:t>),</a:t>
            </a:r>
            <a:r>
              <a:rPr sz="1200" spc="285" dirty="0">
                <a:latin typeface="Times New Roman"/>
                <a:cs typeface="Times New Roman"/>
              </a:rPr>
              <a:t> </a:t>
            </a:r>
            <a:r>
              <a:rPr sz="1200" dirty="0">
                <a:latin typeface="Times New Roman"/>
                <a:cs typeface="Times New Roman"/>
              </a:rPr>
              <a:t>students</a:t>
            </a:r>
            <a:r>
              <a:rPr sz="1200" spc="280" dirty="0">
                <a:latin typeface="Times New Roman"/>
                <a:cs typeface="Times New Roman"/>
              </a:rPr>
              <a:t> </a:t>
            </a:r>
            <a:r>
              <a:rPr sz="1200" dirty="0">
                <a:latin typeface="Times New Roman"/>
                <a:cs typeface="Times New Roman"/>
              </a:rPr>
              <a:t>of</a:t>
            </a:r>
            <a:r>
              <a:rPr sz="1200" spc="290" dirty="0">
                <a:latin typeface="Times New Roman"/>
                <a:cs typeface="Times New Roman"/>
              </a:rPr>
              <a:t> </a:t>
            </a:r>
            <a:r>
              <a:rPr sz="1200" dirty="0">
                <a:latin typeface="Times New Roman"/>
                <a:cs typeface="Times New Roman"/>
              </a:rPr>
              <a:t>B.E,</a:t>
            </a:r>
            <a:r>
              <a:rPr sz="1200" spc="275" dirty="0">
                <a:latin typeface="Times New Roman"/>
                <a:cs typeface="Times New Roman"/>
              </a:rPr>
              <a:t> </a:t>
            </a:r>
            <a:r>
              <a:rPr sz="1200" dirty="0">
                <a:latin typeface="Times New Roman"/>
                <a:cs typeface="Times New Roman"/>
              </a:rPr>
              <a:t>Artificial</a:t>
            </a:r>
            <a:r>
              <a:rPr sz="1200" spc="295" dirty="0">
                <a:latin typeface="Times New Roman"/>
                <a:cs typeface="Times New Roman"/>
              </a:rPr>
              <a:t> </a:t>
            </a:r>
            <a:r>
              <a:rPr sz="1200" dirty="0">
                <a:latin typeface="Times New Roman"/>
                <a:cs typeface="Times New Roman"/>
              </a:rPr>
              <a:t>Intelligence</a:t>
            </a:r>
            <a:r>
              <a:rPr sz="1200" spc="290" dirty="0">
                <a:latin typeface="Times New Roman"/>
                <a:cs typeface="Times New Roman"/>
              </a:rPr>
              <a:t> </a:t>
            </a:r>
            <a:r>
              <a:rPr sz="1200" dirty="0">
                <a:latin typeface="Times New Roman"/>
                <a:cs typeface="Times New Roman"/>
              </a:rPr>
              <a:t>and</a:t>
            </a:r>
            <a:r>
              <a:rPr sz="1200" spc="290" dirty="0">
                <a:latin typeface="Times New Roman"/>
                <a:cs typeface="Times New Roman"/>
              </a:rPr>
              <a:t> </a:t>
            </a:r>
            <a:r>
              <a:rPr sz="1200" spc="-10" dirty="0">
                <a:latin typeface="Times New Roman"/>
                <a:cs typeface="Times New Roman"/>
              </a:rPr>
              <a:t>Machine </a:t>
            </a:r>
            <a:r>
              <a:rPr sz="1200" dirty="0">
                <a:latin typeface="Times New Roman"/>
                <a:cs typeface="Times New Roman"/>
              </a:rPr>
              <a:t>Learning,</a:t>
            </a:r>
            <a:r>
              <a:rPr sz="1200" spc="75" dirty="0">
                <a:latin typeface="Times New Roman"/>
                <a:cs typeface="Times New Roman"/>
              </a:rPr>
              <a:t> </a:t>
            </a:r>
            <a:r>
              <a:rPr sz="1200" dirty="0">
                <a:latin typeface="Times New Roman"/>
                <a:cs typeface="Times New Roman"/>
              </a:rPr>
              <a:t>Acharya</a:t>
            </a:r>
            <a:r>
              <a:rPr sz="1200" spc="80" dirty="0">
                <a:latin typeface="Times New Roman"/>
                <a:cs typeface="Times New Roman"/>
              </a:rPr>
              <a:t> </a:t>
            </a:r>
            <a:r>
              <a:rPr sz="1200" dirty="0">
                <a:latin typeface="Times New Roman"/>
                <a:cs typeface="Times New Roman"/>
              </a:rPr>
              <a:t>Institute</a:t>
            </a:r>
            <a:r>
              <a:rPr sz="1200" spc="70" dirty="0">
                <a:latin typeface="Times New Roman"/>
                <a:cs typeface="Times New Roman"/>
              </a:rPr>
              <a:t> </a:t>
            </a:r>
            <a:r>
              <a:rPr sz="1200" dirty="0">
                <a:latin typeface="Times New Roman"/>
                <a:cs typeface="Times New Roman"/>
              </a:rPr>
              <a:t>of</a:t>
            </a:r>
            <a:r>
              <a:rPr sz="1200" spc="70" dirty="0">
                <a:latin typeface="Times New Roman"/>
                <a:cs typeface="Times New Roman"/>
              </a:rPr>
              <a:t> </a:t>
            </a:r>
            <a:r>
              <a:rPr sz="1200" dirty="0">
                <a:latin typeface="Times New Roman"/>
                <a:cs typeface="Times New Roman"/>
              </a:rPr>
              <a:t>Technology,</a:t>
            </a:r>
            <a:r>
              <a:rPr sz="1200" spc="80" dirty="0">
                <a:latin typeface="Times New Roman"/>
                <a:cs typeface="Times New Roman"/>
              </a:rPr>
              <a:t> </a:t>
            </a:r>
            <a:r>
              <a:rPr sz="1200" spc="-10" dirty="0">
                <a:latin typeface="Times New Roman"/>
                <a:cs typeface="Times New Roman"/>
              </a:rPr>
              <a:t>Bengaluru-</a:t>
            </a:r>
            <a:r>
              <a:rPr sz="1200" dirty="0">
                <a:latin typeface="Times New Roman"/>
                <a:cs typeface="Times New Roman"/>
              </a:rPr>
              <a:t>107,</a:t>
            </a:r>
            <a:r>
              <a:rPr sz="1200" spc="75" dirty="0">
                <a:latin typeface="Times New Roman"/>
                <a:cs typeface="Times New Roman"/>
              </a:rPr>
              <a:t> </a:t>
            </a:r>
            <a:r>
              <a:rPr sz="1200" dirty="0">
                <a:latin typeface="Times New Roman"/>
                <a:cs typeface="Times New Roman"/>
              </a:rPr>
              <a:t>hereby</a:t>
            </a:r>
            <a:r>
              <a:rPr sz="1200" spc="75" dirty="0">
                <a:latin typeface="Times New Roman"/>
                <a:cs typeface="Times New Roman"/>
              </a:rPr>
              <a:t> </a:t>
            </a:r>
            <a:r>
              <a:rPr sz="1200" dirty="0">
                <a:latin typeface="Times New Roman"/>
                <a:cs typeface="Times New Roman"/>
              </a:rPr>
              <a:t>declare</a:t>
            </a:r>
            <a:r>
              <a:rPr sz="1200" spc="70" dirty="0">
                <a:latin typeface="Times New Roman"/>
                <a:cs typeface="Times New Roman"/>
              </a:rPr>
              <a:t> </a:t>
            </a:r>
            <a:r>
              <a:rPr sz="1200" dirty="0">
                <a:latin typeface="Times New Roman"/>
                <a:cs typeface="Times New Roman"/>
              </a:rPr>
              <a:t>that</a:t>
            </a:r>
            <a:r>
              <a:rPr sz="1200" spc="80" dirty="0">
                <a:latin typeface="Times New Roman"/>
                <a:cs typeface="Times New Roman"/>
              </a:rPr>
              <a:t> </a:t>
            </a:r>
            <a:r>
              <a:rPr sz="1200" dirty="0">
                <a:latin typeface="Times New Roman"/>
                <a:cs typeface="Times New Roman"/>
              </a:rPr>
              <a:t>the</a:t>
            </a:r>
            <a:r>
              <a:rPr sz="1200" spc="85" dirty="0">
                <a:latin typeface="Times New Roman"/>
                <a:cs typeface="Times New Roman"/>
              </a:rPr>
              <a:t> </a:t>
            </a:r>
            <a:r>
              <a:rPr sz="1200" spc="-10" dirty="0">
                <a:latin typeface="Times New Roman"/>
                <a:cs typeface="Times New Roman"/>
              </a:rPr>
              <a:t>Machine Learning-</a:t>
            </a:r>
            <a:r>
              <a:rPr sz="1200" dirty="0">
                <a:latin typeface="Times New Roman"/>
                <a:cs typeface="Times New Roman"/>
              </a:rPr>
              <a:t>1</a:t>
            </a:r>
            <a:r>
              <a:rPr sz="1200" spc="225" dirty="0">
                <a:latin typeface="Times New Roman"/>
                <a:cs typeface="Times New Roman"/>
              </a:rPr>
              <a:t> </a:t>
            </a:r>
            <a:r>
              <a:rPr sz="1200" dirty="0">
                <a:latin typeface="Times New Roman"/>
                <a:cs typeface="Times New Roman"/>
              </a:rPr>
              <a:t>(BAI602)</a:t>
            </a:r>
            <a:r>
              <a:rPr sz="1200" spc="229" dirty="0">
                <a:latin typeface="Times New Roman"/>
                <a:cs typeface="Times New Roman"/>
              </a:rPr>
              <a:t> </a:t>
            </a:r>
            <a:r>
              <a:rPr sz="1200" dirty="0">
                <a:latin typeface="Times New Roman"/>
                <a:cs typeface="Times New Roman"/>
              </a:rPr>
              <a:t>mini</a:t>
            </a:r>
            <a:r>
              <a:rPr sz="1200" spc="220" dirty="0">
                <a:latin typeface="Times New Roman"/>
                <a:cs typeface="Times New Roman"/>
              </a:rPr>
              <a:t> </a:t>
            </a:r>
            <a:r>
              <a:rPr sz="1200" dirty="0">
                <a:latin typeface="Times New Roman"/>
                <a:cs typeface="Times New Roman"/>
              </a:rPr>
              <a:t>project</a:t>
            </a:r>
            <a:r>
              <a:rPr sz="1200" spc="215" dirty="0">
                <a:latin typeface="Times New Roman"/>
                <a:cs typeface="Times New Roman"/>
              </a:rPr>
              <a:t> </a:t>
            </a:r>
            <a:r>
              <a:rPr sz="1200" dirty="0">
                <a:latin typeface="Times New Roman"/>
                <a:cs typeface="Times New Roman"/>
              </a:rPr>
              <a:t>entitled</a:t>
            </a:r>
            <a:r>
              <a:rPr sz="1200" spc="240" dirty="0">
                <a:latin typeface="Times New Roman"/>
                <a:cs typeface="Times New Roman"/>
              </a:rPr>
              <a:t> </a:t>
            </a:r>
            <a:r>
              <a:rPr sz="1200" dirty="0">
                <a:latin typeface="Times New Roman"/>
                <a:cs typeface="Times New Roman"/>
              </a:rPr>
              <a:t>"</a:t>
            </a:r>
            <a:r>
              <a:rPr sz="1200" spc="200" dirty="0">
                <a:latin typeface="Times New Roman"/>
                <a:cs typeface="Times New Roman"/>
              </a:rPr>
              <a:t> </a:t>
            </a:r>
            <a:r>
              <a:rPr lang="en-US" sz="1200" dirty="0">
                <a:latin typeface="Times New Roman" panose="02020603050405020304" pitchFamily="18" charset="0"/>
                <a:cs typeface="Times New Roman" panose="02020603050405020304" pitchFamily="18" charset="0"/>
              </a:rPr>
              <a:t>Email Spam Detection Using Machine Learning</a:t>
            </a:r>
            <a:r>
              <a:rPr lang="en-US" sz="1200" b="1" dirty="0">
                <a:latin typeface="Times New Roman" panose="02020603050405020304" pitchFamily="18" charset="0"/>
                <a:cs typeface="Times New Roman" panose="02020603050405020304" pitchFamily="18" charset="0"/>
              </a:rPr>
              <a:t> </a:t>
            </a:r>
            <a:r>
              <a:rPr sz="1200" dirty="0">
                <a:latin typeface="Times New Roman"/>
                <a:cs typeface="Times New Roman"/>
              </a:rPr>
              <a:t>"</a:t>
            </a:r>
            <a:r>
              <a:rPr sz="1200" spc="5" dirty="0">
                <a:latin typeface="Times New Roman"/>
                <a:cs typeface="Times New Roman"/>
              </a:rPr>
              <a:t> </a:t>
            </a:r>
            <a:r>
              <a:rPr sz="1200" dirty="0">
                <a:latin typeface="Times New Roman"/>
                <a:cs typeface="Times New Roman"/>
              </a:rPr>
              <a:t>is</a:t>
            </a:r>
            <a:r>
              <a:rPr sz="1200" spc="5" dirty="0">
                <a:latin typeface="Times New Roman"/>
                <a:cs typeface="Times New Roman"/>
              </a:rPr>
              <a:t> </a:t>
            </a:r>
            <a:r>
              <a:rPr sz="1200" dirty="0">
                <a:latin typeface="Times New Roman"/>
                <a:cs typeface="Times New Roman"/>
              </a:rPr>
              <a:t>an authentic</a:t>
            </a:r>
            <a:r>
              <a:rPr sz="1200" spc="-5" dirty="0">
                <a:latin typeface="Times New Roman"/>
                <a:cs typeface="Times New Roman"/>
              </a:rPr>
              <a:t> </a:t>
            </a:r>
            <a:r>
              <a:rPr sz="1200" dirty="0">
                <a:latin typeface="Times New Roman"/>
                <a:cs typeface="Times New Roman"/>
              </a:rPr>
              <a:t>record</a:t>
            </a:r>
            <a:r>
              <a:rPr sz="1200" spc="10" dirty="0">
                <a:latin typeface="Times New Roman"/>
                <a:cs typeface="Times New Roman"/>
              </a:rPr>
              <a:t> </a:t>
            </a:r>
            <a:r>
              <a:rPr sz="1200" dirty="0">
                <a:latin typeface="Times New Roman"/>
                <a:cs typeface="Times New Roman"/>
              </a:rPr>
              <a:t>of</a:t>
            </a:r>
            <a:r>
              <a:rPr sz="1200" spc="-5" dirty="0">
                <a:latin typeface="Times New Roman"/>
                <a:cs typeface="Times New Roman"/>
              </a:rPr>
              <a:t> </a:t>
            </a:r>
            <a:r>
              <a:rPr sz="1200" dirty="0">
                <a:latin typeface="Times New Roman"/>
                <a:cs typeface="Times New Roman"/>
              </a:rPr>
              <a:t>our</a:t>
            </a:r>
            <a:r>
              <a:rPr sz="1200" spc="20" dirty="0">
                <a:latin typeface="Times New Roman"/>
                <a:cs typeface="Times New Roman"/>
              </a:rPr>
              <a:t> </a:t>
            </a:r>
            <a:r>
              <a:rPr sz="1200" dirty="0">
                <a:latin typeface="Times New Roman"/>
                <a:cs typeface="Times New Roman"/>
              </a:rPr>
              <a:t>own.</a:t>
            </a:r>
            <a:r>
              <a:rPr sz="1200" spc="10" dirty="0">
                <a:latin typeface="Times New Roman"/>
                <a:cs typeface="Times New Roman"/>
              </a:rPr>
              <a:t> </a:t>
            </a:r>
            <a:r>
              <a:rPr sz="1200" dirty="0">
                <a:latin typeface="Times New Roman"/>
                <a:cs typeface="Times New Roman"/>
              </a:rPr>
              <a:t>I have</a:t>
            </a:r>
            <a:r>
              <a:rPr sz="1200" spc="-5" dirty="0">
                <a:latin typeface="Times New Roman"/>
                <a:cs typeface="Times New Roman"/>
              </a:rPr>
              <a:t> </a:t>
            </a:r>
            <a:r>
              <a:rPr sz="1200" dirty="0">
                <a:latin typeface="Times New Roman"/>
                <a:cs typeface="Times New Roman"/>
              </a:rPr>
              <a:t>not</a:t>
            </a:r>
            <a:r>
              <a:rPr sz="1200" spc="5" dirty="0">
                <a:latin typeface="Times New Roman"/>
                <a:cs typeface="Times New Roman"/>
              </a:rPr>
              <a:t> </a:t>
            </a:r>
            <a:r>
              <a:rPr sz="1200" spc="-10" dirty="0">
                <a:latin typeface="Times New Roman"/>
                <a:cs typeface="Times New Roman"/>
              </a:rPr>
              <a:t>submitted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matter</a:t>
            </a:r>
            <a:r>
              <a:rPr sz="1200" spc="-25" dirty="0">
                <a:latin typeface="Times New Roman"/>
                <a:cs typeface="Times New Roman"/>
              </a:rPr>
              <a:t> </a:t>
            </a:r>
            <a:r>
              <a:rPr sz="1200" dirty="0">
                <a:latin typeface="Times New Roman"/>
                <a:cs typeface="Times New Roman"/>
              </a:rPr>
              <a:t>embodied</a:t>
            </a:r>
            <a:r>
              <a:rPr sz="1200" spc="-25" dirty="0">
                <a:latin typeface="Times New Roman"/>
                <a:cs typeface="Times New Roman"/>
              </a:rPr>
              <a:t> </a:t>
            </a:r>
            <a:r>
              <a:rPr sz="1200" dirty="0">
                <a:latin typeface="Times New Roman"/>
                <a:cs typeface="Times New Roman"/>
              </a:rPr>
              <a:t>to</a:t>
            </a:r>
            <a:r>
              <a:rPr sz="1200" spc="-30" dirty="0">
                <a:latin typeface="Times New Roman"/>
                <a:cs typeface="Times New Roman"/>
              </a:rPr>
              <a:t> </a:t>
            </a:r>
            <a:r>
              <a:rPr sz="1200" dirty="0">
                <a:latin typeface="Times New Roman"/>
                <a:cs typeface="Times New Roman"/>
              </a:rPr>
              <a:t>any</a:t>
            </a:r>
            <a:r>
              <a:rPr sz="1200" spc="-25" dirty="0">
                <a:latin typeface="Times New Roman"/>
                <a:cs typeface="Times New Roman"/>
              </a:rPr>
              <a:t> </a:t>
            </a:r>
            <a:r>
              <a:rPr sz="1200" dirty="0">
                <a:latin typeface="Times New Roman"/>
                <a:cs typeface="Times New Roman"/>
              </a:rPr>
              <a:t>other</a:t>
            </a:r>
            <a:r>
              <a:rPr sz="1200" spc="-35" dirty="0">
                <a:latin typeface="Times New Roman"/>
                <a:cs typeface="Times New Roman"/>
              </a:rPr>
              <a:t> </a:t>
            </a:r>
            <a:r>
              <a:rPr sz="1200" dirty="0">
                <a:latin typeface="Times New Roman"/>
                <a:cs typeface="Times New Roman"/>
              </a:rPr>
              <a:t>University</a:t>
            </a:r>
            <a:r>
              <a:rPr sz="1200" spc="-25" dirty="0">
                <a:latin typeface="Times New Roman"/>
                <a:cs typeface="Times New Roman"/>
              </a:rPr>
              <a:t> </a:t>
            </a:r>
            <a:r>
              <a:rPr sz="1200" dirty="0">
                <a:latin typeface="Times New Roman"/>
                <a:cs typeface="Times New Roman"/>
              </a:rPr>
              <a:t>or</a:t>
            </a:r>
            <a:r>
              <a:rPr sz="1200" spc="-25" dirty="0">
                <a:latin typeface="Times New Roman"/>
                <a:cs typeface="Times New Roman"/>
              </a:rPr>
              <a:t> </a:t>
            </a:r>
            <a:r>
              <a:rPr sz="1200" dirty="0">
                <a:latin typeface="Times New Roman"/>
                <a:cs typeface="Times New Roman"/>
              </a:rPr>
              <a:t>Institution</a:t>
            </a:r>
            <a:r>
              <a:rPr sz="1200" spc="-25" dirty="0">
                <a:latin typeface="Times New Roman"/>
                <a:cs typeface="Times New Roman"/>
              </a:rPr>
              <a:t> </a:t>
            </a:r>
            <a:r>
              <a:rPr sz="1200" dirty="0">
                <a:latin typeface="Times New Roman"/>
                <a:cs typeface="Times New Roman"/>
              </a:rPr>
              <a:t>for</a:t>
            </a:r>
            <a:r>
              <a:rPr sz="1200" spc="-30" dirty="0">
                <a:latin typeface="Times New Roman"/>
                <a:cs typeface="Times New Roman"/>
              </a:rPr>
              <a:t> </a:t>
            </a:r>
            <a:r>
              <a:rPr sz="1200" dirty="0">
                <a:latin typeface="Times New Roman"/>
                <a:cs typeface="Times New Roman"/>
              </a:rPr>
              <a:t>the</a:t>
            </a:r>
            <a:r>
              <a:rPr sz="1200" spc="-30" dirty="0">
                <a:latin typeface="Times New Roman"/>
                <a:cs typeface="Times New Roman"/>
              </a:rPr>
              <a:t> </a:t>
            </a:r>
            <a:r>
              <a:rPr sz="1200" dirty="0">
                <a:latin typeface="Times New Roman"/>
                <a:cs typeface="Times New Roman"/>
              </a:rPr>
              <a:t>award</a:t>
            </a:r>
            <a:r>
              <a:rPr sz="1200" spc="-25" dirty="0">
                <a:latin typeface="Times New Roman"/>
                <a:cs typeface="Times New Roman"/>
              </a:rPr>
              <a:t> </a:t>
            </a:r>
            <a:r>
              <a:rPr sz="1200" dirty="0">
                <a:latin typeface="Times New Roman"/>
                <a:cs typeface="Times New Roman"/>
              </a:rPr>
              <a:t>of</a:t>
            </a:r>
            <a:r>
              <a:rPr sz="1200" spc="-25" dirty="0">
                <a:latin typeface="Times New Roman"/>
                <a:cs typeface="Times New Roman"/>
              </a:rPr>
              <a:t> </a:t>
            </a:r>
            <a:r>
              <a:rPr sz="1200" dirty="0">
                <a:latin typeface="Times New Roman"/>
                <a:cs typeface="Times New Roman"/>
              </a:rPr>
              <a:t>any</a:t>
            </a:r>
            <a:r>
              <a:rPr sz="1200" spc="-30" dirty="0">
                <a:latin typeface="Times New Roman"/>
                <a:cs typeface="Times New Roman"/>
              </a:rPr>
              <a:t> </a:t>
            </a:r>
            <a:r>
              <a:rPr sz="1200" dirty="0">
                <a:latin typeface="Times New Roman"/>
                <a:cs typeface="Times New Roman"/>
              </a:rPr>
              <a:t>other</a:t>
            </a:r>
            <a:r>
              <a:rPr sz="1200" spc="-35" dirty="0">
                <a:latin typeface="Times New Roman"/>
                <a:cs typeface="Times New Roman"/>
              </a:rPr>
              <a:t> </a:t>
            </a:r>
            <a:r>
              <a:rPr sz="1200" spc="-10" dirty="0">
                <a:latin typeface="Times New Roman"/>
                <a:cs typeface="Times New Roman"/>
              </a:rPr>
              <a:t>degree.</a:t>
            </a:r>
            <a:endParaRPr sz="1200" dirty="0">
              <a:latin typeface="Times New Roman"/>
              <a:cs typeface="Times New Roman"/>
            </a:endParaRPr>
          </a:p>
        </p:txBody>
      </p:sp>
      <p:sp>
        <p:nvSpPr>
          <p:cNvPr id="3" name="object 3"/>
          <p:cNvSpPr txBox="1"/>
          <p:nvPr/>
        </p:nvSpPr>
        <p:spPr>
          <a:xfrm>
            <a:off x="1066596" y="3355975"/>
            <a:ext cx="1056005" cy="53594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imes New Roman"/>
                <a:cs typeface="Times New Roman"/>
              </a:rPr>
              <a:t>Date:</a:t>
            </a:r>
            <a:r>
              <a:rPr sz="1200" spc="-75" dirty="0">
                <a:latin typeface="Times New Roman"/>
                <a:cs typeface="Times New Roman"/>
              </a:rPr>
              <a:t> </a:t>
            </a:r>
            <a:r>
              <a:rPr sz="1200" spc="-10" dirty="0">
                <a:latin typeface="Times New Roman"/>
                <a:cs typeface="Times New Roman"/>
              </a:rPr>
              <a:t>21/5/2025</a:t>
            </a:r>
            <a:endParaRPr sz="1200">
              <a:latin typeface="Times New Roman"/>
              <a:cs typeface="Times New Roman"/>
            </a:endParaRPr>
          </a:p>
          <a:p>
            <a:pPr marL="12700">
              <a:lnSpc>
                <a:spcPct val="100000"/>
              </a:lnSpc>
              <a:spcBef>
                <a:spcPts val="1140"/>
              </a:spcBef>
            </a:pPr>
            <a:r>
              <a:rPr sz="1200" spc="-10" dirty="0">
                <a:latin typeface="Times New Roman"/>
                <a:cs typeface="Times New Roman"/>
              </a:rPr>
              <a:t>Place:</a:t>
            </a:r>
            <a:r>
              <a:rPr sz="1200" spc="-20" dirty="0">
                <a:latin typeface="Times New Roman"/>
                <a:cs typeface="Times New Roman"/>
              </a:rPr>
              <a:t> </a:t>
            </a:r>
            <a:r>
              <a:rPr sz="1200" spc="-10" dirty="0">
                <a:latin typeface="Times New Roman"/>
                <a:cs typeface="Times New Roman"/>
              </a:rPr>
              <a:t>Bengaluru</a:t>
            </a:r>
            <a:endParaRPr sz="1200">
              <a:latin typeface="Times New Roman"/>
              <a:cs typeface="Times New Roman"/>
            </a:endParaRPr>
          </a:p>
        </p:txBody>
      </p:sp>
      <p:sp>
        <p:nvSpPr>
          <p:cNvPr id="4" name="object 4"/>
          <p:cNvSpPr txBox="1"/>
          <p:nvPr/>
        </p:nvSpPr>
        <p:spPr>
          <a:xfrm>
            <a:off x="3784600" y="4012817"/>
            <a:ext cx="2211577" cy="197490"/>
          </a:xfrm>
          <a:prstGeom prst="rect">
            <a:avLst/>
          </a:prstGeom>
        </p:spPr>
        <p:txBody>
          <a:bodyPr vert="horz" wrap="square" lIns="0" tIns="12700" rIns="0" bIns="0" rtlCol="0">
            <a:spAutoFit/>
          </a:bodyPr>
          <a:lstStyle/>
          <a:p>
            <a:pPr marL="12700">
              <a:lnSpc>
                <a:spcPct val="100000"/>
              </a:lnSpc>
              <a:spcBef>
                <a:spcPts val="100"/>
              </a:spcBef>
            </a:pPr>
            <a:r>
              <a:rPr lang="en-IN" sz="1200" dirty="0">
                <a:latin typeface="Times New Roman"/>
                <a:cs typeface="Times New Roman"/>
              </a:rPr>
              <a:t>Prashant Sanjeev Kamagond  </a:t>
            </a:r>
            <a:endParaRPr sz="1200" dirty="0">
              <a:latin typeface="Times New Roman"/>
              <a:cs typeface="Times New Roman"/>
            </a:endParaRPr>
          </a:p>
        </p:txBody>
      </p:sp>
      <p:sp>
        <p:nvSpPr>
          <p:cNvPr id="5" name="object 5"/>
          <p:cNvSpPr txBox="1"/>
          <p:nvPr/>
        </p:nvSpPr>
        <p:spPr>
          <a:xfrm>
            <a:off x="5996178" y="4012818"/>
            <a:ext cx="1141222" cy="197490"/>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imes New Roman"/>
                <a:cs typeface="Times New Roman"/>
              </a:rPr>
              <a:t>1AY22AI06</a:t>
            </a:r>
            <a:r>
              <a:rPr lang="en-IN" sz="1200" spc="-10" dirty="0">
                <a:latin typeface="Times New Roman"/>
                <a:cs typeface="Times New Roman"/>
              </a:rPr>
              <a:t>7</a:t>
            </a:r>
            <a:endParaRPr sz="12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66596" y="1109217"/>
            <a:ext cx="5791835" cy="4355936"/>
          </a:xfrm>
          <a:prstGeom prst="rect">
            <a:avLst/>
          </a:prstGeom>
        </p:spPr>
        <p:txBody>
          <a:bodyPr vert="horz" wrap="square" lIns="0" tIns="12065" rIns="0" bIns="0" rtlCol="0">
            <a:spAutoFit/>
          </a:bodyPr>
          <a:lstStyle/>
          <a:p>
            <a:pPr marR="342900" algn="ctr">
              <a:lnSpc>
                <a:spcPct val="100000"/>
              </a:lnSpc>
              <a:spcBef>
                <a:spcPts val="95"/>
              </a:spcBef>
            </a:pPr>
            <a:r>
              <a:rPr sz="1600" b="1" spc="-10" dirty="0">
                <a:latin typeface="Times New Roman"/>
                <a:cs typeface="Times New Roman"/>
              </a:rPr>
              <a:t>ABSTRACT</a:t>
            </a:r>
            <a:endParaRPr sz="1600" dirty="0">
              <a:latin typeface="Times New Roman"/>
              <a:cs typeface="Times New Roman"/>
            </a:endParaRPr>
          </a:p>
          <a:p>
            <a:pPr marL="12700" marR="5080" algn="just">
              <a:lnSpc>
                <a:spcPct val="143700"/>
              </a:lnSpc>
              <a:spcBef>
                <a:spcPts val="1210"/>
              </a:spcBef>
            </a:pPr>
            <a:r>
              <a:rPr lang="en-US" sz="1200" dirty="0">
                <a:latin typeface="Times New Roman" panose="02020603050405020304" pitchFamily="18" charset="0"/>
                <a:cs typeface="Times New Roman" panose="02020603050405020304" pitchFamily="18" charset="0"/>
              </a:rPr>
              <a:t>With the rapid increase in email communication, spam messages have become a persistent issue, posing security threats and reducing productivity. Traditional rule-based spam filters are often ineffective against evolving spam techniques. This project implements a machine learning-based classification model to automatically detect spam emails. The SMS Spam Collection dataset is used, which contains labeled text messages categorized as "ham" (legitimate) or "spam". The data is preprocessed using text cleaning and vectorized using the TF-IDF (Term Frequency-Inverse Document Frequency) method. A Multinomial Naive Bayes classifier, well-suited for text classification tasks, is then trained on this data. The model achieves high accuracy, precision, and recall, demonstrating its ability to effectively distinguish between spam and non-spam messages. The simplicity and performance of the model make it a practical solution for real-world spam detection systems.</a:t>
            </a:r>
            <a:r>
              <a:rPr lang="en-IN" sz="1200" spc="-10" dirty="0">
                <a:latin typeface="Times New Roman"/>
                <a:cs typeface="Times New Roman"/>
              </a:rPr>
              <a:t>.</a:t>
            </a:r>
            <a:endParaRPr lang="en-IN" sz="1200" dirty="0">
              <a:latin typeface="Times New Roman"/>
              <a:cs typeface="Times New Roman"/>
            </a:endParaRPr>
          </a:p>
          <a:p>
            <a:pPr marL="12700" marR="8255" algn="just">
              <a:lnSpc>
                <a:spcPct val="143300"/>
              </a:lnSpc>
              <a:spcBef>
                <a:spcPts val="1019"/>
              </a:spcBef>
            </a:pPr>
            <a:r>
              <a:rPr sz="1200" b="1" dirty="0">
                <a:latin typeface="Times New Roman"/>
                <a:cs typeface="Times New Roman"/>
              </a:rPr>
              <a:t>Keywords</a:t>
            </a:r>
            <a:r>
              <a:rPr sz="1200" dirty="0">
                <a:latin typeface="Times New Roman"/>
                <a:cs typeface="Times New Roman"/>
              </a:rPr>
              <a:t>:</a:t>
            </a:r>
            <a:r>
              <a:rPr lang="en-IN" sz="1200" dirty="0">
                <a:latin typeface="Times New Roman"/>
                <a:cs typeface="Times New Roman"/>
              </a:rPr>
              <a:t> </a:t>
            </a:r>
            <a:r>
              <a:rPr lang="en-US" sz="1200" dirty="0">
                <a:latin typeface="Times New Roman" panose="02020603050405020304" pitchFamily="18" charset="0"/>
                <a:cs typeface="Times New Roman" panose="02020603050405020304" pitchFamily="18" charset="0"/>
              </a:rPr>
              <a:t>Spam Detection, Machine Learning, Text Classification, TF-IDF, Multinomial Naive Bayes, Email Filtering, NLP</a:t>
            </a:r>
          </a:p>
          <a:p>
            <a:pPr marL="12700" marR="8255" algn="just">
              <a:lnSpc>
                <a:spcPct val="143300"/>
              </a:lnSpc>
              <a:spcBef>
                <a:spcPts val="1019"/>
              </a:spcBef>
            </a:pPr>
            <a:endParaRPr sz="1200" dirty="0">
              <a:latin typeface="Times New Roman"/>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850007" y="872997"/>
            <a:ext cx="2202180" cy="269240"/>
          </a:xfrm>
          <a:prstGeom prst="rect">
            <a:avLst/>
          </a:prstGeom>
        </p:spPr>
        <p:txBody>
          <a:bodyPr vert="horz" wrap="square" lIns="0" tIns="12065" rIns="0" bIns="0" rtlCol="0">
            <a:spAutoFit/>
          </a:bodyPr>
          <a:lstStyle/>
          <a:p>
            <a:pPr marL="12700">
              <a:lnSpc>
                <a:spcPct val="100000"/>
              </a:lnSpc>
              <a:spcBef>
                <a:spcPts val="95"/>
              </a:spcBef>
            </a:pPr>
            <a:r>
              <a:rPr sz="1600" b="1" dirty="0">
                <a:latin typeface="Times New Roman"/>
                <a:cs typeface="Times New Roman"/>
              </a:rPr>
              <a:t>TABLE</a:t>
            </a:r>
            <a:r>
              <a:rPr sz="1600" b="1" spc="-30" dirty="0">
                <a:latin typeface="Times New Roman"/>
                <a:cs typeface="Times New Roman"/>
              </a:rPr>
              <a:t> </a:t>
            </a:r>
            <a:r>
              <a:rPr sz="1600" b="1" dirty="0">
                <a:latin typeface="Times New Roman"/>
                <a:cs typeface="Times New Roman"/>
              </a:rPr>
              <a:t>OF</a:t>
            </a:r>
            <a:r>
              <a:rPr sz="1600" b="1" spc="-20" dirty="0">
                <a:latin typeface="Times New Roman"/>
                <a:cs typeface="Times New Roman"/>
              </a:rPr>
              <a:t> </a:t>
            </a:r>
            <a:r>
              <a:rPr sz="1600" b="1" spc="-10" dirty="0">
                <a:latin typeface="Times New Roman"/>
                <a:cs typeface="Times New Roman"/>
              </a:rPr>
              <a:t>CONTENTS</a:t>
            </a:r>
            <a:endParaRPr sz="1600">
              <a:latin typeface="Times New Roman"/>
              <a:cs typeface="Times New Roman"/>
            </a:endParaRPr>
          </a:p>
        </p:txBody>
      </p:sp>
      <p:sp>
        <p:nvSpPr>
          <p:cNvPr id="3" name="object 3"/>
          <p:cNvSpPr txBox="1"/>
          <p:nvPr/>
        </p:nvSpPr>
        <p:spPr>
          <a:xfrm>
            <a:off x="1549653" y="1465833"/>
            <a:ext cx="531495" cy="208279"/>
          </a:xfrm>
          <a:prstGeom prst="rect">
            <a:avLst/>
          </a:prstGeom>
        </p:spPr>
        <p:txBody>
          <a:bodyPr vert="horz" wrap="square" lIns="0" tIns="12700" rIns="0" bIns="0" rtlCol="0">
            <a:spAutoFit/>
          </a:bodyPr>
          <a:lstStyle/>
          <a:p>
            <a:pPr marL="12700">
              <a:lnSpc>
                <a:spcPct val="100000"/>
              </a:lnSpc>
              <a:spcBef>
                <a:spcPts val="100"/>
              </a:spcBef>
            </a:pPr>
            <a:r>
              <a:rPr sz="1200" spc="-10" dirty="0">
                <a:latin typeface="Times New Roman"/>
                <a:cs typeface="Times New Roman"/>
              </a:rPr>
              <a:t>Abstract</a:t>
            </a:r>
            <a:endParaRPr sz="1200">
              <a:latin typeface="Times New Roman"/>
              <a:cs typeface="Times New Roman"/>
            </a:endParaRPr>
          </a:p>
        </p:txBody>
      </p:sp>
      <p:sp>
        <p:nvSpPr>
          <p:cNvPr id="4" name="object 4"/>
          <p:cNvSpPr txBox="1"/>
          <p:nvPr/>
        </p:nvSpPr>
        <p:spPr>
          <a:xfrm>
            <a:off x="5666994" y="1465833"/>
            <a:ext cx="67945" cy="208279"/>
          </a:xfrm>
          <a:prstGeom prst="rect">
            <a:avLst/>
          </a:prstGeom>
        </p:spPr>
        <p:txBody>
          <a:bodyPr vert="horz" wrap="square" lIns="0" tIns="12700" rIns="0" bIns="0" rtlCol="0">
            <a:spAutoFit/>
          </a:bodyPr>
          <a:lstStyle/>
          <a:p>
            <a:pPr marL="12700">
              <a:lnSpc>
                <a:spcPct val="100000"/>
              </a:lnSpc>
              <a:spcBef>
                <a:spcPts val="100"/>
              </a:spcBef>
            </a:pPr>
            <a:r>
              <a:rPr sz="1200" spc="-50" dirty="0">
                <a:latin typeface="Times New Roman"/>
                <a:cs typeface="Times New Roman"/>
              </a:rPr>
              <a:t>i</a:t>
            </a:r>
            <a:endParaRPr sz="1200">
              <a:latin typeface="Times New Roman"/>
              <a:cs typeface="Times New Roman"/>
            </a:endParaRPr>
          </a:p>
        </p:txBody>
      </p:sp>
      <p:graphicFrame>
        <p:nvGraphicFramePr>
          <p:cNvPr id="5" name="object 5"/>
          <p:cNvGraphicFramePr>
            <a:graphicFrameLocks noGrp="1"/>
          </p:cNvGraphicFramePr>
          <p:nvPr>
            <p:extLst>
              <p:ext uri="{D42A27DB-BD31-4B8C-83A1-F6EECF244321}">
                <p14:modId xmlns:p14="http://schemas.microsoft.com/office/powerpoint/2010/main" val="1961466736"/>
              </p:ext>
            </p:extLst>
          </p:nvPr>
        </p:nvGraphicFramePr>
        <p:xfrm>
          <a:off x="1064310" y="1937087"/>
          <a:ext cx="5889625" cy="3112768"/>
        </p:xfrm>
        <a:graphic>
          <a:graphicData uri="http://schemas.openxmlformats.org/drawingml/2006/table">
            <a:tbl>
              <a:tblPr firstRow="1" bandRow="1">
                <a:tableStyleId>{2D5ABB26-0587-4C30-8999-92F81FD0307C}</a:tableStyleId>
              </a:tblPr>
              <a:tblGrid>
                <a:gridCol w="699135">
                  <a:extLst>
                    <a:ext uri="{9D8B030D-6E8A-4147-A177-3AD203B41FA5}">
                      <a16:colId xmlns:a16="http://schemas.microsoft.com/office/drawing/2014/main" val="20000"/>
                    </a:ext>
                  </a:extLst>
                </a:gridCol>
                <a:gridCol w="3475990">
                  <a:extLst>
                    <a:ext uri="{9D8B030D-6E8A-4147-A177-3AD203B41FA5}">
                      <a16:colId xmlns:a16="http://schemas.microsoft.com/office/drawing/2014/main" val="20001"/>
                    </a:ext>
                  </a:extLst>
                </a:gridCol>
                <a:gridCol w="1714500">
                  <a:extLst>
                    <a:ext uri="{9D8B030D-6E8A-4147-A177-3AD203B41FA5}">
                      <a16:colId xmlns:a16="http://schemas.microsoft.com/office/drawing/2014/main" val="20002"/>
                    </a:ext>
                  </a:extLst>
                </a:gridCol>
              </a:tblGrid>
              <a:tr h="246379">
                <a:tc>
                  <a:txBody>
                    <a:bodyPr/>
                    <a:lstStyle/>
                    <a:p>
                      <a:pPr marR="36830" algn="ctr">
                        <a:lnSpc>
                          <a:spcPts val="1310"/>
                        </a:lnSpc>
                      </a:pPr>
                      <a:r>
                        <a:rPr sz="1200" b="1" spc="-10">
                          <a:latin typeface="Times New Roman"/>
                          <a:cs typeface="Times New Roman"/>
                        </a:rPr>
                        <a:t>Chapters</a:t>
                      </a:r>
                      <a:endParaRPr sz="1200">
                        <a:latin typeface="Times New Roman"/>
                        <a:cs typeface="Times New Roman"/>
                      </a:endParaRPr>
                    </a:p>
                  </a:txBody>
                  <a:tcPr marL="0" marR="0" marT="0" marB="0"/>
                </a:tc>
                <a:tc>
                  <a:txBody>
                    <a:bodyPr/>
                    <a:lstStyle/>
                    <a:p>
                      <a:pPr marL="2060575">
                        <a:lnSpc>
                          <a:spcPts val="1310"/>
                        </a:lnSpc>
                      </a:pPr>
                      <a:r>
                        <a:rPr sz="1200" b="1" spc="-10">
                          <a:latin typeface="Times New Roman"/>
                          <a:cs typeface="Times New Roman"/>
                        </a:rPr>
                        <a:t>Title</a:t>
                      </a:r>
                      <a:endParaRPr sz="1200">
                        <a:latin typeface="Times New Roman"/>
                        <a:cs typeface="Times New Roman"/>
                      </a:endParaRPr>
                    </a:p>
                  </a:txBody>
                  <a:tcPr marL="0" marR="0" marT="0" marB="0"/>
                </a:tc>
                <a:tc>
                  <a:txBody>
                    <a:bodyPr/>
                    <a:lstStyle/>
                    <a:p>
                      <a:pPr marL="1083310" algn="ctr">
                        <a:lnSpc>
                          <a:spcPts val="1310"/>
                        </a:lnSpc>
                      </a:pPr>
                      <a:r>
                        <a:rPr sz="1200" b="1">
                          <a:latin typeface="Times New Roman"/>
                          <a:cs typeface="Times New Roman"/>
                        </a:rPr>
                        <a:t>Page</a:t>
                      </a:r>
                      <a:r>
                        <a:rPr sz="1200" b="1" spc="-45">
                          <a:latin typeface="Times New Roman"/>
                          <a:cs typeface="Times New Roman"/>
                        </a:rPr>
                        <a:t> </a:t>
                      </a:r>
                      <a:r>
                        <a:rPr sz="1200" b="1" spc="-25">
                          <a:latin typeface="Times New Roman"/>
                          <a:cs typeface="Times New Roman"/>
                        </a:rPr>
                        <a:t>No.</a:t>
                      </a:r>
                      <a:endParaRPr sz="1200">
                        <a:latin typeface="Times New Roman"/>
                        <a:cs typeface="Times New Roman"/>
                      </a:endParaRPr>
                    </a:p>
                  </a:txBody>
                  <a:tcPr marL="0" marR="0" marT="0" marB="0"/>
                </a:tc>
                <a:extLst>
                  <a:ext uri="{0D108BD9-81ED-4DB2-BD59-A6C34878D82A}">
                    <a16:rowId xmlns:a16="http://schemas.microsoft.com/office/drawing/2014/main" val="10000"/>
                  </a:ext>
                </a:extLst>
              </a:tr>
              <a:tr h="328295">
                <a:tc>
                  <a:txBody>
                    <a:bodyPr/>
                    <a:lstStyle/>
                    <a:p>
                      <a:pPr marR="27305" algn="ctr">
                        <a:lnSpc>
                          <a:spcPct val="100000"/>
                        </a:lnSpc>
                        <a:spcBef>
                          <a:spcPts val="505"/>
                        </a:spcBef>
                      </a:pPr>
                      <a:r>
                        <a:rPr sz="1200" b="1" spc="-50">
                          <a:latin typeface="Times New Roman"/>
                          <a:cs typeface="Times New Roman"/>
                        </a:rPr>
                        <a:t>1</a:t>
                      </a:r>
                      <a:endParaRPr sz="1200">
                        <a:latin typeface="Times New Roman"/>
                        <a:cs typeface="Times New Roman"/>
                      </a:endParaRPr>
                    </a:p>
                  </a:txBody>
                  <a:tcPr marL="0" marR="0" marT="64135" marB="0"/>
                </a:tc>
                <a:tc>
                  <a:txBody>
                    <a:bodyPr/>
                    <a:lstStyle/>
                    <a:p>
                      <a:pPr marL="76200">
                        <a:lnSpc>
                          <a:spcPct val="100000"/>
                        </a:lnSpc>
                        <a:spcBef>
                          <a:spcPts val="505"/>
                        </a:spcBef>
                      </a:pPr>
                      <a:r>
                        <a:rPr sz="1200" b="1" spc="-10">
                          <a:latin typeface="Times New Roman"/>
                          <a:cs typeface="Times New Roman"/>
                        </a:rPr>
                        <a:t>Introduction</a:t>
                      </a:r>
                      <a:endParaRPr sz="1200">
                        <a:latin typeface="Times New Roman"/>
                        <a:cs typeface="Times New Roman"/>
                      </a:endParaRPr>
                    </a:p>
                  </a:txBody>
                  <a:tcPr marL="0" marR="0" marT="64135" marB="0"/>
                </a:tc>
                <a:tc>
                  <a:txBody>
                    <a:bodyPr/>
                    <a:lstStyle/>
                    <a:p>
                      <a:pPr marL="1089660" algn="ctr">
                        <a:lnSpc>
                          <a:spcPct val="100000"/>
                        </a:lnSpc>
                        <a:spcBef>
                          <a:spcPts val="480"/>
                        </a:spcBef>
                      </a:pPr>
                      <a:r>
                        <a:rPr sz="1200" spc="-50">
                          <a:latin typeface="Times New Roman"/>
                          <a:cs typeface="Times New Roman"/>
                        </a:rPr>
                        <a:t>6</a:t>
                      </a:r>
                      <a:endParaRPr sz="1200">
                        <a:latin typeface="Times New Roman"/>
                        <a:cs typeface="Times New Roman"/>
                      </a:endParaRPr>
                    </a:p>
                  </a:txBody>
                  <a:tcPr marL="0" marR="0" marT="60960" marB="0"/>
                </a:tc>
                <a:extLst>
                  <a:ext uri="{0D108BD9-81ED-4DB2-BD59-A6C34878D82A}">
                    <a16:rowId xmlns:a16="http://schemas.microsoft.com/office/drawing/2014/main" val="10001"/>
                  </a:ext>
                </a:extLst>
              </a:tr>
              <a:tr h="329565">
                <a:tc>
                  <a:txBody>
                    <a:bodyPr/>
                    <a:lstStyle/>
                    <a:p>
                      <a:pPr marR="27305" algn="ctr">
                        <a:lnSpc>
                          <a:spcPct val="100000"/>
                        </a:lnSpc>
                        <a:spcBef>
                          <a:spcPts val="509"/>
                        </a:spcBef>
                      </a:pPr>
                      <a:r>
                        <a:rPr sz="1200" b="1" spc="-50">
                          <a:latin typeface="Times New Roman"/>
                          <a:cs typeface="Times New Roman"/>
                        </a:rPr>
                        <a:t>2</a:t>
                      </a:r>
                      <a:endParaRPr sz="1200">
                        <a:latin typeface="Times New Roman"/>
                        <a:cs typeface="Times New Roman"/>
                      </a:endParaRPr>
                    </a:p>
                  </a:txBody>
                  <a:tcPr marL="0" marR="0" marT="64769" marB="0"/>
                </a:tc>
                <a:tc>
                  <a:txBody>
                    <a:bodyPr/>
                    <a:lstStyle/>
                    <a:p>
                      <a:pPr marL="76200">
                        <a:lnSpc>
                          <a:spcPct val="100000"/>
                        </a:lnSpc>
                        <a:spcBef>
                          <a:spcPts val="509"/>
                        </a:spcBef>
                      </a:pPr>
                      <a:r>
                        <a:rPr sz="1200" b="1">
                          <a:latin typeface="Times New Roman"/>
                          <a:cs typeface="Times New Roman"/>
                        </a:rPr>
                        <a:t>Problem</a:t>
                      </a:r>
                      <a:r>
                        <a:rPr sz="1200" b="1" spc="-45">
                          <a:latin typeface="Times New Roman"/>
                          <a:cs typeface="Times New Roman"/>
                        </a:rPr>
                        <a:t> </a:t>
                      </a:r>
                      <a:r>
                        <a:rPr sz="1200" b="1" spc="-10">
                          <a:latin typeface="Times New Roman"/>
                          <a:cs typeface="Times New Roman"/>
                        </a:rPr>
                        <a:t>Statement</a:t>
                      </a:r>
                      <a:endParaRPr sz="1200">
                        <a:latin typeface="Times New Roman"/>
                        <a:cs typeface="Times New Roman"/>
                      </a:endParaRPr>
                    </a:p>
                  </a:txBody>
                  <a:tcPr marL="0" marR="0" marT="64769" marB="0"/>
                </a:tc>
                <a:tc>
                  <a:txBody>
                    <a:bodyPr/>
                    <a:lstStyle/>
                    <a:p>
                      <a:pPr marL="1083945" algn="ctr">
                        <a:lnSpc>
                          <a:spcPct val="100000"/>
                        </a:lnSpc>
                        <a:spcBef>
                          <a:spcPts val="484"/>
                        </a:spcBef>
                      </a:pPr>
                      <a:r>
                        <a:rPr sz="1200" spc="-50">
                          <a:latin typeface="Times New Roman"/>
                          <a:cs typeface="Times New Roman"/>
                        </a:rPr>
                        <a:t>7</a:t>
                      </a:r>
                      <a:endParaRPr sz="1200">
                        <a:latin typeface="Times New Roman"/>
                        <a:cs typeface="Times New Roman"/>
                      </a:endParaRPr>
                    </a:p>
                  </a:txBody>
                  <a:tcPr marL="0" marR="0" marT="61594" marB="0"/>
                </a:tc>
                <a:extLst>
                  <a:ext uri="{0D108BD9-81ED-4DB2-BD59-A6C34878D82A}">
                    <a16:rowId xmlns:a16="http://schemas.microsoft.com/office/drawing/2014/main" val="10002"/>
                  </a:ext>
                </a:extLst>
              </a:tr>
              <a:tr h="329565">
                <a:tc>
                  <a:txBody>
                    <a:bodyPr/>
                    <a:lstStyle/>
                    <a:p>
                      <a:pPr marR="27305" algn="ctr">
                        <a:lnSpc>
                          <a:spcPct val="100000"/>
                        </a:lnSpc>
                        <a:spcBef>
                          <a:spcPts val="515"/>
                        </a:spcBef>
                      </a:pPr>
                      <a:r>
                        <a:rPr sz="1200" b="1" spc="-50">
                          <a:latin typeface="Times New Roman"/>
                          <a:cs typeface="Times New Roman"/>
                        </a:rPr>
                        <a:t>3</a:t>
                      </a:r>
                      <a:endParaRPr sz="1200">
                        <a:latin typeface="Times New Roman"/>
                        <a:cs typeface="Times New Roman"/>
                      </a:endParaRPr>
                    </a:p>
                  </a:txBody>
                  <a:tcPr marL="0" marR="0" marT="65405" marB="0"/>
                </a:tc>
                <a:tc>
                  <a:txBody>
                    <a:bodyPr/>
                    <a:lstStyle/>
                    <a:p>
                      <a:pPr marL="76200">
                        <a:lnSpc>
                          <a:spcPct val="100000"/>
                        </a:lnSpc>
                        <a:spcBef>
                          <a:spcPts val="515"/>
                        </a:spcBef>
                      </a:pPr>
                      <a:r>
                        <a:rPr sz="1200" b="1">
                          <a:latin typeface="Times New Roman"/>
                          <a:cs typeface="Times New Roman"/>
                        </a:rPr>
                        <a:t>Dataset</a:t>
                      </a:r>
                      <a:r>
                        <a:rPr sz="1200" b="1" spc="-35">
                          <a:latin typeface="Times New Roman"/>
                          <a:cs typeface="Times New Roman"/>
                        </a:rPr>
                        <a:t> </a:t>
                      </a:r>
                      <a:r>
                        <a:rPr sz="1200" b="1" spc="-10">
                          <a:latin typeface="Times New Roman"/>
                          <a:cs typeface="Times New Roman"/>
                        </a:rPr>
                        <a:t>Description</a:t>
                      </a:r>
                      <a:endParaRPr sz="1200">
                        <a:latin typeface="Times New Roman"/>
                        <a:cs typeface="Times New Roman"/>
                      </a:endParaRPr>
                    </a:p>
                  </a:txBody>
                  <a:tcPr marL="0" marR="0" marT="65405" marB="0"/>
                </a:tc>
                <a:tc>
                  <a:txBody>
                    <a:bodyPr/>
                    <a:lstStyle/>
                    <a:p>
                      <a:pPr marL="1083945" algn="ctr">
                        <a:lnSpc>
                          <a:spcPct val="100000"/>
                        </a:lnSpc>
                        <a:spcBef>
                          <a:spcPts val="495"/>
                        </a:spcBef>
                      </a:pPr>
                      <a:r>
                        <a:rPr sz="1200" spc="-50">
                          <a:latin typeface="Times New Roman"/>
                          <a:cs typeface="Times New Roman"/>
                        </a:rPr>
                        <a:t>8</a:t>
                      </a:r>
                      <a:endParaRPr sz="1200">
                        <a:latin typeface="Times New Roman"/>
                        <a:cs typeface="Times New Roman"/>
                      </a:endParaRPr>
                    </a:p>
                  </a:txBody>
                  <a:tcPr marL="0" marR="0" marT="62865" marB="0"/>
                </a:tc>
                <a:extLst>
                  <a:ext uri="{0D108BD9-81ED-4DB2-BD59-A6C34878D82A}">
                    <a16:rowId xmlns:a16="http://schemas.microsoft.com/office/drawing/2014/main" val="10003"/>
                  </a:ext>
                </a:extLst>
              </a:tr>
              <a:tr h="329565">
                <a:tc>
                  <a:txBody>
                    <a:bodyPr/>
                    <a:lstStyle/>
                    <a:p>
                      <a:pPr marR="27305" algn="ctr">
                        <a:lnSpc>
                          <a:spcPct val="100000"/>
                        </a:lnSpc>
                        <a:spcBef>
                          <a:spcPts val="515"/>
                        </a:spcBef>
                      </a:pPr>
                      <a:r>
                        <a:rPr sz="1200" b="1" spc="-50">
                          <a:latin typeface="Times New Roman"/>
                          <a:cs typeface="Times New Roman"/>
                        </a:rPr>
                        <a:t>4</a:t>
                      </a:r>
                      <a:endParaRPr sz="1200">
                        <a:latin typeface="Times New Roman"/>
                        <a:cs typeface="Times New Roman"/>
                      </a:endParaRPr>
                    </a:p>
                  </a:txBody>
                  <a:tcPr marL="0" marR="0" marT="65404" marB="0"/>
                </a:tc>
                <a:tc>
                  <a:txBody>
                    <a:bodyPr/>
                    <a:lstStyle/>
                    <a:p>
                      <a:pPr marL="76200">
                        <a:lnSpc>
                          <a:spcPct val="100000"/>
                        </a:lnSpc>
                        <a:spcBef>
                          <a:spcPts val="515"/>
                        </a:spcBef>
                      </a:pPr>
                      <a:r>
                        <a:rPr sz="1200" b="1" spc="-10">
                          <a:latin typeface="Times New Roman"/>
                          <a:cs typeface="Times New Roman"/>
                        </a:rPr>
                        <a:t>Methodology</a:t>
                      </a:r>
                      <a:endParaRPr sz="1200">
                        <a:latin typeface="Times New Roman"/>
                        <a:cs typeface="Times New Roman"/>
                      </a:endParaRPr>
                    </a:p>
                  </a:txBody>
                  <a:tcPr marL="0" marR="0" marT="65404" marB="0"/>
                </a:tc>
                <a:tc>
                  <a:txBody>
                    <a:bodyPr/>
                    <a:lstStyle/>
                    <a:p>
                      <a:pPr marL="1083945" algn="ctr">
                        <a:lnSpc>
                          <a:spcPct val="100000"/>
                        </a:lnSpc>
                        <a:spcBef>
                          <a:spcPts val="490"/>
                        </a:spcBef>
                      </a:pPr>
                      <a:r>
                        <a:rPr sz="1200" spc="-50">
                          <a:latin typeface="Times New Roman"/>
                          <a:cs typeface="Times New Roman"/>
                        </a:rPr>
                        <a:t>9</a:t>
                      </a:r>
                      <a:endParaRPr sz="1200">
                        <a:latin typeface="Times New Roman"/>
                        <a:cs typeface="Times New Roman"/>
                      </a:endParaRPr>
                    </a:p>
                  </a:txBody>
                  <a:tcPr marL="0" marR="0" marT="62230" marB="0"/>
                </a:tc>
                <a:extLst>
                  <a:ext uri="{0D108BD9-81ED-4DB2-BD59-A6C34878D82A}">
                    <a16:rowId xmlns:a16="http://schemas.microsoft.com/office/drawing/2014/main" val="10004"/>
                  </a:ext>
                </a:extLst>
              </a:tr>
              <a:tr h="328930">
                <a:tc>
                  <a:txBody>
                    <a:bodyPr/>
                    <a:lstStyle/>
                    <a:p>
                      <a:pPr marR="27305" algn="ctr">
                        <a:lnSpc>
                          <a:spcPct val="100000"/>
                        </a:lnSpc>
                        <a:spcBef>
                          <a:spcPts val="515"/>
                        </a:spcBef>
                      </a:pPr>
                      <a:r>
                        <a:rPr sz="1200" b="1" spc="-50">
                          <a:latin typeface="Times New Roman"/>
                          <a:cs typeface="Times New Roman"/>
                        </a:rPr>
                        <a:t>5</a:t>
                      </a:r>
                      <a:endParaRPr sz="1200">
                        <a:latin typeface="Times New Roman"/>
                        <a:cs typeface="Times New Roman"/>
                      </a:endParaRPr>
                    </a:p>
                  </a:txBody>
                  <a:tcPr marL="0" marR="0" marT="65405" marB="0"/>
                </a:tc>
                <a:tc>
                  <a:txBody>
                    <a:bodyPr/>
                    <a:lstStyle/>
                    <a:p>
                      <a:pPr marL="76200">
                        <a:lnSpc>
                          <a:spcPct val="100000"/>
                        </a:lnSpc>
                        <a:spcBef>
                          <a:spcPts val="515"/>
                        </a:spcBef>
                      </a:pPr>
                      <a:r>
                        <a:rPr sz="1200" b="1" spc="-10">
                          <a:latin typeface="Times New Roman"/>
                          <a:cs typeface="Times New Roman"/>
                        </a:rPr>
                        <a:t>Results</a:t>
                      </a:r>
                      <a:r>
                        <a:rPr sz="1200" b="1" spc="-50">
                          <a:latin typeface="Times New Roman"/>
                          <a:cs typeface="Times New Roman"/>
                        </a:rPr>
                        <a:t> </a:t>
                      </a:r>
                      <a:r>
                        <a:rPr sz="1200" b="1">
                          <a:latin typeface="Times New Roman"/>
                          <a:cs typeface="Times New Roman"/>
                        </a:rPr>
                        <a:t>and</a:t>
                      </a:r>
                      <a:r>
                        <a:rPr sz="1200" b="1" spc="-50">
                          <a:latin typeface="Times New Roman"/>
                          <a:cs typeface="Times New Roman"/>
                        </a:rPr>
                        <a:t> </a:t>
                      </a:r>
                      <a:r>
                        <a:rPr sz="1200" b="1" spc="-10">
                          <a:latin typeface="Times New Roman"/>
                          <a:cs typeface="Times New Roman"/>
                        </a:rPr>
                        <a:t>Analysis</a:t>
                      </a:r>
                      <a:endParaRPr sz="1200">
                        <a:latin typeface="Times New Roman"/>
                        <a:cs typeface="Times New Roman"/>
                      </a:endParaRPr>
                    </a:p>
                  </a:txBody>
                  <a:tcPr marL="0" marR="0" marT="65405" marB="0"/>
                </a:tc>
                <a:tc>
                  <a:txBody>
                    <a:bodyPr/>
                    <a:lstStyle/>
                    <a:p>
                      <a:pPr marL="1080770" algn="ctr">
                        <a:lnSpc>
                          <a:spcPct val="100000"/>
                        </a:lnSpc>
                        <a:spcBef>
                          <a:spcPts val="495"/>
                        </a:spcBef>
                      </a:pPr>
                      <a:r>
                        <a:rPr sz="1200" spc="-25">
                          <a:latin typeface="Times New Roman"/>
                          <a:cs typeface="Times New Roman"/>
                        </a:rPr>
                        <a:t>10</a:t>
                      </a:r>
                      <a:endParaRPr sz="1200">
                        <a:latin typeface="Times New Roman"/>
                        <a:cs typeface="Times New Roman"/>
                      </a:endParaRPr>
                    </a:p>
                  </a:txBody>
                  <a:tcPr marL="0" marR="0" marT="62865" marB="0"/>
                </a:tc>
                <a:extLst>
                  <a:ext uri="{0D108BD9-81ED-4DB2-BD59-A6C34878D82A}">
                    <a16:rowId xmlns:a16="http://schemas.microsoft.com/office/drawing/2014/main" val="10005"/>
                  </a:ext>
                </a:extLst>
              </a:tr>
              <a:tr h="328930">
                <a:tc>
                  <a:txBody>
                    <a:bodyPr/>
                    <a:lstStyle/>
                    <a:p>
                      <a:pPr marR="27305" algn="ctr">
                        <a:lnSpc>
                          <a:spcPct val="100000"/>
                        </a:lnSpc>
                        <a:spcBef>
                          <a:spcPts val="515"/>
                        </a:spcBef>
                      </a:pPr>
                      <a:r>
                        <a:rPr sz="1200" b="1" spc="-50">
                          <a:latin typeface="Times New Roman"/>
                          <a:cs typeface="Times New Roman"/>
                        </a:rPr>
                        <a:t>6</a:t>
                      </a:r>
                      <a:endParaRPr sz="1200">
                        <a:latin typeface="Times New Roman"/>
                        <a:cs typeface="Times New Roman"/>
                      </a:endParaRPr>
                    </a:p>
                  </a:txBody>
                  <a:tcPr marL="0" marR="0" marT="65405" marB="0"/>
                </a:tc>
                <a:tc>
                  <a:txBody>
                    <a:bodyPr/>
                    <a:lstStyle/>
                    <a:p>
                      <a:pPr marL="78740">
                        <a:lnSpc>
                          <a:spcPct val="100000"/>
                        </a:lnSpc>
                        <a:spcBef>
                          <a:spcPts val="515"/>
                        </a:spcBef>
                      </a:pPr>
                      <a:r>
                        <a:rPr sz="1200" b="1">
                          <a:latin typeface="Times New Roman"/>
                          <a:cs typeface="Times New Roman"/>
                        </a:rPr>
                        <a:t>Conclusion</a:t>
                      </a:r>
                      <a:r>
                        <a:rPr sz="1200" b="1" spc="-15">
                          <a:latin typeface="Times New Roman"/>
                          <a:cs typeface="Times New Roman"/>
                        </a:rPr>
                        <a:t> </a:t>
                      </a:r>
                      <a:r>
                        <a:rPr sz="1200" b="1">
                          <a:latin typeface="Times New Roman"/>
                          <a:cs typeface="Times New Roman"/>
                        </a:rPr>
                        <a:t>and</a:t>
                      </a:r>
                      <a:r>
                        <a:rPr sz="1200" b="1" spc="-15">
                          <a:latin typeface="Times New Roman"/>
                          <a:cs typeface="Times New Roman"/>
                        </a:rPr>
                        <a:t> </a:t>
                      </a:r>
                      <a:r>
                        <a:rPr sz="1200" b="1">
                          <a:latin typeface="Times New Roman"/>
                          <a:cs typeface="Times New Roman"/>
                        </a:rPr>
                        <a:t>Future</a:t>
                      </a:r>
                      <a:r>
                        <a:rPr sz="1200" b="1" spc="-25">
                          <a:latin typeface="Times New Roman"/>
                          <a:cs typeface="Times New Roman"/>
                        </a:rPr>
                        <a:t> </a:t>
                      </a:r>
                      <a:r>
                        <a:rPr sz="1200" b="1" spc="-20">
                          <a:latin typeface="Times New Roman"/>
                          <a:cs typeface="Times New Roman"/>
                        </a:rPr>
                        <a:t>Work</a:t>
                      </a:r>
                      <a:endParaRPr sz="1200">
                        <a:latin typeface="Times New Roman"/>
                        <a:cs typeface="Times New Roman"/>
                      </a:endParaRPr>
                    </a:p>
                  </a:txBody>
                  <a:tcPr marL="0" marR="0" marT="65405" marB="0"/>
                </a:tc>
                <a:tc>
                  <a:txBody>
                    <a:bodyPr/>
                    <a:lstStyle/>
                    <a:p>
                      <a:pPr marL="1080770" algn="ctr">
                        <a:lnSpc>
                          <a:spcPct val="100000"/>
                        </a:lnSpc>
                        <a:spcBef>
                          <a:spcPts val="480"/>
                        </a:spcBef>
                      </a:pPr>
                      <a:r>
                        <a:rPr sz="1200" spc="-25">
                          <a:latin typeface="Times New Roman"/>
                          <a:cs typeface="Times New Roman"/>
                        </a:rPr>
                        <a:t>1</a:t>
                      </a:r>
                      <a:r>
                        <a:rPr lang="en-IN" sz="1200" spc="-25">
                          <a:latin typeface="Times New Roman"/>
                          <a:cs typeface="Times New Roman"/>
                        </a:rPr>
                        <a:t>2</a:t>
                      </a:r>
                      <a:endParaRPr sz="1200">
                        <a:latin typeface="Times New Roman"/>
                        <a:cs typeface="Times New Roman"/>
                      </a:endParaRPr>
                    </a:p>
                  </a:txBody>
                  <a:tcPr marL="0" marR="0" marT="60960" marB="0"/>
                </a:tc>
                <a:extLst>
                  <a:ext uri="{0D108BD9-81ED-4DB2-BD59-A6C34878D82A}">
                    <a16:rowId xmlns:a16="http://schemas.microsoft.com/office/drawing/2014/main" val="10006"/>
                  </a:ext>
                </a:extLst>
              </a:tr>
              <a:tr h="327025">
                <a:tc>
                  <a:txBody>
                    <a:bodyPr/>
                    <a:lstStyle/>
                    <a:p>
                      <a:pPr marR="27305" algn="ctr">
                        <a:lnSpc>
                          <a:spcPct val="100000"/>
                        </a:lnSpc>
                        <a:spcBef>
                          <a:spcPts val="505"/>
                        </a:spcBef>
                      </a:pPr>
                      <a:r>
                        <a:rPr sz="1200" b="1" spc="-50">
                          <a:latin typeface="Times New Roman"/>
                          <a:cs typeface="Times New Roman"/>
                        </a:rPr>
                        <a:t>7</a:t>
                      </a:r>
                      <a:endParaRPr sz="1200">
                        <a:latin typeface="Times New Roman"/>
                        <a:cs typeface="Times New Roman"/>
                      </a:endParaRPr>
                    </a:p>
                  </a:txBody>
                  <a:tcPr marL="0" marR="0" marT="64135" marB="0"/>
                </a:tc>
                <a:tc>
                  <a:txBody>
                    <a:bodyPr/>
                    <a:lstStyle/>
                    <a:p>
                      <a:pPr marL="76200">
                        <a:lnSpc>
                          <a:spcPct val="100000"/>
                        </a:lnSpc>
                        <a:spcBef>
                          <a:spcPts val="505"/>
                        </a:spcBef>
                      </a:pPr>
                      <a:r>
                        <a:rPr sz="1200" b="1" spc="-10">
                          <a:latin typeface="Times New Roman"/>
                          <a:cs typeface="Times New Roman"/>
                        </a:rPr>
                        <a:t>References</a:t>
                      </a:r>
                      <a:endParaRPr sz="1200">
                        <a:latin typeface="Times New Roman"/>
                        <a:cs typeface="Times New Roman"/>
                      </a:endParaRPr>
                    </a:p>
                  </a:txBody>
                  <a:tcPr marL="0" marR="0" marT="64135" marB="0"/>
                </a:tc>
                <a:tc>
                  <a:txBody>
                    <a:bodyPr/>
                    <a:lstStyle/>
                    <a:p>
                      <a:pPr marL="1080770" algn="ctr">
                        <a:lnSpc>
                          <a:spcPct val="100000"/>
                        </a:lnSpc>
                        <a:spcBef>
                          <a:spcPts val="480"/>
                        </a:spcBef>
                      </a:pPr>
                      <a:r>
                        <a:rPr sz="1200" spc="-25">
                          <a:latin typeface="Times New Roman"/>
                          <a:cs typeface="Times New Roman"/>
                        </a:rPr>
                        <a:t>1</a:t>
                      </a:r>
                      <a:r>
                        <a:rPr lang="en-IN" sz="1200" spc="-25">
                          <a:latin typeface="Times New Roman"/>
                          <a:cs typeface="Times New Roman"/>
                        </a:rPr>
                        <a:t>3</a:t>
                      </a:r>
                      <a:endParaRPr sz="1200">
                        <a:latin typeface="Times New Roman"/>
                        <a:cs typeface="Times New Roman"/>
                      </a:endParaRPr>
                    </a:p>
                  </a:txBody>
                  <a:tcPr marL="0" marR="0" marT="60960" marB="0"/>
                </a:tc>
                <a:extLst>
                  <a:ext uri="{0D108BD9-81ED-4DB2-BD59-A6C34878D82A}">
                    <a16:rowId xmlns:a16="http://schemas.microsoft.com/office/drawing/2014/main" val="10007"/>
                  </a:ext>
                </a:extLst>
              </a:tr>
              <a:tr h="321310">
                <a:tc>
                  <a:txBody>
                    <a:bodyPr/>
                    <a:lstStyle/>
                    <a:p>
                      <a:pPr>
                        <a:lnSpc>
                          <a:spcPct val="100000"/>
                        </a:lnSpc>
                      </a:pPr>
                      <a:endParaRPr sz="1200">
                        <a:latin typeface="Times New Roman"/>
                        <a:cs typeface="Times New Roman"/>
                      </a:endParaRPr>
                    </a:p>
                  </a:txBody>
                  <a:tcPr marL="0" marR="0" marT="0" marB="0"/>
                </a:tc>
                <a:tc>
                  <a:txBody>
                    <a:bodyPr/>
                    <a:lstStyle/>
                    <a:p>
                      <a:pPr marL="304800">
                        <a:lnSpc>
                          <a:spcPct val="100000"/>
                        </a:lnSpc>
                        <a:spcBef>
                          <a:spcPts val="480"/>
                        </a:spcBef>
                      </a:pPr>
                      <a:r>
                        <a:rPr sz="1200">
                          <a:latin typeface="Times New Roman"/>
                          <a:cs typeface="Times New Roman"/>
                        </a:rPr>
                        <a:t>A.</a:t>
                      </a:r>
                      <a:r>
                        <a:rPr sz="1200" spc="270">
                          <a:latin typeface="Times New Roman"/>
                          <a:cs typeface="Times New Roman"/>
                        </a:rPr>
                        <a:t> </a:t>
                      </a:r>
                      <a:r>
                        <a:rPr sz="1200">
                          <a:latin typeface="Times New Roman"/>
                          <a:cs typeface="Times New Roman"/>
                        </a:rPr>
                        <a:t>Sample</a:t>
                      </a:r>
                      <a:r>
                        <a:rPr sz="1200" spc="-25">
                          <a:latin typeface="Times New Roman"/>
                          <a:cs typeface="Times New Roman"/>
                        </a:rPr>
                        <a:t> </a:t>
                      </a:r>
                      <a:r>
                        <a:rPr sz="1200" spc="-20">
                          <a:latin typeface="Times New Roman"/>
                          <a:cs typeface="Times New Roman"/>
                        </a:rPr>
                        <a:t>Code</a:t>
                      </a:r>
                      <a:endParaRPr sz="1200">
                        <a:latin typeface="Times New Roman"/>
                        <a:cs typeface="Times New Roman"/>
                      </a:endParaRPr>
                    </a:p>
                  </a:txBody>
                  <a:tcPr marL="0" marR="0" marT="60960" marB="0"/>
                </a:tc>
                <a:tc>
                  <a:txBody>
                    <a:bodyPr/>
                    <a:lstStyle/>
                    <a:p>
                      <a:pPr marL="1083945" algn="ctr">
                        <a:lnSpc>
                          <a:spcPct val="100000"/>
                        </a:lnSpc>
                        <a:spcBef>
                          <a:spcPts val="480"/>
                        </a:spcBef>
                      </a:pPr>
                      <a:r>
                        <a:rPr sz="1200" spc="-25">
                          <a:latin typeface="Times New Roman"/>
                          <a:cs typeface="Times New Roman"/>
                        </a:rPr>
                        <a:t>1</a:t>
                      </a:r>
                      <a:r>
                        <a:rPr lang="en-IN" sz="1200" spc="-25">
                          <a:latin typeface="Times New Roman"/>
                          <a:cs typeface="Times New Roman"/>
                        </a:rPr>
                        <a:t>4</a:t>
                      </a:r>
                      <a:endParaRPr sz="1200">
                        <a:latin typeface="Times New Roman"/>
                        <a:cs typeface="Times New Roman"/>
                      </a:endParaRPr>
                    </a:p>
                  </a:txBody>
                  <a:tcPr marL="0" marR="0" marT="60960" marB="0"/>
                </a:tc>
                <a:extLst>
                  <a:ext uri="{0D108BD9-81ED-4DB2-BD59-A6C34878D82A}">
                    <a16:rowId xmlns:a16="http://schemas.microsoft.com/office/drawing/2014/main" val="10008"/>
                  </a:ext>
                </a:extLst>
              </a:tr>
              <a:tr h="243204">
                <a:tc>
                  <a:txBody>
                    <a:bodyPr/>
                    <a:lstStyle/>
                    <a:p>
                      <a:pPr>
                        <a:lnSpc>
                          <a:spcPct val="100000"/>
                        </a:lnSpc>
                      </a:pPr>
                      <a:endParaRPr sz="1200">
                        <a:latin typeface="Times New Roman"/>
                        <a:cs typeface="Times New Roman"/>
                      </a:endParaRPr>
                    </a:p>
                  </a:txBody>
                  <a:tcPr marL="0" marR="0" marT="0" marB="0"/>
                </a:tc>
                <a:tc>
                  <a:txBody>
                    <a:bodyPr/>
                    <a:lstStyle/>
                    <a:p>
                      <a:pPr marL="304800">
                        <a:lnSpc>
                          <a:spcPts val="1360"/>
                        </a:lnSpc>
                        <a:spcBef>
                          <a:spcPts val="455"/>
                        </a:spcBef>
                      </a:pPr>
                      <a:r>
                        <a:rPr sz="1200">
                          <a:latin typeface="Times New Roman"/>
                          <a:cs typeface="Times New Roman"/>
                        </a:rPr>
                        <a:t>B.</a:t>
                      </a:r>
                      <a:r>
                        <a:rPr sz="1200" spc="395">
                          <a:latin typeface="Times New Roman"/>
                          <a:cs typeface="Times New Roman"/>
                        </a:rPr>
                        <a:t> </a:t>
                      </a:r>
                      <a:r>
                        <a:rPr sz="1200" spc="-10">
                          <a:latin typeface="Times New Roman"/>
                          <a:cs typeface="Times New Roman"/>
                        </a:rPr>
                        <a:t>Screenshots</a:t>
                      </a:r>
                      <a:endParaRPr sz="1200">
                        <a:latin typeface="Times New Roman"/>
                        <a:cs typeface="Times New Roman"/>
                      </a:endParaRPr>
                    </a:p>
                  </a:txBody>
                  <a:tcPr marL="0" marR="0" marT="57785" marB="0"/>
                </a:tc>
                <a:tc>
                  <a:txBody>
                    <a:bodyPr/>
                    <a:lstStyle/>
                    <a:p>
                      <a:pPr marL="1080770" algn="ctr">
                        <a:lnSpc>
                          <a:spcPts val="1360"/>
                        </a:lnSpc>
                        <a:spcBef>
                          <a:spcPts val="455"/>
                        </a:spcBef>
                      </a:pPr>
                      <a:r>
                        <a:rPr sz="1200" spc="-25">
                          <a:latin typeface="Times New Roman"/>
                          <a:cs typeface="Times New Roman"/>
                        </a:rPr>
                        <a:t>17</a:t>
                      </a:r>
                      <a:endParaRPr sz="1200">
                        <a:latin typeface="Times New Roman"/>
                        <a:cs typeface="Times New Roman"/>
                      </a:endParaRPr>
                    </a:p>
                  </a:txBody>
                  <a:tcPr marL="0" marR="0" marT="57785" marB="0"/>
                </a:tc>
                <a:extLst>
                  <a:ext uri="{0D108BD9-81ED-4DB2-BD59-A6C34878D82A}">
                    <a16:rowId xmlns:a16="http://schemas.microsoft.com/office/drawing/2014/main" val="10009"/>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703700" y="296774"/>
            <a:ext cx="2900553"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lang="en-US"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p:nvPr/>
        </p:nvSpPr>
        <p:spPr>
          <a:xfrm>
            <a:off x="3042030" y="975105"/>
            <a:ext cx="184150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INTRODUCTION</a:t>
            </a:r>
            <a:endParaRPr sz="18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6</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object 5"/>
          <p:cNvSpPr txBox="1"/>
          <p:nvPr/>
        </p:nvSpPr>
        <p:spPr>
          <a:xfrm>
            <a:off x="1066596" y="1749297"/>
            <a:ext cx="5795645" cy="6908494"/>
          </a:xfrm>
          <a:prstGeom prst="rect">
            <a:avLst/>
          </a:prstGeom>
        </p:spPr>
        <p:txBody>
          <a:bodyPr vert="horz" wrap="square" lIns="0" tIns="12065" rIns="0" bIns="0" rtlCol="0">
            <a:spAutoFit/>
          </a:bodyPr>
          <a:lstStyle/>
          <a:p>
            <a:pPr algn="just">
              <a:lnSpc>
                <a:spcPct val="150000"/>
              </a:lnSpc>
              <a:buNone/>
            </a:pPr>
            <a:r>
              <a:rPr lang="en-US" sz="1200" dirty="0">
                <a:latin typeface="Times New Roman" panose="02020603050405020304" pitchFamily="18" charset="0"/>
                <a:cs typeface="Times New Roman" panose="02020603050405020304" pitchFamily="18" charset="0"/>
              </a:rPr>
              <a:t>This project, titled </a:t>
            </a:r>
            <a:r>
              <a:rPr lang="en-US" sz="1200" b="1" dirty="0">
                <a:latin typeface="Times New Roman" panose="02020603050405020304" pitchFamily="18" charset="0"/>
                <a:cs typeface="Times New Roman" panose="02020603050405020304" pitchFamily="18" charset="0"/>
              </a:rPr>
              <a:t>"Email Spam Detection Using Machine Learning"</a:t>
            </a:r>
            <a:r>
              <a:rPr lang="en-US" sz="1200" dirty="0">
                <a:latin typeface="Times New Roman" panose="02020603050405020304" pitchFamily="18" charset="0"/>
                <a:cs typeface="Times New Roman" panose="02020603050405020304" pitchFamily="18" charset="0"/>
              </a:rPr>
              <a:t>, focuses on building an intelligent system to automatically classify email or SMS messages as either spam or ham (legitimate). Email has become an essential mode of communication for both personal and professional use. However, the increasing reliance on email has led to a surge in unsolicited messages, commonly known as </a:t>
            </a:r>
            <a:r>
              <a:rPr lang="en-US" sz="1200" b="1" dirty="0">
                <a:latin typeface="Times New Roman" panose="02020603050405020304" pitchFamily="18" charset="0"/>
                <a:cs typeface="Times New Roman" panose="02020603050405020304" pitchFamily="18" charset="0"/>
              </a:rPr>
              <a:t>s</a:t>
            </a:r>
            <a:r>
              <a:rPr lang="en-US" sz="1200" dirty="0">
                <a:latin typeface="Times New Roman" panose="02020603050405020304" pitchFamily="18" charset="0"/>
                <a:cs typeface="Times New Roman" panose="02020603050405020304" pitchFamily="18" charset="0"/>
              </a:rPr>
              <a:t>pam. Spam emails can range from unwanted advertisements to dangerous phishing attacks that attempt to steal personal information or install malware.</a:t>
            </a:r>
          </a:p>
          <a:p>
            <a:pPr algn="just">
              <a:lnSpc>
                <a:spcPct val="150000"/>
              </a:lnSpc>
              <a:buNone/>
            </a:pPr>
            <a:r>
              <a:rPr lang="en-US" sz="1200" dirty="0">
                <a:latin typeface="Times New Roman" panose="02020603050405020304" pitchFamily="18" charset="0"/>
                <a:cs typeface="Times New Roman" panose="02020603050405020304" pitchFamily="18" charset="0"/>
              </a:rPr>
              <a:t>Traditional rule-based spam filters often struggle to keep up with the dynamic nature of spam content, as attackers frequently modify their strategies to bypass filters. As a result, there is a growing need for intelligent and adaptive method</a:t>
            </a:r>
            <a:r>
              <a:rPr lang="en-US" sz="1200" b="1" dirty="0">
                <a:latin typeface="Times New Roman" panose="02020603050405020304" pitchFamily="18" charset="0"/>
                <a:cs typeface="Times New Roman" panose="02020603050405020304" pitchFamily="18" charset="0"/>
              </a:rPr>
              <a:t>s</a:t>
            </a:r>
            <a:r>
              <a:rPr lang="en-US" sz="1200" dirty="0">
                <a:latin typeface="Times New Roman" panose="02020603050405020304" pitchFamily="18" charset="0"/>
                <a:cs typeface="Times New Roman" panose="02020603050405020304" pitchFamily="18" charset="0"/>
              </a:rPr>
              <a:t> to identify and filter spam effectively.</a:t>
            </a:r>
          </a:p>
          <a:p>
            <a:pPr algn="just">
              <a:lnSpc>
                <a:spcPct val="150000"/>
              </a:lnSpc>
              <a:buNone/>
            </a:pPr>
            <a:r>
              <a:rPr lang="en-US" sz="1200" dirty="0">
                <a:latin typeface="Times New Roman" panose="02020603050405020304" pitchFamily="18" charset="0"/>
                <a:cs typeface="Times New Roman" panose="02020603050405020304" pitchFamily="18" charset="0"/>
              </a:rPr>
              <a:t>In this project, a machine learning-based classification model is developed to detect spam messages automatically. The model is trained using the SMS Spam Collection dataset, a widely used dataset containing labeled text messages. To convert the textual content into numerical form, the TF-IDF (Term Frequency-Inverse Document Frequency</a:t>
            </a:r>
            <a:r>
              <a:rPr lang="en-US" sz="1200" b="1" dirty="0">
                <a:latin typeface="Times New Roman" panose="02020603050405020304" pitchFamily="18" charset="0"/>
                <a:cs typeface="Times New Roman" panose="02020603050405020304" pitchFamily="18" charset="0"/>
              </a:rPr>
              <a:t>)</a:t>
            </a:r>
            <a:r>
              <a:rPr lang="en-US" sz="1200" dirty="0">
                <a:latin typeface="Times New Roman" panose="02020603050405020304" pitchFamily="18" charset="0"/>
                <a:cs typeface="Times New Roman" panose="02020603050405020304" pitchFamily="18" charset="0"/>
              </a:rPr>
              <a:t> vectorization technique is used, which highlights the most significant words in each message.</a:t>
            </a:r>
          </a:p>
          <a:p>
            <a:pPr algn="just">
              <a:lnSpc>
                <a:spcPct val="150000"/>
              </a:lnSpc>
              <a:buNone/>
            </a:pPr>
            <a:r>
              <a:rPr lang="en-US" sz="1200" dirty="0">
                <a:latin typeface="Times New Roman" panose="02020603050405020304" pitchFamily="18" charset="0"/>
                <a:cs typeface="Times New Roman" panose="02020603050405020304" pitchFamily="18" charset="0"/>
              </a:rPr>
              <a:t>The classification is performed using the Multinomial Naive Bayes algorithm, which is particularly effective for text data and commonly used in spam detection tasks. The model is evaluated using performance metrics such as accuracy, precision, recall, and F1-score. The results show that the model performs well in identifying spam messages while minimizing false positives.</a:t>
            </a:r>
          </a:p>
          <a:p>
            <a:pPr algn="just">
              <a:lnSpc>
                <a:spcPct val="150000"/>
              </a:lnSpc>
            </a:pPr>
            <a:r>
              <a:rPr lang="en-US" sz="1200" dirty="0">
                <a:latin typeface="Times New Roman" panose="02020603050405020304" pitchFamily="18" charset="0"/>
                <a:cs typeface="Times New Roman" panose="02020603050405020304" pitchFamily="18" charset="0"/>
              </a:rPr>
              <a:t>Overall, this project demonstrates how machine learning techniques can be applied to real-world problems like spam detection. The proposed model is not only efficient but also scalable, making it suitable for integration into various digital communication systems. With continued training and updates, it has the potential to significantly reduce the impact of spam on users and organizations.</a:t>
            </a:r>
          </a:p>
          <a:p>
            <a:pPr marL="12700" marR="8255" algn="just">
              <a:lnSpc>
                <a:spcPct val="143700"/>
              </a:lnSpc>
              <a:spcBef>
                <a:spcPts val="95"/>
              </a:spcBef>
            </a:pPr>
            <a:endParaRPr sz="1200" dirty="0">
              <a:latin typeface="Times New Roman"/>
              <a:cs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7114" y="371867"/>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p:nvPr/>
        </p:nvSpPr>
        <p:spPr>
          <a:xfrm>
            <a:off x="2511679" y="1107693"/>
            <a:ext cx="26733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PROBLEM</a:t>
            </a:r>
            <a:r>
              <a:rPr sz="1800" b="1" spc="5" dirty="0">
                <a:latin typeface="Times New Roman"/>
                <a:cs typeface="Times New Roman"/>
              </a:rPr>
              <a:t> </a:t>
            </a:r>
            <a:r>
              <a:rPr sz="1800" b="1" spc="-10" dirty="0">
                <a:latin typeface="Times New Roman"/>
                <a:cs typeface="Times New Roman"/>
              </a:rPr>
              <a:t>STATEMENT</a:t>
            </a:r>
            <a:endParaRPr sz="18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7</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object 5"/>
          <p:cNvSpPr txBox="1"/>
          <p:nvPr/>
        </p:nvSpPr>
        <p:spPr>
          <a:xfrm>
            <a:off x="1122984" y="1819401"/>
            <a:ext cx="5680075" cy="6909135"/>
          </a:xfrm>
          <a:prstGeom prst="rect">
            <a:avLst/>
          </a:prstGeom>
        </p:spPr>
        <p:txBody>
          <a:bodyPr vert="horz" wrap="square" lIns="0" tIns="12700" rIns="0" bIns="0" rtlCol="0">
            <a:spAutoFit/>
          </a:bodyPr>
          <a:lstStyle/>
          <a:p>
            <a:pPr algn="just">
              <a:lnSpc>
                <a:spcPct val="150000"/>
              </a:lnSpc>
              <a:buNone/>
            </a:pPr>
            <a:r>
              <a:rPr lang="en-US" sz="1200" dirty="0">
                <a:latin typeface="Times New Roman" panose="02020603050405020304" pitchFamily="18" charset="0"/>
                <a:cs typeface="Times New Roman" panose="02020603050405020304" pitchFamily="18" charset="0"/>
              </a:rPr>
              <a:t>In today’s digital era, email is one of the most widely used communication tools for both personal and professional purposes. However, the convenience of email comes with significant challenges, the most pressing of which is the proliferation of unsolicited and unwanted emails, commonly known as spam. Spam emails not only clutter inboxes but can also carry malicious content such as phishing attempts, malware, and fraudulent schemes. These pose serious threats to users’ privacy, security, and productivity.</a:t>
            </a:r>
          </a:p>
          <a:p>
            <a:pPr algn="just">
              <a:lnSpc>
                <a:spcPct val="150000"/>
              </a:lnSpc>
              <a:buNone/>
            </a:pPr>
            <a:r>
              <a:rPr lang="en-US" sz="1200" dirty="0">
                <a:latin typeface="Times New Roman" panose="02020603050405020304" pitchFamily="18" charset="0"/>
                <a:cs typeface="Times New Roman" panose="02020603050405020304" pitchFamily="18" charset="0"/>
              </a:rPr>
              <a:t>Traditional spam filtering techniques, often rule-based or keyword-based, are increasingly ineffective due to the evolving tactics used by spammers. These conventional filters rely on static rules, blacklists, or simple heuristics, which are easily circumvented by sophisticated spammers who continuously alter message content and structure to bypass detection. As a result, many spam messages still reach user inboxes, and some legitimate emails are incorrectly marked as spam, leading to communication breakdowns.</a:t>
            </a:r>
          </a:p>
          <a:p>
            <a:pPr algn="just">
              <a:lnSpc>
                <a:spcPct val="150000"/>
              </a:lnSpc>
              <a:buNone/>
            </a:pPr>
            <a:r>
              <a:rPr lang="en-US" sz="1200" dirty="0">
                <a:latin typeface="Times New Roman" panose="02020603050405020304" pitchFamily="18" charset="0"/>
                <a:cs typeface="Times New Roman" panose="02020603050405020304" pitchFamily="18" charset="0"/>
              </a:rPr>
              <a:t>The problem, therefore, is to develop a robust, adaptive, and accurate method for spam email detection that can automatically classify incoming messages as spam or legitimate (ham). Such a system should effectively identify spam emails based on their content without relying solely on hard-coded rules. This requires a solution capable of learning from historical data and generalizing well to new, unseen messages.</a:t>
            </a:r>
          </a:p>
          <a:p>
            <a:pPr algn="just">
              <a:lnSpc>
                <a:spcPct val="150000"/>
              </a:lnSpc>
              <a:buNone/>
            </a:pPr>
            <a:r>
              <a:rPr lang="en-US" sz="1200" dirty="0">
                <a:latin typeface="Times New Roman" panose="02020603050405020304" pitchFamily="18" charset="0"/>
                <a:cs typeface="Times New Roman" panose="02020603050405020304" pitchFamily="18" charset="0"/>
              </a:rPr>
              <a:t>This project aims to address this challenge by implementing a machine learning-based classification model that analyzes email or SMS text content to predict whether a message is spam. Using the SMS Spam Collection dataset, the project will preprocess the data, extract meaningful features using the TF-IDF vectorization technique, and train a Multinomial Naive Bayes classifier to distinguish spam from legitimate messages. The model will be evaluated using metrics such as accuracy, precision, recall, and F1-score to ensure it performs reliably.</a:t>
            </a:r>
          </a:p>
          <a:p>
            <a:pPr marL="12700" marR="6350" algn="just">
              <a:lnSpc>
                <a:spcPct val="143900"/>
              </a:lnSpc>
              <a:spcBef>
                <a:spcPts val="100"/>
              </a:spcBef>
            </a:pPr>
            <a:endParaRPr lang="en-IN" sz="12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960037" y="425088"/>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5" name="object 5"/>
          <p:cNvSpPr txBox="1"/>
          <p:nvPr/>
        </p:nvSpPr>
        <p:spPr>
          <a:xfrm>
            <a:off x="2472054" y="1019301"/>
            <a:ext cx="2749550"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Times New Roman"/>
                <a:cs typeface="Times New Roman"/>
              </a:rPr>
              <a:t>DATASET</a:t>
            </a:r>
            <a:r>
              <a:rPr sz="1800" b="1" spc="-25" dirty="0">
                <a:latin typeface="Times New Roman"/>
                <a:cs typeface="Times New Roman"/>
              </a:rPr>
              <a:t> </a:t>
            </a:r>
            <a:r>
              <a:rPr sz="1800" b="1" spc="-10" dirty="0">
                <a:latin typeface="Times New Roman"/>
                <a:cs typeface="Times New Roman"/>
              </a:rPr>
              <a:t>DESCRIPTION</a:t>
            </a:r>
            <a:endParaRPr sz="1800" dirty="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8</a:t>
            </a:fld>
            <a:endParaRPr spc="-25" dirty="0"/>
          </a:p>
        </p:txBody>
      </p:sp>
      <p:sp>
        <p:nvSpPr>
          <p:cNvPr id="8" name="object 8"/>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6" name="object 6"/>
          <p:cNvSpPr txBox="1"/>
          <p:nvPr/>
        </p:nvSpPr>
        <p:spPr>
          <a:xfrm>
            <a:off x="1118412" y="1554226"/>
            <a:ext cx="5683250" cy="10508711"/>
          </a:xfrm>
          <a:prstGeom prst="rect">
            <a:avLst/>
          </a:prstGeom>
        </p:spPr>
        <p:txBody>
          <a:bodyPr vert="horz" wrap="square" lIns="0" tIns="12700" rIns="0" bIns="0" rtlCol="0">
            <a:spAutoFit/>
          </a:bodyPr>
          <a:lstStyle/>
          <a:p>
            <a:pPr algn="just">
              <a:lnSpc>
                <a:spcPct val="150000"/>
              </a:lnSpc>
              <a:buNone/>
            </a:pPr>
            <a:r>
              <a:rPr lang="en-US" sz="1200" dirty="0">
                <a:latin typeface="Times New Roman" panose="02020603050405020304" pitchFamily="18" charset="0"/>
                <a:cs typeface="Times New Roman" panose="02020603050405020304" pitchFamily="18" charset="0"/>
              </a:rPr>
              <a:t>For this project, the SMS Spam Collection Dataset is used, which is a widely recognized dataset for spam detection tasks. The dataset contains a collection of SMS messages labeled as either “spam” or “ham” (legitimate), enabling supervised machine learning models to distinguish between unwanted and genuine messages.</a:t>
            </a:r>
          </a:p>
          <a:p>
            <a:pPr algn="just">
              <a:lnSpc>
                <a:spcPct val="150000"/>
              </a:lnSpc>
            </a:pPr>
            <a:r>
              <a:rPr lang="en-US" sz="1200" dirty="0">
                <a:latin typeface="Times New Roman" panose="02020603050405020304" pitchFamily="18" charset="0"/>
                <a:cs typeface="Times New Roman" panose="02020603050405020304" pitchFamily="18" charset="0"/>
              </a:rPr>
              <a:t>The dataset includes approximately 5,574 SMS messages, with around 747 labeled as spam and 4,827 as ham. This distribution reflects real-world scenarios, where spam messages are less frequent but still pose significant risks.</a:t>
            </a: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r>
              <a:rPr lang="en-US" sz="1200" dirty="0">
                <a:latin typeface="Times New Roman" panose="02020603050405020304" pitchFamily="18" charset="0"/>
                <a:cs typeface="Times New Roman" panose="02020603050405020304" pitchFamily="18" charset="0"/>
              </a:rPr>
              <a:t>Each entry consists of two main columns:</a:t>
            </a:r>
          </a:p>
          <a:p>
            <a:pPr marL="171450" indent="-171450" algn="just">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Label:</a:t>
            </a:r>
            <a:r>
              <a:rPr lang="en-US" sz="1200" dirty="0">
                <a:latin typeface="Times New Roman" panose="02020603050405020304" pitchFamily="18" charset="0"/>
                <a:cs typeface="Times New Roman" panose="02020603050405020304" pitchFamily="18" charset="0"/>
              </a:rPr>
              <a:t> Denotes if the message is spam or ham</a:t>
            </a:r>
          </a:p>
          <a:p>
            <a:pPr marL="171450" indent="-171450" algn="just">
              <a:lnSpc>
                <a:spcPct val="150000"/>
              </a:lnSpc>
              <a:buFont typeface="Arial" panose="020B0604020202020204" pitchFamily="34" charset="0"/>
              <a:buChar char="•"/>
            </a:pPr>
            <a:r>
              <a:rPr lang="en-US" sz="1200" b="1" dirty="0">
                <a:latin typeface="Times New Roman" panose="02020603050405020304" pitchFamily="18" charset="0"/>
                <a:cs typeface="Times New Roman" panose="02020603050405020304" pitchFamily="18" charset="0"/>
              </a:rPr>
              <a:t>Message:</a:t>
            </a:r>
            <a:r>
              <a:rPr lang="en-US" sz="1200" dirty="0">
                <a:latin typeface="Times New Roman" panose="02020603050405020304" pitchFamily="18" charset="0"/>
                <a:cs typeface="Times New Roman" panose="02020603050405020304" pitchFamily="18" charset="0"/>
              </a:rPr>
              <a:t> The actual text content of the SMS</a:t>
            </a:r>
          </a:p>
          <a:p>
            <a:pPr algn="just">
              <a:lnSpc>
                <a:spcPct val="150000"/>
              </a:lnSpc>
            </a:pPr>
            <a:r>
              <a:rPr lang="en-US" sz="1200" dirty="0">
                <a:latin typeface="Times New Roman" panose="02020603050405020304" pitchFamily="18" charset="0"/>
                <a:cs typeface="Times New Roman" panose="02020603050405020304" pitchFamily="18" charset="0"/>
              </a:rPr>
              <a:t>The messages vary widely in length and style, from casual conversations to promotional or phishing attempts. This variety helps the model generalize and effectively identify diverse spam patterns.</a:t>
            </a:r>
          </a:p>
          <a:p>
            <a:pPr algn="just">
              <a:lnSpc>
                <a:spcPct val="150000"/>
              </a:lnSpc>
              <a:buNone/>
            </a:pPr>
            <a:r>
              <a:rPr lang="en-US" sz="1200" b="1" dirty="0">
                <a:latin typeface="Times New Roman" panose="02020603050405020304" pitchFamily="18" charset="0"/>
                <a:cs typeface="Times New Roman" panose="02020603050405020304" pitchFamily="18" charset="0"/>
              </a:rPr>
              <a:t>Data Preprocessing and Feature Extraction</a:t>
            </a:r>
          </a:p>
          <a:p>
            <a:pPr algn="just">
              <a:lnSpc>
                <a:spcPct val="150000"/>
              </a:lnSpc>
              <a:buNone/>
            </a:pPr>
            <a:r>
              <a:rPr lang="en-US" sz="1200" dirty="0">
                <a:latin typeface="Times New Roman" panose="02020603050405020304" pitchFamily="18" charset="0"/>
                <a:cs typeface="Times New Roman" panose="02020603050405020304" pitchFamily="18" charset="0"/>
              </a:rPr>
              <a:t>Before training, the dataset undergoes preprocessing steps such as cleaning the text, removing unnecessary characters, and transforming the text into numerical features using TF-IDF (Term Frequency-Inverse Document Frequency). This technique assigns importance to words based on how frequently they appear in a message compared to across all messages, helping the model focus on meaningful words for classification.</a:t>
            </a:r>
          </a:p>
          <a:p>
            <a:pPr algn="just">
              <a:lnSpc>
                <a:spcPct val="150000"/>
              </a:lnSpc>
              <a:buNone/>
            </a:pPr>
            <a:r>
              <a:rPr lang="en-US" sz="1200" b="1" dirty="0">
                <a:latin typeface="Times New Roman" panose="02020603050405020304" pitchFamily="18" charset="0"/>
                <a:cs typeface="Times New Roman" panose="02020603050405020304" pitchFamily="18" charset="0"/>
              </a:rPr>
              <a:t>Dataset Visualization (Example)</a:t>
            </a:r>
          </a:p>
          <a:p>
            <a:pPr algn="just">
              <a:lnSpc>
                <a:spcPct val="150000"/>
              </a:lnSpc>
            </a:pPr>
            <a:r>
              <a:rPr lang="en-US" sz="1200" dirty="0">
                <a:latin typeface="Times New Roman" panose="02020603050405020304" pitchFamily="18" charset="0"/>
                <a:cs typeface="Times New Roman" panose="02020603050405020304" pitchFamily="18" charset="0"/>
              </a:rPr>
              <a:t>Including a bar chart or pie chart showing the distribution of spam versus ham messages in the dataset would be helpful for visual understanding. This can clearly show the class imbalance and provide insight into the dataset's structure.</a:t>
            </a:r>
            <a:r>
              <a:rPr lang="en-IN" sz="1200" dirty="0">
                <a:latin typeface="Times New Roman" panose="02020603050405020304" pitchFamily="18" charset="0"/>
                <a:cs typeface="Times New Roman" panose="02020603050405020304" pitchFamily="18" charset="0"/>
              </a:rPr>
              <a:t> </a:t>
            </a:r>
          </a:p>
          <a:p>
            <a:pPr marL="171450" indent="-171450" algn="just">
              <a:lnSpc>
                <a:spcPct val="150000"/>
              </a:lnSpc>
              <a:buFont typeface="Wingdings" panose="05000000000000000000" pitchFamily="2" charset="2"/>
              <a:buChar char="§"/>
            </a:pPr>
            <a:r>
              <a:rPr lang="en-IN" sz="1200" dirty="0">
                <a:latin typeface="Times New Roman" panose="02020603050405020304" pitchFamily="18" charset="0"/>
                <a:cs typeface="Times New Roman" panose="02020603050405020304" pitchFamily="18" charset="0"/>
              </a:rPr>
              <a:t>Kaggle Dataset : https://www.kaggle.com/uciml/sms-spam-collection-dataset</a:t>
            </a:r>
            <a:endParaRPr lang="en-US" sz="1200" dirty="0">
              <a:latin typeface="Times New Roman" panose="02020603050405020304" pitchFamily="18" charset="0"/>
              <a:cs typeface="Times New Roman" panose="02020603050405020304" pitchFamily="18" charset="0"/>
            </a:endParaRPr>
          </a:p>
          <a:p>
            <a:pPr>
              <a:lnSpc>
                <a:spcPct val="150000"/>
              </a:lnSpc>
            </a:pPr>
            <a:endParaRPr lang="en-US" sz="1200" dirty="0">
              <a:latin typeface="+mj-lt"/>
            </a:endParaRPr>
          </a:p>
          <a:p>
            <a:pPr>
              <a:lnSpc>
                <a:spcPct val="150000"/>
              </a:lnSpc>
            </a:pPr>
            <a:endParaRPr lang="en-US" sz="1200" dirty="0">
              <a:latin typeface="+mj-lt"/>
            </a:endParaRPr>
          </a:p>
          <a:p>
            <a:pPr algn="just">
              <a:lnSpc>
                <a:spcPct val="150000"/>
              </a:lnSpc>
            </a:pPr>
            <a:endParaRPr lang="en-US" sz="1200" dirty="0"/>
          </a:p>
          <a:p>
            <a:pPr marL="171450" indent="-171450" algn="just">
              <a:lnSpc>
                <a:spcPct val="150000"/>
              </a:lnSpc>
              <a:buFont typeface="Arial" panose="020B0604020202020204" pitchFamily="34" charset="0"/>
              <a:buChar char="•"/>
            </a:pPr>
            <a:endParaRPr lang="en-US" sz="1200" dirty="0"/>
          </a:p>
          <a:p>
            <a:pPr algn="just">
              <a:lnSpc>
                <a:spcPct val="150000"/>
              </a:lnSpc>
            </a:pPr>
            <a:endParaRPr lang="en-US" sz="1200" dirty="0"/>
          </a:p>
          <a:p>
            <a:pPr algn="just">
              <a:lnSpc>
                <a:spcPct val="150000"/>
              </a:lnSpc>
            </a:pPr>
            <a:endParaRPr lang="en-US" sz="1200" dirty="0">
              <a:latin typeface="Times New Roman" panose="02020603050405020304" pitchFamily="18" charset="0"/>
              <a:cs typeface="Times New Roman" panose="02020603050405020304" pitchFamily="18" charset="0"/>
            </a:endParaRPr>
          </a:p>
          <a:p>
            <a:pPr algn="just">
              <a:lnSpc>
                <a:spcPct val="150000"/>
              </a:lnSpc>
            </a:pPr>
            <a:endParaRPr lang="en-US" sz="1200" dirty="0">
              <a:latin typeface="Times New Roman" panose="02020603050405020304" pitchFamily="18" charset="0"/>
              <a:cs typeface="Times New Roman" panose="02020603050405020304" pitchFamily="18" charset="0"/>
            </a:endParaRPr>
          </a:p>
          <a:p>
            <a:pPr>
              <a:lnSpc>
                <a:spcPct val="150000"/>
              </a:lnSpc>
            </a:pPr>
            <a:endParaRPr lang="en-US" sz="1200" dirty="0">
              <a:latin typeface="Times New Roman" panose="02020603050405020304" pitchFamily="18" charset="0"/>
              <a:cs typeface="Times New Roman" panose="02020603050405020304" pitchFamily="18" charset="0"/>
            </a:endParaRPr>
          </a:p>
          <a:p>
            <a:pPr marL="12700" marR="5080" algn="just">
              <a:lnSpc>
                <a:spcPct val="143100"/>
              </a:lnSpc>
              <a:spcBef>
                <a:spcPts val="100"/>
              </a:spcBef>
            </a:pPr>
            <a:endParaRPr sz="1200" dirty="0">
              <a:latin typeface="Times New Roman"/>
              <a:cs typeface="Times New Roman"/>
            </a:endParaRPr>
          </a:p>
        </p:txBody>
      </p:sp>
      <p:graphicFrame>
        <p:nvGraphicFramePr>
          <p:cNvPr id="11" name="Table 10">
            <a:extLst>
              <a:ext uri="{FF2B5EF4-FFF2-40B4-BE49-F238E27FC236}">
                <a16:creationId xmlns:a16="http://schemas.microsoft.com/office/drawing/2014/main" id="{F617F665-FED5-006A-DDF9-0C8332F0AFBE}"/>
              </a:ext>
            </a:extLst>
          </p:cNvPr>
          <p:cNvGraphicFramePr>
            <a:graphicFrameLocks noGrp="1"/>
          </p:cNvGraphicFramePr>
          <p:nvPr>
            <p:extLst>
              <p:ext uri="{D42A27DB-BD31-4B8C-83A1-F6EECF244321}">
                <p14:modId xmlns:p14="http://schemas.microsoft.com/office/powerpoint/2010/main" val="300000844"/>
              </p:ext>
            </p:extLst>
          </p:nvPr>
        </p:nvGraphicFramePr>
        <p:xfrm>
          <a:off x="1118412" y="3535217"/>
          <a:ext cx="5683250" cy="1197750"/>
        </p:xfrm>
        <a:graphic>
          <a:graphicData uri="http://schemas.openxmlformats.org/drawingml/2006/table">
            <a:tbl>
              <a:tblPr firstRow="1" bandRow="1">
                <a:tableStyleId>{5940675A-B579-460E-94D1-54222C63F5DA}</a:tableStyleId>
              </a:tblPr>
              <a:tblGrid>
                <a:gridCol w="2407881">
                  <a:extLst>
                    <a:ext uri="{9D8B030D-6E8A-4147-A177-3AD203B41FA5}">
                      <a16:colId xmlns:a16="http://schemas.microsoft.com/office/drawing/2014/main" val="3553279441"/>
                    </a:ext>
                  </a:extLst>
                </a:gridCol>
                <a:gridCol w="3275369">
                  <a:extLst>
                    <a:ext uri="{9D8B030D-6E8A-4147-A177-3AD203B41FA5}">
                      <a16:colId xmlns:a16="http://schemas.microsoft.com/office/drawing/2014/main" val="544402830"/>
                    </a:ext>
                  </a:extLst>
                </a:gridCol>
              </a:tblGrid>
              <a:tr h="461715">
                <a:tc>
                  <a:txBody>
                    <a:bodyPr/>
                    <a:lstStyle/>
                    <a:p>
                      <a:r>
                        <a:rPr lang="en-IN" sz="1200" b="1" dirty="0">
                          <a:latin typeface="Times New Roman" panose="02020603050405020304" pitchFamily="18" charset="0"/>
                          <a:cs typeface="Times New Roman" panose="02020603050405020304" pitchFamily="18" charset="0"/>
                        </a:rPr>
                        <a:t>Label</a:t>
                      </a:r>
                      <a:endParaRPr lang="en-IN" sz="1200" dirty="0">
                        <a:latin typeface="Times New Roman" panose="02020603050405020304" pitchFamily="18" charset="0"/>
                        <a:cs typeface="Times New Roman" panose="02020603050405020304" pitchFamily="18" charset="0"/>
                      </a:endParaRPr>
                    </a:p>
                  </a:txBody>
                  <a:tcPr anchor="ctr"/>
                </a:tc>
                <a:tc>
                  <a:txBody>
                    <a:bodyPr/>
                    <a:lstStyle/>
                    <a:p>
                      <a:r>
                        <a:rPr lang="en-IN" sz="1200" b="1"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1288282086"/>
                  </a:ext>
                </a:extLst>
              </a:tr>
              <a:tr h="133743">
                <a:tc>
                  <a:txBody>
                    <a:bodyPr/>
                    <a:lstStyle/>
                    <a:p>
                      <a:r>
                        <a:rPr lang="en-IN" sz="1200" dirty="0">
                          <a:latin typeface="Times New Roman" panose="02020603050405020304" pitchFamily="18" charset="0"/>
                          <a:cs typeface="Times New Roman" panose="02020603050405020304" pitchFamily="18" charset="0"/>
                        </a:rPr>
                        <a:t>spam</a:t>
                      </a:r>
                    </a:p>
                  </a:txBody>
                  <a:tcPr/>
                </a:tc>
                <a:tc>
                  <a:txBody>
                    <a:bodyPr/>
                    <a:lstStyle/>
                    <a:p>
                      <a:r>
                        <a:rPr lang="en-US" sz="1200" dirty="0">
                          <a:latin typeface="Times New Roman" panose="02020603050405020304" pitchFamily="18" charset="0"/>
                          <a:cs typeface="Times New Roman" panose="02020603050405020304" pitchFamily="18" charset="0"/>
                        </a:rPr>
                        <a:t>Unsolicited promotional or malicious messages</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7902747"/>
                  </a:ext>
                </a:extLst>
              </a:tr>
              <a:tr h="461715">
                <a:tc>
                  <a:txBody>
                    <a:bodyPr/>
                    <a:lstStyle/>
                    <a:p>
                      <a:r>
                        <a:rPr lang="en-IN" sz="1200" dirty="0">
                          <a:latin typeface="Times New Roman" panose="02020603050405020304" pitchFamily="18" charset="0"/>
                          <a:cs typeface="Times New Roman" panose="02020603050405020304" pitchFamily="18" charset="0"/>
                        </a:rPr>
                        <a:t>ham</a:t>
                      </a:r>
                    </a:p>
                  </a:txBody>
                  <a:tcPr/>
                </a:tc>
                <a:tc>
                  <a:txBody>
                    <a:bodyPr/>
                    <a:lstStyle/>
                    <a:p>
                      <a:r>
                        <a:rPr lang="en-IN" sz="1200" dirty="0">
                          <a:latin typeface="Times New Roman" panose="02020603050405020304" pitchFamily="18" charset="0"/>
                          <a:cs typeface="Times New Roman" panose="02020603050405020304" pitchFamily="18" charset="0"/>
                        </a:rPr>
                        <a:t>Legitimate, non-spam messages</a:t>
                      </a:r>
                    </a:p>
                  </a:txBody>
                  <a:tcPr/>
                </a:tc>
                <a:extLst>
                  <a:ext uri="{0D108BD9-81ED-4DB2-BD59-A6C34878D82A}">
                    <a16:rowId xmlns:a16="http://schemas.microsoft.com/office/drawing/2014/main" val="1444116680"/>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087114" y="371537"/>
            <a:ext cx="4546600" cy="182101"/>
          </a:xfrm>
          <a:prstGeom prst="rect">
            <a:avLst/>
          </a:prstGeom>
        </p:spPr>
        <p:txBody>
          <a:bodyPr vert="horz" wrap="square" lIns="0" tIns="12700" rIns="0" bIns="0" rtlCol="0">
            <a:spAutoFit/>
          </a:bodyPr>
          <a:lstStyle/>
          <a:p>
            <a:pPr marL="12700">
              <a:lnSpc>
                <a:spcPct val="100000"/>
              </a:lnSpc>
              <a:spcBef>
                <a:spcPts val="100"/>
              </a:spcBef>
            </a:pPr>
            <a:r>
              <a:rPr lang="en-US" sz="1100" i="1" dirty="0">
                <a:latin typeface="Times New Roman" panose="02020603050405020304" pitchFamily="18" charset="0"/>
                <a:cs typeface="Times New Roman" panose="02020603050405020304" pitchFamily="18" charset="0"/>
              </a:rPr>
              <a:t>Email Spam Detection Using Machine Learning</a:t>
            </a:r>
            <a:endParaRPr sz="1100" i="1" dirty="0">
              <a:latin typeface="Calibri"/>
              <a:cs typeface="Calibri"/>
            </a:endParaRPr>
          </a:p>
        </p:txBody>
      </p:sp>
      <p:sp>
        <p:nvSpPr>
          <p:cNvPr id="3" name="object 3"/>
          <p:cNvSpPr/>
          <p:nvPr/>
        </p:nvSpPr>
        <p:spPr>
          <a:xfrm>
            <a:off x="1060450" y="9832352"/>
            <a:ext cx="5800090" cy="54610"/>
          </a:xfrm>
          <a:custGeom>
            <a:avLst/>
            <a:gdLst/>
            <a:ahLst/>
            <a:cxnLst/>
            <a:rect l="l" t="t" r="r" b="b"/>
            <a:pathLst>
              <a:path w="5800090" h="54609">
                <a:moveTo>
                  <a:pt x="5799709" y="45186"/>
                </a:moveTo>
                <a:lnTo>
                  <a:pt x="0" y="45186"/>
                </a:lnTo>
                <a:lnTo>
                  <a:pt x="0" y="54216"/>
                </a:lnTo>
                <a:lnTo>
                  <a:pt x="5799709" y="54216"/>
                </a:lnTo>
                <a:lnTo>
                  <a:pt x="5799709" y="45186"/>
                </a:lnTo>
                <a:close/>
              </a:path>
              <a:path w="5800090" h="54609">
                <a:moveTo>
                  <a:pt x="5799709" y="0"/>
                </a:moveTo>
                <a:lnTo>
                  <a:pt x="0" y="0"/>
                </a:lnTo>
                <a:lnTo>
                  <a:pt x="0" y="36156"/>
                </a:lnTo>
                <a:lnTo>
                  <a:pt x="5799709" y="36156"/>
                </a:lnTo>
                <a:lnTo>
                  <a:pt x="5799709" y="0"/>
                </a:lnTo>
                <a:close/>
              </a:path>
            </a:pathLst>
          </a:custGeom>
          <a:solidFill>
            <a:srgbClr val="602221"/>
          </a:solidFill>
        </p:spPr>
        <p:txBody>
          <a:bodyPr wrap="square" lIns="0" tIns="0" rIns="0" bIns="0" rtlCol="0"/>
          <a:lstStyle/>
          <a:p>
            <a:endParaRPr/>
          </a:p>
        </p:txBody>
      </p:sp>
      <p:sp>
        <p:nvSpPr>
          <p:cNvPr id="4" name="object 4"/>
          <p:cNvSpPr txBox="1"/>
          <p:nvPr/>
        </p:nvSpPr>
        <p:spPr>
          <a:xfrm>
            <a:off x="3001327" y="846786"/>
            <a:ext cx="1918335"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Times New Roman"/>
                <a:cs typeface="Times New Roman"/>
              </a:rPr>
              <a:t>METHODOLOGY</a:t>
            </a:r>
            <a:endParaRPr sz="1800" dirty="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6350" rIns="0" bIns="0" rtlCol="0">
            <a:spAutoFit/>
          </a:bodyPr>
          <a:lstStyle/>
          <a:p>
            <a:pPr marL="12700">
              <a:lnSpc>
                <a:spcPct val="100000"/>
              </a:lnSpc>
              <a:spcBef>
                <a:spcPts val="50"/>
              </a:spcBef>
            </a:pPr>
            <a:r>
              <a:rPr dirty="0"/>
              <a:t>Page</a:t>
            </a:r>
            <a:r>
              <a:rPr spc="-45" dirty="0"/>
              <a:t> </a:t>
            </a:r>
            <a:fld id="{81D60167-4931-47E6-BA6A-407CBD079E47}" type="slidenum">
              <a:rPr spc="-25" dirty="0"/>
              <a:t>9</a:t>
            </a:fld>
            <a:endParaRPr spc="-25" dirty="0"/>
          </a:p>
        </p:txBody>
      </p:sp>
      <p:sp>
        <p:nvSpPr>
          <p:cNvPr id="7" name="object 7"/>
          <p:cNvSpPr txBox="1">
            <a:spLocks noGrp="1"/>
          </p:cNvSpPr>
          <p:nvPr>
            <p:ph type="ftr" sz="quarter" idx="5"/>
          </p:nvPr>
        </p:nvSpPr>
        <p:spPr>
          <a:prstGeom prst="rect">
            <a:avLst/>
          </a:prstGeom>
        </p:spPr>
        <p:txBody>
          <a:bodyPr vert="horz" wrap="square" lIns="0" tIns="0" rIns="0" bIns="0" rtlCol="0">
            <a:spAutoFit/>
          </a:bodyPr>
          <a:lstStyle/>
          <a:p>
            <a:pPr marL="12700">
              <a:lnSpc>
                <a:spcPts val="1150"/>
              </a:lnSpc>
            </a:pPr>
            <a:r>
              <a:rPr dirty="0"/>
              <a:t>Dept.</a:t>
            </a:r>
            <a:r>
              <a:rPr spc="-30" dirty="0"/>
              <a:t> </a:t>
            </a:r>
            <a:r>
              <a:rPr dirty="0"/>
              <a:t>of</a:t>
            </a:r>
            <a:r>
              <a:rPr spc="-25" dirty="0"/>
              <a:t> </a:t>
            </a:r>
            <a:r>
              <a:rPr dirty="0"/>
              <a:t>Artificial</a:t>
            </a:r>
            <a:r>
              <a:rPr spc="-30" dirty="0"/>
              <a:t> </a:t>
            </a:r>
            <a:r>
              <a:rPr spc="-10" dirty="0"/>
              <a:t>Intelligence</a:t>
            </a:r>
            <a:r>
              <a:rPr spc="-20" dirty="0"/>
              <a:t> </a:t>
            </a:r>
            <a:r>
              <a:rPr dirty="0"/>
              <a:t>&amp;</a:t>
            </a:r>
            <a:r>
              <a:rPr spc="-40" dirty="0"/>
              <a:t> </a:t>
            </a:r>
            <a:r>
              <a:rPr dirty="0"/>
              <a:t>Machine</a:t>
            </a:r>
            <a:r>
              <a:rPr spc="-20" dirty="0"/>
              <a:t> </a:t>
            </a:r>
            <a:r>
              <a:rPr spc="-10" dirty="0"/>
              <a:t>Learning,</a:t>
            </a:r>
            <a:r>
              <a:rPr spc="-30" dirty="0"/>
              <a:t> </a:t>
            </a:r>
            <a:r>
              <a:rPr dirty="0"/>
              <a:t>AIT, </a:t>
            </a:r>
            <a:r>
              <a:rPr spc="-10" dirty="0"/>
              <a:t>Bengaluru</a:t>
            </a:r>
          </a:p>
        </p:txBody>
      </p:sp>
      <p:sp>
        <p:nvSpPr>
          <p:cNvPr id="5" name="object 5"/>
          <p:cNvSpPr txBox="1"/>
          <p:nvPr/>
        </p:nvSpPr>
        <p:spPr>
          <a:xfrm>
            <a:off x="1164208" y="1303224"/>
            <a:ext cx="5683885" cy="9515425"/>
          </a:xfrm>
          <a:prstGeom prst="rect">
            <a:avLst/>
          </a:prstGeom>
        </p:spPr>
        <p:txBody>
          <a:bodyPr vert="horz" wrap="square" lIns="0" tIns="12700" rIns="0" bIns="0" rtlCol="0">
            <a:spAutoFit/>
          </a:bodyPr>
          <a:lstStyle/>
          <a:p>
            <a:pPr marL="240665" algn="just">
              <a:lnSpc>
                <a:spcPct val="150000"/>
              </a:lnSpc>
              <a:spcBef>
                <a:spcPts val="100"/>
              </a:spcBef>
              <a:tabLst>
                <a:tab pos="468630" algn="l"/>
              </a:tabLst>
            </a:pPr>
            <a:r>
              <a:rPr lang="en-IN" sz="1200" b="1" dirty="0">
                <a:latin typeface="Times New Roman" panose="02020603050405020304" pitchFamily="18" charset="0"/>
                <a:cs typeface="Times New Roman" panose="02020603050405020304" pitchFamily="18" charset="0"/>
              </a:rPr>
              <a:t>a)  Data Collection:</a:t>
            </a:r>
          </a:p>
          <a:p>
            <a:pPr marL="240665" algn="just">
              <a:lnSpc>
                <a:spcPct val="150000"/>
              </a:lnSpc>
              <a:spcBef>
                <a:spcPts val="100"/>
              </a:spcBef>
              <a:tabLst>
                <a:tab pos="468630" algn="l"/>
              </a:tabLst>
            </a:pPr>
            <a:r>
              <a:rPr lang="en-US" sz="1200" dirty="0">
                <a:latin typeface="Times New Roman" panose="02020603050405020304" pitchFamily="18" charset="0"/>
                <a:cs typeface="Times New Roman" panose="02020603050405020304" pitchFamily="18" charset="0"/>
              </a:rPr>
              <a:t>The project uses the publicly available SMS Spam Collection Dataset. This dataset contains thousands of SMS messages labeled as either spam or ham, providing a rich source of data for training and testing the model.</a:t>
            </a:r>
            <a:endParaRPr lang="en-IN" sz="1200" dirty="0">
              <a:latin typeface="Times New Roman" panose="02020603050405020304" pitchFamily="18" charset="0"/>
              <a:cs typeface="Times New Roman" panose="02020603050405020304" pitchFamily="18" charset="0"/>
            </a:endParaRPr>
          </a:p>
          <a:p>
            <a:pPr marL="240665" algn="just">
              <a:lnSpc>
                <a:spcPct val="150000"/>
              </a:lnSpc>
              <a:spcBef>
                <a:spcPts val="100"/>
              </a:spcBef>
              <a:tabLst>
                <a:tab pos="468630" algn="l"/>
              </a:tabLst>
            </a:pPr>
            <a:r>
              <a:rPr lang="en-IN" sz="1200" b="1" dirty="0">
                <a:latin typeface="Times New Roman" panose="02020603050405020304" pitchFamily="18" charset="0"/>
                <a:cs typeface="Times New Roman" panose="02020603050405020304" pitchFamily="18" charset="0"/>
              </a:rPr>
              <a:t>b) Data Preprocessing:</a:t>
            </a:r>
          </a:p>
          <a:p>
            <a:pPr marL="412115" indent="-171450" algn="just">
              <a:lnSpc>
                <a:spcPct val="150000"/>
              </a:lnSpc>
              <a:spcBef>
                <a:spcPts val="100"/>
              </a:spcBef>
              <a:buFont typeface="Wingdings" panose="05000000000000000000" pitchFamily="2" charset="2"/>
              <a:buChar char="§"/>
              <a:tabLst>
                <a:tab pos="468630" algn="l"/>
              </a:tabLst>
            </a:pPr>
            <a:r>
              <a:rPr lang="en-US" sz="1200" dirty="0">
                <a:latin typeface="Times New Roman" panose="02020603050405020304" pitchFamily="18" charset="0"/>
                <a:cs typeface="Times New Roman" panose="02020603050405020304" pitchFamily="18" charset="0"/>
              </a:rPr>
              <a:t>Text Cleaning: Removing punctuation, converting all text to lowercase, and eliminating irrelevant characters.</a:t>
            </a:r>
            <a:endParaRPr lang="en-IN" sz="1200" dirty="0">
              <a:latin typeface="Times New Roman" panose="02020603050405020304" pitchFamily="18" charset="0"/>
              <a:cs typeface="Times New Roman" panose="02020603050405020304" pitchFamily="18" charset="0"/>
            </a:endParaRPr>
          </a:p>
          <a:p>
            <a:pPr marL="412115" indent="-171450" algn="just">
              <a:lnSpc>
                <a:spcPct val="150000"/>
              </a:lnSpc>
              <a:spcBef>
                <a:spcPts val="100"/>
              </a:spcBef>
              <a:buFont typeface="Wingdings" panose="05000000000000000000" pitchFamily="2" charset="2"/>
              <a:buChar char="§"/>
              <a:tabLst>
                <a:tab pos="468630" algn="l"/>
              </a:tabLst>
            </a:pPr>
            <a:r>
              <a:rPr lang="en-US" sz="1200" dirty="0">
                <a:latin typeface="Times New Roman" panose="02020603050405020304" pitchFamily="18" charset="0"/>
                <a:cs typeface="Times New Roman" panose="02020603050405020304" pitchFamily="18" charset="0"/>
              </a:rPr>
              <a:t>Tokenization: Breaking down messages into individual words or tokens.</a:t>
            </a:r>
          </a:p>
          <a:p>
            <a:pPr marL="412115" indent="-171450" algn="just">
              <a:lnSpc>
                <a:spcPct val="150000"/>
              </a:lnSpc>
              <a:spcBef>
                <a:spcPts val="100"/>
              </a:spcBef>
              <a:buFont typeface="Wingdings" panose="05000000000000000000" pitchFamily="2" charset="2"/>
              <a:buChar char="§"/>
              <a:tabLst>
                <a:tab pos="468630" algn="l"/>
              </a:tabLst>
            </a:pPr>
            <a:r>
              <a:rPr lang="en-US" sz="1200" dirty="0">
                <a:latin typeface="Times New Roman" panose="02020603050405020304" pitchFamily="18" charset="0"/>
                <a:cs typeface="Times New Roman" panose="02020603050405020304" pitchFamily="18" charset="0"/>
              </a:rPr>
              <a:t>Stop Words Removal: Commonly used words that do not contribute much meaning (like "and", "the") </a:t>
            </a:r>
            <a:r>
              <a:rPr lang="en-IN" sz="1200" dirty="0">
                <a:latin typeface="Times New Roman" panose="02020603050405020304" pitchFamily="18" charset="0"/>
                <a:cs typeface="Times New Roman" panose="02020603050405020304" pitchFamily="18" charset="0"/>
              </a:rPr>
              <a:t>are removed.</a:t>
            </a:r>
            <a:endParaRPr lang="en-US" sz="1200" dirty="0">
              <a:latin typeface="Times New Roman" panose="02020603050405020304" pitchFamily="18" charset="0"/>
              <a:cs typeface="Times New Roman" panose="02020603050405020304" pitchFamily="18" charset="0"/>
            </a:endParaRPr>
          </a:p>
          <a:p>
            <a:pPr marL="412115" indent="-171450" algn="just">
              <a:lnSpc>
                <a:spcPct val="150000"/>
              </a:lnSpc>
              <a:spcBef>
                <a:spcPts val="100"/>
              </a:spcBef>
              <a:buFont typeface="Wingdings" panose="05000000000000000000" pitchFamily="2" charset="2"/>
              <a:buChar char="§"/>
              <a:tabLst>
                <a:tab pos="468630" algn="l"/>
              </a:tabLst>
            </a:pPr>
            <a:r>
              <a:rPr lang="en-US" sz="1200" dirty="0">
                <a:latin typeface="Times New Roman" panose="02020603050405020304" pitchFamily="18" charset="0"/>
                <a:cs typeface="Times New Roman" panose="02020603050405020304" pitchFamily="18" charset="0"/>
              </a:rPr>
              <a:t>Feature Extraction using TF-IDF: The cleaned text is converted into numerical vectors using Term Frequency-Inverse Document Frequency (TF-IDF), which highlights the importance of words within a message relative to the entire dataset</a:t>
            </a:r>
          </a:p>
          <a:p>
            <a:pPr marL="240665" algn="just">
              <a:lnSpc>
                <a:spcPct val="150000"/>
              </a:lnSpc>
              <a:spcBef>
                <a:spcPts val="100"/>
              </a:spcBef>
              <a:tabLst>
                <a:tab pos="468630" algn="l"/>
              </a:tabLst>
            </a:pPr>
            <a:r>
              <a:rPr lang="en-US" sz="1200" b="1" dirty="0">
                <a:latin typeface="Times New Roman" panose="02020603050405020304" pitchFamily="18" charset="0"/>
                <a:cs typeface="Times New Roman" panose="02020603050405020304" pitchFamily="18" charset="0"/>
              </a:rPr>
              <a:t>c) </a:t>
            </a:r>
            <a:r>
              <a:rPr lang="en-IN" sz="1200" b="1" dirty="0">
                <a:latin typeface="Times New Roman" panose="02020603050405020304" pitchFamily="18" charset="0"/>
                <a:cs typeface="Times New Roman" panose="02020603050405020304" pitchFamily="18" charset="0"/>
              </a:rPr>
              <a:t>Model Selection and Training:</a:t>
            </a:r>
          </a:p>
          <a:p>
            <a:pPr marL="240665" algn="just">
              <a:lnSpc>
                <a:spcPct val="150000"/>
              </a:lnSpc>
              <a:spcBef>
                <a:spcPts val="100"/>
              </a:spcBef>
              <a:tabLst>
                <a:tab pos="468630" algn="l"/>
              </a:tabLst>
            </a:pPr>
            <a:r>
              <a:rPr lang="en-US" sz="1200" dirty="0">
                <a:latin typeface="Times New Roman" panose="02020603050405020304" pitchFamily="18" charset="0"/>
                <a:cs typeface="Times New Roman" panose="02020603050405020304" pitchFamily="18" charset="0"/>
              </a:rPr>
              <a:t>The project uses the Multinomial Naive Bayes classifier, which is well-suited for text classification problems. This algorithm assumes that the features (words) are conditionally independent given the class label, making it efficient for high-dimensional data like text.</a:t>
            </a:r>
            <a:endParaRPr lang="en-IN" sz="1200" dirty="0">
              <a:latin typeface="Times New Roman" panose="02020603050405020304" pitchFamily="18" charset="0"/>
              <a:cs typeface="Times New Roman" panose="02020603050405020304" pitchFamily="18" charset="0"/>
            </a:endParaRPr>
          </a:p>
          <a:p>
            <a:pPr marL="240665" algn="just">
              <a:lnSpc>
                <a:spcPct val="150000"/>
              </a:lnSpc>
              <a:spcBef>
                <a:spcPts val="100"/>
              </a:spcBef>
              <a:tabLst>
                <a:tab pos="468630" algn="l"/>
              </a:tabLst>
            </a:pPr>
            <a:r>
              <a:rPr lang="en-US" sz="1200" dirty="0">
                <a:latin typeface="Times New Roman" panose="02020603050405020304" pitchFamily="18" charset="0"/>
                <a:cs typeface="Times New Roman" panose="02020603050405020304" pitchFamily="18" charset="0"/>
              </a:rPr>
              <a:t>The model is trained on the preprocessed dataset, learning patterns and relationships between words and their associated labels (spam or ham).</a:t>
            </a:r>
          </a:p>
          <a:p>
            <a:pPr marL="240665" algn="just">
              <a:lnSpc>
                <a:spcPct val="150000"/>
              </a:lnSpc>
              <a:spcBef>
                <a:spcPts val="100"/>
              </a:spcBef>
              <a:tabLst>
                <a:tab pos="468630" algn="l"/>
              </a:tabLst>
            </a:pPr>
            <a:r>
              <a:rPr lang="en-IN" sz="1200" b="1" dirty="0">
                <a:latin typeface="Times New Roman" panose="02020603050405020304" pitchFamily="18" charset="0"/>
                <a:cs typeface="Times New Roman" panose="02020603050405020304" pitchFamily="18" charset="0"/>
              </a:rPr>
              <a:t>d) Model Evaluation:</a:t>
            </a:r>
          </a:p>
          <a:p>
            <a:pPr marL="412115" indent="-171450" algn="just">
              <a:lnSpc>
                <a:spcPct val="150000"/>
              </a:lnSpc>
              <a:spcBef>
                <a:spcPts val="100"/>
              </a:spcBef>
              <a:buFont typeface="Arial" panose="020B0604020202020204" pitchFamily="34" charset="0"/>
              <a:buChar char="•"/>
              <a:tabLst>
                <a:tab pos="468630" algn="l"/>
              </a:tabLst>
            </a:pPr>
            <a:r>
              <a:rPr lang="en-US" sz="1200" dirty="0">
                <a:latin typeface="Times New Roman" panose="02020603050405020304" pitchFamily="18" charset="0"/>
                <a:cs typeface="Times New Roman" panose="02020603050405020304" pitchFamily="18" charset="0"/>
              </a:rPr>
              <a:t>Accuracy: The percentage of correctly classified messages.</a:t>
            </a:r>
            <a:endParaRPr lang="en-IN" sz="1200" dirty="0">
              <a:latin typeface="Times New Roman" panose="02020603050405020304" pitchFamily="18" charset="0"/>
              <a:cs typeface="Times New Roman" panose="02020603050405020304" pitchFamily="18" charset="0"/>
            </a:endParaRPr>
          </a:p>
          <a:p>
            <a:pPr marL="412115" indent="-171450" algn="just">
              <a:lnSpc>
                <a:spcPct val="150000"/>
              </a:lnSpc>
              <a:spcBef>
                <a:spcPts val="100"/>
              </a:spcBef>
              <a:buFont typeface="Arial" panose="020B0604020202020204" pitchFamily="34" charset="0"/>
              <a:buChar char="•"/>
              <a:tabLst>
                <a:tab pos="468630" algn="l"/>
              </a:tabLst>
            </a:pPr>
            <a:r>
              <a:rPr lang="en-US" sz="1200" dirty="0">
                <a:latin typeface="Times New Roman" panose="02020603050405020304" pitchFamily="18" charset="0"/>
                <a:cs typeface="Times New Roman" panose="02020603050405020304" pitchFamily="18" charset="0"/>
              </a:rPr>
              <a:t>Precision: The ability of the model to correctly identify spam messages without misclassifying ham.</a:t>
            </a:r>
            <a:endParaRPr lang="en-IN" sz="1200" dirty="0">
              <a:latin typeface="Times New Roman" panose="02020603050405020304" pitchFamily="18" charset="0"/>
              <a:cs typeface="Times New Roman" panose="02020603050405020304" pitchFamily="18" charset="0"/>
            </a:endParaRPr>
          </a:p>
          <a:p>
            <a:pPr marL="412115" indent="-171450" algn="just">
              <a:lnSpc>
                <a:spcPct val="150000"/>
              </a:lnSpc>
              <a:spcBef>
                <a:spcPts val="100"/>
              </a:spcBef>
              <a:buFont typeface="Arial" panose="020B0604020202020204" pitchFamily="34" charset="0"/>
              <a:buChar char="•"/>
              <a:tabLst>
                <a:tab pos="468630" algn="l"/>
              </a:tabLst>
            </a:pPr>
            <a:r>
              <a:rPr lang="en-IN" sz="1200" dirty="0">
                <a:latin typeface="Times New Roman" panose="02020603050405020304" pitchFamily="18" charset="0"/>
                <a:cs typeface="Times New Roman" panose="02020603050405020304" pitchFamily="18" charset="0"/>
              </a:rPr>
              <a:t>Recall: </a:t>
            </a:r>
            <a:r>
              <a:rPr lang="en-US" sz="1200" dirty="0">
                <a:latin typeface="Times New Roman" panose="02020603050405020304" pitchFamily="18" charset="0"/>
                <a:cs typeface="Times New Roman" panose="02020603050405020304" pitchFamily="18" charset="0"/>
              </a:rPr>
              <a:t>The model’s ability to detect all actual spam messages.</a:t>
            </a:r>
          </a:p>
          <a:p>
            <a:pPr marL="412115" indent="-171450" algn="just">
              <a:lnSpc>
                <a:spcPct val="150000"/>
              </a:lnSpc>
              <a:spcBef>
                <a:spcPts val="100"/>
              </a:spcBef>
              <a:buFont typeface="Arial" panose="020B0604020202020204" pitchFamily="34" charset="0"/>
              <a:buChar char="•"/>
              <a:tabLst>
                <a:tab pos="468630" algn="l"/>
              </a:tabLst>
            </a:pPr>
            <a:r>
              <a:rPr lang="en-US" sz="1200" dirty="0">
                <a:latin typeface="Times New Roman" panose="02020603050405020304" pitchFamily="18" charset="0"/>
                <a:cs typeface="Times New Roman" panose="02020603050405020304" pitchFamily="18" charset="0"/>
              </a:rPr>
              <a:t>F1-Score: The harmonic mean of precision and recall, providing a balanced measure of the model’s performance.</a:t>
            </a:r>
          </a:p>
          <a:p>
            <a:pPr marL="240665" algn="just">
              <a:lnSpc>
                <a:spcPct val="150000"/>
              </a:lnSpc>
              <a:spcBef>
                <a:spcPts val="100"/>
              </a:spcBef>
              <a:tabLst>
                <a:tab pos="468630" algn="l"/>
              </a:tabLst>
            </a:pPr>
            <a:r>
              <a:rPr lang="en-US" sz="1200" b="1" dirty="0">
                <a:latin typeface="Times New Roman" panose="02020603050405020304" pitchFamily="18" charset="0"/>
                <a:cs typeface="Times New Roman" panose="02020603050405020304" pitchFamily="18" charset="0"/>
              </a:rPr>
              <a:t>e) </a:t>
            </a:r>
            <a:r>
              <a:rPr lang="en-IN" sz="1200" b="1" dirty="0">
                <a:latin typeface="Times New Roman" panose="02020603050405020304" pitchFamily="18" charset="0"/>
                <a:cs typeface="Times New Roman" panose="02020603050405020304" pitchFamily="18" charset="0"/>
              </a:rPr>
              <a:t>Prediction on New Messages:</a:t>
            </a:r>
          </a:p>
          <a:p>
            <a:pPr marL="240665" algn="just">
              <a:lnSpc>
                <a:spcPct val="150000"/>
              </a:lnSpc>
              <a:spcBef>
                <a:spcPts val="100"/>
              </a:spcBef>
              <a:tabLst>
                <a:tab pos="468630" algn="l"/>
              </a:tabLst>
            </a:pPr>
            <a:r>
              <a:rPr lang="en-US" sz="1200" dirty="0">
                <a:latin typeface="Times New Roman" panose="02020603050405020304" pitchFamily="18" charset="0"/>
                <a:cs typeface="Times New Roman" panose="02020603050405020304" pitchFamily="18" charset="0"/>
              </a:rPr>
              <a:t>Once validated, the model is used to predict whether new, unseen messages are spam or ham. This demonstrates the practical application of the model in real-world scenarios.</a:t>
            </a:r>
          </a:p>
          <a:p>
            <a:pPr marL="240665" algn="just">
              <a:spcBef>
                <a:spcPts val="100"/>
              </a:spcBef>
              <a:tabLst>
                <a:tab pos="468630" algn="l"/>
              </a:tabLst>
            </a:pPr>
            <a:endParaRPr lang="en-US" sz="1200" dirty="0"/>
          </a:p>
          <a:p>
            <a:pPr marL="240665" algn="just">
              <a:spcBef>
                <a:spcPts val="100"/>
              </a:spcBef>
              <a:tabLst>
                <a:tab pos="468630" algn="l"/>
              </a:tabLst>
            </a:pPr>
            <a:endParaRPr lang="en-US" sz="1200" dirty="0"/>
          </a:p>
          <a:p>
            <a:pPr marL="240665" algn="just">
              <a:spcBef>
                <a:spcPts val="100"/>
              </a:spcBef>
              <a:tabLst>
                <a:tab pos="468630" algn="l"/>
              </a:tabLst>
            </a:pPr>
            <a:endParaRPr lang="en-US" sz="1200" dirty="0"/>
          </a:p>
          <a:p>
            <a:pPr marL="412115" indent="-171450" algn="just">
              <a:spcBef>
                <a:spcPts val="100"/>
              </a:spcBef>
              <a:buFont typeface="Wingdings" panose="05000000000000000000" pitchFamily="2" charset="2"/>
              <a:buChar char="§"/>
              <a:tabLst>
                <a:tab pos="468630" algn="l"/>
              </a:tabLst>
            </a:pPr>
            <a:endParaRPr lang="en-US" sz="1200" dirty="0"/>
          </a:p>
          <a:p>
            <a:pPr marL="240665" algn="just">
              <a:spcBef>
                <a:spcPts val="100"/>
              </a:spcBef>
              <a:tabLst>
                <a:tab pos="468630" algn="l"/>
              </a:tabLst>
            </a:pPr>
            <a:endParaRPr lang="en-IN"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133</TotalTime>
  <Words>3262</Words>
  <Application>Microsoft Office PowerPoint</Application>
  <PresentationFormat>Custom</PresentationFormat>
  <Paragraphs>298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vt:lpstr>
      <vt:lpstr>Times</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TEJASHREE</dc:creator>
  <cp:lastModifiedBy>Prashant Kamagond</cp:lastModifiedBy>
  <cp:revision>3</cp:revision>
  <dcterms:created xsi:type="dcterms:W3CDTF">2025-05-20T17:31:00Z</dcterms:created>
  <dcterms:modified xsi:type="dcterms:W3CDTF">2025-05-21T04:57:11Z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2025-05-20T00:00:00Z</vt:filetime>
  </property>
  <property fmtid="{D5CDD505-2E9C-101B-9397-08002B2CF9AE}" pid="3" name="Creator">
    <vt:lpwstr>Microsoft® Word LTSC</vt:lpwstr>
  </property>
  <property fmtid="{D5CDD505-2E9C-101B-9397-08002B2CF9AE}" pid="4" name="LastSaved">
    <vt:filetime>2025-05-20T00:00:00Z</vt:filetime>
  </property>
  <property fmtid="{D5CDD505-2E9C-101B-9397-08002B2CF9AE}" pid="5" name="Producer">
    <vt:lpwstr>Microsoft® Word LTSC</vt:lpwstr>
  </property>
</Properties>
</file>