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561C69-1721-42FA-A32F-0C6BE28C70F8}">
  <a:tblStyle styleId="{BE561C69-1721-42FA-A32F-0C6BE28C70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a18b8c49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a18b8c49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a0de8c7a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a0de8c7a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a0de8c7a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a0de8c7a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b23f362a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b23f362a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b23f362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b23f362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b23f362a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b23f362a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a0de8c4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a0de8c4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a18b8c49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a18b8c49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b23f362a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b23f362a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b23f362a7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b23f362a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a18b8c4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a18b8c49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b23f362a7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b23f362a7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b23f362a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b23f362a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b23f362a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b23f362a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b23f362a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b23f362a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a001a48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a001a48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b23f362a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b23f362a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b23f362a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b23f362a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a001a48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a001a48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a18b8c49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a18b8c49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a18b8c49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a18b8c49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b23f362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b23f362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a18b8c49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a18b8c49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b23f362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23f362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b23f362a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b23f362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en.wikipedia.org/wiki/Hyperparameter_(machine_learning)" TargetMode="External"/><Relationship Id="rId4" Type="http://schemas.openxmlformats.org/officeDocument/2006/relationships/hyperlink" Target="https://scikit-learn.org/stable/modules/grid_search.html" TargetMode="External"/><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3.png"/><Relationship Id="rId7"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0" y="1633725"/>
            <a:ext cx="8520600" cy="350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000"/>
              <a:t>Capstone Project - II</a:t>
            </a:r>
            <a:endParaRPr b="1" sz="5000"/>
          </a:p>
          <a:p>
            <a:pPr indent="0" lvl="0" marL="0" rtl="0" algn="ctr">
              <a:spcBef>
                <a:spcPts val="0"/>
              </a:spcBef>
              <a:spcAft>
                <a:spcPts val="0"/>
              </a:spcAft>
              <a:buNone/>
            </a:pPr>
            <a:r>
              <a:rPr b="1" lang="en" sz="4300">
                <a:solidFill>
                  <a:schemeClr val="lt1"/>
                </a:solidFill>
              </a:rPr>
              <a:t>Team 1 : Cardiovascular Risk Prediction</a:t>
            </a:r>
            <a:endParaRPr b="1" sz="4300">
              <a:solidFill>
                <a:schemeClr val="lt1"/>
              </a:solidFill>
            </a:endParaRPr>
          </a:p>
          <a:p>
            <a:pPr indent="0" lvl="0" marL="0" rtl="0" algn="l">
              <a:spcBef>
                <a:spcPts val="0"/>
              </a:spcBef>
              <a:spcAft>
                <a:spcPts val="0"/>
              </a:spcAft>
              <a:buNone/>
            </a:pPr>
            <a:r>
              <a:t/>
            </a:r>
            <a:endParaRPr b="1" sz="2600"/>
          </a:p>
          <a:p>
            <a:pPr indent="0" lvl="0" marL="0" rtl="0" algn="l">
              <a:spcBef>
                <a:spcPts val="0"/>
              </a:spcBef>
              <a:spcAft>
                <a:spcPts val="0"/>
              </a:spcAft>
              <a:buNone/>
            </a:pPr>
            <a:r>
              <a:rPr b="1" lang="en" sz="2600"/>
              <a:t>Team Members :</a:t>
            </a:r>
            <a:endParaRPr b="1" sz="2600"/>
          </a:p>
          <a:p>
            <a:pPr indent="-355600" lvl="0" marL="457200" rtl="0" algn="l">
              <a:spcBef>
                <a:spcPts val="0"/>
              </a:spcBef>
              <a:spcAft>
                <a:spcPts val="0"/>
              </a:spcAft>
              <a:buClr>
                <a:schemeClr val="lt1"/>
              </a:buClr>
              <a:buSzPts val="2000"/>
              <a:buChar char="●"/>
            </a:pPr>
            <a:r>
              <a:rPr b="1" lang="en" sz="2000">
                <a:solidFill>
                  <a:schemeClr val="lt1"/>
                </a:solidFill>
              </a:rPr>
              <a:t>Shirsh Verma</a:t>
            </a:r>
            <a:endParaRPr b="1" sz="2000">
              <a:solidFill>
                <a:schemeClr val="lt1"/>
              </a:solidFill>
            </a:endParaRPr>
          </a:p>
          <a:p>
            <a:pPr indent="-355600" lvl="0" marL="457200" rtl="0" algn="l">
              <a:spcBef>
                <a:spcPts val="0"/>
              </a:spcBef>
              <a:spcAft>
                <a:spcPts val="0"/>
              </a:spcAft>
              <a:buClr>
                <a:schemeClr val="lt1"/>
              </a:buClr>
              <a:buSzPts val="2000"/>
              <a:buChar char="●"/>
            </a:pPr>
            <a:r>
              <a:rPr b="1" lang="en" sz="2000">
                <a:solidFill>
                  <a:schemeClr val="lt1"/>
                </a:solidFill>
              </a:rPr>
              <a:t>Monika Shinde</a:t>
            </a:r>
            <a:endParaRPr b="1" sz="2000">
              <a:solidFill>
                <a:schemeClr val="lt1"/>
              </a:solidFill>
            </a:endParaRPr>
          </a:p>
          <a:p>
            <a:pPr indent="-355600" lvl="0" marL="457200" rtl="0" algn="l">
              <a:spcBef>
                <a:spcPts val="0"/>
              </a:spcBef>
              <a:spcAft>
                <a:spcPts val="0"/>
              </a:spcAft>
              <a:buClr>
                <a:schemeClr val="lt1"/>
              </a:buClr>
              <a:buSzPts val="2000"/>
              <a:buChar char="●"/>
            </a:pPr>
            <a:r>
              <a:rPr b="1" lang="en" sz="2000">
                <a:solidFill>
                  <a:schemeClr val="lt1"/>
                </a:solidFill>
              </a:rPr>
              <a:t>Prashant Bhardwaj</a:t>
            </a:r>
            <a:endParaRPr b="1" sz="2000">
              <a:solidFill>
                <a:schemeClr val="lt1"/>
              </a:solidFill>
            </a:endParaRPr>
          </a:p>
          <a:p>
            <a:pPr indent="-355600" lvl="0" marL="457200" rtl="0" algn="l">
              <a:spcBef>
                <a:spcPts val="0"/>
              </a:spcBef>
              <a:spcAft>
                <a:spcPts val="0"/>
              </a:spcAft>
              <a:buClr>
                <a:schemeClr val="lt1"/>
              </a:buClr>
              <a:buSzPts val="2000"/>
              <a:buChar char="●"/>
            </a:pPr>
            <a:r>
              <a:rPr b="1" lang="en" sz="2000">
                <a:solidFill>
                  <a:schemeClr val="lt1"/>
                </a:solidFill>
              </a:rPr>
              <a:t>Smruti Ranjan Pradhan</a:t>
            </a:r>
            <a:endParaRPr b="1" sz="2000">
              <a:solidFill>
                <a:schemeClr val="lt1"/>
              </a:solidFill>
            </a:endParaRPr>
          </a:p>
          <a:p>
            <a:pPr indent="0" lvl="0" marL="0" rtl="0" algn="ctr">
              <a:spcBef>
                <a:spcPts val="0"/>
              </a:spcBef>
              <a:spcAft>
                <a:spcPts val="0"/>
              </a:spcAft>
              <a:buNone/>
            </a:pPr>
            <a:r>
              <a:t/>
            </a:r>
            <a:endParaRPr b="1" sz="43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ctrTitle"/>
          </p:nvPr>
        </p:nvSpPr>
        <p:spPr>
          <a:xfrm>
            <a:off x="311700" y="1110325"/>
            <a:ext cx="8520600" cy="209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Data Cleaning &amp; Feature Selection</a:t>
            </a:r>
            <a:endParaRPr b="1"/>
          </a:p>
        </p:txBody>
      </p:sp>
      <p:sp>
        <p:nvSpPr>
          <p:cNvPr id="124" name="Google Shape;124;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Dealing with Nulls</a:t>
            </a:r>
            <a:endParaRPr b="1"/>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a:solidFill>
                  <a:schemeClr val="lt1"/>
                </a:solidFill>
              </a:rPr>
              <a:t>Categorical Variables : </a:t>
            </a:r>
            <a:r>
              <a:rPr lang="en">
                <a:solidFill>
                  <a:schemeClr val="lt1"/>
                </a:solidFill>
              </a:rPr>
              <a:t>To fill up the absence of data in our categorical variables we have used simple imputer that imputes the null values with feature label that is most frequent in the feature column.</a:t>
            </a:r>
            <a:endParaRPr>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Continuous Variables : </a:t>
            </a:r>
            <a:r>
              <a:rPr lang="en">
                <a:solidFill>
                  <a:schemeClr val="lt1"/>
                </a:solidFill>
              </a:rPr>
              <a:t>To treat the null values in continuous variables, we use KNN imputer which uses a unsupervised clustering algorithm to come up with values of the features.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Dealing with outliers</a:t>
            </a:r>
            <a:endParaRPr b="1"/>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4"/>
          <p:cNvPicPr preferRelativeResize="0"/>
          <p:nvPr/>
        </p:nvPicPr>
        <p:blipFill>
          <a:blip r:embed="rId3">
            <a:alphaModFix/>
          </a:blip>
          <a:stretch>
            <a:fillRect/>
          </a:stretch>
        </p:blipFill>
        <p:spPr>
          <a:xfrm>
            <a:off x="285750" y="1350950"/>
            <a:ext cx="8572500" cy="3019425"/>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 Selection</a:t>
            </a:r>
            <a:endParaRPr b="1"/>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b="1" lang="en" sz="1600">
                <a:solidFill>
                  <a:schemeClr val="lt1"/>
                </a:solidFill>
              </a:rPr>
              <a:t>There is significant correlation </a:t>
            </a:r>
            <a:endParaRPr b="1" sz="1600">
              <a:solidFill>
                <a:schemeClr val="lt1"/>
              </a:solidFill>
            </a:endParaRPr>
          </a:p>
          <a:p>
            <a:pPr indent="0" lvl="0" marL="457200" rtl="0" algn="l">
              <a:spcBef>
                <a:spcPts val="0"/>
              </a:spcBef>
              <a:spcAft>
                <a:spcPts val="0"/>
              </a:spcAft>
              <a:buNone/>
            </a:pPr>
            <a:r>
              <a:rPr b="1" lang="en" sz="1600">
                <a:solidFill>
                  <a:schemeClr val="lt1"/>
                </a:solidFill>
              </a:rPr>
              <a:t>between systolic BP and prevalent </a:t>
            </a:r>
            <a:endParaRPr b="1" sz="1600">
              <a:solidFill>
                <a:schemeClr val="lt1"/>
              </a:solidFill>
            </a:endParaRPr>
          </a:p>
          <a:p>
            <a:pPr indent="0" lvl="0" marL="457200" rtl="0" algn="l">
              <a:spcBef>
                <a:spcPts val="0"/>
              </a:spcBef>
              <a:spcAft>
                <a:spcPts val="0"/>
              </a:spcAft>
              <a:buNone/>
            </a:pPr>
            <a:r>
              <a:rPr b="1" lang="en" sz="1600">
                <a:solidFill>
                  <a:schemeClr val="lt1"/>
                </a:solidFill>
              </a:rPr>
              <a:t>hypertension.</a:t>
            </a:r>
            <a:endParaRPr b="1" sz="1600">
              <a:solidFill>
                <a:schemeClr val="lt1"/>
              </a:solidFill>
            </a:endParaRPr>
          </a:p>
          <a:p>
            <a:pPr indent="0" lvl="0" marL="0" rtl="0" algn="l">
              <a:spcBef>
                <a:spcPts val="0"/>
              </a:spcBef>
              <a:spcAft>
                <a:spcPts val="0"/>
              </a:spcAft>
              <a:buNone/>
            </a:pPr>
            <a:r>
              <a:t/>
            </a:r>
            <a:endParaRPr b="1"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Also features like is smoking and </a:t>
            </a:r>
            <a:endParaRPr b="1" sz="1600">
              <a:solidFill>
                <a:schemeClr val="lt1"/>
              </a:solidFill>
            </a:endParaRPr>
          </a:p>
          <a:p>
            <a:pPr indent="0" lvl="0" marL="457200" rtl="0" algn="l">
              <a:spcBef>
                <a:spcPts val="0"/>
              </a:spcBef>
              <a:spcAft>
                <a:spcPts val="0"/>
              </a:spcAft>
              <a:buNone/>
            </a:pPr>
            <a:r>
              <a:rPr b="1" lang="en" sz="1600">
                <a:solidFill>
                  <a:schemeClr val="lt1"/>
                </a:solidFill>
              </a:rPr>
              <a:t>cigarettes per day are correlated. </a:t>
            </a:r>
            <a:endParaRPr b="1" sz="1600">
              <a:solidFill>
                <a:schemeClr val="lt1"/>
              </a:solidFill>
            </a:endParaRPr>
          </a:p>
          <a:p>
            <a:pPr indent="0" lvl="0" marL="0" rtl="0" algn="l">
              <a:spcBef>
                <a:spcPts val="0"/>
              </a:spcBef>
              <a:spcAft>
                <a:spcPts val="0"/>
              </a:spcAft>
              <a:buNone/>
            </a:pPr>
            <a:r>
              <a:t/>
            </a:r>
            <a:endParaRPr b="1"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Similarly glucose level and diabetes </a:t>
            </a:r>
            <a:endParaRPr b="1" sz="1600">
              <a:solidFill>
                <a:schemeClr val="lt1"/>
              </a:solidFill>
            </a:endParaRPr>
          </a:p>
          <a:p>
            <a:pPr indent="0" lvl="0" marL="457200" rtl="0" algn="l">
              <a:spcBef>
                <a:spcPts val="0"/>
              </a:spcBef>
              <a:spcAft>
                <a:spcPts val="0"/>
              </a:spcAft>
              <a:buNone/>
            </a:pPr>
            <a:r>
              <a:rPr b="1" lang="en" sz="1600">
                <a:solidFill>
                  <a:schemeClr val="lt1"/>
                </a:solidFill>
              </a:rPr>
              <a:t>are correlated. </a:t>
            </a:r>
            <a:endParaRPr b="1" sz="1600">
              <a:solidFill>
                <a:schemeClr val="lt1"/>
              </a:solidFill>
            </a:endParaRPr>
          </a:p>
        </p:txBody>
      </p:sp>
      <p:pic>
        <p:nvPicPr>
          <p:cNvPr id="144" name="Google Shape;144;p25"/>
          <p:cNvPicPr preferRelativeResize="0"/>
          <p:nvPr/>
        </p:nvPicPr>
        <p:blipFill>
          <a:blip r:embed="rId3">
            <a:alphaModFix/>
          </a:blip>
          <a:stretch>
            <a:fillRect/>
          </a:stretch>
        </p:blipFill>
        <p:spPr>
          <a:xfrm>
            <a:off x="4366000" y="588348"/>
            <a:ext cx="4263700" cy="40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Final set of features :</a:t>
            </a:r>
            <a:endParaRPr b="1"/>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a:solidFill>
                  <a:schemeClr val="lt1"/>
                </a:solidFill>
              </a:rPr>
              <a:t>Age</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Sex</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BP Meds</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Prevalent Stroke</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Systolic BP</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Glucose</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Total Cholesterol</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Body Mass index</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Heart Rate</a:t>
            </a:r>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Train-Test Split</a:t>
            </a:r>
            <a:endParaRPr b="1"/>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2000">
              <a:solidFill>
                <a:schemeClr val="lt1"/>
              </a:solidFill>
            </a:endParaRPr>
          </a:p>
          <a:p>
            <a:pPr indent="-355600" lvl="0" marL="457200" rtl="0" algn="l">
              <a:spcBef>
                <a:spcPts val="0"/>
              </a:spcBef>
              <a:spcAft>
                <a:spcPts val="0"/>
              </a:spcAft>
              <a:buClr>
                <a:schemeClr val="lt1"/>
              </a:buClr>
              <a:buSzPts val="2000"/>
              <a:buChar char="●"/>
            </a:pPr>
            <a:r>
              <a:rPr b="1" lang="en" sz="2000">
                <a:solidFill>
                  <a:schemeClr val="lt1"/>
                </a:solidFill>
              </a:rPr>
              <a:t>Train dataset has 2712 samples while test dataset has 678 samples.</a:t>
            </a:r>
            <a:endParaRPr b="1" sz="2000">
              <a:solidFill>
                <a:schemeClr val="lt1"/>
              </a:solidFill>
            </a:endParaRPr>
          </a:p>
          <a:p>
            <a:pPr indent="-355600" lvl="0" marL="457200" rtl="0" algn="l">
              <a:spcBef>
                <a:spcPts val="0"/>
              </a:spcBef>
              <a:spcAft>
                <a:spcPts val="0"/>
              </a:spcAft>
              <a:buClr>
                <a:schemeClr val="lt1"/>
              </a:buClr>
              <a:buSzPts val="2000"/>
              <a:buChar char="●"/>
            </a:pPr>
            <a:r>
              <a:rPr b="1" lang="en" sz="2000">
                <a:solidFill>
                  <a:schemeClr val="lt1"/>
                </a:solidFill>
              </a:rPr>
              <a:t>The split is such that the target variables classes are equally stratified over train and test dataset</a:t>
            </a:r>
            <a:endParaRPr b="1" sz="2000">
              <a:solidFill>
                <a:schemeClr val="lt1"/>
              </a:solidFill>
            </a:endParaRPr>
          </a:p>
          <a:p>
            <a:pPr indent="-355600" lvl="0" marL="457200" rtl="0" algn="l">
              <a:spcBef>
                <a:spcPts val="0"/>
              </a:spcBef>
              <a:spcAft>
                <a:spcPts val="0"/>
              </a:spcAft>
              <a:buClr>
                <a:schemeClr val="lt1"/>
              </a:buClr>
              <a:buSzPts val="2000"/>
              <a:buChar char="●"/>
            </a:pPr>
            <a:r>
              <a:rPr b="1" lang="en" sz="2000">
                <a:solidFill>
                  <a:schemeClr val="lt1"/>
                </a:solidFill>
              </a:rPr>
              <a:t>Out of 2712 samples, 2303 samples are of class 0 i.e. patients with no risk of CHD, while 409 samples belong to class 1 i.e. patients with a risk of CHD.</a:t>
            </a:r>
            <a:endParaRPr b="1"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177075" y="459025"/>
            <a:ext cx="8520600" cy="60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t>Addressing Class imbalance</a:t>
            </a:r>
            <a:endParaRPr b="1" sz="2800"/>
          </a:p>
        </p:txBody>
      </p:sp>
      <p:sp>
        <p:nvSpPr>
          <p:cNvPr id="162" name="Google Shape;162;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3" name="Google Shape;163;p28"/>
          <p:cNvPicPr preferRelativeResize="0"/>
          <p:nvPr/>
        </p:nvPicPr>
        <p:blipFill>
          <a:blip r:embed="rId3">
            <a:alphaModFix/>
          </a:blip>
          <a:stretch>
            <a:fillRect/>
          </a:stretch>
        </p:blipFill>
        <p:spPr>
          <a:xfrm>
            <a:off x="747350" y="1097473"/>
            <a:ext cx="3087900" cy="2575500"/>
          </a:xfrm>
          <a:prstGeom prst="rect">
            <a:avLst/>
          </a:prstGeom>
          <a:noFill/>
          <a:ln>
            <a:noFill/>
          </a:ln>
        </p:spPr>
      </p:pic>
      <p:pic>
        <p:nvPicPr>
          <p:cNvPr id="164" name="Google Shape;164;p28"/>
          <p:cNvPicPr preferRelativeResize="0"/>
          <p:nvPr/>
        </p:nvPicPr>
        <p:blipFill>
          <a:blip r:embed="rId4">
            <a:alphaModFix/>
          </a:blip>
          <a:stretch>
            <a:fillRect/>
          </a:stretch>
        </p:blipFill>
        <p:spPr>
          <a:xfrm>
            <a:off x="4572000" y="1229973"/>
            <a:ext cx="3456326" cy="2215100"/>
          </a:xfrm>
          <a:prstGeom prst="rect">
            <a:avLst/>
          </a:prstGeom>
          <a:noFill/>
          <a:ln>
            <a:noFill/>
          </a:ln>
        </p:spPr>
      </p:pic>
      <p:sp>
        <p:nvSpPr>
          <p:cNvPr id="165" name="Google Shape;165;p28"/>
          <p:cNvSpPr txBox="1"/>
          <p:nvPr/>
        </p:nvSpPr>
        <p:spPr>
          <a:xfrm>
            <a:off x="3924013" y="3445075"/>
            <a:ext cx="4752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rPr>
              <a:t>Random over sampler on train dataset</a:t>
            </a:r>
            <a:endParaRPr b="1" sz="1200">
              <a:solidFill>
                <a:schemeClr val="lt1"/>
              </a:solidFill>
            </a:endParaRPr>
          </a:p>
        </p:txBody>
      </p:sp>
      <p:sp>
        <p:nvSpPr>
          <p:cNvPr id="166" name="Google Shape;166;p28"/>
          <p:cNvSpPr txBox="1"/>
          <p:nvPr/>
        </p:nvSpPr>
        <p:spPr>
          <a:xfrm>
            <a:off x="659700" y="4025350"/>
            <a:ext cx="644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After over sampling we have train set of size 4606 with 2303 samples of each of the class. Our dataset is now ready for training.</a:t>
            </a:r>
            <a:endParaRPr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Modeling and Results</a:t>
            </a:r>
            <a:endParaRPr b="1"/>
          </a:p>
        </p:txBody>
      </p:sp>
      <p:sp>
        <p:nvSpPr>
          <p:cNvPr id="172" name="Google Shape;172;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82825" y="680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Using the training set, We trained five classifiers, i</a:t>
            </a:r>
            <a:r>
              <a:rPr b="1" lang="en"/>
              <a:t>.e.,:</a:t>
            </a:r>
            <a:endParaRPr b="1"/>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30"/>
          <p:cNvPicPr preferRelativeResize="0"/>
          <p:nvPr/>
        </p:nvPicPr>
        <p:blipFill>
          <a:blip r:embed="rId3">
            <a:alphaModFix/>
          </a:blip>
          <a:stretch>
            <a:fillRect/>
          </a:stretch>
        </p:blipFill>
        <p:spPr>
          <a:xfrm>
            <a:off x="82825" y="1138225"/>
            <a:ext cx="4140525" cy="3049275"/>
          </a:xfrm>
          <a:prstGeom prst="rect">
            <a:avLst/>
          </a:prstGeom>
          <a:noFill/>
          <a:ln>
            <a:noFill/>
          </a:ln>
        </p:spPr>
      </p:pic>
      <p:pic>
        <p:nvPicPr>
          <p:cNvPr id="180" name="Google Shape;180;p30"/>
          <p:cNvPicPr preferRelativeResize="0"/>
          <p:nvPr/>
        </p:nvPicPr>
        <p:blipFill rotWithShape="1">
          <a:blip r:embed="rId4">
            <a:alphaModFix/>
          </a:blip>
          <a:srcRect b="-11984" l="0" r="0" t="-15778"/>
          <a:stretch/>
        </p:blipFill>
        <p:spPr>
          <a:xfrm>
            <a:off x="5356239" y="1138225"/>
            <a:ext cx="3476060" cy="296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31"/>
          <p:cNvPicPr preferRelativeResize="0"/>
          <p:nvPr/>
        </p:nvPicPr>
        <p:blipFill>
          <a:blip r:embed="rId3">
            <a:alphaModFix/>
          </a:blip>
          <a:stretch>
            <a:fillRect/>
          </a:stretch>
        </p:blipFill>
        <p:spPr>
          <a:xfrm>
            <a:off x="108225" y="126050"/>
            <a:ext cx="4604401" cy="2688075"/>
          </a:xfrm>
          <a:prstGeom prst="rect">
            <a:avLst/>
          </a:prstGeom>
          <a:noFill/>
          <a:ln>
            <a:noFill/>
          </a:ln>
        </p:spPr>
      </p:pic>
      <p:pic>
        <p:nvPicPr>
          <p:cNvPr id="187" name="Google Shape;187;p31"/>
          <p:cNvPicPr preferRelativeResize="0"/>
          <p:nvPr/>
        </p:nvPicPr>
        <p:blipFill>
          <a:blip r:embed="rId4">
            <a:alphaModFix/>
          </a:blip>
          <a:stretch>
            <a:fillRect/>
          </a:stretch>
        </p:blipFill>
        <p:spPr>
          <a:xfrm>
            <a:off x="2385527" y="2455425"/>
            <a:ext cx="4372947" cy="2688075"/>
          </a:xfrm>
          <a:prstGeom prst="rect">
            <a:avLst/>
          </a:prstGeom>
          <a:noFill/>
          <a:ln>
            <a:noFill/>
          </a:ln>
        </p:spPr>
      </p:pic>
      <p:pic>
        <p:nvPicPr>
          <p:cNvPr id="188" name="Google Shape;188;p31"/>
          <p:cNvPicPr preferRelativeResize="0"/>
          <p:nvPr/>
        </p:nvPicPr>
        <p:blipFill>
          <a:blip r:embed="rId5">
            <a:alphaModFix/>
          </a:blip>
          <a:stretch>
            <a:fillRect/>
          </a:stretch>
        </p:blipFill>
        <p:spPr>
          <a:xfrm>
            <a:off x="4658575" y="126050"/>
            <a:ext cx="3819920" cy="2248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 :</a:t>
            </a:r>
            <a:endParaRPr b="1"/>
          </a:p>
        </p:txBody>
      </p:sp>
      <p:sp>
        <p:nvSpPr>
          <p:cNvPr id="61" name="Google Shape;61;p14"/>
          <p:cNvSpPr txBox="1"/>
          <p:nvPr>
            <p:ph idx="1" type="body"/>
          </p:nvPr>
        </p:nvSpPr>
        <p:spPr>
          <a:xfrm>
            <a:off x="311700" y="1152475"/>
            <a:ext cx="4602900" cy="3856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300">
                <a:solidFill>
                  <a:schemeClr val="lt1"/>
                </a:solidFill>
              </a:rPr>
              <a:t>Coronary heart disease is caused due to accumulation of plaque in major heart blood vessels</a:t>
            </a:r>
            <a:endParaRPr sz="1300">
              <a:solidFill>
                <a:schemeClr val="lt1"/>
              </a:solidFill>
            </a:endParaRPr>
          </a:p>
          <a:p>
            <a:pPr indent="0" lvl="0" marL="457200" rtl="0" algn="l">
              <a:spcBef>
                <a:spcPts val="0"/>
              </a:spcBef>
              <a:spcAft>
                <a:spcPts val="0"/>
              </a:spcAft>
              <a:buNone/>
            </a:pPr>
            <a:r>
              <a:rPr lang="en" sz="1300">
                <a:solidFill>
                  <a:schemeClr val="lt1"/>
                </a:solidFill>
              </a:rPr>
              <a:t>leading to blockage of oxygen-rich blood to heart.</a:t>
            </a:r>
            <a:endParaRPr sz="1300">
              <a:solidFill>
                <a:schemeClr val="lt1"/>
              </a:solidFill>
            </a:endParaRPr>
          </a:p>
          <a:p>
            <a:pPr indent="0" lvl="0" marL="0" rtl="0" algn="l">
              <a:spcBef>
                <a:spcPts val="0"/>
              </a:spcBef>
              <a:spcAft>
                <a:spcPts val="0"/>
              </a:spcAft>
              <a:buNone/>
            </a:pPr>
            <a:r>
              <a:t/>
            </a:r>
            <a:endParaRPr sz="12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It </a:t>
            </a:r>
            <a:r>
              <a:rPr lang="en" sz="1300">
                <a:solidFill>
                  <a:schemeClr val="lt1"/>
                </a:solidFill>
              </a:rPr>
              <a:t>is the most common type of heart disease, killing about 300 K people in US alone every year.</a:t>
            </a:r>
            <a:r>
              <a:rPr lang="en" sz="1200">
                <a:solidFill>
                  <a:schemeClr val="lt1"/>
                </a:solidFill>
              </a:rPr>
              <a:t> </a:t>
            </a:r>
            <a:endParaRPr sz="1200">
              <a:solidFill>
                <a:schemeClr val="lt1"/>
              </a:solidFill>
            </a:endParaRPr>
          </a:p>
          <a:p>
            <a:pPr indent="0" lvl="0" marL="457200" rtl="0" algn="l">
              <a:spcBef>
                <a:spcPts val="0"/>
              </a:spcBef>
              <a:spcAft>
                <a:spcPts val="0"/>
              </a:spcAft>
              <a:buNone/>
            </a:pPr>
            <a:r>
              <a:t/>
            </a:r>
            <a:endParaRPr sz="12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The goal of our project is to come up with a ML model that correctly predicts 10-year risk of a patient having coronary heart disease (CHD).</a:t>
            </a:r>
            <a:endParaRPr sz="1300">
              <a:solidFill>
                <a:schemeClr val="lt1"/>
              </a:solidFill>
            </a:endParaRPr>
          </a:p>
          <a:p>
            <a:pPr indent="0" lvl="0" marL="457200" rtl="0" algn="l">
              <a:spcBef>
                <a:spcPts val="0"/>
              </a:spcBef>
              <a:spcAft>
                <a:spcPts val="0"/>
              </a:spcAft>
              <a:buNone/>
            </a:pPr>
            <a:r>
              <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The very important metric that we want to focus on is the </a:t>
            </a:r>
            <a:r>
              <a:rPr b="1" lang="en" sz="1300">
                <a:solidFill>
                  <a:schemeClr val="lt1"/>
                </a:solidFill>
              </a:rPr>
              <a:t>Recall</a:t>
            </a:r>
            <a:r>
              <a:rPr lang="en" sz="1300">
                <a:solidFill>
                  <a:schemeClr val="lt1"/>
                </a:solidFill>
              </a:rPr>
              <a:t> metric since we want to minimize false negatives i.e. person with 10-year CHD risk should be flagged positive by the model.</a:t>
            </a:r>
            <a:endParaRPr sz="1300">
              <a:solidFill>
                <a:schemeClr val="lt1"/>
              </a:solidFill>
            </a:endParaRPr>
          </a:p>
        </p:txBody>
      </p:sp>
      <p:pic>
        <p:nvPicPr>
          <p:cNvPr id="62" name="Google Shape;62;p14"/>
          <p:cNvPicPr preferRelativeResize="0"/>
          <p:nvPr/>
        </p:nvPicPr>
        <p:blipFill>
          <a:blip r:embed="rId3">
            <a:alphaModFix/>
          </a:blip>
          <a:stretch>
            <a:fillRect/>
          </a:stretch>
        </p:blipFill>
        <p:spPr>
          <a:xfrm>
            <a:off x="5767175" y="631525"/>
            <a:ext cx="2619375" cy="1743075"/>
          </a:xfrm>
          <a:prstGeom prst="rect">
            <a:avLst/>
          </a:prstGeom>
          <a:noFill/>
          <a:ln>
            <a:noFill/>
          </a:ln>
        </p:spPr>
      </p:pic>
      <p:pic>
        <p:nvPicPr>
          <p:cNvPr id="63" name="Google Shape;63;p14"/>
          <p:cNvPicPr preferRelativeResize="0"/>
          <p:nvPr/>
        </p:nvPicPr>
        <p:blipFill>
          <a:blip r:embed="rId4">
            <a:alphaModFix/>
          </a:blip>
          <a:stretch>
            <a:fillRect/>
          </a:stretch>
        </p:blipFill>
        <p:spPr>
          <a:xfrm>
            <a:off x="5910050" y="2804175"/>
            <a:ext cx="2476500" cy="173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202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CC0000"/>
                </a:solidFill>
              </a:rPr>
              <a:t>After training each model and tuning their</a:t>
            </a:r>
            <a:r>
              <a:rPr b="1" lang="en" sz="1800">
                <a:solidFill>
                  <a:srgbClr val="CC0000"/>
                </a:solidFill>
                <a:uFill>
                  <a:noFill/>
                </a:uFill>
                <a:hlinkClick r:id="rId3">
                  <a:extLst>
                    <a:ext uri="{A12FA001-AC4F-418D-AE19-62706E023703}">
                      <ahyp:hlinkClr val="tx"/>
                    </a:ext>
                  </a:extLst>
                </a:hlinkClick>
              </a:rPr>
              <a:t> </a:t>
            </a:r>
            <a:r>
              <a:rPr b="1" lang="en" sz="1800">
                <a:solidFill>
                  <a:srgbClr val="CC0000"/>
                </a:solidFill>
              </a:rPr>
              <a:t>Hyper-parameters using</a:t>
            </a:r>
            <a:r>
              <a:rPr b="1" lang="en" sz="1800">
                <a:solidFill>
                  <a:srgbClr val="CC0000"/>
                </a:solidFill>
                <a:uFill>
                  <a:noFill/>
                </a:uFill>
                <a:hlinkClick r:id="rId4">
                  <a:extLst>
                    <a:ext uri="{A12FA001-AC4F-418D-AE19-62706E023703}">
                      <ahyp:hlinkClr val="tx"/>
                    </a:ext>
                  </a:extLst>
                </a:hlinkClick>
              </a:rPr>
              <a:t> </a:t>
            </a:r>
            <a:r>
              <a:rPr b="1" lang="en" sz="1800">
                <a:solidFill>
                  <a:srgbClr val="CC0000"/>
                </a:solidFill>
              </a:rPr>
              <a:t>Grid Search, We evaluated and compared their performance using the following metrics:</a:t>
            </a:r>
            <a:endParaRPr b="1" sz="3500">
              <a:solidFill>
                <a:srgbClr val="CC0000"/>
              </a:solidFill>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32"/>
          <p:cNvPicPr preferRelativeResize="0"/>
          <p:nvPr/>
        </p:nvPicPr>
        <p:blipFill>
          <a:blip r:embed="rId5">
            <a:alphaModFix/>
          </a:blip>
          <a:stretch>
            <a:fillRect/>
          </a:stretch>
        </p:blipFill>
        <p:spPr>
          <a:xfrm>
            <a:off x="219325" y="1744950"/>
            <a:ext cx="3106450" cy="2231450"/>
          </a:xfrm>
          <a:prstGeom prst="rect">
            <a:avLst/>
          </a:prstGeom>
          <a:noFill/>
          <a:ln>
            <a:noFill/>
          </a:ln>
        </p:spPr>
      </p:pic>
      <p:pic>
        <p:nvPicPr>
          <p:cNvPr id="196" name="Google Shape;196;p32"/>
          <p:cNvPicPr preferRelativeResize="0"/>
          <p:nvPr/>
        </p:nvPicPr>
        <p:blipFill>
          <a:blip r:embed="rId6">
            <a:alphaModFix/>
          </a:blip>
          <a:stretch>
            <a:fillRect/>
          </a:stretch>
        </p:blipFill>
        <p:spPr>
          <a:xfrm>
            <a:off x="4637200" y="905800"/>
            <a:ext cx="3106450" cy="2123750"/>
          </a:xfrm>
          <a:prstGeom prst="rect">
            <a:avLst/>
          </a:prstGeom>
          <a:noFill/>
          <a:ln>
            <a:noFill/>
          </a:ln>
        </p:spPr>
      </p:pic>
      <p:pic>
        <p:nvPicPr>
          <p:cNvPr id="197" name="Google Shape;197;p32"/>
          <p:cNvPicPr preferRelativeResize="0"/>
          <p:nvPr/>
        </p:nvPicPr>
        <p:blipFill>
          <a:blip r:embed="rId7">
            <a:alphaModFix/>
          </a:blip>
          <a:stretch>
            <a:fillRect/>
          </a:stretch>
        </p:blipFill>
        <p:spPr>
          <a:xfrm>
            <a:off x="4914075" y="3159975"/>
            <a:ext cx="2552700" cy="179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Models Trained</a:t>
            </a:r>
            <a:endParaRPr b="1"/>
          </a:p>
        </p:txBody>
      </p:sp>
      <p:sp>
        <p:nvSpPr>
          <p:cNvPr id="203" name="Google Shape;20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Clr>
                <a:schemeClr val="lt1"/>
              </a:buClr>
              <a:buSzPts val="1800"/>
              <a:buChar char="●"/>
            </a:pPr>
            <a:r>
              <a:rPr b="1" lang="en">
                <a:solidFill>
                  <a:schemeClr val="lt1"/>
                </a:solidFill>
              </a:rPr>
              <a:t>Best Performing Model : Support Vector Machines (SVC)</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Since the recall on test set is 74% for SVC. However the precision is low ~ 26%, although precision on train set is 66%</a:t>
            </a:r>
            <a:endParaRPr b="1">
              <a:solidFill>
                <a:schemeClr val="lt1"/>
              </a:solidFill>
            </a:endParaRPr>
          </a:p>
        </p:txBody>
      </p:sp>
      <p:pic>
        <p:nvPicPr>
          <p:cNvPr id="204" name="Google Shape;204;p33"/>
          <p:cNvPicPr preferRelativeResize="0"/>
          <p:nvPr/>
        </p:nvPicPr>
        <p:blipFill>
          <a:blip r:embed="rId3">
            <a:alphaModFix/>
          </a:blip>
          <a:stretch>
            <a:fillRect/>
          </a:stretch>
        </p:blipFill>
        <p:spPr>
          <a:xfrm>
            <a:off x="357800" y="1194200"/>
            <a:ext cx="8307875" cy="1377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Confusion</a:t>
            </a:r>
            <a:r>
              <a:rPr b="1" lang="en" sz="2600"/>
              <a:t> Matrix and Classification report of SVC</a:t>
            </a:r>
            <a:endParaRPr b="1" sz="2600"/>
          </a:p>
        </p:txBody>
      </p:sp>
      <p:sp>
        <p:nvSpPr>
          <p:cNvPr id="210" name="Google Shape;21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a:solidFill>
                  <a:schemeClr val="lt1"/>
                </a:solidFill>
              </a:rPr>
              <a:t>Train Set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Test Set :</a:t>
            </a:r>
            <a:endParaRPr b="1">
              <a:solidFill>
                <a:schemeClr val="lt1"/>
              </a:solidFill>
            </a:endParaRPr>
          </a:p>
        </p:txBody>
      </p:sp>
      <p:graphicFrame>
        <p:nvGraphicFramePr>
          <p:cNvPr id="211" name="Google Shape;211;p34"/>
          <p:cNvGraphicFramePr/>
          <p:nvPr/>
        </p:nvGraphicFramePr>
        <p:xfrm>
          <a:off x="415775" y="3661100"/>
          <a:ext cx="3000000" cy="3000000"/>
        </p:xfrm>
        <a:graphic>
          <a:graphicData uri="http://schemas.openxmlformats.org/drawingml/2006/table">
            <a:tbl>
              <a:tblPr>
                <a:noFill/>
                <a:tableStyleId>{BE561C69-1721-42FA-A32F-0C6BE28C70F8}</a:tableStyleId>
              </a:tblPr>
              <a:tblGrid>
                <a:gridCol w="1564900"/>
                <a:gridCol w="1564900"/>
              </a:tblGrid>
              <a:tr h="506800">
                <a:tc>
                  <a:txBody>
                    <a:bodyPr/>
                    <a:lstStyle/>
                    <a:p>
                      <a:pPr indent="0" lvl="0" marL="0" rtl="0" algn="ctr">
                        <a:spcBef>
                          <a:spcPts val="0"/>
                        </a:spcBef>
                        <a:spcAft>
                          <a:spcPts val="0"/>
                        </a:spcAft>
                        <a:buNone/>
                      </a:pPr>
                      <a:r>
                        <a:rPr b="1" lang="en">
                          <a:solidFill>
                            <a:schemeClr val="lt1"/>
                          </a:solidFill>
                        </a:rPr>
                        <a:t>359</a:t>
                      </a:r>
                      <a:endParaRPr b="1">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217</a:t>
                      </a:r>
                      <a:endParaRPr b="1">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06800">
                <a:tc>
                  <a:txBody>
                    <a:bodyPr/>
                    <a:lstStyle/>
                    <a:p>
                      <a:pPr indent="0" lvl="0" marL="0" rtl="0" algn="ctr">
                        <a:spcBef>
                          <a:spcPts val="0"/>
                        </a:spcBef>
                        <a:spcAft>
                          <a:spcPts val="0"/>
                        </a:spcAft>
                        <a:buNone/>
                      </a:pPr>
                      <a:r>
                        <a:rPr b="1" lang="en">
                          <a:solidFill>
                            <a:schemeClr val="lt1"/>
                          </a:solidFill>
                        </a:rPr>
                        <a:t>27</a:t>
                      </a:r>
                      <a:endParaRPr b="1">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75</a:t>
                      </a:r>
                      <a:endParaRPr b="1">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graphicFrame>
        <p:nvGraphicFramePr>
          <p:cNvPr id="212" name="Google Shape;212;p34"/>
          <p:cNvGraphicFramePr/>
          <p:nvPr/>
        </p:nvGraphicFramePr>
        <p:xfrm>
          <a:off x="415775" y="1664888"/>
          <a:ext cx="3000000" cy="3000000"/>
        </p:xfrm>
        <a:graphic>
          <a:graphicData uri="http://schemas.openxmlformats.org/drawingml/2006/table">
            <a:tbl>
              <a:tblPr>
                <a:noFill/>
                <a:tableStyleId>{BE561C69-1721-42FA-A32F-0C6BE28C70F8}</a:tableStyleId>
              </a:tblPr>
              <a:tblGrid>
                <a:gridCol w="1564900"/>
                <a:gridCol w="1564900"/>
              </a:tblGrid>
              <a:tr h="506800">
                <a:tc>
                  <a:txBody>
                    <a:bodyPr/>
                    <a:lstStyle/>
                    <a:p>
                      <a:pPr indent="0" lvl="0" marL="0" rtl="0" algn="ctr">
                        <a:spcBef>
                          <a:spcPts val="0"/>
                        </a:spcBef>
                        <a:spcAft>
                          <a:spcPts val="0"/>
                        </a:spcAft>
                        <a:buNone/>
                      </a:pPr>
                      <a:r>
                        <a:rPr b="1" lang="en">
                          <a:solidFill>
                            <a:schemeClr val="lt1"/>
                          </a:solidFill>
                        </a:rPr>
                        <a:t>1144</a:t>
                      </a:r>
                      <a:endParaRPr b="1">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699</a:t>
                      </a:r>
                      <a:endParaRPr b="1">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06800">
                <a:tc>
                  <a:txBody>
                    <a:bodyPr/>
                    <a:lstStyle/>
                    <a:p>
                      <a:pPr indent="0" lvl="0" marL="0" rtl="0" algn="ctr">
                        <a:spcBef>
                          <a:spcPts val="0"/>
                        </a:spcBef>
                        <a:spcAft>
                          <a:spcPts val="0"/>
                        </a:spcAft>
                        <a:buNone/>
                      </a:pPr>
                      <a:r>
                        <a:rPr b="1" lang="en">
                          <a:solidFill>
                            <a:schemeClr val="lt1"/>
                          </a:solidFill>
                        </a:rPr>
                        <a:t>471</a:t>
                      </a:r>
                      <a:endParaRPr b="1">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1372</a:t>
                      </a:r>
                      <a:endParaRPr b="1">
                        <a:solidFill>
                          <a:schemeClr val="lt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pic>
        <p:nvPicPr>
          <p:cNvPr id="213" name="Google Shape;213;p34"/>
          <p:cNvPicPr preferRelativeResize="0"/>
          <p:nvPr/>
        </p:nvPicPr>
        <p:blipFill>
          <a:blip r:embed="rId3">
            <a:alphaModFix/>
          </a:blip>
          <a:stretch>
            <a:fillRect/>
          </a:stretch>
        </p:blipFill>
        <p:spPr>
          <a:xfrm>
            <a:off x="4107900" y="3336225"/>
            <a:ext cx="4724400" cy="1562100"/>
          </a:xfrm>
          <a:prstGeom prst="rect">
            <a:avLst/>
          </a:prstGeom>
          <a:noFill/>
          <a:ln>
            <a:noFill/>
          </a:ln>
        </p:spPr>
      </p:pic>
      <p:pic>
        <p:nvPicPr>
          <p:cNvPr id="214" name="Google Shape;214;p34"/>
          <p:cNvPicPr preferRelativeResize="0"/>
          <p:nvPr/>
        </p:nvPicPr>
        <p:blipFill>
          <a:blip r:embed="rId4">
            <a:alphaModFix/>
          </a:blip>
          <a:stretch>
            <a:fillRect/>
          </a:stretch>
        </p:blipFill>
        <p:spPr>
          <a:xfrm>
            <a:off x="4107900" y="1321075"/>
            <a:ext cx="4724400" cy="1562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ROC Curve</a:t>
            </a:r>
            <a:endParaRPr b="1"/>
          </a:p>
        </p:txBody>
      </p:sp>
      <p:sp>
        <p:nvSpPr>
          <p:cNvPr id="220" name="Google Shape;22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1" name="Google Shape;221;p35"/>
          <p:cNvPicPr preferRelativeResize="0"/>
          <p:nvPr/>
        </p:nvPicPr>
        <p:blipFill>
          <a:blip r:embed="rId3">
            <a:alphaModFix/>
          </a:blip>
          <a:stretch>
            <a:fillRect/>
          </a:stretch>
        </p:blipFill>
        <p:spPr>
          <a:xfrm>
            <a:off x="452650" y="1152475"/>
            <a:ext cx="4366575" cy="314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227" name="Google Shape;22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This model can then be used as a simple screening tool and all that we need to do is to input ones: age, BMI, systolic and diastolic blood pressures, heart rate and blood glucose levels after which the model can be run and it outputs a prediction.</a:t>
            </a:r>
            <a:endParaRPr sz="1900">
              <a:solidFill>
                <a:srgbClr val="000000"/>
              </a:solidFill>
            </a:endParaRPr>
          </a:p>
          <a:p>
            <a:pPr indent="0" lvl="0" marL="0" rtl="0" algn="l">
              <a:spcBef>
                <a:spcPts val="0"/>
              </a:spcBef>
              <a:spcAft>
                <a:spcPts val="0"/>
              </a:spcAft>
              <a:buNone/>
            </a:pPr>
            <a:r>
              <a:rPr lang="en" sz="1900">
                <a:solidFill>
                  <a:srgbClr val="000000"/>
                </a:solidFill>
              </a:rPr>
              <a:t>However, as a sanity check, most of the data on the positive cases were artificially created using ROS and as such they may not be a true representation of the actual population data thus more data, especially on the positive cases, is needed to build better models and much more potent screening tools.</a:t>
            </a:r>
            <a:endParaRPr sz="19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Challenges and future work</a:t>
            </a:r>
            <a:endParaRPr b="1"/>
          </a:p>
        </p:txBody>
      </p:sp>
      <p:sp>
        <p:nvSpPr>
          <p:cNvPr id="233" name="Google Shape;23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a:solidFill>
                  <a:schemeClr val="lt1"/>
                </a:solidFill>
              </a:rPr>
              <a:t>Although the oversampled training data show higher recall and precision for minority class, precision of minority class in test data still remains a concern. However overall precision is good.</a:t>
            </a:r>
            <a:endParaRPr>
              <a:solidFill>
                <a:schemeClr val="lt1"/>
              </a:solidFill>
            </a:endParaRPr>
          </a:p>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Although we have done feature selection based on their relevance to the target variable, it was challenging to come up with new engineered features that could explain hidden patterns in the data and classify our target variable better.</a:t>
            </a:r>
            <a:endParaRPr b="1">
              <a:solidFill>
                <a:schemeClr val="lt1"/>
              </a:solidFill>
            </a:endParaRPr>
          </a:p>
          <a:p>
            <a:pPr indent="0" lvl="0" marL="45720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We might need to work more on feature engineering and improve our precision. We might as well expect data samples with positive risk of CHD to be available in future.</a:t>
            </a:r>
            <a:endParaRPr b="1">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ctrTitle"/>
          </p:nvPr>
        </p:nvSpPr>
        <p:spPr>
          <a:xfrm>
            <a:off x="244608" y="10129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Features Present in Dataset :</a:t>
            </a:r>
            <a:endParaRPr b="1"/>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5"/>
          <p:cNvPicPr preferRelativeResize="0"/>
          <p:nvPr/>
        </p:nvPicPr>
        <p:blipFill rotWithShape="1">
          <a:blip r:embed="rId3">
            <a:alphaModFix/>
          </a:blip>
          <a:srcRect b="0" l="0" r="0" t="0"/>
          <a:stretch/>
        </p:blipFill>
        <p:spPr>
          <a:xfrm>
            <a:off x="457800" y="1026700"/>
            <a:ext cx="3608525" cy="2405675"/>
          </a:xfrm>
          <a:prstGeom prst="rect">
            <a:avLst/>
          </a:prstGeom>
          <a:noFill/>
          <a:ln>
            <a:noFill/>
          </a:ln>
        </p:spPr>
      </p:pic>
      <p:pic>
        <p:nvPicPr>
          <p:cNvPr id="71" name="Google Shape;71;p15"/>
          <p:cNvPicPr preferRelativeResize="0"/>
          <p:nvPr/>
        </p:nvPicPr>
        <p:blipFill>
          <a:blip r:embed="rId4">
            <a:alphaModFix/>
          </a:blip>
          <a:stretch>
            <a:fillRect/>
          </a:stretch>
        </p:blipFill>
        <p:spPr>
          <a:xfrm>
            <a:off x="5420938" y="250313"/>
            <a:ext cx="2619375" cy="1743075"/>
          </a:xfrm>
          <a:prstGeom prst="rect">
            <a:avLst/>
          </a:prstGeom>
          <a:noFill/>
          <a:ln>
            <a:noFill/>
          </a:ln>
        </p:spPr>
      </p:pic>
      <p:pic>
        <p:nvPicPr>
          <p:cNvPr id="72" name="Google Shape;72;p15"/>
          <p:cNvPicPr preferRelativeResize="0"/>
          <p:nvPr/>
        </p:nvPicPr>
        <p:blipFill>
          <a:blip r:embed="rId5">
            <a:alphaModFix/>
          </a:blip>
          <a:stretch>
            <a:fillRect/>
          </a:stretch>
        </p:blipFill>
        <p:spPr>
          <a:xfrm>
            <a:off x="6451050" y="2168275"/>
            <a:ext cx="2381250" cy="1600200"/>
          </a:xfrm>
          <a:prstGeom prst="rect">
            <a:avLst/>
          </a:prstGeom>
          <a:noFill/>
          <a:ln>
            <a:noFill/>
          </a:ln>
        </p:spPr>
      </p:pic>
      <p:pic>
        <p:nvPicPr>
          <p:cNvPr id="73" name="Google Shape;73;p15"/>
          <p:cNvPicPr preferRelativeResize="0"/>
          <p:nvPr/>
        </p:nvPicPr>
        <p:blipFill>
          <a:blip r:embed="rId6">
            <a:alphaModFix/>
          </a:blip>
          <a:stretch>
            <a:fillRect/>
          </a:stretch>
        </p:blipFill>
        <p:spPr>
          <a:xfrm>
            <a:off x="797688" y="3180738"/>
            <a:ext cx="2619375" cy="1743075"/>
          </a:xfrm>
          <a:prstGeom prst="rect">
            <a:avLst/>
          </a:prstGeom>
          <a:noFill/>
          <a:ln>
            <a:noFill/>
          </a:ln>
        </p:spPr>
      </p:pic>
      <p:pic>
        <p:nvPicPr>
          <p:cNvPr id="74" name="Google Shape;74;p15"/>
          <p:cNvPicPr preferRelativeResize="0"/>
          <p:nvPr/>
        </p:nvPicPr>
        <p:blipFill>
          <a:blip r:embed="rId7">
            <a:alphaModFix/>
          </a:blip>
          <a:stretch>
            <a:fillRect/>
          </a:stretch>
        </p:blipFill>
        <p:spPr>
          <a:xfrm>
            <a:off x="4122675" y="3071225"/>
            <a:ext cx="2476500" cy="179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ctrTitle"/>
          </p:nvPr>
        </p:nvSpPr>
        <p:spPr>
          <a:xfrm>
            <a:off x="311700" y="780300"/>
            <a:ext cx="8520600" cy="25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Exploratory </a:t>
            </a:r>
            <a:endParaRPr b="1"/>
          </a:p>
          <a:p>
            <a:pPr indent="0" lvl="0" marL="0" rtl="0" algn="ctr">
              <a:spcBef>
                <a:spcPts val="0"/>
              </a:spcBef>
              <a:spcAft>
                <a:spcPts val="0"/>
              </a:spcAft>
              <a:buNone/>
            </a:pPr>
            <a:r>
              <a:rPr b="1" lang="en"/>
              <a:t>Data Analysis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Does age play any role ?</a:t>
            </a:r>
            <a:endParaRPr b="1"/>
          </a:p>
        </p:txBody>
      </p:sp>
      <p:sp>
        <p:nvSpPr>
          <p:cNvPr id="85" name="Google Shape;85;p17"/>
          <p:cNvSpPr txBox="1"/>
          <p:nvPr>
            <p:ph idx="1" type="body"/>
          </p:nvPr>
        </p:nvSpPr>
        <p:spPr>
          <a:xfrm>
            <a:off x="311700" y="1375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Older people have a higher risk of </a:t>
            </a:r>
            <a:endParaRPr b="1">
              <a:solidFill>
                <a:schemeClr val="lt1"/>
              </a:solidFill>
            </a:endParaRPr>
          </a:p>
          <a:p>
            <a:pPr indent="0" lvl="0" marL="0" rtl="0" algn="l">
              <a:spcBef>
                <a:spcPts val="0"/>
              </a:spcBef>
              <a:spcAft>
                <a:spcPts val="0"/>
              </a:spcAft>
              <a:buNone/>
            </a:pPr>
            <a:r>
              <a:rPr b="1" lang="en">
                <a:solidFill>
                  <a:schemeClr val="lt1"/>
                </a:solidFill>
              </a:rPr>
              <a:t>Having coronary heart disease in </a:t>
            </a:r>
            <a:endParaRPr b="1">
              <a:solidFill>
                <a:schemeClr val="lt1"/>
              </a:solidFill>
            </a:endParaRPr>
          </a:p>
          <a:p>
            <a:pPr indent="0" lvl="0" marL="0" rtl="0" algn="l">
              <a:spcBef>
                <a:spcPts val="0"/>
              </a:spcBef>
              <a:spcAft>
                <a:spcPts val="0"/>
              </a:spcAft>
              <a:buNone/>
            </a:pPr>
            <a:r>
              <a:rPr b="1" lang="en">
                <a:solidFill>
                  <a:schemeClr val="lt1"/>
                </a:solidFill>
              </a:rPr>
              <a:t>next 10 years</a:t>
            </a:r>
            <a:endParaRPr b="1">
              <a:solidFill>
                <a:schemeClr val="lt1"/>
              </a:solidFill>
            </a:endParaRPr>
          </a:p>
        </p:txBody>
      </p:sp>
      <p:pic>
        <p:nvPicPr>
          <p:cNvPr id="86" name="Google Shape;86;p17"/>
          <p:cNvPicPr preferRelativeResize="0"/>
          <p:nvPr/>
        </p:nvPicPr>
        <p:blipFill>
          <a:blip r:embed="rId3">
            <a:alphaModFix/>
          </a:blip>
          <a:stretch>
            <a:fillRect/>
          </a:stretch>
        </p:blipFill>
        <p:spPr>
          <a:xfrm>
            <a:off x="4572000" y="1436625"/>
            <a:ext cx="4260300" cy="3137550"/>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Sex</a:t>
            </a:r>
            <a:endParaRPr b="1"/>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Men are generally at a higher risk </a:t>
            </a:r>
            <a:endParaRPr b="1">
              <a:solidFill>
                <a:schemeClr val="lt1"/>
              </a:solidFill>
            </a:endParaRPr>
          </a:p>
          <a:p>
            <a:pPr indent="0" lvl="0" marL="0" rtl="0" algn="l">
              <a:spcBef>
                <a:spcPts val="0"/>
              </a:spcBef>
              <a:spcAft>
                <a:spcPts val="0"/>
              </a:spcAft>
              <a:buNone/>
            </a:pPr>
            <a:r>
              <a:rPr b="1" lang="en">
                <a:solidFill>
                  <a:schemeClr val="lt1"/>
                </a:solidFill>
              </a:rPr>
              <a:t>of having coronary heart disease</a:t>
            </a:r>
            <a:endParaRPr b="1">
              <a:solidFill>
                <a:schemeClr val="lt1"/>
              </a:solidFill>
            </a:endParaRPr>
          </a:p>
        </p:txBody>
      </p:sp>
      <p:pic>
        <p:nvPicPr>
          <p:cNvPr id="93" name="Google Shape;93;p18"/>
          <p:cNvPicPr preferRelativeResize="0"/>
          <p:nvPr/>
        </p:nvPicPr>
        <p:blipFill>
          <a:blip r:embed="rId3">
            <a:alphaModFix/>
          </a:blip>
          <a:stretch>
            <a:fillRect/>
          </a:stretch>
        </p:blipFill>
        <p:spPr>
          <a:xfrm>
            <a:off x="4226625" y="1304925"/>
            <a:ext cx="4165950" cy="3156500"/>
          </a:xfrm>
          <a:prstGeom prst="rect">
            <a:avLst/>
          </a:prstGeom>
          <a:noFill/>
          <a:ln cap="flat" cmpd="sng" w="38100">
            <a:solidFill>
              <a:schemeClr val="accent5"/>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Smoking ?</a:t>
            </a:r>
            <a:r>
              <a:rPr lang="en"/>
              <a:t>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Contrary to what we might anticipate,</a:t>
            </a:r>
            <a:endParaRPr b="1">
              <a:solidFill>
                <a:schemeClr val="lt1"/>
              </a:solidFill>
            </a:endParaRPr>
          </a:p>
          <a:p>
            <a:pPr indent="0" lvl="0" marL="0" rtl="0" algn="l">
              <a:spcBef>
                <a:spcPts val="0"/>
              </a:spcBef>
              <a:spcAft>
                <a:spcPts val="0"/>
              </a:spcAft>
              <a:buNone/>
            </a:pPr>
            <a:r>
              <a:rPr b="1" lang="en">
                <a:solidFill>
                  <a:schemeClr val="lt1"/>
                </a:solidFill>
              </a:rPr>
              <a:t>Smoking has little to no role to play in </a:t>
            </a:r>
            <a:endParaRPr b="1">
              <a:solidFill>
                <a:schemeClr val="lt1"/>
              </a:solidFill>
            </a:endParaRPr>
          </a:p>
          <a:p>
            <a:pPr indent="0" lvl="0" marL="0" rtl="0" algn="l">
              <a:spcBef>
                <a:spcPts val="0"/>
              </a:spcBef>
              <a:spcAft>
                <a:spcPts val="0"/>
              </a:spcAft>
              <a:buNone/>
            </a:pPr>
            <a:r>
              <a:rPr b="1" lang="en">
                <a:solidFill>
                  <a:schemeClr val="lt1"/>
                </a:solidFill>
              </a:rPr>
              <a:t>affecting the risks of CHD.</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
                <a:solidFill>
                  <a:schemeClr val="lt1"/>
                </a:solidFill>
              </a:rPr>
              <a:t>Statistically, 10-year risk of CHD is</a:t>
            </a:r>
            <a:endParaRPr b="1">
              <a:solidFill>
                <a:schemeClr val="lt1"/>
              </a:solidFill>
            </a:endParaRPr>
          </a:p>
          <a:p>
            <a:pPr indent="0" lvl="0" marL="0" rtl="0" algn="l">
              <a:spcBef>
                <a:spcPts val="0"/>
              </a:spcBef>
              <a:spcAft>
                <a:spcPts val="0"/>
              </a:spcAft>
              <a:buNone/>
            </a:pPr>
            <a:r>
              <a:rPr b="1" lang="en">
                <a:solidFill>
                  <a:schemeClr val="lt1"/>
                </a:solidFill>
              </a:rPr>
              <a:t>not dependent on smoking with a 95%</a:t>
            </a:r>
            <a:endParaRPr b="1">
              <a:solidFill>
                <a:schemeClr val="lt1"/>
              </a:solidFill>
            </a:endParaRPr>
          </a:p>
          <a:p>
            <a:pPr indent="0" lvl="0" marL="0" rtl="0" algn="l">
              <a:spcBef>
                <a:spcPts val="0"/>
              </a:spcBef>
              <a:spcAft>
                <a:spcPts val="0"/>
              </a:spcAft>
              <a:buNone/>
            </a:pPr>
            <a:r>
              <a:rPr b="1" lang="en">
                <a:solidFill>
                  <a:schemeClr val="lt1"/>
                </a:solidFill>
              </a:rPr>
              <a:t>confidence.</a:t>
            </a:r>
            <a:endParaRPr b="1">
              <a:solidFill>
                <a:schemeClr val="lt1"/>
              </a:solidFill>
            </a:endParaRPr>
          </a:p>
        </p:txBody>
      </p:sp>
      <p:pic>
        <p:nvPicPr>
          <p:cNvPr id="100" name="Google Shape;100;p19"/>
          <p:cNvPicPr preferRelativeResize="0"/>
          <p:nvPr/>
        </p:nvPicPr>
        <p:blipFill>
          <a:blip r:embed="rId3">
            <a:alphaModFix/>
          </a:blip>
          <a:stretch>
            <a:fillRect/>
          </a:stretch>
        </p:blipFill>
        <p:spPr>
          <a:xfrm>
            <a:off x="4755475" y="1219200"/>
            <a:ext cx="3913025" cy="292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Other Notable Observations :</a:t>
            </a:r>
            <a:endParaRPr b="1"/>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a:solidFill>
                  <a:schemeClr val="lt1"/>
                </a:solidFill>
              </a:rPr>
              <a:t>Patients who have a high blood pressure, </a:t>
            </a:r>
            <a:endParaRPr b="1">
              <a:solidFill>
                <a:schemeClr val="lt1"/>
              </a:solidFill>
            </a:endParaRPr>
          </a:p>
          <a:p>
            <a:pPr indent="0" lvl="0" marL="457200" rtl="0" algn="l">
              <a:spcBef>
                <a:spcPts val="0"/>
              </a:spcBef>
              <a:spcAft>
                <a:spcPts val="0"/>
              </a:spcAft>
              <a:buNone/>
            </a:pPr>
            <a:r>
              <a:rPr b="1" lang="en">
                <a:solidFill>
                  <a:schemeClr val="lt1"/>
                </a:solidFill>
              </a:rPr>
              <a:t>have a history of hypertension and have </a:t>
            </a:r>
            <a:endParaRPr b="1">
              <a:solidFill>
                <a:schemeClr val="lt1"/>
              </a:solidFill>
            </a:endParaRPr>
          </a:p>
          <a:p>
            <a:pPr indent="0" lvl="0" marL="457200" rtl="0" algn="l">
              <a:spcBef>
                <a:spcPts val="0"/>
              </a:spcBef>
              <a:spcAft>
                <a:spcPts val="0"/>
              </a:spcAft>
              <a:buNone/>
            </a:pPr>
            <a:r>
              <a:rPr b="1" lang="en">
                <a:solidFill>
                  <a:schemeClr val="lt1"/>
                </a:solidFill>
              </a:rPr>
              <a:t>been taking BP medication have </a:t>
            </a:r>
            <a:endParaRPr b="1">
              <a:solidFill>
                <a:schemeClr val="lt1"/>
              </a:solidFill>
            </a:endParaRPr>
          </a:p>
          <a:p>
            <a:pPr indent="0" lvl="0" marL="457200" rtl="0" algn="l">
              <a:spcBef>
                <a:spcPts val="0"/>
              </a:spcBef>
              <a:spcAft>
                <a:spcPts val="0"/>
              </a:spcAft>
              <a:buNone/>
            </a:pPr>
            <a:r>
              <a:rPr b="1" lang="en">
                <a:solidFill>
                  <a:schemeClr val="lt1"/>
                </a:solidFill>
              </a:rPr>
              <a:t>comparatively higher risk of CHD</a:t>
            </a:r>
            <a:endParaRPr b="1">
              <a:solidFill>
                <a:schemeClr val="lt1"/>
              </a:solidFill>
            </a:endParaRPr>
          </a:p>
        </p:txBody>
      </p:sp>
      <p:pic>
        <p:nvPicPr>
          <p:cNvPr id="107" name="Google Shape;107;p20"/>
          <p:cNvPicPr preferRelativeResize="0"/>
          <p:nvPr/>
        </p:nvPicPr>
        <p:blipFill>
          <a:blip r:embed="rId3">
            <a:alphaModFix/>
          </a:blip>
          <a:stretch>
            <a:fillRect/>
          </a:stretch>
        </p:blipFill>
        <p:spPr>
          <a:xfrm>
            <a:off x="5756637" y="604000"/>
            <a:ext cx="2714126" cy="1855950"/>
          </a:xfrm>
          <a:prstGeom prst="rect">
            <a:avLst/>
          </a:prstGeom>
          <a:noFill/>
          <a:ln cap="flat" cmpd="sng" w="38100">
            <a:solidFill>
              <a:schemeClr val="lt1"/>
            </a:solidFill>
            <a:prstDash val="solid"/>
            <a:round/>
            <a:headEnd len="sm" w="sm" type="none"/>
            <a:tailEnd len="sm" w="sm" type="none"/>
          </a:ln>
        </p:spPr>
      </p:pic>
      <p:pic>
        <p:nvPicPr>
          <p:cNvPr id="108" name="Google Shape;108;p20"/>
          <p:cNvPicPr preferRelativeResize="0"/>
          <p:nvPr/>
        </p:nvPicPr>
        <p:blipFill>
          <a:blip r:embed="rId4">
            <a:alphaModFix/>
          </a:blip>
          <a:stretch>
            <a:fillRect/>
          </a:stretch>
        </p:blipFill>
        <p:spPr>
          <a:xfrm>
            <a:off x="5756625" y="2683575"/>
            <a:ext cx="2714150" cy="1986025"/>
          </a:xfrm>
          <a:prstGeom prst="rect">
            <a:avLst/>
          </a:prstGeom>
          <a:noFill/>
          <a:ln cap="flat" cmpd="sng" w="38100">
            <a:solidFill>
              <a:schemeClr val="lt1"/>
            </a:solidFill>
            <a:prstDash val="solid"/>
            <a:round/>
            <a:headEnd len="sm" w="sm" type="none"/>
            <a:tailEnd len="sm" w="sm" type="none"/>
          </a:ln>
        </p:spPr>
      </p:pic>
      <p:pic>
        <p:nvPicPr>
          <p:cNvPr id="109" name="Google Shape;109;p20"/>
          <p:cNvPicPr preferRelativeResize="0"/>
          <p:nvPr/>
        </p:nvPicPr>
        <p:blipFill>
          <a:blip r:embed="rId5">
            <a:alphaModFix/>
          </a:blip>
          <a:stretch>
            <a:fillRect/>
          </a:stretch>
        </p:blipFill>
        <p:spPr>
          <a:xfrm>
            <a:off x="762825" y="2612200"/>
            <a:ext cx="3944600" cy="2057400"/>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Other Notable Observations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b="1" lang="en">
                <a:solidFill>
                  <a:schemeClr val="lt1"/>
                </a:solidFill>
              </a:rPr>
              <a:t>Similarly, patients with high </a:t>
            </a:r>
            <a:r>
              <a:rPr b="1" lang="en">
                <a:solidFill>
                  <a:schemeClr val="lt1"/>
                </a:solidFill>
              </a:rPr>
              <a:t>cholesterol</a:t>
            </a:r>
            <a:r>
              <a:rPr b="1" lang="en">
                <a:solidFill>
                  <a:schemeClr val="lt1"/>
                </a:solidFill>
              </a:rPr>
              <a:t> </a:t>
            </a:r>
            <a:endParaRPr b="1">
              <a:solidFill>
                <a:schemeClr val="lt1"/>
              </a:solidFill>
            </a:endParaRPr>
          </a:p>
          <a:p>
            <a:pPr indent="0" lvl="0" marL="457200" rtl="0" algn="l">
              <a:spcBef>
                <a:spcPts val="0"/>
              </a:spcBef>
              <a:spcAft>
                <a:spcPts val="0"/>
              </a:spcAft>
              <a:buNone/>
            </a:pPr>
            <a:r>
              <a:rPr b="1" lang="en">
                <a:solidFill>
                  <a:schemeClr val="lt1"/>
                </a:solidFill>
              </a:rPr>
              <a:t>and glucose levels (with diabetes) have</a:t>
            </a:r>
            <a:endParaRPr b="1">
              <a:solidFill>
                <a:schemeClr val="lt1"/>
              </a:solidFill>
            </a:endParaRPr>
          </a:p>
          <a:p>
            <a:pPr indent="0" lvl="0" marL="457200" rtl="0" algn="l">
              <a:spcBef>
                <a:spcPts val="0"/>
              </a:spcBef>
              <a:spcAft>
                <a:spcPts val="0"/>
              </a:spcAft>
              <a:buNone/>
            </a:pPr>
            <a:r>
              <a:rPr b="1" lang="en">
                <a:solidFill>
                  <a:schemeClr val="lt1"/>
                </a:solidFill>
              </a:rPr>
              <a:t>higher risk of having CHD.</a:t>
            </a:r>
            <a:endParaRPr b="1">
              <a:solidFill>
                <a:schemeClr val="lt1"/>
              </a:solidFill>
            </a:endParaRPr>
          </a:p>
        </p:txBody>
      </p:sp>
      <p:pic>
        <p:nvPicPr>
          <p:cNvPr id="116" name="Google Shape;116;p21"/>
          <p:cNvPicPr preferRelativeResize="0"/>
          <p:nvPr/>
        </p:nvPicPr>
        <p:blipFill>
          <a:blip r:embed="rId3">
            <a:alphaModFix/>
          </a:blip>
          <a:stretch>
            <a:fillRect/>
          </a:stretch>
        </p:blipFill>
        <p:spPr>
          <a:xfrm>
            <a:off x="998875" y="2627247"/>
            <a:ext cx="3250100" cy="2188975"/>
          </a:xfrm>
          <a:prstGeom prst="rect">
            <a:avLst/>
          </a:prstGeom>
          <a:noFill/>
          <a:ln cap="flat" cmpd="sng" w="38100">
            <a:solidFill>
              <a:schemeClr val="lt1"/>
            </a:solidFill>
            <a:prstDash val="solid"/>
            <a:round/>
            <a:headEnd len="sm" w="sm" type="none"/>
            <a:tailEnd len="sm" w="sm" type="none"/>
          </a:ln>
        </p:spPr>
      </p:pic>
      <p:pic>
        <p:nvPicPr>
          <p:cNvPr id="117" name="Google Shape;117;p21"/>
          <p:cNvPicPr preferRelativeResize="0"/>
          <p:nvPr/>
        </p:nvPicPr>
        <p:blipFill>
          <a:blip r:embed="rId4">
            <a:alphaModFix/>
          </a:blip>
          <a:stretch>
            <a:fillRect/>
          </a:stretch>
        </p:blipFill>
        <p:spPr>
          <a:xfrm>
            <a:off x="5433825" y="266122"/>
            <a:ext cx="3055025" cy="2057600"/>
          </a:xfrm>
          <a:prstGeom prst="rect">
            <a:avLst/>
          </a:prstGeom>
          <a:noFill/>
          <a:ln cap="flat" cmpd="sng" w="38100">
            <a:solidFill>
              <a:schemeClr val="lt1"/>
            </a:solidFill>
            <a:prstDash val="solid"/>
            <a:round/>
            <a:headEnd len="sm" w="sm" type="none"/>
            <a:tailEnd len="sm" w="sm" type="none"/>
          </a:ln>
        </p:spPr>
      </p:pic>
      <p:pic>
        <p:nvPicPr>
          <p:cNvPr id="118" name="Google Shape;118;p21"/>
          <p:cNvPicPr preferRelativeResize="0"/>
          <p:nvPr/>
        </p:nvPicPr>
        <p:blipFill>
          <a:blip r:embed="rId5">
            <a:alphaModFix/>
          </a:blip>
          <a:stretch>
            <a:fillRect/>
          </a:stretch>
        </p:blipFill>
        <p:spPr>
          <a:xfrm>
            <a:off x="5433825" y="2627250"/>
            <a:ext cx="3055025" cy="2188975"/>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