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5.xml" ContentType="application/vnd.openxmlformats-officedocument.presentationml.notesSlide+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B41509F-5DEC-466A-BE34-A80A52CBBD8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381240" y="685800"/>
            <a:ext cx="6095520" cy="3428640"/>
          </a:xfrm>
          <a:prstGeom prst="rect">
            <a:avLst/>
          </a:prstGeom>
        </p:spPr>
      </p:sp>
      <p:sp>
        <p:nvSpPr>
          <p:cNvPr id="21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IN" sz="1100" spc="-1" strike="noStrike">
                <a:solidFill>
                  <a:srgbClr val="000000"/>
                </a:solidFill>
                <a:latin typeface="Arial"/>
                <a:ea typeface="Arial"/>
              </a:rPr>
              <a:t>Negative Neutral and Positive</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744480"/>
            <a:ext cx="8520120" cy="9514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744480"/>
            <a:ext cx="8520120" cy="9514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8602920" y="66600"/>
            <a:ext cx="348120" cy="357480"/>
          </a:xfrm>
          <a:prstGeom prst="rect">
            <a:avLst/>
          </a:prstGeom>
          <a:ln>
            <a:noFill/>
          </a:ln>
        </p:spPr>
      </p:pic>
      <p:sp>
        <p:nvSpPr>
          <p:cNvPr id="1" name="PlaceHolder 1"/>
          <p:cNvSpPr>
            <a:spLocks noGrp="1"/>
          </p:cNvSpPr>
          <p:nvPr>
            <p:ph type="title"/>
          </p:nvPr>
        </p:nvSpPr>
        <p:spPr>
          <a:xfrm>
            <a:off x="311760" y="744480"/>
            <a:ext cx="8520120" cy="2052360"/>
          </a:xfrm>
          <a:prstGeom prst="rect">
            <a:avLst/>
          </a:prstGeom>
        </p:spPr>
        <p:txBody>
          <a:bodyPr tIns="91440" bIns="91440" anchor="b">
            <a:no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2"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E72603CF-D215-4ED6-95FA-8F618B4C93BD}" type="slidenum">
              <a:rPr b="0" lang="en-IN" sz="1000" spc="-1" strike="noStrike">
                <a:solidFill>
                  <a:srgbClr val="f5fdff"/>
                </a:solidFill>
                <a:latin typeface="Arial"/>
                <a:ea typeface="Arial"/>
              </a:rPr>
              <a:t>1</a:t>
            </a:fld>
            <a:endParaRPr b="0" lang="en-IN"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9;p1" descr=""/>
          <p:cNvPicPr/>
          <p:nvPr/>
        </p:nvPicPr>
        <p:blipFill>
          <a:blip r:embed="rId2"/>
          <a:stretch/>
        </p:blipFill>
        <p:spPr>
          <a:xfrm>
            <a:off x="8602920" y="66600"/>
            <a:ext cx="348120" cy="357480"/>
          </a:xfrm>
          <a:prstGeom prst="rect">
            <a:avLst/>
          </a:prstGeom>
          <a:ln>
            <a:noFill/>
          </a:ln>
        </p:spPr>
      </p:pic>
      <p:sp>
        <p:nvSpPr>
          <p:cNvPr id="41" name="PlaceHolder 1"/>
          <p:cNvSpPr>
            <a:spLocks noGrp="1"/>
          </p:cNvSpPr>
          <p:nvPr>
            <p:ph type="title"/>
          </p:nvPr>
        </p:nvSpPr>
        <p:spPr>
          <a:xfrm>
            <a:off x="311760" y="444960"/>
            <a:ext cx="8520120" cy="572400"/>
          </a:xfrm>
          <a:prstGeom prst="rect">
            <a:avLst/>
          </a:prstGeom>
        </p:spPr>
        <p:txBody>
          <a:bodyPr tIns="91440" bIns="91440">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2"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4AF9F322-9EF5-4542-8E59-3BBC5773103E}" type="slidenum">
              <a:rPr b="0" lang="en-IN" sz="1000" spc="-1" strike="noStrike">
                <a:solidFill>
                  <a:srgbClr val="f5fdff"/>
                </a:solidFill>
                <a:latin typeface="Arial"/>
                <a:ea typeface="Arial"/>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hyperlink" Target="https://www.nltk.org/" TargetMode="External"/><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5720" y="520560"/>
            <a:ext cx="8512200" cy="4304520"/>
          </a:xfrm>
          <a:prstGeom prst="rect">
            <a:avLst/>
          </a:prstGeom>
          <a:noFill/>
          <a:ln>
            <a:noFill/>
          </a:ln>
        </p:spPr>
        <p:txBody>
          <a:bodyPr tIns="91440" bIns="91440" anchor="b">
            <a:noAutofit/>
          </a:bodyPr>
          <a:p>
            <a:pPr marL="914400" indent="457200">
              <a:lnSpc>
                <a:spcPct val="100000"/>
              </a:lnSpc>
            </a:pPr>
            <a:br/>
            <a:br/>
            <a:br/>
            <a:br/>
            <a:br/>
            <a:br/>
            <a:br/>
            <a:r>
              <a:rPr b="1" lang="en-IN" sz="4200" spc="-1" strike="noStrike">
                <a:solidFill>
                  <a:srgbClr val="cc0000"/>
                </a:solidFill>
                <a:latin typeface="Montserrat"/>
                <a:ea typeface="Montserrat"/>
              </a:rPr>
              <a:t>Capstone Project: Sentiment Analysis</a:t>
            </a:r>
            <a:br/>
            <a:br/>
            <a:br/>
            <a:br/>
            <a:br/>
            <a:endParaRPr b="0" lang="en-IN"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EDA On Sentiment Column.</a:t>
            </a:r>
            <a:endParaRPr b="0" lang="en-IN" sz="2800" spc="-1" strike="noStrike">
              <a:solidFill>
                <a:srgbClr val="000000"/>
              </a:solidFill>
              <a:latin typeface="Arial"/>
            </a:endParaRPr>
          </a:p>
        </p:txBody>
      </p:sp>
      <p:sp>
        <p:nvSpPr>
          <p:cNvPr id="113" name="TextShape 2"/>
          <p:cNvSpPr txBox="1"/>
          <p:nvPr/>
        </p:nvSpPr>
        <p:spPr>
          <a:xfrm>
            <a:off x="311760" y="1152360"/>
            <a:ext cx="4372920" cy="374292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Most of the peoples are having positive sentiments about various issues shows us their optimism during pandemic times.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Very few people are having extremely negatives thoughts about Covid-19.</a:t>
            </a:r>
            <a:endParaRPr b="0" lang="en-IN" sz="1800" spc="-1" strike="noStrike">
              <a:solidFill>
                <a:srgbClr val="000000"/>
              </a:solidFill>
              <a:latin typeface="Arial"/>
            </a:endParaRPr>
          </a:p>
        </p:txBody>
      </p:sp>
      <p:pic>
        <p:nvPicPr>
          <p:cNvPr id="114" name="Google Shape;119;p22" descr=""/>
          <p:cNvPicPr/>
          <p:nvPr/>
        </p:nvPicPr>
        <p:blipFill>
          <a:blip r:embed="rId1"/>
          <a:stretch/>
        </p:blipFill>
        <p:spPr>
          <a:xfrm>
            <a:off x="4837320" y="1170000"/>
            <a:ext cx="3834000" cy="3820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Dimensionality reduction using PCA.</a:t>
            </a:r>
            <a:endParaRPr b="0" lang="en-IN" sz="2800" spc="-1" strike="noStrike">
              <a:solidFill>
                <a:srgbClr val="000000"/>
              </a:solidFill>
              <a:latin typeface="Arial"/>
            </a:endParaRPr>
          </a:p>
        </p:txBody>
      </p:sp>
      <p:sp>
        <p:nvSpPr>
          <p:cNvPr id="116" name="TextShape 2"/>
          <p:cNvSpPr txBox="1"/>
          <p:nvPr/>
        </p:nvSpPr>
        <p:spPr>
          <a:xfrm>
            <a:off x="1105920" y="3996000"/>
            <a:ext cx="7726320" cy="57240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We used PCA to reduce the features into two dimensions.</a:t>
            </a:r>
            <a:endParaRPr b="0" lang="en-IN" sz="1800" spc="-1" strike="noStrike">
              <a:solidFill>
                <a:srgbClr val="000000"/>
              </a:solidFill>
              <a:latin typeface="Arial"/>
            </a:endParaRPr>
          </a:p>
          <a:p>
            <a:pPr>
              <a:lnSpc>
                <a:spcPct val="115000"/>
              </a:lnSpc>
            </a:pPr>
            <a:r>
              <a:rPr b="0" lang="en-IN" sz="1800" spc="-1" strike="noStrike">
                <a:solidFill>
                  <a:srgbClr val="f5fdff"/>
                </a:solidFill>
                <a:latin typeface="Arial"/>
                <a:ea typeface="Arial"/>
              </a:rPr>
              <a:t>W</a:t>
            </a:r>
            <a:endParaRPr b="0" lang="en-IN" sz="1800" spc="-1" strike="noStrike">
              <a:solidFill>
                <a:srgbClr val="000000"/>
              </a:solidFill>
              <a:latin typeface="Arial"/>
            </a:endParaRPr>
          </a:p>
        </p:txBody>
      </p:sp>
      <p:pic>
        <p:nvPicPr>
          <p:cNvPr id="117" name="Google Shape;126;p23" descr=""/>
          <p:cNvPicPr/>
          <p:nvPr/>
        </p:nvPicPr>
        <p:blipFill>
          <a:blip r:embed="rId1"/>
          <a:stretch/>
        </p:blipFill>
        <p:spPr>
          <a:xfrm>
            <a:off x="1105920" y="1192680"/>
            <a:ext cx="6931800" cy="2757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45612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Data Preprocessing</a:t>
            </a:r>
            <a:endParaRPr b="0" lang="en-IN" sz="2800" spc="-1" strike="noStrike">
              <a:solidFill>
                <a:srgbClr val="000000"/>
              </a:solidFill>
              <a:latin typeface="Arial"/>
            </a:endParaRPr>
          </a:p>
        </p:txBody>
      </p:sp>
      <p:sp>
        <p:nvSpPr>
          <p:cNvPr id="119" name="TextShape 2"/>
          <p:cNvSpPr txBox="1"/>
          <p:nvPr/>
        </p:nvSpPr>
        <p:spPr>
          <a:xfrm>
            <a:off x="311760" y="1152360"/>
            <a:ext cx="8520120" cy="3825720"/>
          </a:xfrm>
          <a:prstGeom prst="rect">
            <a:avLst/>
          </a:prstGeom>
          <a:noFill/>
          <a:ln>
            <a:noFill/>
          </a:ln>
        </p:spPr>
        <p:txBody>
          <a:bodyPr tIns="91440" bIns="91440">
            <a:noAutofit/>
          </a:bodyPr>
          <a:p>
            <a:pPr marL="457200">
              <a:lnSpc>
                <a:spcPct val="115000"/>
              </a:lnSpc>
            </a:pPr>
            <a:endParaRPr b="0" lang="en-IN" sz="1400" spc="-1" strike="noStrike">
              <a:solidFill>
                <a:srgbClr val="000000"/>
              </a:solidFill>
              <a:latin typeface="Arial"/>
            </a:endParaRPr>
          </a:p>
          <a:p>
            <a:pPr marL="457200" indent="-380520">
              <a:lnSpc>
                <a:spcPct val="115000"/>
              </a:lnSpc>
              <a:buClr>
                <a:srgbClr val="134f5c"/>
              </a:buClr>
              <a:buFont typeface="Montserrat"/>
              <a:buChar char="●"/>
            </a:pPr>
            <a:r>
              <a:rPr b="1" lang="en-IN" sz="1800" spc="-1" strike="noStrike">
                <a:solidFill>
                  <a:srgbClr val="134f5c"/>
                </a:solidFill>
                <a:latin typeface="Montserrat"/>
                <a:ea typeface="Montserrat"/>
              </a:rPr>
              <a:t>The preprocessing of the text data is an essential step as it makes the raw text ready for mining.</a:t>
            </a:r>
            <a:endParaRPr b="0" lang="en-IN" sz="1800" spc="-1" strike="noStrike">
              <a:solidFill>
                <a:srgbClr val="000000"/>
              </a:solidFill>
              <a:latin typeface="Arial"/>
            </a:endParaRPr>
          </a:p>
          <a:p>
            <a:pPr marL="457200" indent="-380520">
              <a:lnSpc>
                <a:spcPct val="115000"/>
              </a:lnSpc>
              <a:buClr>
                <a:srgbClr val="134f5c"/>
              </a:buClr>
              <a:buFont typeface="Montserrat"/>
              <a:buChar char="●"/>
            </a:pPr>
            <a:r>
              <a:rPr b="1" lang="en-IN" sz="1800" spc="-1" strike="noStrike">
                <a:solidFill>
                  <a:srgbClr val="134f5c"/>
                </a:solidFill>
                <a:latin typeface="Montserrat"/>
                <a:ea typeface="Montserrat"/>
              </a:rPr>
              <a:t>The objective of this step is to clean noise those are less relevant to find the sentiment of tweets such as punctuation, special characters, numbers, and terms which don’t carry much weightage in context to the text.</a:t>
            </a:r>
            <a:endParaRPr b="0" lang="en-IN" sz="1800" spc="-1" strike="noStrike">
              <a:solidFill>
                <a:srgbClr val="000000"/>
              </a:solidFill>
              <a:latin typeface="Arial"/>
            </a:endParaRPr>
          </a:p>
          <a:p>
            <a:pPr marL="457200">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Text Processing on Tweet</a:t>
            </a:r>
            <a:endParaRPr b="0" lang="en-IN" sz="2800" spc="-1" strike="noStrike">
              <a:solidFill>
                <a:srgbClr val="000000"/>
              </a:solidFill>
              <a:latin typeface="Arial"/>
            </a:endParaRPr>
          </a:p>
        </p:txBody>
      </p:sp>
      <p:sp>
        <p:nvSpPr>
          <p:cNvPr id="121" name="TextShape 2"/>
          <p:cNvSpPr txBox="1"/>
          <p:nvPr/>
        </p:nvSpPr>
        <p:spPr>
          <a:xfrm>
            <a:off x="311760" y="1152360"/>
            <a:ext cx="8417880" cy="3538800"/>
          </a:xfrm>
          <a:prstGeom prst="rect">
            <a:avLst/>
          </a:prstGeom>
          <a:noFill/>
          <a:ln>
            <a:noFill/>
          </a:ln>
        </p:spPr>
        <p:txBody>
          <a:bodyPr tIns="91440" bIns="91440">
            <a:noAutofit/>
          </a:bodyPr>
          <a:p>
            <a:pPr>
              <a:lnSpc>
                <a:spcPct val="115000"/>
              </a:lnSpc>
            </a:pPr>
            <a:r>
              <a:rPr b="0" lang="en-IN" sz="1800" spc="-1" strike="noStrike">
                <a:solidFill>
                  <a:srgbClr val="f5fdff"/>
                </a:solidFill>
                <a:latin typeface="Arial"/>
                <a:ea typeface="Arial"/>
              </a:rPr>
              <a:t>wewe</a:t>
            </a:r>
            <a:endParaRPr b="0" lang="en-IN" sz="1800" spc="-1" strike="noStrike">
              <a:solidFill>
                <a:srgbClr val="000000"/>
              </a:solidFill>
              <a:latin typeface="Arial"/>
            </a:endParaRPr>
          </a:p>
        </p:txBody>
      </p:sp>
      <p:pic>
        <p:nvPicPr>
          <p:cNvPr id="122" name="Google Shape;139;p25" descr=""/>
          <p:cNvPicPr/>
          <p:nvPr/>
        </p:nvPicPr>
        <p:blipFill>
          <a:blip r:embed="rId1"/>
          <a:srcRect l="759" t="0" r="-759" b="0"/>
          <a:stretch/>
        </p:blipFill>
        <p:spPr>
          <a:xfrm>
            <a:off x="459000" y="1504080"/>
            <a:ext cx="8372880" cy="2755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6512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Removing Tweeter Handle(@user)</a:t>
            </a:r>
            <a:endParaRPr b="0" lang="en-IN" sz="2800" spc="-1" strike="noStrike">
              <a:solidFill>
                <a:srgbClr val="000000"/>
              </a:solidFill>
              <a:latin typeface="Arial"/>
            </a:endParaRPr>
          </a:p>
        </p:txBody>
      </p:sp>
      <p:sp>
        <p:nvSpPr>
          <p:cNvPr id="124" name="TextShape 2"/>
          <p:cNvSpPr txBox="1"/>
          <p:nvPr/>
        </p:nvSpPr>
        <p:spPr>
          <a:xfrm>
            <a:off x="311760" y="1152360"/>
            <a:ext cx="8520120" cy="379980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As mentioned earlier, the tweets contain lots of twitter handles (@user). We will remove all these twitter handles from the data as they don’t convey much information.</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35000"/>
              </a:lnSpc>
            </a:pPr>
            <a:endParaRPr b="0" lang="en-IN" sz="1800" spc="-1" strike="noStrike">
              <a:solidFill>
                <a:srgbClr val="000000"/>
              </a:solidFill>
              <a:latin typeface="Arial"/>
            </a:endParaRPr>
          </a:p>
          <a:p>
            <a:pPr>
              <a:lnSpc>
                <a:spcPct val="13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25" name="Google Shape;146;p26" descr=""/>
          <p:cNvPicPr/>
          <p:nvPr/>
        </p:nvPicPr>
        <p:blipFill>
          <a:blip r:embed="rId1"/>
          <a:stretch/>
        </p:blipFill>
        <p:spPr>
          <a:xfrm>
            <a:off x="458280" y="2571840"/>
            <a:ext cx="8170920" cy="743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Removing Hashtags(#)</a:t>
            </a:r>
            <a:endParaRPr b="0" lang="en-IN" sz="2800" spc="-1" strike="noStrike">
              <a:solidFill>
                <a:srgbClr val="000000"/>
              </a:solidFill>
              <a:latin typeface="Arial"/>
            </a:endParaRPr>
          </a:p>
        </p:txBody>
      </p:sp>
      <p:sp>
        <p:nvSpPr>
          <p:cNvPr id="127" name="TextShape 2"/>
          <p:cNvSpPr txBox="1"/>
          <p:nvPr/>
        </p:nvSpPr>
        <p:spPr>
          <a:xfrm>
            <a:off x="311760" y="1152360"/>
            <a:ext cx="8520120" cy="364932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Before-</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After-</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28" name="Google Shape;153;p27" descr=""/>
          <p:cNvPicPr/>
          <p:nvPr/>
        </p:nvPicPr>
        <p:blipFill>
          <a:blip r:embed="rId1"/>
          <a:stretch/>
        </p:blipFill>
        <p:spPr>
          <a:xfrm>
            <a:off x="492120" y="2879280"/>
            <a:ext cx="7614360" cy="747000"/>
          </a:xfrm>
          <a:prstGeom prst="rect">
            <a:avLst/>
          </a:prstGeom>
          <a:ln>
            <a:noFill/>
          </a:ln>
        </p:spPr>
      </p:pic>
      <p:pic>
        <p:nvPicPr>
          <p:cNvPr id="129" name="Google Shape;154;p27" descr=""/>
          <p:cNvPicPr/>
          <p:nvPr/>
        </p:nvPicPr>
        <p:blipFill>
          <a:blip r:embed="rId2"/>
          <a:stretch/>
        </p:blipFill>
        <p:spPr>
          <a:xfrm>
            <a:off x="622800" y="4060080"/>
            <a:ext cx="7383240" cy="6393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Removing links(https: / http:)</a:t>
            </a:r>
            <a:endParaRPr b="0" lang="en-IN" sz="2800" spc="-1" strike="noStrike">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We are having twitter links in the data which are not useful for our</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Model. It will make our data noisy.</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Before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After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32" name="Google Shape;161;p28" descr=""/>
          <p:cNvPicPr/>
          <p:nvPr/>
        </p:nvPicPr>
        <p:blipFill>
          <a:blip r:embed="rId1"/>
          <a:stretch/>
        </p:blipFill>
        <p:spPr>
          <a:xfrm>
            <a:off x="421920" y="2571840"/>
            <a:ext cx="7383240" cy="639360"/>
          </a:xfrm>
          <a:prstGeom prst="rect">
            <a:avLst/>
          </a:prstGeom>
          <a:ln>
            <a:noFill/>
          </a:ln>
        </p:spPr>
      </p:pic>
      <p:pic>
        <p:nvPicPr>
          <p:cNvPr id="133" name="Google Shape;162;p28" descr=""/>
          <p:cNvPicPr/>
          <p:nvPr/>
        </p:nvPicPr>
        <p:blipFill>
          <a:blip r:embed="rId2"/>
          <a:stretch/>
        </p:blipFill>
        <p:spPr>
          <a:xfrm>
            <a:off x="421920" y="3827160"/>
            <a:ext cx="4881960" cy="506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11760" y="444960"/>
            <a:ext cx="8520120" cy="9108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Removing Punctuations, Numbers, and Special Characters</a:t>
            </a:r>
            <a:endParaRPr b="0" lang="en-IN" sz="2800" spc="-1" strike="noStrike">
              <a:solidFill>
                <a:srgbClr val="000000"/>
              </a:solidFill>
              <a:latin typeface="Arial"/>
            </a:endParaRPr>
          </a:p>
        </p:txBody>
      </p:sp>
      <p:sp>
        <p:nvSpPr>
          <p:cNvPr id="135" name="TextShape 2"/>
          <p:cNvSpPr txBox="1"/>
          <p:nvPr/>
        </p:nvSpPr>
        <p:spPr>
          <a:xfrm>
            <a:off x="311760" y="1356120"/>
            <a:ext cx="8520120" cy="321228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As discussed, punctuations, numbers and special characters do not help much. It is better to remove them from the text just as we removed the twitter handles,links and hashtags.</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Before-</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After-</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36" name="Google Shape;169;p29" descr=""/>
          <p:cNvPicPr/>
          <p:nvPr/>
        </p:nvPicPr>
        <p:blipFill>
          <a:blip r:embed="rId1"/>
          <a:stretch/>
        </p:blipFill>
        <p:spPr>
          <a:xfrm>
            <a:off x="783720" y="3883320"/>
            <a:ext cx="7071840" cy="385560"/>
          </a:xfrm>
          <a:prstGeom prst="rect">
            <a:avLst/>
          </a:prstGeom>
          <a:ln>
            <a:noFill/>
          </a:ln>
        </p:spPr>
      </p:pic>
      <p:pic>
        <p:nvPicPr>
          <p:cNvPr id="137" name="Google Shape;170;p29" descr=""/>
          <p:cNvPicPr/>
          <p:nvPr/>
        </p:nvPicPr>
        <p:blipFill>
          <a:blip r:embed="rId2"/>
          <a:stretch/>
        </p:blipFill>
        <p:spPr>
          <a:xfrm>
            <a:off x="522360" y="2782440"/>
            <a:ext cx="7453800" cy="442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Removing Stopwords</a:t>
            </a:r>
            <a:endParaRPr b="0" lang="en-IN" sz="2800" spc="-1" strike="noStrike">
              <a:solidFill>
                <a:srgbClr val="000000"/>
              </a:solidFill>
              <a:latin typeface="Arial"/>
            </a:endParaRPr>
          </a:p>
        </p:txBody>
      </p:sp>
      <p:sp>
        <p:nvSpPr>
          <p:cNvPr id="139"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Before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After -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40" name="Google Shape;177;p30" descr=""/>
          <p:cNvPicPr/>
          <p:nvPr/>
        </p:nvPicPr>
        <p:blipFill>
          <a:blip r:embed="rId1"/>
          <a:stretch/>
        </p:blipFill>
        <p:spPr>
          <a:xfrm>
            <a:off x="1406520" y="2788560"/>
            <a:ext cx="7202520" cy="466200"/>
          </a:xfrm>
          <a:prstGeom prst="rect">
            <a:avLst/>
          </a:prstGeom>
          <a:ln>
            <a:noFill/>
          </a:ln>
        </p:spPr>
      </p:pic>
      <p:pic>
        <p:nvPicPr>
          <p:cNvPr id="141" name="Google Shape;178;p30" descr=""/>
          <p:cNvPicPr/>
          <p:nvPr/>
        </p:nvPicPr>
        <p:blipFill>
          <a:blip r:embed="rId2"/>
          <a:stretch/>
        </p:blipFill>
        <p:spPr>
          <a:xfrm>
            <a:off x="1277640" y="3475440"/>
            <a:ext cx="6698520" cy="491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Stemming</a:t>
            </a:r>
            <a:endParaRPr b="0" lang="en-IN" sz="2800" spc="-1" strike="noStrike">
              <a:solidFill>
                <a:srgbClr val="000000"/>
              </a:solidFill>
              <a:latin typeface="Arial"/>
            </a:endParaRPr>
          </a:p>
        </p:txBody>
      </p:sp>
      <p:sp>
        <p:nvSpPr>
          <p:cNvPr id="143"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Stemming is a rule-based process of stripping the suffixes (“ing”, “ly”, “es”, “ed”, “s” etc) from a word.</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For example – “play”, “player”, “played”, “plays” and “playing” are the different variations of the word – “play”.</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Before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After -</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After - </a:t>
            </a:r>
            <a:endParaRPr b="0" lang="en-IN" sz="1800" spc="-1" strike="noStrike">
              <a:solidFill>
                <a:srgbClr val="000000"/>
              </a:solidFill>
              <a:latin typeface="Arial"/>
            </a:endParaRPr>
          </a:p>
        </p:txBody>
      </p:sp>
      <p:pic>
        <p:nvPicPr>
          <p:cNvPr id="144" name="Google Shape;185;p31" descr=""/>
          <p:cNvPicPr/>
          <p:nvPr/>
        </p:nvPicPr>
        <p:blipFill>
          <a:blip r:embed="rId1"/>
          <a:stretch/>
        </p:blipFill>
        <p:spPr>
          <a:xfrm>
            <a:off x="1910520" y="2725200"/>
            <a:ext cx="6829200" cy="572400"/>
          </a:xfrm>
          <a:prstGeom prst="rect">
            <a:avLst/>
          </a:prstGeom>
          <a:ln>
            <a:noFill/>
          </a:ln>
        </p:spPr>
      </p:pic>
      <p:pic>
        <p:nvPicPr>
          <p:cNvPr id="145" name="Google Shape;186;p31" descr=""/>
          <p:cNvPicPr/>
          <p:nvPr/>
        </p:nvPicPr>
        <p:blipFill>
          <a:blip r:embed="rId2"/>
          <a:stretch/>
        </p:blipFill>
        <p:spPr>
          <a:xfrm>
            <a:off x="1978920" y="3867840"/>
            <a:ext cx="5775840" cy="399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Content</a:t>
            </a:r>
            <a:endParaRPr b="0" lang="en-IN" sz="2800" spc="-1" strike="noStrike">
              <a:solidFill>
                <a:srgbClr val="000000"/>
              </a:solidFill>
              <a:latin typeface="Arial"/>
            </a:endParaRPr>
          </a:p>
        </p:txBody>
      </p:sp>
      <p:sp>
        <p:nvSpPr>
          <p:cNvPr id="88" name="TextShape 2"/>
          <p:cNvSpPr txBox="1"/>
          <p:nvPr/>
        </p:nvSpPr>
        <p:spPr>
          <a:xfrm>
            <a:off x="311760" y="1152360"/>
            <a:ext cx="5153760" cy="3416040"/>
          </a:xfrm>
          <a:prstGeom prst="rect">
            <a:avLst/>
          </a:prstGeom>
          <a:noFill/>
          <a:ln>
            <a:noFill/>
          </a:ln>
        </p:spPr>
        <p:txBody>
          <a:bodyPr tIns="91440" bIns="91440">
            <a:noAutofit/>
          </a:bodyPr>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Introduction.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Exploratory Data Analysis.</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Data Preprocessing.</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Vectorization.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Classification.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Evaluation.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Challenges.</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Conclusion.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Q&amp;A</a:t>
            </a:r>
            <a:endParaRPr b="0" lang="en-IN" sz="1800" spc="-1" strike="noStrike">
              <a:solidFill>
                <a:srgbClr val="000000"/>
              </a:solidFill>
              <a:latin typeface="Arial"/>
            </a:endParaRPr>
          </a:p>
        </p:txBody>
      </p:sp>
      <p:pic>
        <p:nvPicPr>
          <p:cNvPr id="89" name="Google Shape;62;p14" descr=""/>
          <p:cNvPicPr/>
          <p:nvPr/>
        </p:nvPicPr>
        <p:blipFill>
          <a:blip r:embed="rId1"/>
          <a:stretch/>
        </p:blipFill>
        <p:spPr>
          <a:xfrm>
            <a:off x="5465880" y="822960"/>
            <a:ext cx="3373200" cy="33732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Lemmatization</a:t>
            </a:r>
            <a:endParaRPr b="0" lang="en-IN" sz="2800" spc="-1" strike="noStrike">
              <a:solidFill>
                <a:srgbClr val="000000"/>
              </a:solidFill>
              <a:latin typeface="Arial"/>
            </a:endParaRPr>
          </a:p>
        </p:txBody>
      </p:sp>
      <p:sp>
        <p:nvSpPr>
          <p:cNvPr id="147"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55000"/>
              </a:lnSpc>
              <a:spcBef>
                <a:spcPts val="1800"/>
              </a:spcBef>
              <a:buClr>
                <a:srgbClr val="134f5c"/>
              </a:buClr>
              <a:buFont typeface="Montserrat"/>
              <a:buChar char="●"/>
            </a:pPr>
            <a:r>
              <a:rPr b="1" lang="en-IN" sz="1800" spc="-1" strike="noStrike">
                <a:solidFill>
                  <a:srgbClr val="134f5c"/>
                </a:solidFill>
                <a:latin typeface="Montserrat"/>
                <a:ea typeface="Montserrat"/>
              </a:rPr>
              <a:t>Lemmatization is a more powerful operation, and it takes into consideration morphological analysis of the words. It returns the lemma which is the base form of all its inflectional forms.</a:t>
            </a:r>
            <a:endParaRPr b="0" lang="en-IN" sz="1800" spc="-1" strike="noStrike">
              <a:solidFill>
                <a:srgbClr val="000000"/>
              </a:solidFill>
              <a:latin typeface="Arial"/>
            </a:endParaRPr>
          </a:p>
          <a:p>
            <a:pPr marL="457200" indent="-342720">
              <a:lnSpc>
                <a:spcPct val="155000"/>
              </a:lnSpc>
              <a:buClr>
                <a:srgbClr val="134f5c"/>
              </a:buClr>
              <a:buFont typeface="Montserrat"/>
              <a:buChar char="●"/>
            </a:pPr>
            <a:r>
              <a:rPr b="1" lang="en-IN" sz="1800" spc="-1" strike="noStrike">
                <a:solidFill>
                  <a:srgbClr val="134f5c"/>
                </a:solidFill>
                <a:latin typeface="Montserrat"/>
                <a:ea typeface="Montserrat"/>
              </a:rPr>
              <a:t>Before -</a:t>
            </a:r>
            <a:endParaRPr b="0" lang="en-IN" sz="1800" spc="-1" strike="noStrike">
              <a:solidFill>
                <a:srgbClr val="000000"/>
              </a:solidFill>
              <a:latin typeface="Arial"/>
            </a:endParaRPr>
          </a:p>
          <a:p>
            <a:pPr>
              <a:lnSpc>
                <a:spcPct val="155000"/>
              </a:lnSpc>
              <a:spcBef>
                <a:spcPts val="1800"/>
              </a:spcBef>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After - </a:t>
            </a:r>
            <a:endParaRPr b="0" lang="en-IN" sz="1800" spc="-1" strike="noStrike">
              <a:solidFill>
                <a:srgbClr val="000000"/>
              </a:solidFill>
              <a:latin typeface="Arial"/>
            </a:endParaRPr>
          </a:p>
          <a:p>
            <a:pPr>
              <a:lnSpc>
                <a:spcPct val="155000"/>
              </a:lnSpc>
              <a:spcBef>
                <a:spcPts val="1800"/>
              </a:spcBef>
            </a:pPr>
            <a:endParaRPr b="0" lang="en-IN" sz="1800" spc="-1" strike="noStrike">
              <a:solidFill>
                <a:srgbClr val="000000"/>
              </a:solidFill>
              <a:latin typeface="Arial"/>
            </a:endParaRPr>
          </a:p>
          <a:p>
            <a:pPr>
              <a:lnSpc>
                <a:spcPct val="155000"/>
              </a:lnSpc>
              <a:spcBef>
                <a:spcPts val="1800"/>
              </a:spcBef>
            </a:pPr>
            <a:endParaRPr b="0" lang="en-IN" sz="1800" spc="-1" strike="noStrike">
              <a:solidFill>
                <a:srgbClr val="000000"/>
              </a:solidFill>
              <a:latin typeface="Arial"/>
            </a:endParaRPr>
          </a:p>
          <a:p>
            <a:pPr>
              <a:lnSpc>
                <a:spcPct val="115000"/>
              </a:lnSpc>
              <a:spcBef>
                <a:spcPts val="400"/>
              </a:spcBef>
            </a:pPr>
            <a:endParaRPr b="0" lang="en-IN" sz="1800" spc="-1" strike="noStrike">
              <a:solidFill>
                <a:srgbClr val="000000"/>
              </a:solidFill>
              <a:latin typeface="Arial"/>
            </a:endParaRPr>
          </a:p>
        </p:txBody>
      </p:sp>
      <p:pic>
        <p:nvPicPr>
          <p:cNvPr id="148" name="Google Shape;193;p32" descr=""/>
          <p:cNvPicPr/>
          <p:nvPr/>
        </p:nvPicPr>
        <p:blipFill>
          <a:blip r:embed="rId1"/>
          <a:stretch/>
        </p:blipFill>
        <p:spPr>
          <a:xfrm>
            <a:off x="1910520" y="2725200"/>
            <a:ext cx="6829200" cy="572400"/>
          </a:xfrm>
          <a:prstGeom prst="rect">
            <a:avLst/>
          </a:prstGeom>
          <a:ln>
            <a:noFill/>
          </a:ln>
        </p:spPr>
      </p:pic>
      <p:pic>
        <p:nvPicPr>
          <p:cNvPr id="149" name="Google Shape;194;p32" descr=""/>
          <p:cNvPicPr/>
          <p:nvPr/>
        </p:nvPicPr>
        <p:blipFill>
          <a:blip r:embed="rId2"/>
          <a:stretch/>
        </p:blipFill>
        <p:spPr>
          <a:xfrm>
            <a:off x="1910520" y="3387960"/>
            <a:ext cx="5262120" cy="499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Tokenization</a:t>
            </a:r>
            <a:endParaRPr b="0" lang="en-IN" sz="2800" spc="-1" strike="noStrike">
              <a:solidFill>
                <a:srgbClr val="000000"/>
              </a:solidFill>
              <a:latin typeface="Arial"/>
            </a:endParaRPr>
          </a:p>
        </p:txBody>
      </p:sp>
      <p:sp>
        <p:nvSpPr>
          <p:cNvPr id="151" name="TextShape 2"/>
          <p:cNvSpPr txBox="1"/>
          <p:nvPr/>
        </p:nvSpPr>
        <p:spPr>
          <a:xfrm>
            <a:off x="311760" y="1152360"/>
            <a:ext cx="8520120" cy="3416040"/>
          </a:xfrm>
          <a:prstGeom prst="rect">
            <a:avLst/>
          </a:prstGeom>
          <a:noFill/>
          <a:ln>
            <a:noFill/>
          </a:ln>
        </p:spPr>
        <p:txBody>
          <a:bodyPr tIns="91440" bIns="91440">
            <a:noAutofit/>
          </a:bodyPr>
          <a:p>
            <a:pPr marL="457200">
              <a:lnSpc>
                <a:spcPct val="115000"/>
              </a:lnSpc>
            </a:pPr>
            <a:endParaRPr b="0" lang="en-IN" sz="1400" spc="-1" strike="noStrike">
              <a:solidFill>
                <a:srgbClr val="000000"/>
              </a:solidFill>
              <a:latin typeface="Arial"/>
            </a:endParaRPr>
          </a:p>
          <a:p>
            <a:pPr marL="457200">
              <a:lnSpc>
                <a:spcPct val="115000"/>
              </a:lnSpc>
            </a:pPr>
            <a:endParaRPr b="0" lang="en-IN" sz="14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In tokenization we convert group of sentence into token . It is also called text segmentation or lexical analysis. It is basically splitting data into small chunk of words.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Tokenization in python can be done by python </a:t>
            </a:r>
            <a:r>
              <a:rPr b="1" lang="en-IN" sz="1800" spc="-1" strike="noStrike" u="sng">
                <a:solidFill>
                  <a:srgbClr val="0097a7"/>
                </a:solidFill>
                <a:uFillTx/>
                <a:latin typeface="Montserrat"/>
                <a:ea typeface="Montserrat"/>
                <a:hlinkClick r:id="rId1"/>
              </a:rPr>
              <a:t>NLTK</a:t>
            </a:r>
            <a:r>
              <a:rPr b="1" lang="en-IN" sz="1800" spc="-1" strike="noStrike">
                <a:solidFill>
                  <a:srgbClr val="134f5c"/>
                </a:solidFill>
                <a:latin typeface="Montserrat"/>
                <a:ea typeface="Montserrat"/>
              </a:rPr>
              <a:t> library’s word_tokenize() function.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Vectorization</a:t>
            </a:r>
            <a:endParaRPr b="0" lang="en-IN" sz="2800" spc="-1" strike="noStrike">
              <a:solidFill>
                <a:srgbClr val="000000"/>
              </a:solidFill>
              <a:latin typeface="Arial"/>
            </a:endParaRPr>
          </a:p>
        </p:txBody>
      </p:sp>
      <p:sp>
        <p:nvSpPr>
          <p:cNvPr id="153" name="TextShape 2"/>
          <p:cNvSpPr txBox="1"/>
          <p:nvPr/>
        </p:nvSpPr>
        <p:spPr>
          <a:xfrm>
            <a:off x="311760" y="1152360"/>
            <a:ext cx="8520120" cy="3416040"/>
          </a:xfrm>
          <a:prstGeom prst="rect">
            <a:avLst/>
          </a:prstGeom>
          <a:noFill/>
          <a:ln>
            <a:noFill/>
          </a:ln>
        </p:spPr>
        <p:txBody>
          <a:bodyPr tIns="91440" bIns="91440">
            <a:noAutofit/>
          </a:bodyPr>
          <a:p>
            <a:pPr marL="457200">
              <a:lnSpc>
                <a:spcPct val="115000"/>
              </a:lnSpc>
            </a:pPr>
            <a:endParaRPr b="0" lang="en-IN" sz="1400" spc="-1" strike="noStrike">
              <a:solidFill>
                <a:srgbClr val="000000"/>
              </a:solidFill>
              <a:latin typeface="Arial"/>
            </a:endParaRPr>
          </a:p>
          <a:p>
            <a:pPr marL="457200">
              <a:lnSpc>
                <a:spcPct val="115000"/>
              </a:lnSpc>
            </a:pPr>
            <a:endParaRPr b="0" lang="en-IN" sz="14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We chose Count Vectorizer as our Vectorizer with minimum  document frequency =10.</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will create a sparse matrix of all words and the number of times they are present in a document.</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Classification</a:t>
            </a:r>
            <a:br/>
            <a:endParaRPr b="0" lang="en-IN" sz="2800" spc="-1" strike="noStrike">
              <a:solidFill>
                <a:srgbClr val="000000"/>
              </a:solidFill>
              <a:latin typeface="Arial"/>
            </a:endParaRPr>
          </a:p>
        </p:txBody>
      </p:sp>
      <p:sp>
        <p:nvSpPr>
          <p:cNvPr id="155"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u="sng">
                <a:solidFill>
                  <a:srgbClr val="134f5c"/>
                </a:solidFill>
                <a:uFillTx/>
                <a:latin typeface="Montserrat"/>
                <a:ea typeface="Montserrat"/>
              </a:rPr>
              <a:t>Models Used:</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Naive Bayes</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Logistic Regression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Random Forest</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XGBoost</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Support Vector Machines</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CatBoost</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Stochastic Gradient Descent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Naive Bayes</a:t>
            </a:r>
            <a:endParaRPr b="0" lang="en-IN" sz="2800" spc="-1" strike="noStrike">
              <a:solidFill>
                <a:srgbClr val="000000"/>
              </a:solidFill>
              <a:latin typeface="Arial"/>
            </a:endParaRPr>
          </a:p>
        </p:txBody>
      </p:sp>
      <p:sp>
        <p:nvSpPr>
          <p:cNvPr id="157"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Naive Bayes?</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Good accuracy for classification if the feature independence condition holds.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Space and time effective.</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Can handle high dimensional data pretty well.</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 good baseline model.</a:t>
            </a:r>
            <a:endParaRPr b="0" lang="en-IN" sz="1800" spc="-1" strike="noStrike">
              <a:solidFill>
                <a:srgbClr val="000000"/>
              </a:solidFill>
              <a:latin typeface="Arial"/>
            </a:endParaRPr>
          </a:p>
          <a:p>
            <a:pPr marL="457200">
              <a:lnSpc>
                <a:spcPct val="115000"/>
              </a:lnSpc>
            </a:pPr>
            <a:endParaRPr b="0" lang="en-IN" sz="1800" spc="-1" strike="noStrike">
              <a:solidFill>
                <a:srgbClr val="000000"/>
              </a:solidFill>
              <a:latin typeface="Arial"/>
            </a:endParaRPr>
          </a:p>
          <a:p>
            <a:pPr marL="457200">
              <a:lnSpc>
                <a:spcPct val="115000"/>
              </a:lnSpc>
            </a:pPr>
            <a:r>
              <a:rPr b="1" lang="en-IN" sz="1800" spc="-1" strike="noStrike">
                <a:solidFill>
                  <a:srgbClr val="134f5c"/>
                </a:solidFill>
                <a:latin typeface="Montserrat"/>
                <a:ea typeface="Montserrat"/>
              </a:rPr>
              <a:t>Multi class classification accuracy:</a:t>
            </a:r>
            <a:endParaRPr b="0" lang="en-IN" sz="180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training accuracy Score    :  0.6931511009870919</a:t>
            </a:r>
            <a:endParaRPr b="0" lang="en-IN" sz="105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Validation accuracy Score :  0.47947035957240036</a:t>
            </a: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408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Naive Bayes</a:t>
            </a:r>
            <a:endParaRPr b="0" lang="en-IN" sz="2800" spc="-1" strike="noStrike">
              <a:solidFill>
                <a:srgbClr val="000000"/>
              </a:solidFill>
              <a:latin typeface="Arial"/>
            </a:endParaRPr>
          </a:p>
        </p:txBody>
      </p:sp>
      <p:sp>
        <p:nvSpPr>
          <p:cNvPr id="159"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u="sng">
                <a:solidFill>
                  <a:srgbClr val="134f5c"/>
                </a:solidFill>
                <a:uFillTx/>
                <a:latin typeface="Montserrat"/>
                <a:ea typeface="Montserrat"/>
              </a:rPr>
              <a:t>Feature Log Probabilities</a:t>
            </a:r>
            <a:endParaRPr b="0" lang="en-IN" sz="1800" spc="-1" strike="noStrike">
              <a:solidFill>
                <a:srgbClr val="000000"/>
              </a:solidFill>
              <a:latin typeface="Arial"/>
            </a:endParaRPr>
          </a:p>
        </p:txBody>
      </p:sp>
      <p:pic>
        <p:nvPicPr>
          <p:cNvPr id="160" name="Google Shape;225;p37" descr=""/>
          <p:cNvPicPr/>
          <p:nvPr/>
        </p:nvPicPr>
        <p:blipFill>
          <a:blip r:embed="rId1"/>
          <a:stretch/>
        </p:blipFill>
        <p:spPr>
          <a:xfrm>
            <a:off x="311760" y="2032560"/>
            <a:ext cx="4109760" cy="2536200"/>
          </a:xfrm>
          <a:prstGeom prst="rect">
            <a:avLst/>
          </a:prstGeom>
          <a:ln>
            <a:noFill/>
          </a:ln>
          <a:effectLst>
            <a:outerShdw algn="bl" blurRad="57150" dir="5400000" dist="19080" rotWithShape="0">
              <a:srgbClr val="000000">
                <a:alpha val="50000"/>
              </a:srgbClr>
            </a:outerShdw>
          </a:effectLst>
        </p:spPr>
      </p:pic>
      <p:pic>
        <p:nvPicPr>
          <p:cNvPr id="161" name="Google Shape;226;p37" descr=""/>
          <p:cNvPicPr/>
          <p:nvPr/>
        </p:nvPicPr>
        <p:blipFill>
          <a:blip r:embed="rId2"/>
          <a:srcRect l="-1823" t="0" r="-2204" b="0"/>
          <a:stretch/>
        </p:blipFill>
        <p:spPr>
          <a:xfrm>
            <a:off x="4722120" y="2008440"/>
            <a:ext cx="4109760" cy="2583720"/>
          </a:xfrm>
          <a:prstGeom prst="rect">
            <a:avLst/>
          </a:prstGeom>
          <a:ln>
            <a:noFill/>
          </a:ln>
          <a:effectLst>
            <a:outerShdw algn="bl" blurRad="57150" dir="5400000" dist="19080" rotWithShape="0">
              <a:srgbClr val="000000">
                <a:alpha val="50000"/>
              </a:srgbClr>
            </a:outerShdw>
          </a:effectLst>
        </p:spPr>
      </p:pic>
      <p:sp>
        <p:nvSpPr>
          <p:cNvPr id="162" name="CustomShape 3"/>
          <p:cNvSpPr/>
          <p:nvPr/>
        </p:nvSpPr>
        <p:spPr>
          <a:xfrm>
            <a:off x="939240" y="1592280"/>
            <a:ext cx="2854440" cy="5724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800" spc="-1" strike="noStrike">
                <a:solidFill>
                  <a:srgbClr val="134f5c"/>
                </a:solidFill>
                <a:latin typeface="Montserrat"/>
                <a:ea typeface="Montserrat"/>
              </a:rPr>
              <a:t>Neutral</a:t>
            </a:r>
            <a:endParaRPr b="0" lang="en-IN" sz="1800" spc="-1" strike="noStrike">
              <a:latin typeface="Arial"/>
            </a:endParaRPr>
          </a:p>
        </p:txBody>
      </p:sp>
      <p:sp>
        <p:nvSpPr>
          <p:cNvPr id="163" name="CustomShape 4"/>
          <p:cNvSpPr/>
          <p:nvPr/>
        </p:nvSpPr>
        <p:spPr>
          <a:xfrm>
            <a:off x="5349960" y="1592280"/>
            <a:ext cx="2854440" cy="5724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800" spc="-1" strike="noStrike">
                <a:solidFill>
                  <a:srgbClr val="134f5c"/>
                </a:solidFill>
                <a:latin typeface="Montserrat"/>
                <a:ea typeface="Montserrat"/>
              </a:rPr>
              <a:t>Positive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Naive Bayes</a:t>
            </a:r>
            <a:br/>
            <a:br/>
            <a:endParaRPr b="0" lang="en-IN" sz="2800" spc="-1" strike="noStrike">
              <a:solidFill>
                <a:srgbClr val="000000"/>
              </a:solidFill>
              <a:latin typeface="Arial"/>
            </a:endParaRPr>
          </a:p>
        </p:txBody>
      </p:sp>
      <p:sp>
        <p:nvSpPr>
          <p:cNvPr id="165"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u="sng">
                <a:solidFill>
                  <a:srgbClr val="134f5c"/>
                </a:solidFill>
                <a:uFillTx/>
                <a:latin typeface="Montserrat"/>
                <a:ea typeface="Montserrat"/>
              </a:rPr>
              <a:t>Feature Log Probabilities</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66" name="Google Shape;235;p38" descr=""/>
          <p:cNvPicPr/>
          <p:nvPr/>
        </p:nvPicPr>
        <p:blipFill>
          <a:blip r:embed="rId1"/>
          <a:srcRect l="3062" t="0" r="0" b="0"/>
          <a:stretch/>
        </p:blipFill>
        <p:spPr>
          <a:xfrm>
            <a:off x="433800" y="2246400"/>
            <a:ext cx="3862080" cy="2494800"/>
          </a:xfrm>
          <a:prstGeom prst="rect">
            <a:avLst/>
          </a:prstGeom>
          <a:ln>
            <a:noFill/>
          </a:ln>
        </p:spPr>
      </p:pic>
      <p:pic>
        <p:nvPicPr>
          <p:cNvPr id="167" name="Google Shape;236;p38" descr=""/>
          <p:cNvPicPr/>
          <p:nvPr/>
        </p:nvPicPr>
        <p:blipFill>
          <a:blip r:embed="rId2"/>
          <a:stretch/>
        </p:blipFill>
        <p:spPr>
          <a:xfrm>
            <a:off x="5048640" y="2246400"/>
            <a:ext cx="3783600" cy="2322360"/>
          </a:xfrm>
          <a:prstGeom prst="rect">
            <a:avLst/>
          </a:prstGeom>
          <a:ln>
            <a:noFill/>
          </a:ln>
        </p:spPr>
      </p:pic>
      <p:sp>
        <p:nvSpPr>
          <p:cNvPr id="168" name="CustomShape 3"/>
          <p:cNvSpPr/>
          <p:nvPr/>
        </p:nvSpPr>
        <p:spPr>
          <a:xfrm>
            <a:off x="939240" y="1592280"/>
            <a:ext cx="2854440" cy="5724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800" spc="-1" strike="noStrike">
                <a:solidFill>
                  <a:srgbClr val="134f5c"/>
                </a:solidFill>
                <a:latin typeface="Montserrat"/>
                <a:ea typeface="Montserrat"/>
              </a:rPr>
              <a:t>Extremely Negative</a:t>
            </a:r>
            <a:endParaRPr b="0" lang="en-IN" sz="1800" spc="-1" strike="noStrike">
              <a:latin typeface="Arial"/>
            </a:endParaRPr>
          </a:p>
        </p:txBody>
      </p:sp>
      <p:sp>
        <p:nvSpPr>
          <p:cNvPr id="169" name="CustomShape 4"/>
          <p:cNvSpPr/>
          <p:nvPr/>
        </p:nvSpPr>
        <p:spPr>
          <a:xfrm>
            <a:off x="5349960" y="1592280"/>
            <a:ext cx="2854440" cy="5724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800" spc="-1" strike="noStrike">
                <a:solidFill>
                  <a:srgbClr val="134f5c"/>
                </a:solidFill>
                <a:latin typeface="Montserrat"/>
                <a:ea typeface="Montserrat"/>
              </a:rPr>
              <a:t>Positive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Naive Bayes</a:t>
            </a:r>
            <a:br/>
            <a:endParaRPr b="0" lang="en-IN" sz="2800" spc="-1" strike="noStrike">
              <a:solidFill>
                <a:srgbClr val="000000"/>
              </a:solidFill>
              <a:latin typeface="Arial"/>
            </a:endParaRPr>
          </a:p>
        </p:txBody>
      </p:sp>
      <p:sp>
        <p:nvSpPr>
          <p:cNvPr id="17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What’s the problem?</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Misclassifying samples to the similar groups because of same likelihood of words to be classified in a particular class.</a:t>
            </a:r>
            <a:endParaRPr b="0" lang="en-IN" sz="1800" spc="-1" strike="noStrike">
              <a:solidFill>
                <a:srgbClr val="000000"/>
              </a:solidFill>
              <a:latin typeface="Arial"/>
            </a:endParaRPr>
          </a:p>
          <a:p>
            <a:pPr marL="914400">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Solution:</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Binary Classification.</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Binary Classification accuracy :</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0" lang="en-IN" sz="1050" spc="-1" strike="noStrike">
                <a:solidFill>
                  <a:srgbClr val="212121"/>
                </a:solidFill>
                <a:latin typeface="Courier New"/>
                <a:ea typeface="Courier New"/>
              </a:rPr>
              <a:t>training accuracy Score    :  0.8585573272589218</a:t>
            </a:r>
            <a:endParaRPr b="0" lang="en-IN" sz="1050" spc="-1" strike="noStrike">
              <a:solidFill>
                <a:srgbClr val="000000"/>
              </a:solidFill>
              <a:latin typeface="Arial"/>
            </a:endParaRPr>
          </a:p>
          <a:p>
            <a:pPr>
              <a:lnSpc>
                <a:spcPct val="115000"/>
              </a:lnSpc>
            </a:pPr>
            <a:r>
              <a:rPr b="0" lang="en-IN" sz="1050" spc="-1" strike="noStrike">
                <a:solidFill>
                  <a:srgbClr val="212121"/>
                </a:solidFill>
                <a:latin typeface="Courier New"/>
                <a:ea typeface="Courier New"/>
              </a:rPr>
              <a:t>Validation accuracy Score :  0.7916666666666666</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Logistic Regression</a:t>
            </a:r>
            <a:endParaRPr b="0" lang="en-IN" sz="2800" spc="-1" strike="noStrike">
              <a:solidFill>
                <a:srgbClr val="000000"/>
              </a:solidFill>
              <a:latin typeface="Arial"/>
            </a:endParaRPr>
          </a:p>
        </p:txBody>
      </p:sp>
      <p:sp>
        <p:nvSpPr>
          <p:cNvPr id="173" name="TextShape 2"/>
          <p:cNvSpPr txBox="1"/>
          <p:nvPr/>
        </p:nvSpPr>
        <p:spPr>
          <a:xfrm>
            <a:off x="311760" y="1152360"/>
            <a:ext cx="8520120" cy="213552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Logistic Regression?</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Unlike Naive Bayes it makes no assumption about the feature independence.</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Logistic Regression with L1 regularization is well known for feature reduction. </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Fast to train.</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Binary Classification Accuracy: </a:t>
            </a:r>
            <a:endParaRPr b="0" lang="en-IN" sz="1800" spc="-1" strike="noStrike">
              <a:solidFill>
                <a:srgbClr val="000000"/>
              </a:solidFill>
              <a:latin typeface="Arial"/>
            </a:endParaRPr>
          </a:p>
          <a:p>
            <a:pPr marL="914400">
              <a:lnSpc>
                <a:spcPct val="115000"/>
              </a:lnSpc>
            </a:pPr>
            <a:endParaRPr b="0" lang="en-IN" sz="1800" spc="-1" strike="noStrike">
              <a:solidFill>
                <a:srgbClr val="000000"/>
              </a:solidFill>
              <a:latin typeface="Arial"/>
            </a:endParaRPr>
          </a:p>
          <a:p>
            <a:pPr marL="914400">
              <a:lnSpc>
                <a:spcPct val="115000"/>
              </a:lnSpc>
            </a:pPr>
            <a:r>
              <a:rPr b="0" lang="en-IN" sz="1050" spc="-1" strike="noStrike">
                <a:solidFill>
                  <a:srgbClr val="212121"/>
                </a:solidFill>
                <a:latin typeface="Courier New"/>
                <a:ea typeface="Courier New"/>
              </a:rPr>
              <a:t>Training accuracy Score    :  0.937798025816249</a:t>
            </a:r>
            <a:endParaRPr b="0" lang="en-IN" sz="1050" spc="-1" strike="noStrike">
              <a:solidFill>
                <a:srgbClr val="000000"/>
              </a:solidFill>
              <a:latin typeface="Arial"/>
            </a:endParaRPr>
          </a:p>
          <a:p>
            <a:pPr marL="914400">
              <a:lnSpc>
                <a:spcPct val="115000"/>
              </a:lnSpc>
            </a:pPr>
            <a:r>
              <a:rPr b="0" lang="en-IN" sz="1050" spc="-1" strike="noStrike">
                <a:solidFill>
                  <a:srgbClr val="212121"/>
                </a:solidFill>
                <a:latin typeface="Courier New"/>
                <a:ea typeface="Courier New"/>
              </a:rPr>
              <a:t>Validation accuracy Score :  0.8594509232264335</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Random Forest</a:t>
            </a:r>
            <a:endParaRPr b="0" lang="en-IN" sz="2800" spc="-1" strike="noStrike">
              <a:solidFill>
                <a:srgbClr val="000000"/>
              </a:solidFill>
              <a:latin typeface="Arial"/>
            </a:endParaRPr>
          </a:p>
        </p:txBody>
      </p:sp>
      <p:sp>
        <p:nvSpPr>
          <p:cNvPr id="175"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Random Forest?</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Random Forest takes random samples and features to make train the model.</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Time taking, but Decision tree like model with less chance to overfit.</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Binary Classification accuracy: </a:t>
            </a:r>
            <a:endParaRPr b="0" lang="en-IN" sz="180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Training accuracy Score    :  0.9985725132877753</a:t>
            </a:r>
            <a:endParaRPr b="0" lang="en-IN" sz="105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Validation accuracy Score :  0.8299319727891157</a:t>
            </a: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35820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Problem Statement</a:t>
            </a:r>
            <a:endParaRPr b="0" lang="en-IN" sz="2800" spc="-1" strike="noStrike">
              <a:solidFill>
                <a:srgbClr val="000000"/>
              </a:solidFill>
              <a:latin typeface="Arial"/>
            </a:endParaRPr>
          </a:p>
        </p:txBody>
      </p:sp>
      <p:sp>
        <p:nvSpPr>
          <p:cNvPr id="91" name="TextShape 2"/>
          <p:cNvSpPr txBox="1"/>
          <p:nvPr/>
        </p:nvSpPr>
        <p:spPr>
          <a:xfrm>
            <a:off x="373680" y="991440"/>
            <a:ext cx="4521600" cy="4089600"/>
          </a:xfrm>
          <a:prstGeom prst="rect">
            <a:avLst/>
          </a:prstGeom>
          <a:noFill/>
          <a:ln>
            <a:noFill/>
          </a:ln>
        </p:spPr>
        <p:txBody>
          <a:bodyPr tIns="91440" bIns="91440">
            <a:noAutofit/>
          </a:bodyPr>
          <a:p>
            <a:pPr>
              <a:lnSpc>
                <a:spcPct val="115000"/>
              </a:lnSpc>
              <a:spcBef>
                <a:spcPts val="700"/>
              </a:spcBef>
            </a:pPr>
            <a:r>
              <a:rPr b="1" lang="en-IN" sz="1800" spc="-1" strike="noStrike">
                <a:solidFill>
                  <a:srgbClr val="134f5c"/>
                </a:solidFill>
                <a:latin typeface="Montserrat"/>
                <a:ea typeface="Montserrat"/>
              </a:rPr>
              <a:t>The challenge is to build a CLASSIFICATION MODEL to predict the sentiment of COVID-19 tweets.The tweets have been pulled from Twitter and manual tagging has been done then.</a:t>
            </a:r>
            <a:endParaRPr b="0" lang="en-IN" sz="1800" spc="-1" strike="noStrike">
              <a:solidFill>
                <a:srgbClr val="000000"/>
              </a:solidFill>
              <a:latin typeface="Arial"/>
            </a:endParaRPr>
          </a:p>
          <a:p>
            <a:pPr>
              <a:lnSpc>
                <a:spcPct val="115000"/>
              </a:lnSpc>
              <a:spcBef>
                <a:spcPts val="700"/>
              </a:spcBef>
            </a:pPr>
            <a:r>
              <a:rPr b="1" lang="en-IN" sz="1800" spc="-1" strike="noStrike">
                <a:solidFill>
                  <a:srgbClr val="134f5c"/>
                </a:solidFill>
                <a:latin typeface="Montserrat"/>
                <a:ea typeface="Montserrat"/>
              </a:rPr>
              <a:t>We are given the following information:</a:t>
            </a:r>
            <a:endParaRPr b="0" lang="en-IN" sz="1800" spc="-1" strike="noStrike">
              <a:solidFill>
                <a:srgbClr val="000000"/>
              </a:solidFill>
              <a:latin typeface="Arial"/>
            </a:endParaRPr>
          </a:p>
          <a:p>
            <a:pPr marL="457200" indent="-342720">
              <a:lnSpc>
                <a:spcPct val="115000"/>
              </a:lnSpc>
              <a:spcBef>
                <a:spcPts val="700"/>
              </a:spcBef>
              <a:buClr>
                <a:srgbClr val="134f5c"/>
              </a:buClr>
              <a:buFont typeface="Montserrat"/>
              <a:buAutoNum type="arabicPeriod"/>
            </a:pPr>
            <a:r>
              <a:rPr b="1" lang="en-IN" sz="1800" spc="-1" strike="noStrike">
                <a:solidFill>
                  <a:srgbClr val="134f5c"/>
                </a:solidFill>
                <a:latin typeface="Montserrat"/>
                <a:ea typeface="Montserrat"/>
              </a:rPr>
              <a:t>Location</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Tweet At</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Original Tweet</a:t>
            </a:r>
            <a:endParaRPr b="0" lang="en-IN" sz="1800" spc="-1" strike="noStrike">
              <a:solidFill>
                <a:srgbClr val="000000"/>
              </a:solidFill>
              <a:latin typeface="Arial"/>
            </a:endParaRPr>
          </a:p>
          <a:p>
            <a:pPr marL="457200" indent="-342720">
              <a:lnSpc>
                <a:spcPct val="115000"/>
              </a:lnSpc>
              <a:buClr>
                <a:srgbClr val="134f5c"/>
              </a:buClr>
              <a:buFont typeface="Montserrat"/>
              <a:buAutoNum type="arabicPeriod"/>
            </a:pPr>
            <a:r>
              <a:rPr b="1" lang="en-IN" sz="1800" spc="-1" strike="noStrike">
                <a:solidFill>
                  <a:srgbClr val="134f5c"/>
                </a:solidFill>
                <a:latin typeface="Montserrat"/>
                <a:ea typeface="Montserrat"/>
              </a:rPr>
              <a:t>Sentiment</a:t>
            </a:r>
            <a:endParaRPr b="0" lang="en-IN" sz="1800" spc="-1" strike="noStrike">
              <a:solidFill>
                <a:srgbClr val="000000"/>
              </a:solidFill>
              <a:latin typeface="Arial"/>
            </a:endParaRPr>
          </a:p>
          <a:p>
            <a:pPr>
              <a:lnSpc>
                <a:spcPct val="115000"/>
              </a:lnSpc>
              <a:spcBef>
                <a:spcPts val="1199"/>
              </a:spcBef>
            </a:pPr>
            <a:endParaRPr b="0" lang="en-IN" sz="1800" spc="-1" strike="noStrike">
              <a:solidFill>
                <a:srgbClr val="000000"/>
              </a:solidFill>
              <a:latin typeface="Arial"/>
            </a:endParaRPr>
          </a:p>
        </p:txBody>
      </p:sp>
      <p:pic>
        <p:nvPicPr>
          <p:cNvPr id="92" name="Google Shape;69;p15" descr=""/>
          <p:cNvPicPr/>
          <p:nvPr/>
        </p:nvPicPr>
        <p:blipFill>
          <a:blip r:embed="rId1"/>
          <a:stretch/>
        </p:blipFill>
        <p:spPr>
          <a:xfrm>
            <a:off x="4982400" y="1170000"/>
            <a:ext cx="4008960" cy="31672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Random Forest</a:t>
            </a:r>
            <a:endParaRPr b="0" lang="en-IN" sz="2800" spc="-1" strike="noStrike">
              <a:solidFill>
                <a:srgbClr val="000000"/>
              </a:solidFill>
              <a:latin typeface="Arial"/>
            </a:endParaRPr>
          </a:p>
        </p:txBody>
      </p:sp>
      <p:sp>
        <p:nvSpPr>
          <p:cNvPr id="177" name="TextShape 2"/>
          <p:cNvSpPr txBox="1"/>
          <p:nvPr/>
        </p:nvSpPr>
        <p:spPr>
          <a:xfrm>
            <a:off x="311760" y="1152360"/>
            <a:ext cx="8520120" cy="341604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178" name="Google Shape;263;p42" descr=""/>
          <p:cNvPicPr/>
          <p:nvPr/>
        </p:nvPicPr>
        <p:blipFill>
          <a:blip r:embed="rId1"/>
          <a:srcRect l="1195" t="1716" r="0" b="0"/>
          <a:stretch/>
        </p:blipFill>
        <p:spPr>
          <a:xfrm>
            <a:off x="2035800" y="1592280"/>
            <a:ext cx="5072400" cy="3124800"/>
          </a:xfrm>
          <a:prstGeom prst="rect">
            <a:avLst/>
          </a:prstGeom>
          <a:ln>
            <a:noFill/>
          </a:ln>
        </p:spPr>
      </p:pic>
      <p:sp>
        <p:nvSpPr>
          <p:cNvPr id="179" name="CustomShape 3"/>
          <p:cNvSpPr/>
          <p:nvPr/>
        </p:nvSpPr>
        <p:spPr>
          <a:xfrm>
            <a:off x="3024000" y="1152360"/>
            <a:ext cx="2854440" cy="572400"/>
          </a:xfrm>
          <a:prstGeom prst="rect">
            <a:avLst/>
          </a:prstGeom>
          <a:noFill/>
          <a:ln>
            <a:noFill/>
          </a:ln>
        </p:spPr>
        <p:style>
          <a:lnRef idx="0"/>
          <a:fillRef idx="0"/>
          <a:effectRef idx="0"/>
          <a:fontRef idx="minor"/>
        </p:style>
        <p:txBody>
          <a:bodyPr tIns="91440" bIns="91440">
            <a:noAutofit/>
          </a:bodyPr>
          <a:p>
            <a:pPr algn="ctr">
              <a:lnSpc>
                <a:spcPct val="100000"/>
              </a:lnSpc>
            </a:pPr>
            <a:r>
              <a:rPr b="1" lang="en-IN" sz="1800" spc="-1" strike="noStrike">
                <a:solidFill>
                  <a:srgbClr val="134f5c"/>
                </a:solidFill>
                <a:latin typeface="Montserrat"/>
                <a:ea typeface="Montserrat"/>
              </a:rPr>
              <a:t>Feature Importance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XGBoost</a:t>
            </a:r>
            <a:endParaRPr b="0" lang="en-IN" sz="2800" spc="-1" strike="noStrike">
              <a:solidFill>
                <a:srgbClr val="000000"/>
              </a:solidFill>
              <a:latin typeface="Arial"/>
            </a:endParaRPr>
          </a:p>
        </p:txBody>
      </p:sp>
      <p:sp>
        <p:nvSpPr>
          <p:cNvPr id="181"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XGB?</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Can be used with different objective functions.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Handling missing values.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Built in cross validation.</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Binary Accuracy Score:</a:t>
            </a:r>
            <a:endParaRPr b="0" lang="en-IN" sz="1800" spc="-1" strike="noStrike">
              <a:solidFill>
                <a:srgbClr val="000000"/>
              </a:solidFill>
              <a:latin typeface="Arial"/>
            </a:endParaRPr>
          </a:p>
          <a:p>
            <a:pPr>
              <a:lnSpc>
                <a:spcPct val="115000"/>
              </a:lnSpc>
            </a:pPr>
            <a:r>
              <a:rPr b="0" lang="en-IN" sz="1050" spc="-1" strike="noStrike">
                <a:solidFill>
                  <a:srgbClr val="212121"/>
                </a:solidFill>
                <a:latin typeface="Courier New"/>
                <a:ea typeface="Courier New"/>
              </a:rPr>
              <a:t>Training accuracy Score    :  0.7434776006074412</a:t>
            </a:r>
            <a:endParaRPr b="0" lang="en-IN" sz="1050" spc="-1" strike="noStrike">
              <a:solidFill>
                <a:srgbClr val="000000"/>
              </a:solidFill>
              <a:latin typeface="Arial"/>
            </a:endParaRPr>
          </a:p>
          <a:p>
            <a:pPr>
              <a:lnSpc>
                <a:spcPct val="115000"/>
              </a:lnSpc>
            </a:pPr>
            <a:r>
              <a:rPr b="0" lang="en-IN" sz="1050" spc="-1" strike="noStrike">
                <a:solidFill>
                  <a:srgbClr val="212121"/>
                </a:solidFill>
                <a:latin typeface="Courier New"/>
                <a:ea typeface="Courier New"/>
              </a:rPr>
              <a:t>Validation accuracy Score :  0.7395529640427599</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Support Vector Machines</a:t>
            </a:r>
            <a:endParaRPr b="0" lang="en-IN" sz="2800" spc="-1" strike="noStrike">
              <a:solidFill>
                <a:srgbClr val="000000"/>
              </a:solidFill>
              <a:latin typeface="Arial"/>
            </a:endParaRPr>
          </a:p>
        </p:txBody>
      </p:sp>
      <p:sp>
        <p:nvSpPr>
          <p:cNvPr id="183"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Support Vector Classifier?</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is well known to handle high dimensional data.</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allows misclassification as well with soft margins.</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Binary Classification accuracy:</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	</a:t>
            </a:r>
            <a:r>
              <a:rPr b="0" lang="en-IN" sz="1050" spc="-1" strike="noStrike">
                <a:solidFill>
                  <a:srgbClr val="212121"/>
                </a:solidFill>
                <a:latin typeface="Courier New"/>
                <a:ea typeface="Courier New"/>
              </a:rPr>
              <a:t>Training accuracy Score    :  0.9569020501138952</a:t>
            </a:r>
            <a:endParaRPr b="0" lang="en-IN" sz="1050" spc="-1" strike="noStrike">
              <a:solidFill>
                <a:srgbClr val="000000"/>
              </a:solidFill>
              <a:latin typeface="Arial"/>
            </a:endParaRPr>
          </a:p>
          <a:p>
            <a:pPr marL="457200" indent="457200">
              <a:lnSpc>
                <a:spcPct val="115000"/>
              </a:lnSpc>
            </a:pPr>
            <a:r>
              <a:rPr b="0" lang="en-IN" sz="1050" spc="-1" strike="noStrike">
                <a:solidFill>
                  <a:srgbClr val="212121"/>
                </a:solidFill>
                <a:latin typeface="Courier New"/>
                <a:ea typeface="Courier New"/>
              </a:rPr>
              <a:t>Validation accuracy Score :  0.8456025267249757</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CatBoost</a:t>
            </a:r>
            <a:endParaRPr b="0" lang="en-IN" sz="2800" spc="-1" strike="noStrike">
              <a:solidFill>
                <a:srgbClr val="000000"/>
              </a:solidFill>
              <a:latin typeface="Arial"/>
            </a:endParaRPr>
          </a:p>
        </p:txBody>
      </p:sp>
      <p:sp>
        <p:nvSpPr>
          <p:cNvPr id="185"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Support Vector Classifier?</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is good in handling sophisticated categorical features.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Uses symmetric trees, which result in a Fast Inference.</a:t>
            </a:r>
            <a:endParaRPr b="0" lang="en-IN" sz="1800" spc="-1" strike="noStrike">
              <a:solidFill>
                <a:srgbClr val="000000"/>
              </a:solidFill>
              <a:latin typeface="Arial"/>
            </a:endParaRPr>
          </a:p>
          <a:p>
            <a:pPr marL="914400">
              <a:lnSpc>
                <a:spcPct val="115000"/>
              </a:lnSpc>
            </a:pP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For multiple classes:</a:t>
            </a:r>
            <a:endParaRPr b="0" lang="en-IN" sz="1800" spc="-1" strike="noStrike">
              <a:solidFill>
                <a:srgbClr val="000000"/>
              </a:solidFill>
              <a:latin typeface="Arial"/>
            </a:endParaRPr>
          </a:p>
          <a:p>
            <a:pPr marL="914400">
              <a:lnSpc>
                <a:spcPct val="115000"/>
              </a:lnSpc>
            </a:pPr>
            <a:r>
              <a:rPr b="0" lang="en-IN" sz="1050" spc="-1" strike="noStrike">
                <a:solidFill>
                  <a:srgbClr val="212121"/>
                </a:solidFill>
                <a:latin typeface="Courier New"/>
                <a:ea typeface="Courier New"/>
              </a:rPr>
              <a:t>Training accuracy Score    :  0.6703720577069097</a:t>
            </a:r>
            <a:endParaRPr b="0" lang="en-IN" sz="1050" spc="-1" strike="noStrike">
              <a:solidFill>
                <a:srgbClr val="000000"/>
              </a:solidFill>
              <a:latin typeface="Arial"/>
            </a:endParaRPr>
          </a:p>
          <a:p>
            <a:pPr marL="914400">
              <a:lnSpc>
                <a:spcPct val="115000"/>
              </a:lnSpc>
            </a:pPr>
            <a:r>
              <a:rPr b="0" lang="en-IN" sz="1050" spc="-1" strike="noStrike">
                <a:solidFill>
                  <a:srgbClr val="212121"/>
                </a:solidFill>
                <a:latin typeface="Courier New"/>
                <a:ea typeface="Courier New"/>
              </a:rPr>
              <a:t>Validation accuracy Score :  0.6203838678328474</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For binary classes:</a:t>
            </a:r>
            <a:endParaRPr b="0" lang="en-IN" sz="1800" spc="-1" strike="noStrike">
              <a:solidFill>
                <a:srgbClr val="000000"/>
              </a:solidFill>
              <a:latin typeface="Arial"/>
            </a:endParaRPr>
          </a:p>
          <a:p>
            <a:pPr>
              <a:lnSpc>
                <a:spcPct val="115000"/>
              </a:lnSpc>
            </a:pPr>
            <a:r>
              <a:rPr b="1" lang="en-IN" sz="1800" spc="-1" strike="noStrike">
                <a:solidFill>
                  <a:srgbClr val="134f5c"/>
                </a:solidFill>
                <a:latin typeface="Montserrat"/>
                <a:ea typeface="Montserrat"/>
              </a:rPr>
              <a:t>	</a:t>
            </a:r>
            <a:r>
              <a:rPr b="1" lang="en-IN" sz="1800" spc="-1" strike="noStrike">
                <a:solidFill>
                  <a:srgbClr val="134f5c"/>
                </a:solidFill>
                <a:latin typeface="Montserrat"/>
                <a:ea typeface="Montserrat"/>
              </a:rPr>
              <a:t>	</a:t>
            </a:r>
            <a:r>
              <a:rPr b="0" lang="en-IN" sz="1050" spc="-1" strike="noStrike">
                <a:solidFill>
                  <a:srgbClr val="212121"/>
                </a:solidFill>
                <a:latin typeface="Courier New"/>
                <a:ea typeface="Courier New"/>
              </a:rPr>
              <a:t>Training accuracy Score    :  0.8840091116173121</a:t>
            </a:r>
            <a:endParaRPr b="0" lang="en-IN" sz="1050" spc="-1" strike="noStrike">
              <a:solidFill>
                <a:srgbClr val="000000"/>
              </a:solidFill>
              <a:latin typeface="Arial"/>
            </a:endParaRPr>
          </a:p>
          <a:p>
            <a:pPr marL="457200" indent="457200">
              <a:lnSpc>
                <a:spcPct val="115000"/>
              </a:lnSpc>
            </a:pPr>
            <a:r>
              <a:rPr b="0" lang="en-IN" sz="1050" spc="-1" strike="noStrike">
                <a:solidFill>
                  <a:srgbClr val="212121"/>
                </a:solidFill>
                <a:latin typeface="Courier New"/>
                <a:ea typeface="Courier New"/>
              </a:rPr>
              <a:t>Validation accuracy Score :  0.8521622934888241</a:t>
            </a: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Stochastic Gradient Descent</a:t>
            </a:r>
            <a:endParaRPr b="0" lang="en-IN" sz="2800" spc="-1" strike="noStrike">
              <a:solidFill>
                <a:srgbClr val="000000"/>
              </a:solidFill>
              <a:latin typeface="Arial"/>
            </a:endParaRPr>
          </a:p>
        </p:txBody>
      </p:sp>
      <p:sp>
        <p:nvSpPr>
          <p:cNvPr id="187" name="TextShape 2"/>
          <p:cNvSpPr txBox="1"/>
          <p:nvPr/>
        </p:nvSpPr>
        <p:spPr>
          <a:xfrm>
            <a:off x="311760" y="1152360"/>
            <a:ext cx="8520120" cy="3416040"/>
          </a:xfrm>
          <a:prstGeom prst="rect">
            <a:avLst/>
          </a:prstGeom>
          <a:noFill/>
          <a:ln>
            <a:noFill/>
          </a:ln>
        </p:spPr>
        <p:txBody>
          <a:bodyPr tIns="91440" bIns="91440">
            <a:noAutofit/>
          </a:bodyPr>
          <a:p>
            <a:pPr>
              <a:lnSpc>
                <a:spcPct val="115000"/>
              </a:lnSpc>
            </a:pPr>
            <a:r>
              <a:rPr b="1" lang="en-IN" sz="1800" spc="-1" strike="noStrike">
                <a:solidFill>
                  <a:srgbClr val="134f5c"/>
                </a:solidFill>
                <a:latin typeface="Montserrat"/>
                <a:ea typeface="Montserrat"/>
              </a:rPr>
              <a:t>Why SGD?</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is neural network based.</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converges comparatively faster for large datasets. </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It fits one sample at a time.</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Computationally Fast.</a:t>
            </a:r>
            <a:endParaRPr b="0" lang="en-IN" sz="1800" spc="-1" strike="noStrike">
              <a:solidFill>
                <a:srgbClr val="000000"/>
              </a:solidFill>
              <a:latin typeface="Arial"/>
            </a:endParaRPr>
          </a:p>
          <a:p>
            <a:pPr marL="457200">
              <a:lnSpc>
                <a:spcPct val="115000"/>
              </a:lnSpc>
            </a:pPr>
            <a:endParaRPr b="0" lang="en-IN" sz="1800" spc="-1" strike="noStrike">
              <a:solidFill>
                <a:srgbClr val="000000"/>
              </a:solidFill>
              <a:latin typeface="Arial"/>
            </a:endParaRPr>
          </a:p>
          <a:p>
            <a:pPr marL="457200">
              <a:lnSpc>
                <a:spcPct val="115000"/>
              </a:lnSpc>
            </a:pPr>
            <a:r>
              <a:rPr b="1" lang="en-IN" sz="1800" spc="-1" strike="noStrike">
                <a:solidFill>
                  <a:srgbClr val="134f5c"/>
                </a:solidFill>
                <a:latin typeface="Montserrat"/>
                <a:ea typeface="Montserrat"/>
              </a:rPr>
              <a:t>Binary Classification Accuracy:</a:t>
            </a:r>
            <a:endParaRPr b="0" lang="en-IN" sz="180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Training accuracy Score    :  0.9350949126803341</a:t>
            </a:r>
            <a:endParaRPr b="0" lang="en-IN" sz="1050" spc="-1" strike="noStrike">
              <a:solidFill>
                <a:srgbClr val="000000"/>
              </a:solidFill>
              <a:latin typeface="Arial"/>
            </a:endParaRPr>
          </a:p>
          <a:p>
            <a:pPr marL="457200">
              <a:lnSpc>
                <a:spcPct val="115000"/>
              </a:lnSpc>
            </a:pPr>
            <a:r>
              <a:rPr b="0" lang="en-IN" sz="1050" spc="-1" strike="noStrike">
                <a:solidFill>
                  <a:srgbClr val="212121"/>
                </a:solidFill>
                <a:latin typeface="Courier New"/>
                <a:ea typeface="Courier New"/>
              </a:rPr>
              <a:t>Validation accuracy Score :  0.8624878522837707</a:t>
            </a:r>
            <a:endParaRPr b="0" lang="en-IN" sz="1050" spc="-1" strike="noStrike">
              <a:solidFill>
                <a:srgbClr val="000000"/>
              </a:solidFill>
              <a:latin typeface="Arial"/>
            </a:endParaRPr>
          </a:p>
          <a:p>
            <a:pPr>
              <a:lnSpc>
                <a:spcPct val="115000"/>
              </a:lnSpc>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Evaluation</a:t>
            </a:r>
            <a:endParaRPr b="0" lang="en-IN" sz="2800" spc="-1" strike="noStrike">
              <a:solidFill>
                <a:srgbClr val="000000"/>
              </a:solidFill>
              <a:latin typeface="Arial"/>
            </a:endParaRPr>
          </a:p>
        </p:txBody>
      </p:sp>
      <p:graphicFrame>
        <p:nvGraphicFramePr>
          <p:cNvPr id="189" name="Table 2"/>
          <p:cNvGraphicFramePr/>
          <p:nvPr/>
        </p:nvGraphicFramePr>
        <p:xfrm>
          <a:off x="531720" y="1290240"/>
          <a:ext cx="3900600" cy="3175560"/>
        </p:xfrm>
        <a:graphic>
          <a:graphicData uri="http://schemas.openxmlformats.org/drawingml/2006/table">
            <a:tbl>
              <a:tblPr/>
              <a:tblGrid>
                <a:gridCol w="2617560"/>
                <a:gridCol w="1283040"/>
              </a:tblGrid>
              <a:tr h="326160">
                <a:tc gridSpan="2">
                  <a:txBody>
                    <a:bodyPr lIns="28440" rIns="28440" tIns="18720" bIns="18720" anchor="b">
                      <a:noAutofit/>
                    </a:bodyPr>
                    <a:p>
                      <a:pPr algn="ctr">
                        <a:lnSpc>
                          <a:spcPct val="115000"/>
                        </a:lnSpc>
                      </a:pPr>
                      <a:r>
                        <a:rPr b="1" lang="en-IN" sz="1000" spc="-1" strike="noStrike" u="sng">
                          <a:solidFill>
                            <a:srgbClr val="000000"/>
                          </a:solidFill>
                          <a:uFillTx/>
                          <a:latin typeface="Arial"/>
                          <a:ea typeface="Arial"/>
                        </a:rPr>
                        <a:t>Multi-class Classification</a:t>
                      </a:r>
                      <a:endParaRPr b="0" lang="en-IN" sz="10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noFill/>
                  </a:tcPr>
                </a:tc>
                <a:tc hMerge="1">
                  <a:tcPr marL="90000" marR="90000">
                    <a:solidFill>
                      <a:srgbClr val="729fcf"/>
                    </a:solidFill>
                  </a:tcPr>
                </a:tc>
              </a:tr>
              <a:tr h="356040">
                <a:tc>
                  <a:txBody>
                    <a:bodyPr lIns="28440" rIns="28440" tIns="18720" bIns="18720" anchor="b">
                      <a:noAutofit/>
                    </a:bodyPr>
                    <a:p>
                      <a:pPr algn="ctr">
                        <a:lnSpc>
                          <a:spcPct val="115000"/>
                        </a:lnSpc>
                      </a:pPr>
                      <a:r>
                        <a:rPr b="1" lang="en-IN" sz="1100" spc="-1" strike="noStrike">
                          <a:solidFill>
                            <a:srgbClr val="212121"/>
                          </a:solidFill>
                          <a:latin typeface="Roboto"/>
                          <a:ea typeface="Roboto"/>
                        </a:rPr>
                        <a:t>Model</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ctr">
                        <a:lnSpc>
                          <a:spcPct val="115000"/>
                        </a:lnSpc>
                      </a:pPr>
                      <a:r>
                        <a:rPr b="1" lang="en-IN" sz="1100" spc="-1" strike="noStrike">
                          <a:solidFill>
                            <a:srgbClr val="212121"/>
                          </a:solidFill>
                          <a:latin typeface="Roboto"/>
                          <a:ea typeface="Roboto"/>
                        </a:rPr>
                        <a:t>Test accuracy</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CatBoost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62.0%</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Logistic Regression</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61.8%</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Support Vector Machines</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60.7%</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Stochastic Gradient Descent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57.3%</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Random Forest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56.0%</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XGBoost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48.7%</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7120">
                <a:tc>
                  <a:txBody>
                    <a:bodyPr lIns="28440" rIns="28440" tIns="18720" bIns="18720" anchor="b">
                      <a:noAutofit/>
                    </a:bodyPr>
                    <a:p>
                      <a:pPr>
                        <a:lnSpc>
                          <a:spcPct val="115000"/>
                        </a:lnSpc>
                      </a:pPr>
                      <a:r>
                        <a:rPr b="0" lang="en-IN" sz="1100" spc="-1" strike="noStrike">
                          <a:solidFill>
                            <a:srgbClr val="212121"/>
                          </a:solidFill>
                          <a:latin typeface="Roboto"/>
                          <a:ea typeface="Roboto"/>
                        </a:rPr>
                        <a:t>Naive Bayes</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47.9%</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bl>
          </a:graphicData>
        </a:graphic>
      </p:graphicFrame>
      <p:graphicFrame>
        <p:nvGraphicFramePr>
          <p:cNvPr id="190" name="Table 3"/>
          <p:cNvGraphicFramePr/>
          <p:nvPr/>
        </p:nvGraphicFramePr>
        <p:xfrm>
          <a:off x="5004360" y="1290240"/>
          <a:ext cx="3512520" cy="3175560"/>
        </p:xfrm>
        <a:graphic>
          <a:graphicData uri="http://schemas.openxmlformats.org/drawingml/2006/table">
            <a:tbl>
              <a:tblPr/>
              <a:tblGrid>
                <a:gridCol w="2341800"/>
                <a:gridCol w="1170720"/>
              </a:tblGrid>
              <a:tr h="326160">
                <a:tc gridSpan="2">
                  <a:txBody>
                    <a:bodyPr lIns="28440" rIns="28440" tIns="18720" bIns="18720" anchor="b">
                      <a:noAutofit/>
                    </a:bodyPr>
                    <a:p>
                      <a:pPr algn="ctr">
                        <a:lnSpc>
                          <a:spcPct val="115000"/>
                        </a:lnSpc>
                      </a:pPr>
                      <a:r>
                        <a:rPr b="1" lang="en-IN" sz="1000" spc="-1" strike="noStrike" u="sng">
                          <a:solidFill>
                            <a:srgbClr val="000000"/>
                          </a:solidFill>
                          <a:uFillTx/>
                          <a:latin typeface="Arial"/>
                          <a:ea typeface="Arial"/>
                        </a:rPr>
                        <a:t>Binary Classification</a:t>
                      </a:r>
                      <a:endParaRPr b="0" lang="en-IN" sz="10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noFill/>
                  </a:tcPr>
                </a:tc>
                <a:tc hMerge="1">
                  <a:tcPr marL="90000" marR="90000">
                    <a:solidFill>
                      <a:srgbClr val="729fcf"/>
                    </a:solidFill>
                  </a:tcPr>
                </a:tc>
              </a:tr>
              <a:tr h="356040">
                <a:tc>
                  <a:txBody>
                    <a:bodyPr lIns="28440" rIns="28440" tIns="18720" bIns="18720" anchor="b">
                      <a:noAutofit/>
                    </a:bodyPr>
                    <a:p>
                      <a:pPr algn="ctr">
                        <a:lnSpc>
                          <a:spcPct val="115000"/>
                        </a:lnSpc>
                      </a:pPr>
                      <a:r>
                        <a:rPr b="1" lang="en-IN" sz="1100" spc="-1" strike="noStrike">
                          <a:solidFill>
                            <a:srgbClr val="212121"/>
                          </a:solidFill>
                          <a:latin typeface="Roboto"/>
                          <a:ea typeface="Roboto"/>
                        </a:rPr>
                        <a:t>Model</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ctr">
                        <a:lnSpc>
                          <a:spcPct val="115000"/>
                        </a:lnSpc>
                      </a:pPr>
                      <a:r>
                        <a:rPr b="1" lang="en-IN" sz="1100" spc="-1" strike="noStrike">
                          <a:solidFill>
                            <a:srgbClr val="212121"/>
                          </a:solidFill>
                          <a:latin typeface="Roboto"/>
                          <a:ea typeface="Roboto"/>
                        </a:rPr>
                        <a:t>Test accuracy</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Stochastic Gradient Descent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86.2%</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Logistic Regression</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85.9%</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CatBoost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85.2%</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Support Vector Machines</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84.6%</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Random Forest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82.9%</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6040">
                <a:tc>
                  <a:txBody>
                    <a:bodyPr lIns="28440" rIns="28440" tIns="18720" bIns="18720" anchor="b">
                      <a:noAutofit/>
                    </a:bodyPr>
                    <a:p>
                      <a:pPr>
                        <a:lnSpc>
                          <a:spcPct val="115000"/>
                        </a:lnSpc>
                      </a:pPr>
                      <a:r>
                        <a:rPr b="0" lang="en-IN" sz="1100" spc="-1" strike="noStrike">
                          <a:solidFill>
                            <a:srgbClr val="212121"/>
                          </a:solidFill>
                          <a:latin typeface="Roboto"/>
                          <a:ea typeface="Roboto"/>
                        </a:rPr>
                        <a:t>Naive Bayes</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79.2%</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r h="357120">
                <a:tc>
                  <a:txBody>
                    <a:bodyPr lIns="28440" rIns="28440" tIns="18720" bIns="18720" anchor="b">
                      <a:noAutofit/>
                    </a:bodyPr>
                    <a:p>
                      <a:pPr>
                        <a:lnSpc>
                          <a:spcPct val="115000"/>
                        </a:lnSpc>
                      </a:pPr>
                      <a:r>
                        <a:rPr b="0" lang="en-IN" sz="1100" spc="-1" strike="noStrike">
                          <a:solidFill>
                            <a:srgbClr val="212121"/>
                          </a:solidFill>
                          <a:latin typeface="Roboto"/>
                          <a:ea typeface="Roboto"/>
                        </a:rPr>
                        <a:t>XGBoost</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c>
                  <a:txBody>
                    <a:bodyPr lIns="28440" rIns="28440" tIns="18720" bIns="18720" anchor="b">
                      <a:noAutofit/>
                    </a:bodyPr>
                    <a:p>
                      <a:pPr algn="r">
                        <a:lnSpc>
                          <a:spcPct val="115000"/>
                        </a:lnSpc>
                      </a:pPr>
                      <a:r>
                        <a:rPr b="0" lang="en-IN" sz="1100" spc="-1" strike="noStrike">
                          <a:solidFill>
                            <a:srgbClr val="212121"/>
                          </a:solidFill>
                          <a:latin typeface="Roboto"/>
                          <a:ea typeface="Roboto"/>
                        </a:rPr>
                        <a:t>74.0%</a:t>
                      </a:r>
                      <a:endParaRPr b="0" lang="en-IN" sz="11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solidFill>
                      <a:srgbClr val="ffffff"/>
                    </a:solidFill>
                  </a:tcPr>
                </a:tc>
              </a:tr>
            </a:tbl>
          </a:graphicData>
        </a:graphic>
      </p:graphicFrame>
      <p:sp>
        <p:nvSpPr>
          <p:cNvPr id="191" name="CustomShape 4"/>
          <p:cNvSpPr/>
          <p:nvPr/>
        </p:nvSpPr>
        <p:spPr>
          <a:xfrm>
            <a:off x="164520" y="1972800"/>
            <a:ext cx="366840" cy="340200"/>
          </a:xfrm>
          <a:prstGeom prst="star5">
            <a:avLst>
              <a:gd name="adj" fmla="val 19098"/>
              <a:gd name="hf" fmla="val 105146"/>
              <a:gd name="vf" fmla="val 110557"/>
            </a:avLst>
          </a:prstGeom>
          <a:solidFill>
            <a:srgbClr val="cc0000"/>
          </a:solidFill>
          <a:ln w="9360">
            <a:solidFill>
              <a:schemeClr val="dk2"/>
            </a:solidFill>
            <a:round/>
          </a:ln>
        </p:spPr>
        <p:style>
          <a:lnRef idx="0"/>
          <a:fillRef idx="0"/>
          <a:effectRef idx="0"/>
          <a:fontRef idx="minor"/>
        </p:style>
      </p:sp>
      <p:sp>
        <p:nvSpPr>
          <p:cNvPr id="192" name="CustomShape 5"/>
          <p:cNvSpPr/>
          <p:nvPr/>
        </p:nvSpPr>
        <p:spPr>
          <a:xfrm>
            <a:off x="4648320" y="1972800"/>
            <a:ext cx="366840" cy="340200"/>
          </a:xfrm>
          <a:prstGeom prst="star5">
            <a:avLst>
              <a:gd name="adj" fmla="val 19098"/>
              <a:gd name="hf" fmla="val 105146"/>
              <a:gd name="vf" fmla="val 110557"/>
            </a:avLst>
          </a:prstGeom>
          <a:solidFill>
            <a:srgbClr val="cc0000"/>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91"/>
                                        </p:tgtEl>
                                        <p:attrNameLst>
                                          <p:attrName>style.visibility</p:attrName>
                                        </p:attrNameLst>
                                      </p:cBhvr>
                                      <p:to>
                                        <p:strVal val="visible"/>
                                      </p:to>
                                    </p:set>
                                    <p:animEffect filter="fade" transition="in">
                                      <p:cBhvr additive="repl">
                                        <p:cTn id="7" dur="1000"/>
                                        <p:tgtEl>
                                          <p:spTgt spid="19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Evaluation (contd.)</a:t>
            </a:r>
            <a:br/>
            <a:endParaRPr b="0" lang="en-IN" sz="2800" spc="-1" strike="noStrike">
              <a:solidFill>
                <a:srgbClr val="000000"/>
              </a:solidFill>
              <a:latin typeface="Arial"/>
            </a:endParaRPr>
          </a:p>
        </p:txBody>
      </p:sp>
      <p:graphicFrame>
        <p:nvGraphicFramePr>
          <p:cNvPr id="194" name="Table 2"/>
          <p:cNvGraphicFramePr/>
          <p:nvPr/>
        </p:nvGraphicFramePr>
        <p:xfrm>
          <a:off x="531720" y="1290240"/>
          <a:ext cx="3900600" cy="326160"/>
        </p:xfrm>
        <a:graphic>
          <a:graphicData uri="http://schemas.openxmlformats.org/drawingml/2006/table">
            <a:tbl>
              <a:tblPr/>
              <a:tblGrid>
                <a:gridCol w="3900600"/>
              </a:tblGrid>
              <a:tr h="326160">
                <a:tc>
                  <a:txBody>
                    <a:bodyPr lIns="28440" rIns="28440" tIns="18720" bIns="18720" anchor="b">
                      <a:noAutofit/>
                    </a:bodyPr>
                    <a:p>
                      <a:pPr algn="ctr">
                        <a:lnSpc>
                          <a:spcPct val="115000"/>
                        </a:lnSpc>
                      </a:pPr>
                      <a:r>
                        <a:rPr b="1" lang="en-IN" sz="1000" spc="-1" strike="noStrike" u="sng">
                          <a:solidFill>
                            <a:srgbClr val="000000"/>
                          </a:solidFill>
                          <a:uFillTx/>
                          <a:latin typeface="Arial"/>
                          <a:ea typeface="Arial"/>
                        </a:rPr>
                        <a:t>Multi-class Classification Winner - CatBoost</a:t>
                      </a:r>
                      <a:endParaRPr b="0" lang="en-IN" sz="10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noFill/>
                  </a:tcPr>
                </a:tc>
              </a:tr>
            </a:tbl>
          </a:graphicData>
        </a:graphic>
      </p:graphicFrame>
      <p:graphicFrame>
        <p:nvGraphicFramePr>
          <p:cNvPr id="195" name="Table 3"/>
          <p:cNvGraphicFramePr/>
          <p:nvPr/>
        </p:nvGraphicFramePr>
        <p:xfrm>
          <a:off x="5004360" y="1290240"/>
          <a:ext cx="3512520" cy="326160"/>
        </p:xfrm>
        <a:graphic>
          <a:graphicData uri="http://schemas.openxmlformats.org/drawingml/2006/table">
            <a:tbl>
              <a:tblPr/>
              <a:tblGrid>
                <a:gridCol w="3512520"/>
              </a:tblGrid>
              <a:tr h="326160">
                <a:tc>
                  <a:txBody>
                    <a:bodyPr lIns="28440" rIns="28440" tIns="18720" bIns="18720" anchor="b">
                      <a:noAutofit/>
                    </a:bodyPr>
                    <a:p>
                      <a:pPr algn="ctr">
                        <a:lnSpc>
                          <a:spcPct val="115000"/>
                        </a:lnSpc>
                      </a:pPr>
                      <a:r>
                        <a:rPr b="1" lang="en-IN" sz="1000" spc="-1" strike="noStrike" u="sng">
                          <a:solidFill>
                            <a:srgbClr val="000000"/>
                          </a:solidFill>
                          <a:uFillTx/>
                          <a:latin typeface="Arial"/>
                          <a:ea typeface="Arial"/>
                        </a:rPr>
                        <a:t>Binary Classification Winner- Stochastic Grad. Descent</a:t>
                      </a:r>
                      <a:endParaRPr b="0" lang="en-IN" sz="1000" spc="-1" strike="noStrike">
                        <a:latin typeface="Arial"/>
                      </a:endParaRPr>
                    </a:p>
                  </a:txBody>
                  <a:tcPr marL="28440" marR="28440">
                    <a:lnL w="10080">
                      <a:solidFill>
                        <a:srgbClr val="000000"/>
                      </a:solidFill>
                    </a:lnL>
                    <a:lnR w="10080">
                      <a:solidFill>
                        <a:srgbClr val="000000"/>
                      </a:solidFill>
                    </a:lnR>
                    <a:lnT w="10080">
                      <a:solidFill>
                        <a:srgbClr val="000000"/>
                      </a:solidFill>
                    </a:lnT>
                    <a:lnB w="10080">
                      <a:solidFill>
                        <a:srgbClr val="000000"/>
                      </a:solidFill>
                    </a:lnB>
                    <a:noFill/>
                  </a:tcPr>
                </a:tc>
              </a:tr>
            </a:tbl>
          </a:graphicData>
        </a:graphic>
      </p:graphicFrame>
      <p:sp>
        <p:nvSpPr>
          <p:cNvPr id="196" name="CustomShape 4"/>
          <p:cNvSpPr/>
          <p:nvPr/>
        </p:nvSpPr>
        <p:spPr>
          <a:xfrm>
            <a:off x="368640" y="1156320"/>
            <a:ext cx="366840" cy="340200"/>
          </a:xfrm>
          <a:prstGeom prst="star5">
            <a:avLst>
              <a:gd name="adj" fmla="val 19098"/>
              <a:gd name="hf" fmla="val 105146"/>
              <a:gd name="vf" fmla="val 110557"/>
            </a:avLst>
          </a:prstGeom>
          <a:solidFill>
            <a:srgbClr val="cc0000"/>
          </a:solidFill>
          <a:ln w="9360">
            <a:solidFill>
              <a:schemeClr val="dk2"/>
            </a:solidFill>
            <a:round/>
          </a:ln>
        </p:spPr>
        <p:style>
          <a:lnRef idx="0"/>
          <a:fillRef idx="0"/>
          <a:effectRef idx="0"/>
          <a:fontRef idx="minor"/>
        </p:style>
      </p:sp>
      <p:sp>
        <p:nvSpPr>
          <p:cNvPr id="197" name="CustomShape 5"/>
          <p:cNvSpPr/>
          <p:nvPr/>
        </p:nvSpPr>
        <p:spPr>
          <a:xfrm>
            <a:off x="4833000" y="1117440"/>
            <a:ext cx="366840" cy="340200"/>
          </a:xfrm>
          <a:prstGeom prst="star5">
            <a:avLst>
              <a:gd name="adj" fmla="val 19098"/>
              <a:gd name="hf" fmla="val 105146"/>
              <a:gd name="vf" fmla="val 110557"/>
            </a:avLst>
          </a:prstGeom>
          <a:solidFill>
            <a:srgbClr val="cc0000"/>
          </a:solidFill>
          <a:ln w="9360">
            <a:solidFill>
              <a:schemeClr val="dk2"/>
            </a:solidFill>
            <a:round/>
          </a:ln>
        </p:spPr>
        <p:style>
          <a:lnRef idx="0"/>
          <a:fillRef idx="0"/>
          <a:effectRef idx="0"/>
          <a:fontRef idx="minor"/>
        </p:style>
      </p:sp>
      <p:pic>
        <p:nvPicPr>
          <p:cNvPr id="198" name="Google Shape;307;p48" descr=""/>
          <p:cNvPicPr/>
          <p:nvPr/>
        </p:nvPicPr>
        <p:blipFill>
          <a:blip r:embed="rId1"/>
          <a:stretch/>
        </p:blipFill>
        <p:spPr>
          <a:xfrm>
            <a:off x="5004360" y="1658520"/>
            <a:ext cx="3512520" cy="1199880"/>
          </a:xfrm>
          <a:prstGeom prst="rect">
            <a:avLst/>
          </a:prstGeom>
          <a:ln>
            <a:noFill/>
          </a:ln>
        </p:spPr>
      </p:pic>
      <p:pic>
        <p:nvPicPr>
          <p:cNvPr id="199" name="Google Shape;308;p48" descr=""/>
          <p:cNvPicPr/>
          <p:nvPr/>
        </p:nvPicPr>
        <p:blipFill>
          <a:blip r:embed="rId2"/>
          <a:stretch/>
        </p:blipFill>
        <p:spPr>
          <a:xfrm>
            <a:off x="531720" y="1635120"/>
            <a:ext cx="3900600" cy="1609200"/>
          </a:xfrm>
          <a:prstGeom prst="rect">
            <a:avLst/>
          </a:prstGeom>
          <a:ln>
            <a:noFill/>
          </a:ln>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96"/>
                                        </p:tgtEl>
                                        <p:attrNameLst>
                                          <p:attrName>style.visibility</p:attrName>
                                        </p:attrNameLst>
                                      </p:cBhvr>
                                      <p:to>
                                        <p:strVal val="visible"/>
                                      </p:to>
                                    </p:set>
                                    <p:animEffect filter="fade" transition="in">
                                      <p:cBhvr additive="repl">
                                        <p:cTn id="14" dur="1000"/>
                                        <p:tgtEl>
                                          <p:spTgt spid="1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Challenges</a:t>
            </a:r>
            <a:endParaRPr b="0" lang="en-IN" sz="2800" spc="-1" strike="noStrike">
              <a:solidFill>
                <a:srgbClr val="000000"/>
              </a:solidFill>
              <a:latin typeface="Arial"/>
            </a:endParaRPr>
          </a:p>
        </p:txBody>
      </p:sp>
      <p:sp>
        <p:nvSpPr>
          <p:cNvPr id="201" name="TextShape 2"/>
          <p:cNvSpPr txBox="1"/>
          <p:nvPr/>
        </p:nvSpPr>
        <p:spPr>
          <a:xfrm>
            <a:off x="311760" y="1152360"/>
            <a:ext cx="8262720" cy="3755160"/>
          </a:xfrm>
          <a:prstGeom prst="rect">
            <a:avLst/>
          </a:prstGeom>
          <a:noFill/>
          <a:ln>
            <a:noFill/>
          </a:ln>
        </p:spPr>
        <p:txBody>
          <a:bodyPr tIns="91440" bIns="91440">
            <a:noAutofit/>
          </a:bodyPr>
          <a:p>
            <a:pPr>
              <a:lnSpc>
                <a:spcPct val="115000"/>
              </a:lnSpc>
            </a:pPr>
            <a:endParaRPr b="0" lang="en-IN" sz="1400" spc="-1" strike="noStrike">
              <a:solidFill>
                <a:srgbClr val="000000"/>
              </a:solidFill>
              <a:latin typeface="Arial"/>
            </a:endParaRPr>
          </a:p>
          <a:p>
            <a:pPr marL="457200" indent="-342720">
              <a:lnSpc>
                <a:spcPct val="115000"/>
              </a:lnSpc>
              <a:buClr>
                <a:srgbClr val="134f5c"/>
              </a:buClr>
              <a:buFont typeface="Arial"/>
              <a:buChar char="●"/>
            </a:pPr>
            <a:r>
              <a:rPr b="1" lang="en-IN" sz="1800" spc="-1" strike="noStrike">
                <a:solidFill>
                  <a:srgbClr val="134f5c"/>
                </a:solidFill>
                <a:latin typeface="Arial"/>
                <a:ea typeface="Arial"/>
              </a:rPr>
              <a:t>Locations being too many/unformatted/irrelevant</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Arial"/>
              <a:buChar char="●"/>
            </a:pPr>
            <a:r>
              <a:rPr b="1" lang="en-IN" sz="1800" spc="-1" strike="noStrike">
                <a:solidFill>
                  <a:srgbClr val="134f5c"/>
                </a:solidFill>
                <a:latin typeface="Arial"/>
                <a:ea typeface="Arial"/>
              </a:rPr>
              <a:t>Sarcastic tweets</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Arial"/>
              <a:buChar char="●"/>
            </a:pPr>
            <a:r>
              <a:rPr b="1" lang="en-IN" sz="1800" spc="-1" strike="noStrike">
                <a:solidFill>
                  <a:srgbClr val="134f5c"/>
                </a:solidFill>
                <a:latin typeface="Arial"/>
                <a:ea typeface="Arial"/>
              </a:rPr>
              <a:t>Advertisements tagged as positive</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Arial"/>
              <a:buChar char="●"/>
            </a:pPr>
            <a:r>
              <a:rPr b="1" lang="en-IN" sz="1800" spc="-1" strike="noStrike">
                <a:solidFill>
                  <a:srgbClr val="134f5c"/>
                </a:solidFill>
                <a:latin typeface="Arial"/>
                <a:ea typeface="Arial"/>
              </a:rPr>
              <a:t>Computation time/crashes</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Conclusion</a:t>
            </a:r>
            <a:endParaRPr b="0" lang="en-IN" sz="2800" spc="-1" strike="noStrike">
              <a:solidFill>
                <a:srgbClr val="000000"/>
              </a:solidFill>
              <a:latin typeface="Arial"/>
            </a:endParaRPr>
          </a:p>
        </p:txBody>
      </p:sp>
      <p:sp>
        <p:nvSpPr>
          <p:cNvPr id="203" name="TextShape 2"/>
          <p:cNvSpPr txBox="1"/>
          <p:nvPr/>
        </p:nvSpPr>
        <p:spPr>
          <a:xfrm>
            <a:off x="311760" y="1152360"/>
            <a:ext cx="8520120" cy="341604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For multiclass classification, the best model for this dataset would be CatBoost</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For binary classification, the best model for this dataset would be Stochastic Gradient Descent</a:t>
            </a:r>
            <a:endParaRPr b="0" lang="en-IN" sz="1800" spc="-1" strike="noStrike">
              <a:solidFill>
                <a:srgbClr val="000000"/>
              </a:solidFill>
              <a:latin typeface="Arial"/>
            </a:endParaRPr>
          </a:p>
        </p:txBody>
      </p:sp>
      <p:sp>
        <p:nvSpPr>
          <p:cNvPr id="204" name="CustomShape 3"/>
          <p:cNvSpPr/>
          <p:nvPr/>
        </p:nvSpPr>
        <p:spPr>
          <a:xfrm>
            <a:off x="601920" y="2871720"/>
            <a:ext cx="8050320" cy="1955520"/>
          </a:xfrm>
          <a:prstGeom prst="roundRect">
            <a:avLst>
              <a:gd name="adj" fmla="val 16667"/>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15000"/>
              </a:lnSpc>
            </a:pPr>
            <a:r>
              <a:rPr b="1" lang="en-IN" sz="1800" spc="-1" strike="noStrike">
                <a:solidFill>
                  <a:srgbClr val="cc0000"/>
                </a:solidFill>
                <a:latin typeface="Montserrat"/>
                <a:ea typeface="Montserrat"/>
              </a:rPr>
              <a:t>To end it on a lighter note,  a few funny tweets we came across:</a:t>
            </a:r>
            <a:endParaRPr b="0" lang="en-IN" sz="1800" spc="-1" strike="noStrike">
              <a:latin typeface="Arial"/>
            </a:endParaRPr>
          </a:p>
          <a:p>
            <a:pPr>
              <a:lnSpc>
                <a:spcPct val="115000"/>
              </a:lnSpc>
            </a:pPr>
            <a:endParaRPr b="0" lang="en-IN" sz="1800" spc="-1" strike="noStrike">
              <a:latin typeface="Arial"/>
            </a:endParaRPr>
          </a:p>
        </p:txBody>
      </p:sp>
      <p:pic>
        <p:nvPicPr>
          <p:cNvPr id="205" name="Google Shape;322;p50" descr=""/>
          <p:cNvPicPr/>
          <p:nvPr/>
        </p:nvPicPr>
        <p:blipFill>
          <a:blip r:embed="rId1"/>
          <a:stretch/>
        </p:blipFill>
        <p:spPr>
          <a:xfrm>
            <a:off x="901080" y="4010040"/>
            <a:ext cx="5495400" cy="247320"/>
          </a:xfrm>
          <a:prstGeom prst="rect">
            <a:avLst/>
          </a:prstGeom>
          <a:ln>
            <a:noFill/>
          </a:ln>
        </p:spPr>
      </p:pic>
      <p:pic>
        <p:nvPicPr>
          <p:cNvPr id="206" name="Google Shape;323;p50" descr=""/>
          <p:cNvPicPr/>
          <p:nvPr/>
        </p:nvPicPr>
        <p:blipFill>
          <a:blip r:embed="rId2"/>
          <a:stretch/>
        </p:blipFill>
        <p:spPr>
          <a:xfrm>
            <a:off x="842760" y="4257720"/>
            <a:ext cx="5343120" cy="180720"/>
          </a:xfrm>
          <a:prstGeom prst="rect">
            <a:avLst/>
          </a:prstGeom>
          <a:ln>
            <a:noFill/>
          </a:ln>
        </p:spPr>
      </p:pic>
      <p:pic>
        <p:nvPicPr>
          <p:cNvPr id="207" name="Google Shape;324;p50" descr=""/>
          <p:cNvPicPr/>
          <p:nvPr/>
        </p:nvPicPr>
        <p:blipFill>
          <a:blip r:embed="rId3"/>
          <a:stretch/>
        </p:blipFill>
        <p:spPr>
          <a:xfrm>
            <a:off x="828720" y="3395160"/>
            <a:ext cx="7486200" cy="447480"/>
          </a:xfrm>
          <a:prstGeom prst="rect">
            <a:avLst/>
          </a:prstGeom>
          <a:ln>
            <a:noFill/>
          </a:ln>
        </p:spPr>
      </p:pic>
      <p:pic>
        <p:nvPicPr>
          <p:cNvPr id="208" name="Google Shape;325;p50" descr=""/>
          <p:cNvPicPr/>
          <p:nvPr/>
        </p:nvPicPr>
        <p:blipFill>
          <a:blip r:embed="rId4"/>
          <a:stretch/>
        </p:blipFill>
        <p:spPr>
          <a:xfrm>
            <a:off x="842760" y="4424760"/>
            <a:ext cx="6753960" cy="320040"/>
          </a:xfrm>
          <a:prstGeom prst="rect">
            <a:avLst/>
          </a:prstGeom>
          <a:ln>
            <a:noFill/>
          </a:ln>
        </p:spPr>
      </p:pic>
      <p:pic>
        <p:nvPicPr>
          <p:cNvPr id="209" name="Google Shape;326;p50" descr=""/>
          <p:cNvPicPr/>
          <p:nvPr/>
        </p:nvPicPr>
        <p:blipFill>
          <a:blip r:embed="rId5"/>
          <a:stretch/>
        </p:blipFill>
        <p:spPr>
          <a:xfrm>
            <a:off x="842760" y="3689640"/>
            <a:ext cx="4625280" cy="3200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pPr>
            <a:r>
              <a:rPr b="1" lang="en-IN" sz="5200" spc="-1" strike="noStrike">
                <a:solidFill>
                  <a:srgbClr val="cc0000"/>
                </a:solidFill>
                <a:latin typeface="Montserrat"/>
                <a:ea typeface="Montserrat"/>
              </a:rPr>
              <a:t>Q &amp; A</a:t>
            </a:r>
            <a:endParaRPr b="0" lang="en-IN" sz="5200" spc="-1" strike="noStrike">
              <a:solidFill>
                <a:srgbClr val="000000"/>
              </a:solidFill>
              <a:latin typeface="Arial"/>
            </a:endParaRPr>
          </a:p>
        </p:txBody>
      </p:sp>
      <p:sp>
        <p:nvSpPr>
          <p:cNvPr id="211" name="TextShape 2"/>
          <p:cNvSpPr txBox="1"/>
          <p:nvPr/>
        </p:nvSpPr>
        <p:spPr>
          <a:xfrm>
            <a:off x="311760" y="2834280"/>
            <a:ext cx="8520120" cy="792360"/>
          </a:xfrm>
          <a:prstGeom prst="rect">
            <a:avLst/>
          </a:prstGeom>
          <a:noFill/>
          <a:ln>
            <a:noFill/>
          </a:ln>
        </p:spPr>
        <p:txBody>
          <a:bodyPr tIns="91440" bIns="91440">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Introduction</a:t>
            </a:r>
            <a:endParaRPr b="0" lang="en-IN" sz="2800" spc="-1" strike="noStrike">
              <a:solidFill>
                <a:srgbClr val="000000"/>
              </a:solidFill>
              <a:latin typeface="Arial"/>
            </a:endParaRPr>
          </a:p>
        </p:txBody>
      </p:sp>
      <p:sp>
        <p:nvSpPr>
          <p:cNvPr id="94" name="TextShape 2"/>
          <p:cNvSpPr txBox="1"/>
          <p:nvPr/>
        </p:nvSpPr>
        <p:spPr>
          <a:xfrm>
            <a:off x="311760" y="1152360"/>
            <a:ext cx="8520120" cy="3829320"/>
          </a:xfrm>
          <a:prstGeom prst="rect">
            <a:avLst/>
          </a:prstGeom>
          <a:noFill/>
          <a:ln>
            <a:noFill/>
          </a:ln>
        </p:spPr>
        <p:txBody>
          <a:bodyPr tIns="91440" bIns="91440">
            <a:noAutofit/>
          </a:bodyPr>
          <a:p>
            <a:pPr marL="457200" indent="-336240">
              <a:lnSpc>
                <a:spcPct val="115000"/>
              </a:lnSpc>
              <a:buClr>
                <a:srgbClr val="134f5c"/>
              </a:buClr>
              <a:buFont typeface="Montserrat"/>
              <a:buChar char="●"/>
            </a:pPr>
            <a:r>
              <a:rPr b="1" lang="en-IN" sz="1700" spc="-1" strike="noStrike">
                <a:solidFill>
                  <a:srgbClr val="134f5c"/>
                </a:solidFill>
                <a:latin typeface="Montserrat"/>
                <a:ea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b="0" lang="en-IN" sz="1700" spc="-1" strike="noStrike">
              <a:solidFill>
                <a:srgbClr val="000000"/>
              </a:solidFill>
              <a:latin typeface="Arial"/>
            </a:endParaRPr>
          </a:p>
          <a:p>
            <a:pPr marL="457200" indent="-336240">
              <a:lnSpc>
                <a:spcPct val="115000"/>
              </a:lnSpc>
              <a:buClr>
                <a:srgbClr val="134f5c"/>
              </a:buClr>
              <a:buFont typeface="Montserrat"/>
              <a:buChar char="●"/>
            </a:pPr>
            <a:r>
              <a:rPr b="1" lang="en-IN" sz="1700" spc="-1" strike="noStrike">
                <a:solidFill>
                  <a:srgbClr val="134f5c"/>
                </a:solidFill>
                <a:latin typeface="Montserrat"/>
                <a:ea typeface="Montserrat"/>
              </a:rPr>
              <a:t>COVID-19 originally known as Coronavirus Disease of 2019, has been declared as a pandemic by World Health Organization (WHO) on 11th March 2020.</a:t>
            </a:r>
            <a:endParaRPr b="0" lang="en-IN" sz="1700" spc="-1" strike="noStrike">
              <a:solidFill>
                <a:srgbClr val="000000"/>
              </a:solidFill>
              <a:latin typeface="Arial"/>
            </a:endParaRPr>
          </a:p>
          <a:p>
            <a:pPr marL="457200" indent="-336240">
              <a:lnSpc>
                <a:spcPct val="115000"/>
              </a:lnSpc>
              <a:buClr>
                <a:srgbClr val="134f5c"/>
              </a:buClr>
              <a:buFont typeface="Montserrat"/>
              <a:buChar char="●"/>
            </a:pPr>
            <a:r>
              <a:rPr b="1" lang="en-IN" sz="1700" spc="-1" strike="noStrike">
                <a:solidFill>
                  <a:srgbClr val="134f5c"/>
                </a:solidFill>
                <a:latin typeface="Montserrat"/>
                <a:ea typeface="Montserrat"/>
              </a:rPr>
              <a:t>The study analyzes various types of tweets gathered during the pandemic times hence can be useful in policy making to safeguard the countries by demystifying the pertinent facts and information.</a:t>
            </a:r>
            <a:endParaRPr b="0" lang="en-IN" sz="1700" spc="-1" strike="noStrike">
              <a:solidFill>
                <a:srgbClr val="000000"/>
              </a:solidFill>
              <a:latin typeface="Arial"/>
            </a:endParaRPr>
          </a:p>
          <a:p>
            <a:pPr>
              <a:lnSpc>
                <a:spcPct val="115000"/>
              </a:lnSpc>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96732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Let’s Guess Some Tweets: Negative, Neutral Or Positive?</a:t>
            </a:r>
            <a:endParaRPr b="0" lang="en-IN" sz="2800" spc="-1" strike="noStrike">
              <a:solidFill>
                <a:srgbClr val="000000"/>
              </a:solidFill>
              <a:latin typeface="Arial"/>
            </a:endParaRPr>
          </a:p>
        </p:txBody>
      </p:sp>
      <p:sp>
        <p:nvSpPr>
          <p:cNvPr id="96" name="TextShape 2"/>
          <p:cNvSpPr txBox="1"/>
          <p:nvPr/>
        </p:nvSpPr>
        <p:spPr>
          <a:xfrm>
            <a:off x="311760" y="1462320"/>
            <a:ext cx="8520120" cy="360612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t>
            </a:r>
            <a:r>
              <a:rPr b="1" lang="en-IN" sz="1800" spc="-1" strike="noStrike">
                <a:solidFill>
                  <a:srgbClr val="134f5c"/>
                </a:solidFill>
                <a:latin typeface="Montserrat"/>
                <a:ea typeface="Montserrat"/>
              </a:rPr>
              <a:t>Still </a:t>
            </a:r>
            <a:r>
              <a:rPr b="1" lang="en-IN" sz="1800" spc="-1" strike="noStrike" u="sng">
                <a:solidFill>
                  <a:srgbClr val="134f5c"/>
                </a:solidFill>
                <a:uFillTx/>
                <a:latin typeface="Montserrat"/>
                <a:ea typeface="Montserrat"/>
              </a:rPr>
              <a:t>shocked </a:t>
            </a:r>
            <a:r>
              <a:rPr b="1" lang="en-IN" sz="1800" spc="-1" strike="noStrike">
                <a:solidFill>
                  <a:srgbClr val="134f5c"/>
                </a:solidFill>
                <a:latin typeface="Montserrat"/>
                <a:ea typeface="Montserrat"/>
              </a:rPr>
              <a:t>by the number of #Toronto supermarket employees working without some sort of mask. We all know by now, employees can be asymptomatic while spreading #coronavirus”.</a:t>
            </a:r>
            <a:endParaRPr b="0" lang="en-IN" sz="1800" spc="-1" strike="noStrike">
              <a:solidFill>
                <a:srgbClr val="000000"/>
              </a:solidFill>
              <a:latin typeface="Arial"/>
            </a:endParaRPr>
          </a:p>
          <a:p>
            <a:pPr marL="457200">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t>
            </a:r>
            <a:r>
              <a:rPr b="1" lang="en-IN" sz="1800" spc="-1" strike="noStrike">
                <a:solidFill>
                  <a:srgbClr val="134f5c"/>
                </a:solidFill>
                <a:latin typeface="Montserrat"/>
                <a:ea typeface="Montserrat"/>
              </a:rPr>
              <a:t>Was at Supermarket today.Didn’t buy toilet paper”.</a:t>
            </a: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t>
            </a:r>
            <a:r>
              <a:rPr b="1" lang="en-IN" sz="1800" spc="-1" strike="noStrike">
                <a:solidFill>
                  <a:srgbClr val="134f5c"/>
                </a:solidFill>
                <a:latin typeface="Montserrat"/>
                <a:ea typeface="Montserrat"/>
              </a:rPr>
              <a:t>Due to the Covid-19 situation, we have </a:t>
            </a:r>
            <a:r>
              <a:rPr b="1" lang="en-IN" sz="1800" spc="-1" strike="noStrike" u="sng">
                <a:solidFill>
                  <a:srgbClr val="134f5c"/>
                </a:solidFill>
                <a:uFillTx/>
                <a:latin typeface="Montserrat"/>
                <a:ea typeface="Montserrat"/>
              </a:rPr>
              <a:t>increased </a:t>
            </a:r>
            <a:r>
              <a:rPr b="1" lang="en-IN" sz="1800" spc="-1" strike="noStrike">
                <a:solidFill>
                  <a:srgbClr val="134f5c"/>
                </a:solidFill>
                <a:latin typeface="Montserrat"/>
                <a:ea typeface="Montserrat"/>
              </a:rPr>
              <a:t>demand for all food products. The wait time may be longer for all online orders, particularly beef share and freezer packs. We </a:t>
            </a:r>
            <a:r>
              <a:rPr b="1" lang="en-IN" sz="1800" spc="-1" strike="noStrike" u="sng">
                <a:solidFill>
                  <a:srgbClr val="134f5c"/>
                </a:solidFill>
                <a:uFillTx/>
                <a:latin typeface="Montserrat"/>
                <a:ea typeface="Montserrat"/>
              </a:rPr>
              <a:t>thank you </a:t>
            </a:r>
            <a:r>
              <a:rPr b="1" lang="en-IN" sz="1800" spc="-1" strike="noStrike">
                <a:solidFill>
                  <a:srgbClr val="134f5c"/>
                </a:solidFill>
                <a:latin typeface="Montserrat"/>
                <a:ea typeface="Montserrat"/>
              </a:rPr>
              <a:t>for your patience during this time”.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Data Summary</a:t>
            </a:r>
            <a:endParaRPr b="0" lang="en-IN" sz="2800" spc="-1" strike="noStrike">
              <a:solidFill>
                <a:srgbClr val="000000"/>
              </a:solidFill>
              <a:latin typeface="Arial"/>
            </a:endParaRPr>
          </a:p>
        </p:txBody>
      </p:sp>
      <p:sp>
        <p:nvSpPr>
          <p:cNvPr id="98" name="TextShape 2"/>
          <p:cNvSpPr txBox="1"/>
          <p:nvPr/>
        </p:nvSpPr>
        <p:spPr>
          <a:xfrm>
            <a:off x="311760" y="1152360"/>
            <a:ext cx="8520120" cy="205200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 original dataset has 6 columns and 41157 rows.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In order to analyse various sentiments, We require just two columns named Original Tweet and Sentiment.</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There are four types of sentiments- Extremely Negative, Negative, Neutral, Positive and Extremely Positive.</a:t>
            </a:r>
            <a:endParaRPr b="0" lang="en-IN" sz="1800" spc="-1" strike="noStrike">
              <a:solidFill>
                <a:srgbClr val="000000"/>
              </a:solidFill>
              <a:latin typeface="Arial"/>
            </a:endParaRPr>
          </a:p>
        </p:txBody>
      </p:sp>
      <p:pic>
        <p:nvPicPr>
          <p:cNvPr id="99" name="Google Shape;88;p18" descr=""/>
          <p:cNvPicPr/>
          <p:nvPr/>
        </p:nvPicPr>
        <p:blipFill>
          <a:blip r:embed="rId1"/>
          <a:stretch/>
        </p:blipFill>
        <p:spPr>
          <a:xfrm>
            <a:off x="152280" y="3061440"/>
            <a:ext cx="8838720" cy="1830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Exploratory Data Analysis</a:t>
            </a:r>
            <a:endParaRPr b="0" lang="en-IN" sz="2800" spc="-1" strike="noStrike">
              <a:solidFill>
                <a:srgbClr val="000000"/>
              </a:solidFill>
              <a:latin typeface="Arial"/>
            </a:endParaRPr>
          </a:p>
        </p:txBody>
      </p:sp>
      <p:sp>
        <p:nvSpPr>
          <p:cNvPr id="101" name="TextShape 2"/>
          <p:cNvSpPr txBox="1"/>
          <p:nvPr/>
        </p:nvSpPr>
        <p:spPr>
          <a:xfrm>
            <a:off x="311760" y="1152360"/>
            <a:ext cx="3914280" cy="375516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 columns such as “UserName” and “ScreenName” does not give any meaningful insights for our analysis.</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All tweets data collected from the months of March and April 2020.</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Bar plot shows us the number of unique values in each column.</a:t>
            </a:r>
            <a:endParaRPr b="0" lang="en-IN" sz="1800" spc="-1" strike="noStrike">
              <a:solidFill>
                <a:srgbClr val="000000"/>
              </a:solidFill>
              <a:latin typeface="Arial"/>
            </a:endParaRPr>
          </a:p>
        </p:txBody>
      </p:sp>
      <p:pic>
        <p:nvPicPr>
          <p:cNvPr id="102" name="Google Shape;95;p19" descr=""/>
          <p:cNvPicPr/>
          <p:nvPr/>
        </p:nvPicPr>
        <p:blipFill>
          <a:blip r:embed="rId1"/>
          <a:stretch/>
        </p:blipFill>
        <p:spPr>
          <a:xfrm>
            <a:off x="4449600" y="1247400"/>
            <a:ext cx="4201200" cy="3337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37400" y="37080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Exploratory Data Analysis: Location</a:t>
            </a:r>
            <a:br/>
            <a:endParaRPr b="0" lang="en-IN" sz="2800" spc="-1" strike="noStrike">
              <a:solidFill>
                <a:srgbClr val="000000"/>
              </a:solidFill>
              <a:latin typeface="Arial"/>
            </a:endParaRPr>
          </a:p>
        </p:txBody>
      </p:sp>
      <p:sp>
        <p:nvSpPr>
          <p:cNvPr id="104" name="TextShape 2"/>
          <p:cNvSpPr txBox="1"/>
          <p:nvPr/>
        </p:nvSpPr>
        <p:spPr>
          <a:xfrm>
            <a:off x="311760" y="1152360"/>
            <a:ext cx="3654000" cy="224316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There are 20.87%(8567) null values in various places of location column.</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Most of the tweets came from London followed by U.S.</a:t>
            </a:r>
            <a:endParaRPr b="0" lang="en-IN" sz="1800" spc="-1" strike="noStrike">
              <a:solidFill>
                <a:srgbClr val="000000"/>
              </a:solidFill>
              <a:latin typeface="Arial"/>
            </a:endParaRPr>
          </a:p>
        </p:txBody>
      </p:sp>
      <p:pic>
        <p:nvPicPr>
          <p:cNvPr id="105" name="Google Shape;102;p20" descr=""/>
          <p:cNvPicPr/>
          <p:nvPr/>
        </p:nvPicPr>
        <p:blipFill>
          <a:blip r:embed="rId1"/>
          <a:stretch/>
        </p:blipFill>
        <p:spPr>
          <a:xfrm>
            <a:off x="4118400" y="1170000"/>
            <a:ext cx="4556880" cy="1941120"/>
          </a:xfrm>
          <a:prstGeom prst="rect">
            <a:avLst/>
          </a:prstGeom>
          <a:ln>
            <a:noFill/>
          </a:ln>
        </p:spPr>
      </p:pic>
      <p:pic>
        <p:nvPicPr>
          <p:cNvPr id="106" name="Google Shape;103;p20" descr=""/>
          <p:cNvPicPr/>
          <p:nvPr/>
        </p:nvPicPr>
        <p:blipFill>
          <a:blip r:embed="rId2"/>
          <a:stretch/>
        </p:blipFill>
        <p:spPr>
          <a:xfrm>
            <a:off x="4179600" y="3246120"/>
            <a:ext cx="4434840" cy="1726920"/>
          </a:xfrm>
          <a:prstGeom prst="rect">
            <a:avLst/>
          </a:prstGeom>
          <a:ln>
            <a:noFill/>
          </a:ln>
        </p:spPr>
      </p:pic>
      <p:pic>
        <p:nvPicPr>
          <p:cNvPr id="107" name="Google Shape;104;p20" descr=""/>
          <p:cNvPicPr/>
          <p:nvPr/>
        </p:nvPicPr>
        <p:blipFill>
          <a:blip r:embed="rId3"/>
          <a:stretch/>
        </p:blipFill>
        <p:spPr>
          <a:xfrm>
            <a:off x="437400" y="3548520"/>
            <a:ext cx="3590280" cy="1577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65772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EDA On “Original Tweet” Column.</a:t>
            </a:r>
            <a:endParaRPr b="0" lang="en-IN" sz="2800" spc="-1" strike="noStrike">
              <a:solidFill>
                <a:srgbClr val="000000"/>
              </a:solidFill>
              <a:latin typeface="Arial"/>
            </a:endParaRPr>
          </a:p>
        </p:txBody>
      </p:sp>
      <p:sp>
        <p:nvSpPr>
          <p:cNvPr id="109" name="TextShape 2"/>
          <p:cNvSpPr txBox="1"/>
          <p:nvPr/>
        </p:nvSpPr>
        <p:spPr>
          <a:xfrm>
            <a:off x="311760" y="1155600"/>
            <a:ext cx="4075560" cy="2364120"/>
          </a:xfrm>
          <a:prstGeom prst="rect">
            <a:avLst/>
          </a:prstGeom>
          <a:noFill/>
          <a:ln>
            <a:noFill/>
          </a:ln>
        </p:spPr>
        <p:txBody>
          <a:bodyPr tIns="91440" bIns="91440">
            <a:noAutofit/>
          </a:bodyPr>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There are some words like ‘coronavirus’,’grocery store’, having the maximum frequency in our dataset.</a:t>
            </a:r>
            <a:endParaRPr b="0" lang="en-IN" sz="1800" spc="-1" strike="noStrike">
              <a:solidFill>
                <a:srgbClr val="000000"/>
              </a:solidFill>
              <a:latin typeface="Arial"/>
            </a:endParaRPr>
          </a:p>
          <a:p>
            <a:pPr marL="457200" indent="-342720">
              <a:lnSpc>
                <a:spcPct val="115000"/>
              </a:lnSpc>
              <a:buClr>
                <a:srgbClr val="134f5c"/>
              </a:buClr>
              <a:buFont typeface="Montserrat"/>
              <a:buChar char="●"/>
            </a:pPr>
            <a:r>
              <a:rPr b="1" lang="en-IN" sz="1800" spc="-1" strike="noStrike">
                <a:solidFill>
                  <a:srgbClr val="134f5c"/>
                </a:solidFill>
                <a:latin typeface="Montserrat"/>
                <a:ea typeface="Montserrat"/>
              </a:rPr>
              <a:t>There are various #hashtags in tweets column.But they are almost same in all sentiments.</a:t>
            </a:r>
            <a:endParaRPr b="0" lang="en-IN" sz="1800" spc="-1" strike="noStrike">
              <a:solidFill>
                <a:srgbClr val="000000"/>
              </a:solidFill>
              <a:latin typeface="Arial"/>
            </a:endParaRPr>
          </a:p>
        </p:txBody>
      </p:sp>
      <p:pic>
        <p:nvPicPr>
          <p:cNvPr id="110" name="Google Shape;111;p21" descr=""/>
          <p:cNvPicPr/>
          <p:nvPr/>
        </p:nvPicPr>
        <p:blipFill>
          <a:blip r:embed="rId1"/>
          <a:stretch/>
        </p:blipFill>
        <p:spPr>
          <a:xfrm>
            <a:off x="4685040" y="1103400"/>
            <a:ext cx="4231800" cy="2288520"/>
          </a:xfrm>
          <a:prstGeom prst="rect">
            <a:avLst/>
          </a:prstGeom>
          <a:ln>
            <a:noFill/>
          </a:ln>
        </p:spPr>
      </p:pic>
      <p:pic>
        <p:nvPicPr>
          <p:cNvPr id="111" name="Google Shape;112;p21" descr=""/>
          <p:cNvPicPr/>
          <p:nvPr/>
        </p:nvPicPr>
        <p:blipFill>
          <a:blip r:embed="rId2"/>
          <a:stretch/>
        </p:blipFill>
        <p:spPr>
          <a:xfrm>
            <a:off x="855000" y="3767760"/>
            <a:ext cx="7976880" cy="1375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2021-07-03T00:09:01Z</dcterms:modified>
  <cp:revision>1</cp:revision>
  <dc:subject/>
  <dc:title/>
</cp:coreProperties>
</file>