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E23CB-7CAA-4222-9721-4D5D9B0298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C5BE76-A830-49CB-9E22-A01A4F19C8F2}">
      <dgm:prSet/>
      <dgm:spPr/>
      <dgm:t>
        <a:bodyPr/>
        <a:lstStyle/>
        <a:p>
          <a:r>
            <a:rPr lang="en-IN" b="0" i="0" baseline="0"/>
            <a:t>In this report, the census dataset is analysed in an exploratory manner to find some intriguing facts about it.</a:t>
          </a:r>
          <a:endParaRPr lang="en-US"/>
        </a:p>
      </dgm:t>
    </dgm:pt>
    <dgm:pt modelId="{7A86AD03-94DA-44A8-9FCC-7D88953CCB6B}" type="parTrans" cxnId="{98F8BDC5-8924-4E6C-9F39-463DE8DA0DF9}">
      <dgm:prSet/>
      <dgm:spPr/>
      <dgm:t>
        <a:bodyPr/>
        <a:lstStyle/>
        <a:p>
          <a:endParaRPr lang="en-US"/>
        </a:p>
      </dgm:t>
    </dgm:pt>
    <dgm:pt modelId="{707F57AA-DC52-4C47-83F1-774D31E04634}" type="sibTrans" cxnId="{98F8BDC5-8924-4E6C-9F39-463DE8DA0DF9}">
      <dgm:prSet/>
      <dgm:spPr/>
      <dgm:t>
        <a:bodyPr/>
        <a:lstStyle/>
        <a:p>
          <a:endParaRPr lang="en-US"/>
        </a:p>
      </dgm:t>
    </dgm:pt>
    <dgm:pt modelId="{ACFAD3E2-526F-4001-B9FC-4D4BDCBB2DB5}">
      <dgm:prSet/>
      <dgm:spPr/>
      <dgm:t>
        <a:bodyPr/>
        <a:lstStyle/>
        <a:p>
          <a:r>
            <a:rPr lang="en-IN" b="0" i="0" baseline="0"/>
            <a:t>After some exploration it seemed like only Asians prefer to have shared spaces via doors in their homes.</a:t>
          </a:r>
          <a:endParaRPr lang="en-US"/>
        </a:p>
      </dgm:t>
    </dgm:pt>
    <dgm:pt modelId="{B532C8E4-D708-4D37-BEC8-5A8EEC2EE0CB}" type="parTrans" cxnId="{E715A3A8-EDB1-4AFA-8052-3CFE04E7482A}">
      <dgm:prSet/>
      <dgm:spPr/>
      <dgm:t>
        <a:bodyPr/>
        <a:lstStyle/>
        <a:p>
          <a:endParaRPr lang="en-US"/>
        </a:p>
      </dgm:t>
    </dgm:pt>
    <dgm:pt modelId="{E3FDCF70-6204-4809-B62A-9EFF1C4E29EF}" type="sibTrans" cxnId="{E715A3A8-EDB1-4AFA-8052-3CFE04E7482A}">
      <dgm:prSet/>
      <dgm:spPr/>
      <dgm:t>
        <a:bodyPr/>
        <a:lstStyle/>
        <a:p>
          <a:endParaRPr lang="en-US"/>
        </a:p>
      </dgm:t>
    </dgm:pt>
    <dgm:pt modelId="{494C4BD3-332B-4E79-833E-DC614732A21B}">
      <dgm:prSet/>
      <dgm:spPr/>
      <dgm:t>
        <a:bodyPr/>
        <a:lstStyle/>
        <a:p>
          <a:r>
            <a:rPr lang="en-IN" b="0" i="0" baseline="0"/>
            <a:t>This gave rise to the question, “Is this somehow related to the total income of such households?”</a:t>
          </a:r>
          <a:endParaRPr lang="en-US"/>
        </a:p>
      </dgm:t>
    </dgm:pt>
    <dgm:pt modelId="{A068D31F-3F19-45BA-9533-91FDD83C2E00}" type="parTrans" cxnId="{780F65C8-01A7-42CF-801D-22FB20D3FA96}">
      <dgm:prSet/>
      <dgm:spPr/>
      <dgm:t>
        <a:bodyPr/>
        <a:lstStyle/>
        <a:p>
          <a:endParaRPr lang="en-US"/>
        </a:p>
      </dgm:t>
    </dgm:pt>
    <dgm:pt modelId="{C66AC9BB-2EAB-49C4-882D-14F29739268C}" type="sibTrans" cxnId="{780F65C8-01A7-42CF-801D-22FB20D3FA96}">
      <dgm:prSet/>
      <dgm:spPr/>
      <dgm:t>
        <a:bodyPr/>
        <a:lstStyle/>
        <a:p>
          <a:endParaRPr lang="en-US"/>
        </a:p>
      </dgm:t>
    </dgm:pt>
    <dgm:pt modelId="{C2AB88DA-2BB4-4C07-A4CF-1458AA905E6A}">
      <dgm:prSet/>
      <dgm:spPr/>
      <dgm:t>
        <a:bodyPr/>
        <a:lstStyle/>
        <a:p>
          <a:r>
            <a:rPr lang="en-IN" b="0" i="0" baseline="0"/>
            <a:t>Coincidence or a hidden fact, we verify using the technological prowess of Data Science.</a:t>
          </a:r>
          <a:endParaRPr lang="en-US"/>
        </a:p>
      </dgm:t>
    </dgm:pt>
    <dgm:pt modelId="{0E13860A-4981-4810-8070-9A6C7DA5CFBA}" type="parTrans" cxnId="{51AD5B96-91E0-4E2F-8649-8786F11EB80B}">
      <dgm:prSet/>
      <dgm:spPr/>
      <dgm:t>
        <a:bodyPr/>
        <a:lstStyle/>
        <a:p>
          <a:endParaRPr lang="en-US"/>
        </a:p>
      </dgm:t>
    </dgm:pt>
    <dgm:pt modelId="{E23898C3-5EF0-44C7-BC92-8621C16D782A}" type="sibTrans" cxnId="{51AD5B96-91E0-4E2F-8649-8786F11EB80B}">
      <dgm:prSet/>
      <dgm:spPr/>
      <dgm:t>
        <a:bodyPr/>
        <a:lstStyle/>
        <a:p>
          <a:endParaRPr lang="en-US"/>
        </a:p>
      </dgm:t>
    </dgm:pt>
    <dgm:pt modelId="{AF3BD22F-8380-421E-9486-B6BEF3CDAAF0}" type="pres">
      <dgm:prSet presAssocID="{150E23CB-7CAA-4222-9721-4D5D9B029889}" presName="root" presStyleCnt="0">
        <dgm:presLayoutVars>
          <dgm:dir/>
          <dgm:resizeHandles val="exact"/>
        </dgm:presLayoutVars>
      </dgm:prSet>
      <dgm:spPr/>
    </dgm:pt>
    <dgm:pt modelId="{02618430-B552-4126-A8A8-BF13CA691E70}" type="pres">
      <dgm:prSet presAssocID="{8AC5BE76-A830-49CB-9E22-A01A4F19C8F2}" presName="compNode" presStyleCnt="0"/>
      <dgm:spPr/>
    </dgm:pt>
    <dgm:pt modelId="{C9CAF57D-D12E-4609-9E30-863B00434D6B}" type="pres">
      <dgm:prSet presAssocID="{8AC5BE76-A830-49CB-9E22-A01A4F19C8F2}" presName="bgRect" presStyleLbl="bgShp" presStyleIdx="0" presStyleCnt="4"/>
      <dgm:spPr/>
    </dgm:pt>
    <dgm:pt modelId="{E394DC9B-D9D4-4259-8865-74817287C16F}" type="pres">
      <dgm:prSet presAssocID="{8AC5BE76-A830-49CB-9E22-A01A4F19C8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932ADC-34F4-44DF-90C4-69D07DAE9270}" type="pres">
      <dgm:prSet presAssocID="{8AC5BE76-A830-49CB-9E22-A01A4F19C8F2}" presName="spaceRect" presStyleCnt="0"/>
      <dgm:spPr/>
    </dgm:pt>
    <dgm:pt modelId="{E33B2F23-7A4E-4991-8C8C-0650454EBC13}" type="pres">
      <dgm:prSet presAssocID="{8AC5BE76-A830-49CB-9E22-A01A4F19C8F2}" presName="parTx" presStyleLbl="revTx" presStyleIdx="0" presStyleCnt="4">
        <dgm:presLayoutVars>
          <dgm:chMax val="0"/>
          <dgm:chPref val="0"/>
        </dgm:presLayoutVars>
      </dgm:prSet>
      <dgm:spPr/>
    </dgm:pt>
    <dgm:pt modelId="{6A6A46B4-2502-4F8C-9004-EABAF13C5881}" type="pres">
      <dgm:prSet presAssocID="{707F57AA-DC52-4C47-83F1-774D31E04634}" presName="sibTrans" presStyleCnt="0"/>
      <dgm:spPr/>
    </dgm:pt>
    <dgm:pt modelId="{693CDA9C-731E-4551-8448-8D60EE3BD39F}" type="pres">
      <dgm:prSet presAssocID="{ACFAD3E2-526F-4001-B9FC-4D4BDCBB2DB5}" presName="compNode" presStyleCnt="0"/>
      <dgm:spPr/>
    </dgm:pt>
    <dgm:pt modelId="{D18B9645-9A9C-49FD-AFAE-BAD2516FABC9}" type="pres">
      <dgm:prSet presAssocID="{ACFAD3E2-526F-4001-B9FC-4D4BDCBB2DB5}" presName="bgRect" presStyleLbl="bgShp" presStyleIdx="1" presStyleCnt="4"/>
      <dgm:spPr/>
    </dgm:pt>
    <dgm:pt modelId="{7BB179A4-9D23-4FE1-B5F0-8658951B45B3}" type="pres">
      <dgm:prSet presAssocID="{ACFAD3E2-526F-4001-B9FC-4D4BDCBB2D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0297680E-F2EC-416A-B1B4-5A0DE3E1DE91}" type="pres">
      <dgm:prSet presAssocID="{ACFAD3E2-526F-4001-B9FC-4D4BDCBB2DB5}" presName="spaceRect" presStyleCnt="0"/>
      <dgm:spPr/>
    </dgm:pt>
    <dgm:pt modelId="{7626A90E-7F6F-4D52-9A92-108369D55F9E}" type="pres">
      <dgm:prSet presAssocID="{ACFAD3E2-526F-4001-B9FC-4D4BDCBB2DB5}" presName="parTx" presStyleLbl="revTx" presStyleIdx="1" presStyleCnt="4">
        <dgm:presLayoutVars>
          <dgm:chMax val="0"/>
          <dgm:chPref val="0"/>
        </dgm:presLayoutVars>
      </dgm:prSet>
      <dgm:spPr/>
    </dgm:pt>
    <dgm:pt modelId="{FBE83179-DC04-4BAE-B672-4D52693DD28C}" type="pres">
      <dgm:prSet presAssocID="{E3FDCF70-6204-4809-B62A-9EFF1C4E29EF}" presName="sibTrans" presStyleCnt="0"/>
      <dgm:spPr/>
    </dgm:pt>
    <dgm:pt modelId="{07B2BF3E-2458-4FB7-8067-9E35B81E13A2}" type="pres">
      <dgm:prSet presAssocID="{494C4BD3-332B-4E79-833E-DC614732A21B}" presName="compNode" presStyleCnt="0"/>
      <dgm:spPr/>
    </dgm:pt>
    <dgm:pt modelId="{A1EB4DFF-EE49-41DC-8B44-D54BD8398899}" type="pres">
      <dgm:prSet presAssocID="{494C4BD3-332B-4E79-833E-DC614732A21B}" presName="bgRect" presStyleLbl="bgShp" presStyleIdx="2" presStyleCnt="4"/>
      <dgm:spPr/>
    </dgm:pt>
    <dgm:pt modelId="{F104E877-4C45-4C32-911D-DF244F416BA8}" type="pres">
      <dgm:prSet presAssocID="{494C4BD3-332B-4E79-833E-DC614732A2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318E18-E243-4592-AF87-020453D06265}" type="pres">
      <dgm:prSet presAssocID="{494C4BD3-332B-4E79-833E-DC614732A21B}" presName="spaceRect" presStyleCnt="0"/>
      <dgm:spPr/>
    </dgm:pt>
    <dgm:pt modelId="{22AE2DC9-FD51-4B60-96B0-979E0B86084F}" type="pres">
      <dgm:prSet presAssocID="{494C4BD3-332B-4E79-833E-DC614732A21B}" presName="parTx" presStyleLbl="revTx" presStyleIdx="2" presStyleCnt="4">
        <dgm:presLayoutVars>
          <dgm:chMax val="0"/>
          <dgm:chPref val="0"/>
        </dgm:presLayoutVars>
      </dgm:prSet>
      <dgm:spPr/>
    </dgm:pt>
    <dgm:pt modelId="{29E3FC64-C7D3-45A6-8EAB-1EE1EB732D19}" type="pres">
      <dgm:prSet presAssocID="{C66AC9BB-2EAB-49C4-882D-14F29739268C}" presName="sibTrans" presStyleCnt="0"/>
      <dgm:spPr/>
    </dgm:pt>
    <dgm:pt modelId="{1883BCAC-DA2F-4260-BAAF-89D7C10CFD7E}" type="pres">
      <dgm:prSet presAssocID="{C2AB88DA-2BB4-4C07-A4CF-1458AA905E6A}" presName="compNode" presStyleCnt="0"/>
      <dgm:spPr/>
    </dgm:pt>
    <dgm:pt modelId="{54140649-694E-4AA0-B208-8180EBBEF214}" type="pres">
      <dgm:prSet presAssocID="{C2AB88DA-2BB4-4C07-A4CF-1458AA905E6A}" presName="bgRect" presStyleLbl="bgShp" presStyleIdx="3" presStyleCnt="4"/>
      <dgm:spPr/>
    </dgm:pt>
    <dgm:pt modelId="{BB39A7BA-89CF-4E95-9BE1-95C9ABCCB311}" type="pres">
      <dgm:prSet presAssocID="{C2AB88DA-2BB4-4C07-A4CF-1458AA905E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2CE468C9-BFA5-4185-8FAB-D9E59CF2BBB1}" type="pres">
      <dgm:prSet presAssocID="{C2AB88DA-2BB4-4C07-A4CF-1458AA905E6A}" presName="spaceRect" presStyleCnt="0"/>
      <dgm:spPr/>
    </dgm:pt>
    <dgm:pt modelId="{C79A7D99-27C5-4C78-8F1A-89B86E3C6AF9}" type="pres">
      <dgm:prSet presAssocID="{C2AB88DA-2BB4-4C07-A4CF-1458AA905E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BA7C20-7661-4CE8-8DFA-3775B2DCCCC7}" type="presOf" srcId="{150E23CB-7CAA-4222-9721-4D5D9B029889}" destId="{AF3BD22F-8380-421E-9486-B6BEF3CDAAF0}" srcOrd="0" destOrd="0" presId="urn:microsoft.com/office/officeart/2018/2/layout/IconVerticalSolidList"/>
    <dgm:cxn modelId="{FC356121-155B-44BD-9F79-AF0D43E92791}" type="presOf" srcId="{8AC5BE76-A830-49CB-9E22-A01A4F19C8F2}" destId="{E33B2F23-7A4E-4991-8C8C-0650454EBC13}" srcOrd="0" destOrd="0" presId="urn:microsoft.com/office/officeart/2018/2/layout/IconVerticalSolidList"/>
    <dgm:cxn modelId="{51AD5B96-91E0-4E2F-8649-8786F11EB80B}" srcId="{150E23CB-7CAA-4222-9721-4D5D9B029889}" destId="{C2AB88DA-2BB4-4C07-A4CF-1458AA905E6A}" srcOrd="3" destOrd="0" parTransId="{0E13860A-4981-4810-8070-9A6C7DA5CFBA}" sibTransId="{E23898C3-5EF0-44C7-BC92-8621C16D782A}"/>
    <dgm:cxn modelId="{E715A3A8-EDB1-4AFA-8052-3CFE04E7482A}" srcId="{150E23CB-7CAA-4222-9721-4D5D9B029889}" destId="{ACFAD3E2-526F-4001-B9FC-4D4BDCBB2DB5}" srcOrd="1" destOrd="0" parTransId="{B532C8E4-D708-4D37-BEC8-5A8EEC2EE0CB}" sibTransId="{E3FDCF70-6204-4809-B62A-9EFF1C4E29EF}"/>
    <dgm:cxn modelId="{98F8BDC5-8924-4E6C-9F39-463DE8DA0DF9}" srcId="{150E23CB-7CAA-4222-9721-4D5D9B029889}" destId="{8AC5BE76-A830-49CB-9E22-A01A4F19C8F2}" srcOrd="0" destOrd="0" parTransId="{7A86AD03-94DA-44A8-9FCC-7D88953CCB6B}" sibTransId="{707F57AA-DC52-4C47-83F1-774D31E04634}"/>
    <dgm:cxn modelId="{780F65C8-01A7-42CF-801D-22FB20D3FA96}" srcId="{150E23CB-7CAA-4222-9721-4D5D9B029889}" destId="{494C4BD3-332B-4E79-833E-DC614732A21B}" srcOrd="2" destOrd="0" parTransId="{A068D31F-3F19-45BA-9533-91FDD83C2E00}" sibTransId="{C66AC9BB-2EAB-49C4-882D-14F29739268C}"/>
    <dgm:cxn modelId="{CFF08ED4-D1EE-458E-BE2F-0E50E2E320FC}" type="presOf" srcId="{494C4BD3-332B-4E79-833E-DC614732A21B}" destId="{22AE2DC9-FD51-4B60-96B0-979E0B86084F}" srcOrd="0" destOrd="0" presId="urn:microsoft.com/office/officeart/2018/2/layout/IconVerticalSolidList"/>
    <dgm:cxn modelId="{23FC04D7-4852-4130-A91D-1BB8EA8B12F8}" type="presOf" srcId="{ACFAD3E2-526F-4001-B9FC-4D4BDCBB2DB5}" destId="{7626A90E-7F6F-4D52-9A92-108369D55F9E}" srcOrd="0" destOrd="0" presId="urn:microsoft.com/office/officeart/2018/2/layout/IconVerticalSolidList"/>
    <dgm:cxn modelId="{2A0F76DD-9132-406F-B1FE-30B62493D54A}" type="presOf" srcId="{C2AB88DA-2BB4-4C07-A4CF-1458AA905E6A}" destId="{C79A7D99-27C5-4C78-8F1A-89B86E3C6AF9}" srcOrd="0" destOrd="0" presId="urn:microsoft.com/office/officeart/2018/2/layout/IconVerticalSolidList"/>
    <dgm:cxn modelId="{4AC508CA-BA41-4E59-B443-0CA3CE14CCA9}" type="presParOf" srcId="{AF3BD22F-8380-421E-9486-B6BEF3CDAAF0}" destId="{02618430-B552-4126-A8A8-BF13CA691E70}" srcOrd="0" destOrd="0" presId="urn:microsoft.com/office/officeart/2018/2/layout/IconVerticalSolidList"/>
    <dgm:cxn modelId="{47D28CCF-A8CA-4E8E-8606-BFD0317D3A10}" type="presParOf" srcId="{02618430-B552-4126-A8A8-BF13CA691E70}" destId="{C9CAF57D-D12E-4609-9E30-863B00434D6B}" srcOrd="0" destOrd="0" presId="urn:microsoft.com/office/officeart/2018/2/layout/IconVerticalSolidList"/>
    <dgm:cxn modelId="{EC2697CE-E513-4DAA-B6E3-FD4814CD0547}" type="presParOf" srcId="{02618430-B552-4126-A8A8-BF13CA691E70}" destId="{E394DC9B-D9D4-4259-8865-74817287C16F}" srcOrd="1" destOrd="0" presId="urn:microsoft.com/office/officeart/2018/2/layout/IconVerticalSolidList"/>
    <dgm:cxn modelId="{06BD7669-B89E-479A-886C-7FA51DBA50A2}" type="presParOf" srcId="{02618430-B552-4126-A8A8-BF13CA691E70}" destId="{AC932ADC-34F4-44DF-90C4-69D07DAE9270}" srcOrd="2" destOrd="0" presId="urn:microsoft.com/office/officeart/2018/2/layout/IconVerticalSolidList"/>
    <dgm:cxn modelId="{E8CB16AA-0EBB-4B21-916D-03AAE92B2F50}" type="presParOf" srcId="{02618430-B552-4126-A8A8-BF13CA691E70}" destId="{E33B2F23-7A4E-4991-8C8C-0650454EBC13}" srcOrd="3" destOrd="0" presId="urn:microsoft.com/office/officeart/2018/2/layout/IconVerticalSolidList"/>
    <dgm:cxn modelId="{7D018B71-6C85-4365-A0D7-55647BF0E826}" type="presParOf" srcId="{AF3BD22F-8380-421E-9486-B6BEF3CDAAF0}" destId="{6A6A46B4-2502-4F8C-9004-EABAF13C5881}" srcOrd="1" destOrd="0" presId="urn:microsoft.com/office/officeart/2018/2/layout/IconVerticalSolidList"/>
    <dgm:cxn modelId="{16647685-1214-4AE7-8F02-6389CAECFAF1}" type="presParOf" srcId="{AF3BD22F-8380-421E-9486-B6BEF3CDAAF0}" destId="{693CDA9C-731E-4551-8448-8D60EE3BD39F}" srcOrd="2" destOrd="0" presId="urn:microsoft.com/office/officeart/2018/2/layout/IconVerticalSolidList"/>
    <dgm:cxn modelId="{3102AEFC-F3A6-4690-841B-84E0772F536C}" type="presParOf" srcId="{693CDA9C-731E-4551-8448-8D60EE3BD39F}" destId="{D18B9645-9A9C-49FD-AFAE-BAD2516FABC9}" srcOrd="0" destOrd="0" presId="urn:microsoft.com/office/officeart/2018/2/layout/IconVerticalSolidList"/>
    <dgm:cxn modelId="{740E825F-7319-4B0D-8466-62570D2562E2}" type="presParOf" srcId="{693CDA9C-731E-4551-8448-8D60EE3BD39F}" destId="{7BB179A4-9D23-4FE1-B5F0-8658951B45B3}" srcOrd="1" destOrd="0" presId="urn:microsoft.com/office/officeart/2018/2/layout/IconVerticalSolidList"/>
    <dgm:cxn modelId="{EC3AA87A-DF44-4BC5-B486-74F3135193F7}" type="presParOf" srcId="{693CDA9C-731E-4551-8448-8D60EE3BD39F}" destId="{0297680E-F2EC-416A-B1B4-5A0DE3E1DE91}" srcOrd="2" destOrd="0" presId="urn:microsoft.com/office/officeart/2018/2/layout/IconVerticalSolidList"/>
    <dgm:cxn modelId="{43F76CA8-28FB-4A1C-B71E-1D9FA8075C95}" type="presParOf" srcId="{693CDA9C-731E-4551-8448-8D60EE3BD39F}" destId="{7626A90E-7F6F-4D52-9A92-108369D55F9E}" srcOrd="3" destOrd="0" presId="urn:microsoft.com/office/officeart/2018/2/layout/IconVerticalSolidList"/>
    <dgm:cxn modelId="{CD402176-882D-4751-88EE-E85B4BACA553}" type="presParOf" srcId="{AF3BD22F-8380-421E-9486-B6BEF3CDAAF0}" destId="{FBE83179-DC04-4BAE-B672-4D52693DD28C}" srcOrd="3" destOrd="0" presId="urn:microsoft.com/office/officeart/2018/2/layout/IconVerticalSolidList"/>
    <dgm:cxn modelId="{8B2131DF-0399-4AA9-9971-C5E63AFD8129}" type="presParOf" srcId="{AF3BD22F-8380-421E-9486-B6BEF3CDAAF0}" destId="{07B2BF3E-2458-4FB7-8067-9E35B81E13A2}" srcOrd="4" destOrd="0" presId="urn:microsoft.com/office/officeart/2018/2/layout/IconVerticalSolidList"/>
    <dgm:cxn modelId="{16298DD0-D5A9-46C9-9BCA-ACFB761AD302}" type="presParOf" srcId="{07B2BF3E-2458-4FB7-8067-9E35B81E13A2}" destId="{A1EB4DFF-EE49-41DC-8B44-D54BD8398899}" srcOrd="0" destOrd="0" presId="urn:microsoft.com/office/officeart/2018/2/layout/IconVerticalSolidList"/>
    <dgm:cxn modelId="{5019706C-D305-4DF5-BEDD-7FFCCA1D6DF6}" type="presParOf" srcId="{07B2BF3E-2458-4FB7-8067-9E35B81E13A2}" destId="{F104E877-4C45-4C32-911D-DF244F416BA8}" srcOrd="1" destOrd="0" presId="urn:microsoft.com/office/officeart/2018/2/layout/IconVerticalSolidList"/>
    <dgm:cxn modelId="{3DF633EE-43B7-4A74-A7CF-3DDFCF456FF6}" type="presParOf" srcId="{07B2BF3E-2458-4FB7-8067-9E35B81E13A2}" destId="{3A318E18-E243-4592-AF87-020453D06265}" srcOrd="2" destOrd="0" presId="urn:microsoft.com/office/officeart/2018/2/layout/IconVerticalSolidList"/>
    <dgm:cxn modelId="{30EF2EAB-52E1-4639-93B7-8390BCB6B382}" type="presParOf" srcId="{07B2BF3E-2458-4FB7-8067-9E35B81E13A2}" destId="{22AE2DC9-FD51-4B60-96B0-979E0B86084F}" srcOrd="3" destOrd="0" presId="urn:microsoft.com/office/officeart/2018/2/layout/IconVerticalSolidList"/>
    <dgm:cxn modelId="{FEAAF745-8A9F-4513-BAB4-0AEA5CE74063}" type="presParOf" srcId="{AF3BD22F-8380-421E-9486-B6BEF3CDAAF0}" destId="{29E3FC64-C7D3-45A6-8EAB-1EE1EB732D19}" srcOrd="5" destOrd="0" presId="urn:microsoft.com/office/officeart/2018/2/layout/IconVerticalSolidList"/>
    <dgm:cxn modelId="{80C6606B-A599-4455-A1D9-AB1B862770D1}" type="presParOf" srcId="{AF3BD22F-8380-421E-9486-B6BEF3CDAAF0}" destId="{1883BCAC-DA2F-4260-BAAF-89D7C10CFD7E}" srcOrd="6" destOrd="0" presId="urn:microsoft.com/office/officeart/2018/2/layout/IconVerticalSolidList"/>
    <dgm:cxn modelId="{288C49A2-8C27-45AF-AE6F-6D70FC30180E}" type="presParOf" srcId="{1883BCAC-DA2F-4260-BAAF-89D7C10CFD7E}" destId="{54140649-694E-4AA0-B208-8180EBBEF214}" srcOrd="0" destOrd="0" presId="urn:microsoft.com/office/officeart/2018/2/layout/IconVerticalSolidList"/>
    <dgm:cxn modelId="{B923BE50-ADC6-468A-81E9-A69C932C9708}" type="presParOf" srcId="{1883BCAC-DA2F-4260-BAAF-89D7C10CFD7E}" destId="{BB39A7BA-89CF-4E95-9BE1-95C9ABCCB311}" srcOrd="1" destOrd="0" presId="urn:microsoft.com/office/officeart/2018/2/layout/IconVerticalSolidList"/>
    <dgm:cxn modelId="{33E10BA9-824F-46E0-8916-CA36B81F7049}" type="presParOf" srcId="{1883BCAC-DA2F-4260-BAAF-89D7C10CFD7E}" destId="{2CE468C9-BFA5-4185-8FAB-D9E59CF2BBB1}" srcOrd="2" destOrd="0" presId="urn:microsoft.com/office/officeart/2018/2/layout/IconVerticalSolidList"/>
    <dgm:cxn modelId="{78D718E2-016A-4D85-944F-34B9B249F06E}" type="presParOf" srcId="{1883BCAC-DA2F-4260-BAAF-89D7C10CFD7E}" destId="{C79A7D99-27C5-4C78-8F1A-89B86E3C6A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F6061-A769-497F-A122-6D87DC1E9B85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D9C164-F622-4768-BFD7-256D2E421649}">
      <dgm:prSet/>
      <dgm:spPr/>
      <dgm:t>
        <a:bodyPr/>
        <a:lstStyle/>
        <a:p>
          <a:r>
            <a:rPr lang="en-IN" dirty="0"/>
            <a:t>Upon comparing the average incomes of people living with “H8” turns out to be way lower than the ones living without it.</a:t>
          </a:r>
          <a:endParaRPr lang="en-US" dirty="0"/>
        </a:p>
      </dgm:t>
    </dgm:pt>
    <dgm:pt modelId="{F95F1E84-78C0-4ACC-BC88-E8A1B0BF4A91}" type="parTrans" cxnId="{65A92B9D-0C92-4406-9B22-0038FA0234C8}">
      <dgm:prSet/>
      <dgm:spPr/>
      <dgm:t>
        <a:bodyPr/>
        <a:lstStyle/>
        <a:p>
          <a:endParaRPr lang="en-US"/>
        </a:p>
      </dgm:t>
    </dgm:pt>
    <dgm:pt modelId="{EDF630FF-3191-4D66-A21B-EA5E06E164B1}" type="sibTrans" cxnId="{65A92B9D-0C92-4406-9B22-0038FA0234C8}">
      <dgm:prSet/>
      <dgm:spPr/>
      <dgm:t>
        <a:bodyPr/>
        <a:lstStyle/>
        <a:p>
          <a:endParaRPr lang="en-US"/>
        </a:p>
      </dgm:t>
    </dgm:pt>
    <dgm:pt modelId="{BC35C18A-2EEB-4AE5-A018-6FB62D81146D}">
      <dgm:prSet/>
      <dgm:spPr/>
      <dgm:t>
        <a:bodyPr/>
        <a:lstStyle/>
        <a:p>
          <a:r>
            <a:rPr lang="en-IN" dirty="0"/>
            <a:t>This means that households with lower average income tend to sacrifice some privacy to save money on rent. </a:t>
          </a:r>
          <a:endParaRPr lang="en-US" dirty="0"/>
        </a:p>
      </dgm:t>
    </dgm:pt>
    <dgm:pt modelId="{91132C1B-16AA-4C09-A8B0-351B8CAB7AD6}" type="parTrans" cxnId="{674D07F5-3EC3-4FF2-8D9B-D5CC7D131A6B}">
      <dgm:prSet/>
      <dgm:spPr/>
      <dgm:t>
        <a:bodyPr/>
        <a:lstStyle/>
        <a:p>
          <a:endParaRPr lang="en-US"/>
        </a:p>
      </dgm:t>
    </dgm:pt>
    <dgm:pt modelId="{D5C15AB0-C336-4529-B0FC-CB64B45EA333}" type="sibTrans" cxnId="{674D07F5-3EC3-4FF2-8D9B-D5CC7D131A6B}">
      <dgm:prSet/>
      <dgm:spPr/>
      <dgm:t>
        <a:bodyPr/>
        <a:lstStyle/>
        <a:p>
          <a:endParaRPr lang="en-US"/>
        </a:p>
      </dgm:t>
    </dgm:pt>
    <dgm:pt modelId="{AC086236-D7E8-48A8-9256-ECD883DD88B4}" type="pres">
      <dgm:prSet presAssocID="{D98F6061-A769-497F-A122-6D87DC1E9B85}" presName="outerComposite" presStyleCnt="0">
        <dgm:presLayoutVars>
          <dgm:chMax val="5"/>
          <dgm:dir/>
          <dgm:resizeHandles val="exact"/>
        </dgm:presLayoutVars>
      </dgm:prSet>
      <dgm:spPr/>
    </dgm:pt>
    <dgm:pt modelId="{77E8CEDA-D394-4195-BDC7-9B4DD8C132D6}" type="pres">
      <dgm:prSet presAssocID="{D98F6061-A769-497F-A122-6D87DC1E9B85}" presName="dummyMaxCanvas" presStyleCnt="0">
        <dgm:presLayoutVars/>
      </dgm:prSet>
      <dgm:spPr/>
    </dgm:pt>
    <dgm:pt modelId="{394A7941-5DD4-4AC3-B1F7-2038A0764A31}" type="pres">
      <dgm:prSet presAssocID="{D98F6061-A769-497F-A122-6D87DC1E9B85}" presName="TwoNodes_1" presStyleLbl="node1" presStyleIdx="0" presStyleCnt="2">
        <dgm:presLayoutVars>
          <dgm:bulletEnabled val="1"/>
        </dgm:presLayoutVars>
      </dgm:prSet>
      <dgm:spPr/>
    </dgm:pt>
    <dgm:pt modelId="{4BD60A01-E05C-4387-BAF5-77D5D4EB2D94}" type="pres">
      <dgm:prSet presAssocID="{D98F6061-A769-497F-A122-6D87DC1E9B85}" presName="TwoNodes_2" presStyleLbl="node1" presStyleIdx="1" presStyleCnt="2">
        <dgm:presLayoutVars>
          <dgm:bulletEnabled val="1"/>
        </dgm:presLayoutVars>
      </dgm:prSet>
      <dgm:spPr/>
    </dgm:pt>
    <dgm:pt modelId="{54A903DF-B987-40F5-89D0-8D8445A44531}" type="pres">
      <dgm:prSet presAssocID="{D98F6061-A769-497F-A122-6D87DC1E9B85}" presName="TwoConn_1-2" presStyleLbl="fgAccFollowNode1" presStyleIdx="0" presStyleCnt="1">
        <dgm:presLayoutVars>
          <dgm:bulletEnabled val="1"/>
        </dgm:presLayoutVars>
      </dgm:prSet>
      <dgm:spPr/>
    </dgm:pt>
    <dgm:pt modelId="{A9E23BDB-42F7-4DA7-A454-621C1A8D55F5}" type="pres">
      <dgm:prSet presAssocID="{D98F6061-A769-497F-A122-6D87DC1E9B85}" presName="TwoNodes_1_text" presStyleLbl="node1" presStyleIdx="1" presStyleCnt="2">
        <dgm:presLayoutVars>
          <dgm:bulletEnabled val="1"/>
        </dgm:presLayoutVars>
      </dgm:prSet>
      <dgm:spPr/>
    </dgm:pt>
    <dgm:pt modelId="{D137F434-61C6-4EEC-82BF-02EAD8E1D791}" type="pres">
      <dgm:prSet presAssocID="{D98F6061-A769-497F-A122-6D87DC1E9B8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F11BD03-657E-44D2-96BB-52C3ED650436}" type="presOf" srcId="{EDF630FF-3191-4D66-A21B-EA5E06E164B1}" destId="{54A903DF-B987-40F5-89D0-8D8445A44531}" srcOrd="0" destOrd="0" presId="urn:microsoft.com/office/officeart/2005/8/layout/vProcess5"/>
    <dgm:cxn modelId="{4A49CC0B-DCDC-4451-9E06-2F803174895B}" type="presOf" srcId="{D98F6061-A769-497F-A122-6D87DC1E9B85}" destId="{AC086236-D7E8-48A8-9256-ECD883DD88B4}" srcOrd="0" destOrd="0" presId="urn:microsoft.com/office/officeart/2005/8/layout/vProcess5"/>
    <dgm:cxn modelId="{BB5A2935-D3E7-457E-8E91-DBB1B3191039}" type="presOf" srcId="{BC35C18A-2EEB-4AE5-A018-6FB62D81146D}" destId="{D137F434-61C6-4EEC-82BF-02EAD8E1D791}" srcOrd="1" destOrd="0" presId="urn:microsoft.com/office/officeart/2005/8/layout/vProcess5"/>
    <dgm:cxn modelId="{8628CB38-4709-4547-BDA3-7B1975B07B1B}" type="presOf" srcId="{41D9C164-F622-4768-BFD7-256D2E421649}" destId="{394A7941-5DD4-4AC3-B1F7-2038A0764A31}" srcOrd="0" destOrd="0" presId="urn:microsoft.com/office/officeart/2005/8/layout/vProcess5"/>
    <dgm:cxn modelId="{B22B1253-BBE6-4121-89AD-4F4704F11729}" type="presOf" srcId="{41D9C164-F622-4768-BFD7-256D2E421649}" destId="{A9E23BDB-42F7-4DA7-A454-621C1A8D55F5}" srcOrd="1" destOrd="0" presId="urn:microsoft.com/office/officeart/2005/8/layout/vProcess5"/>
    <dgm:cxn modelId="{65A92B9D-0C92-4406-9B22-0038FA0234C8}" srcId="{D98F6061-A769-497F-A122-6D87DC1E9B85}" destId="{41D9C164-F622-4768-BFD7-256D2E421649}" srcOrd="0" destOrd="0" parTransId="{F95F1E84-78C0-4ACC-BC88-E8A1B0BF4A91}" sibTransId="{EDF630FF-3191-4D66-A21B-EA5E06E164B1}"/>
    <dgm:cxn modelId="{674D07F5-3EC3-4FF2-8D9B-D5CC7D131A6B}" srcId="{D98F6061-A769-497F-A122-6D87DC1E9B85}" destId="{BC35C18A-2EEB-4AE5-A018-6FB62D81146D}" srcOrd="1" destOrd="0" parTransId="{91132C1B-16AA-4C09-A8B0-351B8CAB7AD6}" sibTransId="{D5C15AB0-C336-4529-B0FC-CB64B45EA333}"/>
    <dgm:cxn modelId="{34F1FBFE-1F16-4296-AD60-93758213DD5B}" type="presOf" srcId="{BC35C18A-2EEB-4AE5-A018-6FB62D81146D}" destId="{4BD60A01-E05C-4387-BAF5-77D5D4EB2D94}" srcOrd="0" destOrd="0" presId="urn:microsoft.com/office/officeart/2005/8/layout/vProcess5"/>
    <dgm:cxn modelId="{13FFB03C-92BD-46AC-A577-4A9B42177649}" type="presParOf" srcId="{AC086236-D7E8-48A8-9256-ECD883DD88B4}" destId="{77E8CEDA-D394-4195-BDC7-9B4DD8C132D6}" srcOrd="0" destOrd="0" presId="urn:microsoft.com/office/officeart/2005/8/layout/vProcess5"/>
    <dgm:cxn modelId="{79081C17-D602-4896-8DA0-C11EADA25E88}" type="presParOf" srcId="{AC086236-D7E8-48A8-9256-ECD883DD88B4}" destId="{394A7941-5DD4-4AC3-B1F7-2038A0764A31}" srcOrd="1" destOrd="0" presId="urn:microsoft.com/office/officeart/2005/8/layout/vProcess5"/>
    <dgm:cxn modelId="{BD14CEFC-2489-4177-B34A-27169D4B4374}" type="presParOf" srcId="{AC086236-D7E8-48A8-9256-ECD883DD88B4}" destId="{4BD60A01-E05C-4387-BAF5-77D5D4EB2D94}" srcOrd="2" destOrd="0" presId="urn:microsoft.com/office/officeart/2005/8/layout/vProcess5"/>
    <dgm:cxn modelId="{3C7DBC68-5785-4683-BADC-8755B934C055}" type="presParOf" srcId="{AC086236-D7E8-48A8-9256-ECD883DD88B4}" destId="{54A903DF-B987-40F5-89D0-8D8445A44531}" srcOrd="3" destOrd="0" presId="urn:microsoft.com/office/officeart/2005/8/layout/vProcess5"/>
    <dgm:cxn modelId="{580A2F24-B25B-4C71-80AC-6F27F009AF3A}" type="presParOf" srcId="{AC086236-D7E8-48A8-9256-ECD883DD88B4}" destId="{A9E23BDB-42F7-4DA7-A454-621C1A8D55F5}" srcOrd="4" destOrd="0" presId="urn:microsoft.com/office/officeart/2005/8/layout/vProcess5"/>
    <dgm:cxn modelId="{646721B8-468F-433C-B0A0-1B052C8C682C}" type="presParOf" srcId="{AC086236-D7E8-48A8-9256-ECD883DD88B4}" destId="{D137F434-61C6-4EEC-82BF-02EAD8E1D79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AF57D-D12E-4609-9E30-863B00434D6B}">
      <dsp:nvSpPr>
        <dsp:cNvPr id="0" name=""/>
        <dsp:cNvSpPr/>
      </dsp:nvSpPr>
      <dsp:spPr>
        <a:xfrm>
          <a:off x="0" y="2042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4DC9B-D9D4-4259-8865-74817287C16F}">
      <dsp:nvSpPr>
        <dsp:cNvPr id="0" name=""/>
        <dsp:cNvSpPr/>
      </dsp:nvSpPr>
      <dsp:spPr>
        <a:xfrm>
          <a:off x="313143" y="234959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2F23-7A4E-4991-8C8C-0650454EBC13}">
      <dsp:nvSpPr>
        <dsp:cNvPr id="0" name=""/>
        <dsp:cNvSpPr/>
      </dsp:nvSpPr>
      <dsp:spPr>
        <a:xfrm>
          <a:off x="1195638" y="2042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/>
            <a:t>In this report, the census dataset is analysed in an exploratory manner to find some intriguing facts about it.</a:t>
          </a:r>
          <a:endParaRPr lang="en-US" sz="2000" kern="1200"/>
        </a:p>
      </dsp:txBody>
      <dsp:txXfrm>
        <a:off x="1195638" y="2042"/>
        <a:ext cx="5461130" cy="1035185"/>
      </dsp:txXfrm>
    </dsp:sp>
    <dsp:sp modelId="{D18B9645-9A9C-49FD-AFAE-BAD2516FABC9}">
      <dsp:nvSpPr>
        <dsp:cNvPr id="0" name=""/>
        <dsp:cNvSpPr/>
      </dsp:nvSpPr>
      <dsp:spPr>
        <a:xfrm>
          <a:off x="0" y="1296024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179A4-9D23-4FE1-B5F0-8658951B45B3}">
      <dsp:nvSpPr>
        <dsp:cNvPr id="0" name=""/>
        <dsp:cNvSpPr/>
      </dsp:nvSpPr>
      <dsp:spPr>
        <a:xfrm>
          <a:off x="313143" y="152894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6A90E-7F6F-4D52-9A92-108369D55F9E}">
      <dsp:nvSpPr>
        <dsp:cNvPr id="0" name=""/>
        <dsp:cNvSpPr/>
      </dsp:nvSpPr>
      <dsp:spPr>
        <a:xfrm>
          <a:off x="1195638" y="1296024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/>
            <a:t>After some exploration it seemed like only Asians prefer to have shared spaces via doors in their homes.</a:t>
          </a:r>
          <a:endParaRPr lang="en-US" sz="2000" kern="1200"/>
        </a:p>
      </dsp:txBody>
      <dsp:txXfrm>
        <a:off x="1195638" y="1296024"/>
        <a:ext cx="5461130" cy="1035185"/>
      </dsp:txXfrm>
    </dsp:sp>
    <dsp:sp modelId="{A1EB4DFF-EE49-41DC-8B44-D54BD8398899}">
      <dsp:nvSpPr>
        <dsp:cNvPr id="0" name=""/>
        <dsp:cNvSpPr/>
      </dsp:nvSpPr>
      <dsp:spPr>
        <a:xfrm>
          <a:off x="0" y="2590005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4E877-4C45-4C32-911D-DF244F416BA8}">
      <dsp:nvSpPr>
        <dsp:cNvPr id="0" name=""/>
        <dsp:cNvSpPr/>
      </dsp:nvSpPr>
      <dsp:spPr>
        <a:xfrm>
          <a:off x="313143" y="2822922"/>
          <a:ext cx="569351" cy="569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E2DC9-FD51-4B60-96B0-979E0B86084F}">
      <dsp:nvSpPr>
        <dsp:cNvPr id="0" name=""/>
        <dsp:cNvSpPr/>
      </dsp:nvSpPr>
      <dsp:spPr>
        <a:xfrm>
          <a:off x="1195638" y="2590005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/>
            <a:t>This gave rise to the question, “Is this somehow related to the total income of such households?”</a:t>
          </a:r>
          <a:endParaRPr lang="en-US" sz="2000" kern="1200"/>
        </a:p>
      </dsp:txBody>
      <dsp:txXfrm>
        <a:off x="1195638" y="2590005"/>
        <a:ext cx="5461130" cy="1035185"/>
      </dsp:txXfrm>
    </dsp:sp>
    <dsp:sp modelId="{54140649-694E-4AA0-B208-8180EBBEF214}">
      <dsp:nvSpPr>
        <dsp:cNvPr id="0" name=""/>
        <dsp:cNvSpPr/>
      </dsp:nvSpPr>
      <dsp:spPr>
        <a:xfrm>
          <a:off x="0" y="3883987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9A7BA-89CF-4E95-9BE1-95C9ABCCB311}">
      <dsp:nvSpPr>
        <dsp:cNvPr id="0" name=""/>
        <dsp:cNvSpPr/>
      </dsp:nvSpPr>
      <dsp:spPr>
        <a:xfrm>
          <a:off x="313143" y="4116903"/>
          <a:ext cx="569351" cy="569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A7D99-27C5-4C78-8F1A-89B86E3C6AF9}">
      <dsp:nvSpPr>
        <dsp:cNvPr id="0" name=""/>
        <dsp:cNvSpPr/>
      </dsp:nvSpPr>
      <dsp:spPr>
        <a:xfrm>
          <a:off x="1195638" y="3883987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/>
            <a:t>Coincidence or a hidden fact, we verify using the technological prowess of Data Science.</a:t>
          </a:r>
          <a:endParaRPr lang="en-US" sz="2000" kern="1200"/>
        </a:p>
      </dsp:txBody>
      <dsp:txXfrm>
        <a:off x="1195638" y="3883987"/>
        <a:ext cx="5461130" cy="1035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A7941-5DD4-4AC3-B1F7-2038A0764A31}">
      <dsp:nvSpPr>
        <dsp:cNvPr id="0" name=""/>
        <dsp:cNvSpPr/>
      </dsp:nvSpPr>
      <dsp:spPr>
        <a:xfrm>
          <a:off x="0" y="0"/>
          <a:ext cx="4717272" cy="1746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Upon comparing the average incomes of people living with “H8” turns out to be way lower than the ones living without it.</a:t>
          </a:r>
          <a:endParaRPr lang="en-US" sz="1800" kern="1200" dirty="0"/>
        </a:p>
      </dsp:txBody>
      <dsp:txXfrm>
        <a:off x="51149" y="51149"/>
        <a:ext cx="2912285" cy="1644049"/>
      </dsp:txXfrm>
    </dsp:sp>
    <dsp:sp modelId="{4BD60A01-E05C-4387-BAF5-77D5D4EB2D94}">
      <dsp:nvSpPr>
        <dsp:cNvPr id="0" name=""/>
        <dsp:cNvSpPr/>
      </dsp:nvSpPr>
      <dsp:spPr>
        <a:xfrm>
          <a:off x="832459" y="2134425"/>
          <a:ext cx="4717272" cy="1746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This means that households with lower average income tend to sacrifice some privacy to save money on rent. </a:t>
          </a:r>
          <a:endParaRPr lang="en-US" sz="1800" kern="1200" dirty="0"/>
        </a:p>
      </dsp:txBody>
      <dsp:txXfrm>
        <a:off x="883608" y="2185574"/>
        <a:ext cx="2647388" cy="1644049"/>
      </dsp:txXfrm>
    </dsp:sp>
    <dsp:sp modelId="{54A903DF-B987-40F5-89D0-8D8445A44531}">
      <dsp:nvSpPr>
        <dsp:cNvPr id="0" name=""/>
        <dsp:cNvSpPr/>
      </dsp:nvSpPr>
      <dsp:spPr>
        <a:xfrm>
          <a:off x="3582146" y="1372823"/>
          <a:ext cx="1135126" cy="1135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37549" y="1372823"/>
        <a:ext cx="624320" cy="85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1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49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0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59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5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6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9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7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5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4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A096-83FF-433E-BD0C-DA56688E7A50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3CFC99-9F10-45F3-9040-8BD45E7D6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0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A03DC490-8E26-98BD-58A2-F1B623C07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726" r="26747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67E0C-50D9-1E31-568C-205D4DE7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 b="0" i="0">
                <a:effectLst/>
                <a:latin typeface="Söhne"/>
              </a:rPr>
              <a:t>H8: A Gateway to Understanding Household Privacy and Financial Disparities</a:t>
            </a:r>
            <a:endParaRPr lang="en-IN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2B8B6-FBBA-C5CA-BF8D-C133DC60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IN" sz="1600" b="0" i="0" dirty="0">
                <a:effectLst/>
                <a:latin typeface="Söhne"/>
              </a:rPr>
              <a:t> </a:t>
            </a:r>
            <a:r>
              <a:rPr lang="en-IN" sz="2800" b="0" i="0" dirty="0">
                <a:effectLst/>
                <a:latin typeface="Söhne"/>
              </a:rPr>
              <a:t>Prashant Upadhyay - 2329237</a:t>
            </a:r>
          </a:p>
          <a:p>
            <a:endParaRPr lang="en-IN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F7BA4-B6D7-4093-BC9D-BA2CF918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490F55-F54C-467C-B8A6-A31153CC5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F2A405-ED68-4CB8-9732-67DA21F2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A7D2B90-65E1-48B0-8CA7-52D54740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924D5FD-FDCC-4B58-A2A3-D540DA620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E193FF4-6DE7-4427-8CA6-6391CF05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53557E8-484E-4039-B233-EBFF43A3B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5E1412B-7A92-4620-B822-2510023D4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21DAC8F-94C8-4EBC-8454-1525B0F59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34D249F-4969-44EA-A390-4FCDA5EB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AB39E86-A756-4CA8-B71D-0AF734B3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1701C-CE58-1158-9EE2-5EDA2255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Introduction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A60B4DA-6540-93C4-98D7-63278A4AE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32566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76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2FB28-C444-F13F-A06A-E00F3153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07" y="630992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Finding Correlation in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FFF98-7A69-1B7E-B40E-B2FFD5D4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598" y="2151065"/>
            <a:ext cx="4584046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The Continuous variables of Data is initially fed into a Correlation Matrix to find how they interplay with each other.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This Matrix helped in realising that “H8” Variable is just “1” for a minority of the datapoints provided.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It also indicates that there is some correlation between this variable and income variable.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This means that change in one of these affects the other one in some manner.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407D50-3110-E331-CD37-6524B7DAF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667523"/>
            <a:ext cx="5143500" cy="3510438"/>
          </a:xfrm>
          <a:prstGeom prst="rect">
            <a:avLst/>
          </a:prstGeom>
        </p:spPr>
      </p:pic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7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C0649-7066-08BC-9A99-3A172FB4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Focusing on a Single Variable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C03A8-A083-B561-C24E-A4D7BEBB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To further analyse the finding from last slide, the “H8” variable is selected for a deeper analysis.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After a few experimentation, something interesting was found between “H8” and “Eth” variables.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The figure on the side clearly depicts that “H8” is “1” only for Asian Ethnicity.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This means that the Asian community tends to live in houses with shared spaces, but is that a preference or an obligation?</a:t>
            </a:r>
          </a:p>
        </p:txBody>
      </p:sp>
      <p:pic>
        <p:nvPicPr>
          <p:cNvPr id="6" name="Content Placeholder 5" descr="A graph of values in different colors&#10;&#10;Description automatically generated">
            <a:extLst>
              <a:ext uri="{FF2B5EF4-FFF2-40B4-BE49-F238E27FC236}">
                <a16:creationId xmlns:a16="http://schemas.microsoft.com/office/drawing/2014/main" id="{D42391BF-BF6D-BA80-4A57-D9D3FC7D7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699670"/>
            <a:ext cx="5143500" cy="34461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</a:effectLst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73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E5529DF-9A82-4759-B49D-E2611659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B06EC6C-F0AB-4DDE-BBCF-D77DD2A5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D4D119-1682-4F9A-A9CE-2326DE3A7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C5F86EF9-DEF7-496F-A59C-F233DE88A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4A1956F-1FA7-46A0-BF86-93BAB9044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6DF8D12B-99CD-4A9C-93EF-6E3842AE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295C9BA-ACB4-45FE-A5E8-2909F2163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F3E7436B-35CB-4171-A80E-2E1B5EF8C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78B42081-97CF-45A1-B167-78348D14E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61792EC-92D1-4F21-A3B4-04AC448BA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901D96-F1AD-4B77-9E93-F4A3BED8D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D8A93E-4A05-A1E2-64C6-D99A53EB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Hypothesis and its verification.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3A4450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182A33F-6453-EF47-1D3C-AA603268AD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36" r="-3" b="7208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631ECFA-A372-14AF-32B8-49DF764B5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3909" b="3"/>
          <a:stretch/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  <p:graphicFrame>
        <p:nvGraphicFramePr>
          <p:cNvPr id="19" name="TextBox 12">
            <a:extLst>
              <a:ext uri="{FF2B5EF4-FFF2-40B4-BE49-F238E27FC236}">
                <a16:creationId xmlns:a16="http://schemas.microsoft.com/office/drawing/2014/main" id="{8D9D6F0F-425F-EB98-BC62-5833AEBAD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911709"/>
              </p:ext>
            </p:extLst>
          </p:nvPr>
        </p:nvGraphicFramePr>
        <p:xfrm>
          <a:off x="989770" y="2160589"/>
          <a:ext cx="554973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637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74BE4-274D-FBC7-BB43-84C93AE0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B2FD2210-7853-FEE3-ABF7-F393D920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1942" r="43207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4F42-4343-27A4-C00B-CD265F51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/>
              <a:t>The analysis of census data reveals a strong connection between household privacy and the financial hurdles, especially in the Asian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This conclusion was drawn on basis of core Data Science principles such as Correlation in variables, </a:t>
            </a:r>
            <a:r>
              <a:rPr lang="en-IN" err="1"/>
              <a:t>Subsetting</a:t>
            </a:r>
            <a:r>
              <a:rPr lang="en-IN"/>
              <a:t> Data and further Exploratory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This report can help us unravel the financial disparities and their consequences that lead to a socioeconomic disturbance.</a:t>
            </a:r>
          </a:p>
        </p:txBody>
      </p:sp>
    </p:spTree>
    <p:extLst>
      <p:ext uri="{BB962C8B-B14F-4D97-AF65-F5344CB8AC3E}">
        <p14:creationId xmlns:p14="http://schemas.microsoft.com/office/powerpoint/2010/main" val="72130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FB0C7-9C2B-B2B5-25D9-1FACCA69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/>
              <a:t>References</a:t>
            </a:r>
            <a:endParaRPr lang="en-IN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3F4E-17B0-7FA8-889E-27E82CF4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sz="15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/>
              <a:t>**Wilke, C. O. (2022). </a:t>
            </a:r>
            <a:r>
              <a:rPr lang="en-IN" sz="1500" err="1"/>
              <a:t>ggridges</a:t>
            </a:r>
            <a:r>
              <a:rPr lang="en-IN" sz="1500"/>
              <a:t>: Ridgeline Plots in 'ggplot2'.** [Online] Available at: https://CRAN.R-project.org/package=ggridges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/>
              <a:t> **Wickham, H. (2016). ggplot2: Elegant Graphics for Data Analysis.** [Online] Available at: https://ggplot2.tidyverse.org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/>
              <a:t> **Peterson, B. G., &amp; Carl, P. (2020). </a:t>
            </a:r>
            <a:r>
              <a:rPr lang="en-IN" sz="1500" err="1"/>
              <a:t>PerformanceAnalytics</a:t>
            </a:r>
            <a:r>
              <a:rPr lang="en-IN" sz="1500"/>
              <a:t>: Econometric Tools for Performance and Risk Analysis.** [Online] Available at: https://CRAN.R-project.org/package=PerformanceAnalytics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/>
              <a:t> **Peng, J., Wu, W., Lockhart, B., Bian, S., Yan, J. N., Xu, L., ... &amp; Wang, J. (2021). </a:t>
            </a:r>
            <a:r>
              <a:rPr lang="en-IN" sz="1500" err="1"/>
              <a:t>DataPrep.EDA</a:t>
            </a:r>
            <a:r>
              <a:rPr lang="en-IN" sz="1500"/>
              <a:t>: Task-Centric Exploratory Data Analysis for Statistical </a:t>
            </a:r>
            <a:r>
              <a:rPr lang="en-IN" sz="1500" err="1"/>
              <a:t>Modeling</a:t>
            </a:r>
            <a:r>
              <a:rPr lang="en-IN" sz="1500"/>
              <a:t> in Python.** Proceedings of the 2021 International Conference on Management of Data. </a:t>
            </a:r>
            <a:r>
              <a:rPr lang="en-IN" sz="1500" err="1"/>
              <a:t>doi</a:t>
            </a:r>
            <a:r>
              <a:rPr lang="en-IN" sz="1500"/>
              <a:t>: [10.1145/3448016.3457330](http://dx.doi.org/10.1145/3448016.3457330)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500"/>
              <a:t> **Kartik, D., Nayyar, A., &amp; Mitra, U. (2018). Sequential Experiment Design for Hypothesis Verification.** </a:t>
            </a:r>
            <a:r>
              <a:rPr lang="en-IN" sz="1500" err="1"/>
              <a:t>doi</a:t>
            </a:r>
            <a:r>
              <a:rPr lang="en-IN" sz="1500"/>
              <a:t>: [10.48550/ARXIV.1812.01137](https://arxiv.org/abs/1812.01137)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20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607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Söhne</vt:lpstr>
      <vt:lpstr>Trebuchet MS</vt:lpstr>
      <vt:lpstr>Wingdings 3</vt:lpstr>
      <vt:lpstr>Facet</vt:lpstr>
      <vt:lpstr>H8: A Gateway to Understanding Household Privacy and Financial Disparities</vt:lpstr>
      <vt:lpstr>Introduction</vt:lpstr>
      <vt:lpstr>Finding Correlation in Data</vt:lpstr>
      <vt:lpstr>Focusing on a Single Variable</vt:lpstr>
      <vt:lpstr>Hypothesis and its verification.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H8: A Gateway to Understanding Household Privacy and Financial Disparities</dc:title>
  <dc:creator>Gaurav Upadhyay</dc:creator>
  <cp:lastModifiedBy>Gaurav Upadhyay</cp:lastModifiedBy>
  <cp:revision>3</cp:revision>
  <dcterms:created xsi:type="dcterms:W3CDTF">2023-11-16T23:15:19Z</dcterms:created>
  <dcterms:modified xsi:type="dcterms:W3CDTF">2023-11-17T04:12:01Z</dcterms:modified>
</cp:coreProperties>
</file>