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2"/>
  </p:notesMasterIdLst>
  <p:sldIdLst>
    <p:sldId id="256" r:id="rId2"/>
    <p:sldId id="257" r:id="rId3"/>
    <p:sldId id="312" r:id="rId4"/>
    <p:sldId id="311" r:id="rId5"/>
    <p:sldId id="309" r:id="rId6"/>
    <p:sldId id="259" r:id="rId7"/>
    <p:sldId id="307" r:id="rId8"/>
    <p:sldId id="308" r:id="rId9"/>
    <p:sldId id="258" r:id="rId10"/>
    <p:sldId id="31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C331-E453-4D1A-83AA-42A0805B1766}"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DDB52-7FF3-4573-95B1-04ECBEAD269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54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7ADA5E-775D-4560-825E-A0490BC2BD3C}"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116750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317937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562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1589471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5556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229946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209561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182597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86427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16089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ADA5E-775D-4560-825E-A0490BC2BD3C}"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382730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ADA5E-775D-4560-825E-A0490BC2BD3C}"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257576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ADA5E-775D-4560-825E-A0490BC2BD3C}"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93991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ADA5E-775D-4560-825E-A0490BC2BD3C}"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363941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DA5E-775D-4560-825E-A0490BC2BD3C}"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114515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DA5E-775D-4560-825E-A0490BC2BD3C}"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extLst>
      <p:ext uri="{BB962C8B-B14F-4D97-AF65-F5344CB8AC3E}">
        <p14:creationId xmlns:p14="http://schemas.microsoft.com/office/powerpoint/2010/main" val="418564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7ADA5E-775D-4560-825E-A0490BC2BD3C}" type="datetimeFigureOut">
              <a:rPr lang="en-IN" smtClean="0"/>
              <a:t>26-06-2023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160B7B-C9D8-4205-8E14-2FFFE81080BE}" type="slidenum">
              <a:rPr lang="en-IN" smtClean="0"/>
              <a:t>‹#›</a:t>
            </a:fld>
            <a:endParaRPr lang="en-IN"/>
          </a:p>
        </p:txBody>
      </p:sp>
    </p:spTree>
    <p:extLst>
      <p:ext uri="{BB962C8B-B14F-4D97-AF65-F5344CB8AC3E}">
        <p14:creationId xmlns:p14="http://schemas.microsoft.com/office/powerpoint/2010/main" val="15005718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9720" y="1324614"/>
            <a:ext cx="10423052" cy="9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OLIST E-COMMERCE STORE ANALYSIS</a:t>
            </a:r>
          </a:p>
        </p:txBody>
      </p:sp>
      <p:sp>
        <p:nvSpPr>
          <p:cNvPr id="2" name="Rectangle 1"/>
          <p:cNvSpPr/>
          <p:nvPr/>
        </p:nvSpPr>
        <p:spPr>
          <a:xfrm>
            <a:off x="641685" y="3320899"/>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TEAM MEMBERS : </a:t>
            </a:r>
          </a:p>
        </p:txBody>
      </p:sp>
      <p:sp>
        <p:nvSpPr>
          <p:cNvPr id="3" name="TextBox 2"/>
          <p:cNvSpPr txBox="1"/>
          <p:nvPr/>
        </p:nvSpPr>
        <p:spPr>
          <a:xfrm>
            <a:off x="641685" y="3974707"/>
            <a:ext cx="5785340" cy="1938992"/>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Ms. Sakshi Vijay Wagh</a:t>
            </a:r>
          </a:p>
          <a:p>
            <a:r>
              <a:rPr lang="en-IN" sz="2000" dirty="0">
                <a:solidFill>
                  <a:schemeClr val="bg1"/>
                </a:solidFill>
                <a:latin typeface="Times New Roman" panose="02020603050405020304" pitchFamily="18" charset="0"/>
                <a:cs typeface="Times New Roman" panose="02020603050405020304" pitchFamily="18" charset="0"/>
              </a:rPr>
              <a:t>Ms. Tanavi Sandip Daware</a:t>
            </a:r>
          </a:p>
          <a:p>
            <a:r>
              <a:rPr lang="en-IN" sz="2000" dirty="0">
                <a:solidFill>
                  <a:schemeClr val="bg1"/>
                </a:solidFill>
                <a:latin typeface="Times New Roman" panose="02020603050405020304" pitchFamily="18" charset="0"/>
                <a:cs typeface="Times New Roman" panose="02020603050405020304" pitchFamily="18" charset="0"/>
              </a:rPr>
              <a:t>Mr. Prashant Punamchand Jadhav</a:t>
            </a:r>
          </a:p>
          <a:p>
            <a:r>
              <a:rPr lang="en-IN" sz="2000" dirty="0">
                <a:solidFill>
                  <a:schemeClr val="bg1"/>
                </a:solidFill>
                <a:latin typeface="Times New Roman" panose="02020603050405020304" pitchFamily="18" charset="0"/>
                <a:cs typeface="Times New Roman" panose="02020603050405020304" pitchFamily="18" charset="0"/>
              </a:rPr>
              <a:t>Mr. Akshay Sanjiv Kamble</a:t>
            </a:r>
          </a:p>
          <a:p>
            <a:r>
              <a:rPr lang="en-IN" sz="2000" dirty="0">
                <a:solidFill>
                  <a:schemeClr val="bg1"/>
                </a:solidFill>
                <a:latin typeface="Times New Roman" panose="02020603050405020304" pitchFamily="18" charset="0"/>
                <a:cs typeface="Times New Roman" panose="02020603050405020304" pitchFamily="18" charset="0"/>
              </a:rPr>
              <a:t>Mr. Maheshkumar Hanamantrao Patil</a:t>
            </a:r>
          </a:p>
          <a:p>
            <a:r>
              <a:rPr lang="en-IN" sz="2000" dirty="0">
                <a:solidFill>
                  <a:schemeClr val="bg1"/>
                </a:solidFill>
                <a:latin typeface="Times New Roman" panose="02020603050405020304" pitchFamily="18" charset="0"/>
                <a:cs typeface="Times New Roman" panose="02020603050405020304" pitchFamily="18" charset="0"/>
              </a:rPr>
              <a:t>Mr. Akash Kumar Kushwaha</a:t>
            </a:r>
          </a:p>
        </p:txBody>
      </p:sp>
      <p:sp>
        <p:nvSpPr>
          <p:cNvPr id="4" name="Rectangle 3"/>
          <p:cNvSpPr/>
          <p:nvPr/>
        </p:nvSpPr>
        <p:spPr>
          <a:xfrm>
            <a:off x="8584641" y="3429000"/>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latin typeface="Times New Roman" panose="02020603050405020304" pitchFamily="18" charset="0"/>
                <a:cs typeface="Times New Roman" panose="02020603050405020304" pitchFamily="18" charset="0"/>
              </a:rPr>
              <a:t>MENTORS : </a:t>
            </a:r>
          </a:p>
        </p:txBody>
      </p:sp>
      <p:sp>
        <p:nvSpPr>
          <p:cNvPr id="5" name="TextBox 4"/>
          <p:cNvSpPr txBox="1"/>
          <p:nvPr/>
        </p:nvSpPr>
        <p:spPr>
          <a:xfrm>
            <a:off x="8584641" y="4020763"/>
            <a:ext cx="3200092" cy="707886"/>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Mr. Shubham Kabre</a:t>
            </a:r>
          </a:p>
          <a:p>
            <a:r>
              <a:rPr lang="en-IN" sz="2000" dirty="0">
                <a:solidFill>
                  <a:schemeClr val="bg1"/>
                </a:solidFill>
                <a:latin typeface="Times New Roman" panose="02020603050405020304" pitchFamily="18" charset="0"/>
                <a:cs typeface="Times New Roman" panose="02020603050405020304" pitchFamily="18" charset="0"/>
              </a:rPr>
              <a:t>Mr. Sivakumar Rajasekaran</a:t>
            </a:r>
          </a:p>
        </p:txBody>
      </p:sp>
      <p:sp>
        <p:nvSpPr>
          <p:cNvPr id="8" name="TextBox 7"/>
          <p:cNvSpPr txBox="1"/>
          <p:nvPr/>
        </p:nvSpPr>
        <p:spPr>
          <a:xfrm>
            <a:off x="8691045" y="5513589"/>
            <a:ext cx="3200092"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24-06-2023</a:t>
            </a:r>
          </a:p>
        </p:txBody>
      </p:sp>
      <p:sp>
        <p:nvSpPr>
          <p:cNvPr id="9" name="Rectangle 8"/>
          <p:cNvSpPr/>
          <p:nvPr/>
        </p:nvSpPr>
        <p:spPr>
          <a:xfrm>
            <a:off x="8584641" y="4820761"/>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latin typeface="Times New Roman" panose="02020603050405020304" pitchFamily="18" charset="0"/>
                <a:cs typeface="Times New Roman" panose="02020603050405020304" pitchFamily="18" charset="0"/>
              </a:rPr>
              <a:t>DATE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34449"/>
            <a:ext cx="9906000" cy="4708981"/>
          </a:xfrm>
          <a:prstGeom prst="rect">
            <a:avLst/>
          </a:prstGeom>
          <a:noFill/>
        </p:spPr>
        <p:txBody>
          <a:bodyPr wrap="square" rtlCol="0">
            <a:spAutoFit/>
          </a:bodyPr>
          <a:lstStyle/>
          <a:p>
            <a:pPr>
              <a:buClr>
                <a:srgbClr val="002060"/>
              </a:buCl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may work on delivery days so that the review score will rise in a positive way, and we can give fantastic deals for various forms of payment so that they rise in comparison to credit card payments.</a:t>
            </a:r>
          </a:p>
          <a:p>
            <a:pPr marL="285750" indent="-285750">
              <a:buClr>
                <a:srgbClr val="002060"/>
              </a:buCl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Given that the average delivery time for items from pet shops is now 11 days, we must reduce this time and may do so by entering into a contract with additional local vendors. This will result in a shorter delivery time and higher customer satisfaction.</a:t>
            </a:r>
          </a:p>
          <a:p>
            <a:pPr marL="285750" indent="-285750">
              <a:buClr>
                <a:srgbClr val="002060"/>
              </a:buCl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Sao Paulo City has higher average costs and payment values than other cities, the survey claims. It is essential to evaluate price and payment values between cities in order to identify potential development locations and encourage industrial expansion.</a:t>
            </a:r>
          </a:p>
          <a:p>
            <a:pPr marL="285750" indent="-285750">
              <a:buClr>
                <a:srgbClr val="002060"/>
              </a:buCl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According to studies, delivery days and review scores are correlated, thus we must focus on shipping days in order to improve our review scores.</a:t>
            </a:r>
          </a:p>
        </p:txBody>
      </p:sp>
      <p:sp>
        <p:nvSpPr>
          <p:cNvPr id="3" name="TextBox 2"/>
          <p:cNvSpPr txBox="1"/>
          <p:nvPr/>
        </p:nvSpPr>
        <p:spPr>
          <a:xfrm>
            <a:off x="1143000" y="257175"/>
            <a:ext cx="9648825" cy="707886"/>
          </a:xfrm>
          <a:prstGeom prst="rect">
            <a:avLst/>
          </a:prstGeom>
          <a:noFill/>
        </p:spPr>
        <p:txBody>
          <a:bodyPr wrap="square" rtlCol="0">
            <a:spAutoFit/>
          </a:bodyPr>
          <a:lstStyle>
            <a:defPPr>
              <a:defRPr lang="en-US"/>
            </a:defPPr>
            <a:lvl1pPr algn="ctr">
              <a:defRPr b="1">
                <a:solidFill>
                  <a:srgbClr val="550000"/>
                </a:solidFill>
                <a:effectLst/>
                <a:latin typeface="Tableau Light"/>
              </a:defRPr>
            </a:lvl1pPr>
          </a:lstStyle>
          <a:p>
            <a:r>
              <a:rPr lang="en-US" sz="4000" dirty="0"/>
              <a:t>Conclusions</a:t>
            </a:r>
          </a:p>
        </p:txBody>
      </p:sp>
      <p:sp>
        <p:nvSpPr>
          <p:cNvPr id="4" name="Rectangle 3"/>
          <p:cNvSpPr/>
          <p:nvPr/>
        </p:nvSpPr>
        <p:spPr>
          <a:xfrm>
            <a:off x="8296275" y="5543430"/>
            <a:ext cx="389572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02286" y="0"/>
            <a:ext cx="8454515" cy="73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b="1" dirty="0">
                <a:solidFill>
                  <a:schemeClr val="bg1"/>
                </a:solidFill>
                <a:latin typeface="Times New Roman" panose="02020603050405020304" pitchFamily="18" charset="0"/>
                <a:cs typeface="Times New Roman" panose="02020603050405020304" pitchFamily="18" charset="0"/>
              </a:rPr>
              <a:t>OBJECTIVE AND DATASET</a:t>
            </a:r>
          </a:p>
        </p:txBody>
      </p:sp>
      <p:sp>
        <p:nvSpPr>
          <p:cNvPr id="2" name="Rectangle 1"/>
          <p:cNvSpPr/>
          <p:nvPr/>
        </p:nvSpPr>
        <p:spPr>
          <a:xfrm>
            <a:off x="0" y="905556"/>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OBJECTIVE : </a:t>
            </a:r>
          </a:p>
        </p:txBody>
      </p:sp>
      <p:sp>
        <p:nvSpPr>
          <p:cNvPr id="3" name="TextBox 2"/>
          <p:cNvSpPr txBox="1"/>
          <p:nvPr/>
        </p:nvSpPr>
        <p:spPr>
          <a:xfrm>
            <a:off x="426427" y="1614882"/>
            <a:ext cx="11339145" cy="1631216"/>
          </a:xfrm>
          <a:prstGeom prst="rect">
            <a:avLst/>
          </a:prstGeom>
          <a:noFill/>
        </p:spPr>
        <p:txBody>
          <a:bodyPr wrap="square" rtlCol="0">
            <a:spAutoFit/>
          </a:bodyPr>
          <a:lstStyle/>
          <a:p>
            <a:r>
              <a:rPr lang="en-US" sz="2000" i="0" dirty="0">
                <a:solidFill>
                  <a:schemeClr val="bg1"/>
                </a:solidFill>
                <a:effectLst/>
                <a:latin typeface="Times New Roman" panose="02020603050405020304" pitchFamily="18" charset="0"/>
                <a:cs typeface="Times New Roman" panose="02020603050405020304" pitchFamily="18" charset="0"/>
              </a:rPr>
              <a:t>Our objective as an </a:t>
            </a:r>
            <a:r>
              <a:rPr lang="en-US" sz="2000" dirty="0">
                <a:solidFill>
                  <a:schemeClr val="bg1"/>
                </a:solidFill>
                <a:latin typeface="Times New Roman" panose="02020603050405020304" pitchFamily="18" charset="0"/>
                <a:cs typeface="Times New Roman" panose="02020603050405020304" pitchFamily="18" charset="0"/>
              </a:rPr>
              <a:t>e</a:t>
            </a:r>
            <a:r>
              <a:rPr lang="en-US" sz="2000" i="0" dirty="0">
                <a:solidFill>
                  <a:schemeClr val="bg1"/>
                </a:solidFill>
                <a:effectLst/>
                <a:latin typeface="Times New Roman" panose="02020603050405020304" pitchFamily="18" charset="0"/>
                <a:cs typeface="Times New Roman" panose="02020603050405020304" pitchFamily="18" charset="0"/>
              </a:rPr>
              <a:t>-commerce data analyst is to leverage data to drive informed decisions. We optimize product performance, pricing, and marketing strategies based on data insights. By understanding customer behavior, we enhance customer targeting and acquisition. Additionally, we identify operational inefficiencies and streamline processes for improved efficiency. Our goal is to contribute to the success and growth of the e-commerce store through data-driven decision-making.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3611903"/>
            <a:ext cx="2244237" cy="439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ABOUT DATASETS :</a:t>
            </a:r>
          </a:p>
        </p:txBody>
      </p:sp>
      <p:sp>
        <p:nvSpPr>
          <p:cNvPr id="7" name="TextBox 6"/>
          <p:cNvSpPr txBox="1"/>
          <p:nvPr/>
        </p:nvSpPr>
        <p:spPr>
          <a:xfrm>
            <a:off x="426427" y="4227455"/>
            <a:ext cx="9879106"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Domain : E-Commerce</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Project Name: Olist Store Analysis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Dataset Name: Total 9 files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Dataset Type: CSV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0376" y="677634"/>
            <a:ext cx="2244237" cy="439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Project Details:</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0376" y="1313920"/>
            <a:ext cx="9706970" cy="3785652"/>
          </a:xfrm>
          <a:prstGeom prst="rect">
            <a:avLst/>
          </a:prstGeom>
          <a:noFill/>
        </p:spPr>
        <p:txBody>
          <a:bodyPr wrap="square">
            <a:spAutoFit/>
          </a:bodyPr>
          <a:lstStyle/>
          <a:p>
            <a:pPr>
              <a:buClr>
                <a:srgbClr val="002060"/>
              </a:buClr>
            </a:pPr>
            <a:r>
              <a:rPr lang="en-US" sz="2000" dirty="0">
                <a:solidFill>
                  <a:schemeClr val="bg1"/>
                </a:solidFill>
                <a:latin typeface="Times New Roman" panose="02020603050405020304" pitchFamily="18" charset="0"/>
                <a:cs typeface="Times New Roman" panose="02020603050405020304" pitchFamily="18" charset="0"/>
              </a:rPr>
              <a:t>The OLIST STORE is an e-commerce business headquarters in Sau-Paul, Brazil. The firm acts as a single point of contact between various small business and the customers who wish to buy their products we were give multiple tables in CSV format and a schema depicting how these tables are connected. After connecting all the tables, we analyze entire dataset. It contains multiple categorical and numerical columns and information about 100K made at multiple marketplace between 2016 to 2018.</a:t>
            </a:r>
          </a:p>
          <a:p>
            <a:pPr>
              <a:buClr>
                <a:srgbClr val="002060"/>
              </a:buClr>
            </a:pPr>
            <a:r>
              <a:rPr lang="en-US" sz="2000" dirty="0">
                <a:solidFill>
                  <a:schemeClr val="bg1"/>
                </a:solidFill>
                <a:latin typeface="Times New Roman" panose="02020603050405020304" pitchFamily="18" charset="0"/>
                <a:cs typeface="Times New Roman" panose="02020603050405020304" pitchFamily="18" charset="0"/>
              </a:rPr>
              <a:t>In this project we were provided with 5 KPI’s on which we have to work and provide answers &amp; solutions by analyzing the dataset. During this project we worked in different phase &amp; tools. Step involved in this process were data cleaning using power query, data modeling for fact and dimensions tables based on the basis of primary and foreign key relationship . By using MySQL Workbench we found the answers for particular KPI by joining the tables by joins concept. </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0045" y="1176664"/>
            <a:ext cx="6107372" cy="707886"/>
          </a:xfrm>
          <a:prstGeom prst="rect">
            <a:avLst/>
          </a:prstGeom>
          <a:noFill/>
        </p:spPr>
        <p:txBody>
          <a:bodyPr wrap="square">
            <a:spAutoFit/>
          </a:bodyPr>
          <a:lstStyle/>
          <a:p>
            <a:r>
              <a:rPr lang="en-US" sz="4000" dirty="0">
                <a:solidFill>
                  <a:srgbClr val="002060"/>
                </a:solidFill>
                <a:latin typeface="Times New Roman" panose="02020603050405020304" pitchFamily="18" charset="0"/>
                <a:cs typeface="Times New Roman" panose="02020603050405020304" pitchFamily="18" charset="0"/>
              </a:rPr>
              <a:t>Problems To Solve</a:t>
            </a:r>
            <a:endParaRPr lang="en-IN" sz="4000" dirty="0"/>
          </a:p>
        </p:txBody>
      </p:sp>
      <p:sp>
        <p:nvSpPr>
          <p:cNvPr id="9" name="TextBox 8"/>
          <p:cNvSpPr txBox="1"/>
          <p:nvPr/>
        </p:nvSpPr>
        <p:spPr>
          <a:xfrm>
            <a:off x="870045" y="2413337"/>
            <a:ext cx="9884390" cy="3268652"/>
          </a:xfrm>
          <a:prstGeom prst="rect">
            <a:avLst/>
          </a:prstGeom>
          <a:noFill/>
        </p:spPr>
        <p:txBody>
          <a:bodyPr wrap="square">
            <a:spAutoFit/>
          </a:bodyPr>
          <a:lstStyle/>
          <a:p>
            <a:pPr marL="457200" indent="-457200">
              <a:lnSpc>
                <a:spcPct val="150000"/>
              </a:lnSpc>
              <a:buClr>
                <a:srgbClr val="002060"/>
              </a:buClr>
              <a:buFont typeface="+mj-lt"/>
              <a:buAutoNum type="arabicParenR"/>
            </a:pPr>
            <a:r>
              <a:rPr lang="en-IN" sz="2000" dirty="0">
                <a:solidFill>
                  <a:schemeClr val="bg1"/>
                </a:solidFill>
                <a:latin typeface="Times New Roman" panose="02020603050405020304" pitchFamily="18" charset="0"/>
                <a:cs typeface="Times New Roman" panose="02020603050405020304" pitchFamily="18" charset="0"/>
              </a:rPr>
              <a:t>Weekday Vs Weekend (</a:t>
            </a:r>
            <a:r>
              <a:rPr lang="en-IN" sz="2000" dirty="0" err="1">
                <a:solidFill>
                  <a:schemeClr val="bg1"/>
                </a:solidFill>
                <a:latin typeface="Times New Roman" panose="02020603050405020304" pitchFamily="18" charset="0"/>
                <a:cs typeface="Times New Roman" panose="02020603050405020304" pitchFamily="18" charset="0"/>
              </a:rPr>
              <a:t>order_purchase_timestamp</a:t>
            </a:r>
            <a:r>
              <a:rPr lang="en-IN" sz="2000" dirty="0">
                <a:solidFill>
                  <a:schemeClr val="bg1"/>
                </a:solidFill>
                <a:latin typeface="Times New Roman" panose="02020603050405020304" pitchFamily="18" charset="0"/>
                <a:cs typeface="Times New Roman" panose="02020603050405020304" pitchFamily="18" charset="0"/>
              </a:rPr>
              <a:t>) Payment Statistics.</a:t>
            </a:r>
          </a:p>
          <a:p>
            <a:pPr marL="457200" indent="-457200">
              <a:lnSpc>
                <a:spcPct val="150000"/>
              </a:lnSpc>
              <a:buClr>
                <a:srgbClr val="002060"/>
              </a:buClr>
              <a:buFont typeface="+mj-lt"/>
              <a:buAutoNum type="arabicParenR"/>
            </a:pPr>
            <a:r>
              <a:rPr lang="en-IN" sz="2000" dirty="0">
                <a:solidFill>
                  <a:schemeClr val="bg1"/>
                </a:solidFill>
                <a:latin typeface="Times New Roman" panose="02020603050405020304" pitchFamily="18" charset="0"/>
                <a:cs typeface="Times New Roman" panose="02020603050405020304" pitchFamily="18" charset="0"/>
              </a:rPr>
              <a:t>Number of Orders with review score 5 and payment type as credit card.</a:t>
            </a:r>
          </a:p>
          <a:p>
            <a:pPr marL="457200" indent="-457200">
              <a:lnSpc>
                <a:spcPct val="150000"/>
              </a:lnSpc>
              <a:buClr>
                <a:srgbClr val="002060"/>
              </a:buClr>
              <a:buFont typeface="+mj-lt"/>
              <a:buAutoNum type="arabicParenR"/>
            </a:pPr>
            <a:r>
              <a:rPr lang="en-IN" sz="2000" dirty="0">
                <a:solidFill>
                  <a:schemeClr val="bg1"/>
                </a:solidFill>
                <a:latin typeface="Times New Roman" panose="02020603050405020304" pitchFamily="18" charset="0"/>
                <a:cs typeface="Times New Roman" panose="02020603050405020304" pitchFamily="18" charset="0"/>
              </a:rPr>
              <a:t>Average number of days taken for </a:t>
            </a:r>
            <a:r>
              <a:rPr lang="en-IN" sz="2000" dirty="0" err="1">
                <a:solidFill>
                  <a:schemeClr val="bg1"/>
                </a:solidFill>
                <a:latin typeface="Times New Roman" panose="02020603050405020304" pitchFamily="18" charset="0"/>
                <a:cs typeface="Times New Roman" panose="02020603050405020304" pitchFamily="18" charset="0"/>
              </a:rPr>
              <a:t>order_delivered_customer_date</a:t>
            </a:r>
            <a:r>
              <a:rPr lang="en-IN" sz="2000" dirty="0">
                <a:solidFill>
                  <a:schemeClr val="bg1"/>
                </a:solidFill>
                <a:latin typeface="Times New Roman" panose="02020603050405020304" pitchFamily="18" charset="0"/>
                <a:cs typeface="Times New Roman" panose="02020603050405020304" pitchFamily="18" charset="0"/>
              </a:rPr>
              <a:t> for </a:t>
            </a:r>
            <a:r>
              <a:rPr lang="en-IN" sz="2000" dirty="0" err="1">
                <a:solidFill>
                  <a:schemeClr val="bg1"/>
                </a:solidFill>
                <a:latin typeface="Times New Roman" panose="02020603050405020304" pitchFamily="18" charset="0"/>
                <a:cs typeface="Times New Roman" panose="02020603050405020304" pitchFamily="18" charset="0"/>
              </a:rPr>
              <a:t>pet_shop</a:t>
            </a:r>
            <a:r>
              <a:rPr lang="en-IN" sz="2000" dirty="0">
                <a:solidFill>
                  <a:schemeClr val="bg1"/>
                </a:solidFill>
                <a:latin typeface="Times New Roman" panose="02020603050405020304" pitchFamily="18" charset="0"/>
                <a:cs typeface="Times New Roman" panose="02020603050405020304" pitchFamily="18" charset="0"/>
              </a:rPr>
              <a:t>.</a:t>
            </a:r>
          </a:p>
          <a:p>
            <a:pPr marL="457200" indent="-457200">
              <a:lnSpc>
                <a:spcPct val="150000"/>
              </a:lnSpc>
              <a:buClr>
                <a:srgbClr val="002060"/>
              </a:buClr>
              <a:buFont typeface="+mj-lt"/>
              <a:buAutoNum type="arabicParenR"/>
            </a:pPr>
            <a:r>
              <a:rPr lang="en-IN" sz="2000" dirty="0">
                <a:solidFill>
                  <a:schemeClr val="bg1"/>
                </a:solidFill>
                <a:latin typeface="Times New Roman" panose="02020603050405020304" pitchFamily="18" charset="0"/>
                <a:cs typeface="Times New Roman" panose="02020603050405020304" pitchFamily="18" charset="0"/>
              </a:rPr>
              <a:t>Average price and payment values from customers of </a:t>
            </a:r>
            <a:r>
              <a:rPr lang="en-IN" sz="2000" dirty="0" err="1">
                <a:solidFill>
                  <a:schemeClr val="bg1"/>
                </a:solidFill>
                <a:latin typeface="Times New Roman" panose="02020603050405020304" pitchFamily="18" charset="0"/>
                <a:cs typeface="Times New Roman" panose="02020603050405020304" pitchFamily="18" charset="0"/>
              </a:rPr>
              <a:t>sao</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paulo</a:t>
            </a:r>
            <a:r>
              <a:rPr lang="en-IN" sz="2000" dirty="0">
                <a:solidFill>
                  <a:schemeClr val="bg1"/>
                </a:solidFill>
                <a:latin typeface="Times New Roman" panose="02020603050405020304" pitchFamily="18" charset="0"/>
                <a:cs typeface="Times New Roman" panose="02020603050405020304" pitchFamily="18" charset="0"/>
              </a:rPr>
              <a:t> city.</a:t>
            </a:r>
          </a:p>
          <a:p>
            <a:pPr marL="457200" indent="-457200">
              <a:lnSpc>
                <a:spcPct val="150000"/>
              </a:lnSpc>
              <a:buClr>
                <a:srgbClr val="002060"/>
              </a:buClr>
              <a:buFont typeface="+mj-lt"/>
              <a:buAutoNum type="arabicParenR"/>
            </a:pPr>
            <a:r>
              <a:rPr lang="en-IN" sz="2000" dirty="0">
                <a:solidFill>
                  <a:schemeClr val="bg1"/>
                </a:solidFill>
                <a:latin typeface="Times New Roman" panose="02020603050405020304" pitchFamily="18" charset="0"/>
                <a:cs typeface="Times New Roman" panose="02020603050405020304" pitchFamily="18" charset="0"/>
              </a:rPr>
              <a:t>Relationship between shipping days (</a:t>
            </a:r>
            <a:r>
              <a:rPr lang="en-IN" sz="2000" dirty="0" err="1">
                <a:solidFill>
                  <a:schemeClr val="bg1"/>
                </a:solidFill>
                <a:latin typeface="Times New Roman" panose="02020603050405020304" pitchFamily="18" charset="0"/>
                <a:cs typeface="Times New Roman" panose="02020603050405020304" pitchFamily="18" charset="0"/>
              </a:rPr>
              <a:t>order_delivered_customer_date</a:t>
            </a:r>
            <a:r>
              <a:rPr lang="en-IN" sz="2000" dirty="0">
                <a:solidFill>
                  <a:schemeClr val="bg1"/>
                </a:solidFill>
                <a:latin typeface="Times New Roman" panose="02020603050405020304" pitchFamily="18" charset="0"/>
                <a:cs typeface="Times New Roman" panose="02020603050405020304" pitchFamily="18" charset="0"/>
              </a:rPr>
              <a:t> - </a:t>
            </a:r>
            <a:r>
              <a:rPr lang="en-IN" sz="2000" dirty="0" err="1">
                <a:solidFill>
                  <a:schemeClr val="bg1"/>
                </a:solidFill>
                <a:latin typeface="Times New Roman" panose="02020603050405020304" pitchFamily="18" charset="0"/>
                <a:cs typeface="Times New Roman" panose="02020603050405020304" pitchFamily="18" charset="0"/>
              </a:rPr>
              <a:t>order_purchase_timestamp</a:t>
            </a:r>
            <a:r>
              <a:rPr lang="en-IN" sz="2000" dirty="0">
                <a:solidFill>
                  <a:schemeClr val="bg1"/>
                </a:solidFill>
                <a:latin typeface="Times New Roman" panose="02020603050405020304" pitchFamily="18" charset="0"/>
                <a:cs typeface="Times New Roman" panose="02020603050405020304" pitchFamily="18" charset="0"/>
              </a:rPr>
              <a:t>) Vs review scores.</a:t>
            </a:r>
          </a:p>
          <a:p>
            <a:pPr marL="457200" indent="-457200">
              <a:lnSpc>
                <a:spcPct val="150000"/>
              </a:lnSpc>
              <a:buFont typeface="+mj-lt"/>
              <a:buAutoNum type="arabicParenR"/>
            </a:pPr>
            <a:endParaRPr lang="en-IN" sz="2000" dirty="0">
              <a:solidFill>
                <a:schemeClr val="bg1"/>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870045" y="2060812"/>
            <a:ext cx="8178421" cy="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56135" y="114369"/>
            <a:ext cx="11521440" cy="47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fontAlgn="t"/>
            <a:r>
              <a:rPr lang="en-IN" sz="2400" cap="none" dirty="0">
                <a:solidFill>
                  <a:schemeClr val="bg1"/>
                </a:solidFill>
                <a:latin typeface="Times New Roman" panose="02020603050405020304" pitchFamily="18" charset="0"/>
                <a:cs typeface="Times New Roman" panose="02020603050405020304" pitchFamily="18" charset="0"/>
                <a:sym typeface="+mn-ea"/>
              </a:rPr>
              <a:t>KPI-1:Weekday Vs Weekend (Order_purchase_timestamp) Payment Statistics</a:t>
            </a:r>
            <a:r>
              <a:rPr lang="en-IN" altLang="en-US" sz="2400" cap="none" dirty="0">
                <a:solidFill>
                  <a:schemeClr val="tx1"/>
                </a:solidFill>
                <a:latin typeface="Times New Roman" panose="02020603050405020304" pitchFamily="18" charset="0"/>
                <a:cs typeface="Times New Roman" panose="02020603050405020304" pitchFamily="18" charset="0"/>
              </a:rPr>
              <a:t> </a:t>
            </a:r>
          </a:p>
        </p:txBody>
      </p:sp>
      <p:sp>
        <p:nvSpPr>
          <p:cNvPr id="6" name="Text Box 4"/>
          <p:cNvSpPr txBox="1"/>
          <p:nvPr/>
        </p:nvSpPr>
        <p:spPr>
          <a:xfrm>
            <a:off x="0" y="741139"/>
            <a:ext cx="1426210" cy="400110"/>
          </a:xfrm>
          <a:prstGeom prst="rect">
            <a:avLst/>
          </a:prstGeom>
          <a:noFill/>
          <a:ln>
            <a:noFill/>
          </a:ln>
        </p:spPr>
        <p:txBody>
          <a:bodyPr wrap="square" rtlCol="0">
            <a:spAutoFit/>
          </a:bodyPr>
          <a:lstStyle/>
          <a:p>
            <a:r>
              <a:rPr lang="en-IN" altLang="en-US" sz="2000" dirty="0">
                <a:solidFill>
                  <a:schemeClr val="bg1"/>
                </a:solidFill>
                <a:latin typeface="Times New Roman" panose="02020603050405020304" pitchFamily="18" charset="0"/>
                <a:cs typeface="Times New Roman" panose="02020603050405020304" pitchFamily="18" charset="0"/>
              </a:rPr>
              <a:t>Key Points:</a:t>
            </a:r>
          </a:p>
        </p:txBody>
      </p:sp>
      <p:sp>
        <p:nvSpPr>
          <p:cNvPr id="8" name="Text Box 6"/>
          <p:cNvSpPr txBox="1"/>
          <p:nvPr/>
        </p:nvSpPr>
        <p:spPr>
          <a:xfrm>
            <a:off x="-40006" y="1294524"/>
            <a:ext cx="3296920" cy="101566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Weekday : 12.37M</a:t>
            </a:r>
            <a:endParaRPr lang="en-IN" alt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Weekend : 3.64M</a:t>
            </a:r>
            <a:endParaRPr lang="en-IN" alt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payment Type: Credit Card</a:t>
            </a:r>
          </a:p>
        </p:txBody>
      </p:sp>
      <p:sp>
        <p:nvSpPr>
          <p:cNvPr id="9" name="Text Box 17"/>
          <p:cNvSpPr txBox="1"/>
          <p:nvPr/>
        </p:nvSpPr>
        <p:spPr>
          <a:xfrm>
            <a:off x="0" y="2708275"/>
            <a:ext cx="7596505" cy="706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Decrease in count of orders in the month of  September .</a:t>
            </a: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Increase in count of  orders in the month of  August</a:t>
            </a:r>
          </a:p>
        </p:txBody>
      </p:sp>
      <p:sp>
        <p:nvSpPr>
          <p:cNvPr id="10" name="Text Box 18"/>
          <p:cNvSpPr txBox="1"/>
          <p:nvPr/>
        </p:nvSpPr>
        <p:spPr>
          <a:xfrm>
            <a:off x="26035" y="4048125"/>
            <a:ext cx="6107430" cy="706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No of orders increases from year 2016 to 2018</a:t>
            </a: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Lowest payment value is in 2016 year.</a:t>
            </a:r>
          </a:p>
        </p:txBody>
      </p:sp>
      <p:pic>
        <p:nvPicPr>
          <p:cNvPr id="14" name="Picture 13" descr="WhatsApp Image 2023-06-24 at 03.58.37"/>
          <p:cNvPicPr>
            <a:picLocks noChangeAspect="1"/>
          </p:cNvPicPr>
          <p:nvPr/>
        </p:nvPicPr>
        <p:blipFill>
          <a:blip r:embed="rId2"/>
          <a:stretch>
            <a:fillRect/>
          </a:stretch>
        </p:blipFill>
        <p:spPr>
          <a:xfrm>
            <a:off x="7924800" y="3759200"/>
            <a:ext cx="4226560" cy="1822450"/>
          </a:xfrm>
          <a:prstGeom prst="rect">
            <a:avLst/>
          </a:prstGeom>
          <a:ln>
            <a:solidFill>
              <a:schemeClr val="tx1"/>
            </a:solidFill>
          </a:ln>
        </p:spPr>
      </p:pic>
      <p:sp>
        <p:nvSpPr>
          <p:cNvPr id="16" name="Text Box 5"/>
          <p:cNvSpPr txBox="1"/>
          <p:nvPr/>
        </p:nvSpPr>
        <p:spPr>
          <a:xfrm>
            <a:off x="82550" y="5535930"/>
            <a:ext cx="12068810" cy="132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Specifically orders on weekday are much  higher than orders on weekend</a:t>
            </a: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This could be due to a variety of factors, such as people being more likely to shop during their lunch breaks or after work on weekdays.</a:t>
            </a:r>
          </a:p>
          <a:p>
            <a:endParaRPr lang="en-IN" altLang="en-US"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descr="Screenshot (6)"/>
          <p:cNvPicPr>
            <a:picLocks noChangeAspect="1"/>
          </p:cNvPicPr>
          <p:nvPr/>
        </p:nvPicPr>
        <p:blipFill>
          <a:blip r:embed="rId3"/>
          <a:stretch>
            <a:fillRect/>
          </a:stretch>
        </p:blipFill>
        <p:spPr>
          <a:xfrm>
            <a:off x="6059805" y="741045"/>
            <a:ext cx="4164965" cy="3018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002" y="7235612"/>
            <a:ext cx="8534400" cy="1507067"/>
          </a:xfrm>
        </p:spPr>
        <p:txBody>
          <a:bodyPr/>
          <a:lstStyle/>
          <a:p>
            <a:endParaRPr lang="en-US"/>
          </a:p>
        </p:txBody>
      </p:sp>
      <p:graphicFrame>
        <p:nvGraphicFramePr>
          <p:cNvPr id="4" name="Content Placeholder 3"/>
          <p:cNvGraphicFramePr>
            <a:graphicFrameLocks noGrp="1"/>
          </p:cNvGraphicFramePr>
          <p:nvPr>
            <p:ph sz="half" idx="1"/>
          </p:nvPr>
        </p:nvGraphicFramePr>
        <p:xfrm>
          <a:off x="684213" y="685800"/>
          <a:ext cx="4937125" cy="3614738"/>
        </p:xfrm>
        <a:graphic>
          <a:graphicData uri="http://schemas.openxmlformats.org/drawingml/2006/chart">
            <c:chart xmlns:c="http://schemas.openxmlformats.org/drawingml/2006/chart" xmlns:r="http://schemas.openxmlformats.org/officeDocument/2006/relationships" r:id="rId2"/>
          </a:graphicData>
        </a:graphic>
      </p:graphicFrame>
      <p:pic>
        <p:nvPicPr>
          <p:cNvPr id="2" name="Content Placeholder 1" descr="Screenshot (10)"/>
          <p:cNvPicPr>
            <a:picLocks noGrp="1" noChangeAspect="1"/>
          </p:cNvPicPr>
          <p:nvPr>
            <p:ph sz="half" idx="2"/>
          </p:nvPr>
        </p:nvPicPr>
        <p:blipFill>
          <a:blip r:embed="rId3"/>
          <a:stretch>
            <a:fillRect/>
          </a:stretch>
        </p:blipFill>
        <p:spPr>
          <a:xfrm>
            <a:off x="4225925" y="686435"/>
            <a:ext cx="3935730" cy="3853180"/>
          </a:xfrm>
          <a:prstGeom prst="rect">
            <a:avLst/>
          </a:prstGeom>
        </p:spPr>
      </p:pic>
      <p:sp>
        <p:nvSpPr>
          <p:cNvPr id="5" name="Text Box 4"/>
          <p:cNvSpPr txBox="1"/>
          <p:nvPr/>
        </p:nvSpPr>
        <p:spPr>
          <a:xfrm>
            <a:off x="-9626" y="751278"/>
            <a:ext cx="1426210" cy="368300"/>
          </a:xfrm>
          <a:prstGeom prst="rect">
            <a:avLst/>
          </a:prstGeom>
          <a:noFill/>
        </p:spPr>
        <p:txBody>
          <a:bodyPr wrap="square" rtlCol="0">
            <a:spAutoFit/>
          </a:bodyPr>
          <a:lstStyle/>
          <a:p>
            <a:r>
              <a:rPr lang="en-IN" altLang="en-US" dirty="0">
                <a:solidFill>
                  <a:schemeClr val="bg1"/>
                </a:solidFill>
              </a:rPr>
              <a:t>Key Points:</a:t>
            </a:r>
          </a:p>
        </p:txBody>
      </p:sp>
      <p:sp>
        <p:nvSpPr>
          <p:cNvPr id="11" name="Title 1"/>
          <p:cNvSpPr txBox="1"/>
          <p:nvPr/>
        </p:nvSpPr>
        <p:spPr>
          <a:xfrm>
            <a:off x="404261" y="80927"/>
            <a:ext cx="11492564" cy="414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IN" dirty="0">
                <a:sym typeface="+mn-ea"/>
              </a:rPr>
              <a:t>KPI-2: </a:t>
            </a:r>
            <a:r>
              <a:rPr lang="en-IN" dirty="0"/>
              <a:t>Number Of Orders With Review Score 5 And Payment Type As Credit Card</a:t>
            </a:r>
            <a:endParaRPr lang="en-IN" altLang="en-US" dirty="0"/>
          </a:p>
        </p:txBody>
      </p:sp>
      <p:sp>
        <p:nvSpPr>
          <p:cNvPr id="12" name="Text Box 6"/>
          <p:cNvSpPr txBox="1"/>
          <p:nvPr/>
        </p:nvSpPr>
        <p:spPr>
          <a:xfrm>
            <a:off x="-9626" y="1375198"/>
            <a:ext cx="3657500"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solidFill>
                  <a:schemeClr val="bg1"/>
                </a:solidFill>
                <a:latin typeface="Times New Roman" panose="02020603050405020304" pitchFamily="18" charset="0"/>
                <a:cs typeface="Times New Roman" panose="02020603050405020304" pitchFamily="18" charset="0"/>
                <a:sym typeface="+mn-ea"/>
              </a:rPr>
              <a:t>C</a:t>
            </a:r>
            <a:r>
              <a:rPr lang="en-IN" altLang="en-US" sz="2000" dirty="0" err="1">
                <a:solidFill>
                  <a:schemeClr val="bg1"/>
                </a:solidFill>
                <a:latin typeface="Times New Roman" panose="02020603050405020304" pitchFamily="18" charset="0"/>
                <a:cs typeface="Times New Roman" panose="02020603050405020304" pitchFamily="18" charset="0"/>
                <a:sym typeface="+mn-ea"/>
              </a:rPr>
              <a:t>redit</a:t>
            </a:r>
            <a:r>
              <a:rPr lang="en-IN" altLang="en-US" sz="2000" dirty="0">
                <a:solidFill>
                  <a:schemeClr val="bg1"/>
                </a:solidFill>
                <a:latin typeface="Times New Roman" panose="02020603050405020304" pitchFamily="18" charset="0"/>
                <a:cs typeface="Times New Roman" panose="02020603050405020304" pitchFamily="18" charset="0"/>
                <a:sym typeface="+mn-ea"/>
              </a:rPr>
              <a:t> card payment:44333</a:t>
            </a:r>
          </a:p>
          <a:p>
            <a:pPr marL="285750" indent="-285750">
              <a:buFont typeface="Wingdings" panose="05000000000000000000" pitchFamily="2" charset="2"/>
              <a:buChar char="Ø"/>
            </a:pPr>
            <a:r>
              <a:rPr lang="en-IN" altLang="en-US" sz="2000" dirty="0" err="1">
                <a:solidFill>
                  <a:schemeClr val="bg1"/>
                </a:solidFill>
                <a:latin typeface="Times New Roman" panose="02020603050405020304" pitchFamily="18" charset="0"/>
                <a:cs typeface="Times New Roman" panose="02020603050405020304" pitchFamily="18" charset="0"/>
                <a:sym typeface="+mn-ea"/>
              </a:rPr>
              <a:t>Boleto</a:t>
            </a:r>
            <a:r>
              <a:rPr lang="en-IN" altLang="en-US" sz="2000" dirty="0">
                <a:solidFill>
                  <a:schemeClr val="bg1"/>
                </a:solidFill>
                <a:latin typeface="Times New Roman" panose="02020603050405020304" pitchFamily="18" charset="0"/>
                <a:cs typeface="Times New Roman" panose="02020603050405020304" pitchFamily="18" charset="0"/>
                <a:sym typeface="+mn-ea"/>
              </a:rPr>
              <a:t> payment: 11339</a:t>
            </a: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Voucher payment: 3224</a:t>
            </a: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Debit card payment: 926</a:t>
            </a:r>
          </a:p>
        </p:txBody>
      </p:sp>
      <p:sp>
        <p:nvSpPr>
          <p:cNvPr id="15" name="Text Box 17"/>
          <p:cNvSpPr txBox="1"/>
          <p:nvPr/>
        </p:nvSpPr>
        <p:spPr>
          <a:xfrm>
            <a:off x="0" y="2917338"/>
            <a:ext cx="366712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rPr>
              <a:t>customer’s prefer credit card for payment, as it has highest percentage (i.e. 78.34) among all other payment types. </a:t>
            </a:r>
          </a:p>
        </p:txBody>
      </p:sp>
      <p:sp>
        <p:nvSpPr>
          <p:cNvPr id="20" name="Text Box 18"/>
          <p:cNvSpPr txBox="1"/>
          <p:nvPr/>
        </p:nvSpPr>
        <p:spPr>
          <a:xfrm>
            <a:off x="141605" y="4540081"/>
            <a:ext cx="366712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solidFill>
                  <a:schemeClr val="bg1"/>
                </a:solidFill>
                <a:latin typeface="Times New Roman" panose="02020603050405020304" pitchFamily="18" charset="0"/>
                <a:cs typeface="Times New Roman" panose="02020603050405020304" pitchFamily="18" charset="0"/>
              </a:rPr>
              <a:t>5</a:t>
            </a:r>
            <a:r>
              <a:rPr lang="en-IN" altLang="en-US" sz="2000" dirty="0">
                <a:solidFill>
                  <a:schemeClr val="bg1"/>
                </a:solidFill>
                <a:latin typeface="Times New Roman" panose="02020603050405020304" pitchFamily="18" charset="0"/>
                <a:cs typeface="Times New Roman" panose="02020603050405020304" pitchFamily="18" charset="0"/>
              </a:rPr>
              <a:t>7.33K customers gives 5 revies score and 19.14k customers gives 4 review score</a:t>
            </a:r>
            <a:r>
              <a:rPr lang="en-IN" altLang="en-US" sz="2000" dirty="0">
                <a:latin typeface="Times New Roman" panose="02020603050405020304" pitchFamily="18" charset="0"/>
                <a:cs typeface="Times New Roman" panose="02020603050405020304" pitchFamily="18" charset="0"/>
              </a:rPr>
              <a:t>. </a:t>
            </a:r>
          </a:p>
        </p:txBody>
      </p:sp>
      <p:pic>
        <p:nvPicPr>
          <p:cNvPr id="21" name="Picture 20"/>
          <p:cNvPicPr>
            <a:picLocks noChangeAspect="1"/>
          </p:cNvPicPr>
          <p:nvPr/>
        </p:nvPicPr>
        <p:blipFill>
          <a:blip r:embed="rId4"/>
          <a:stretch>
            <a:fillRect/>
          </a:stretch>
        </p:blipFill>
        <p:spPr>
          <a:xfrm>
            <a:off x="8161655" y="685800"/>
            <a:ext cx="4029710" cy="3853180"/>
          </a:xfrm>
          <a:prstGeom prst="rect">
            <a:avLst/>
          </a:prstGeom>
        </p:spPr>
      </p:pic>
      <p:sp>
        <p:nvSpPr>
          <p:cNvPr id="22" name="Text Box 5"/>
          <p:cNvSpPr txBox="1"/>
          <p:nvPr/>
        </p:nvSpPr>
        <p:spPr>
          <a:xfrm>
            <a:off x="0" y="5883423"/>
            <a:ext cx="12192000"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solidFill>
                  <a:schemeClr val="bg1"/>
                </a:solidFill>
                <a:latin typeface="Times New Roman" panose="02020603050405020304" pitchFamily="18" charset="0"/>
                <a:cs typeface="Times New Roman" panose="02020603050405020304" pitchFamily="18" charset="0"/>
              </a:rPr>
              <a:t>Count of orders increases gradually from 2016 to 2018. In 2016, it was 0.33k orders, in 2017 it was 45.1k and in 2018 it was 54k.</a:t>
            </a:r>
          </a:p>
          <a:p>
            <a:pPr marL="285750" indent="-285750">
              <a:buFont typeface="Wingdings" panose="05000000000000000000" pitchFamily="2" charset="2"/>
              <a:buChar char="Ø"/>
            </a:pPr>
            <a:r>
              <a:rPr lang="en-US" altLang="en-US" sz="2000" dirty="0">
                <a:solidFill>
                  <a:schemeClr val="bg1"/>
                </a:solidFill>
                <a:latin typeface="Times New Roman" panose="02020603050405020304" pitchFamily="18" charset="0"/>
                <a:cs typeface="Times New Roman" panose="02020603050405020304" pitchFamily="18" charset="0"/>
              </a:rPr>
              <a:t>Also sum of review score increases gradually from 2016 to 2018. it is highest in 2018 (220k).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9209" y="97970"/>
            <a:ext cx="1094480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KPI 3-Average Days Taken To Deliver Pet Shop Product </a:t>
            </a:r>
            <a:endParaRPr lang="en-IN" dirty="0"/>
          </a:p>
        </p:txBody>
      </p:sp>
      <p:pic>
        <p:nvPicPr>
          <p:cNvPr id="3" name="Picture 2"/>
          <p:cNvPicPr>
            <a:picLocks noChangeAspect="1"/>
          </p:cNvPicPr>
          <p:nvPr/>
        </p:nvPicPr>
        <p:blipFill>
          <a:blip r:embed="rId2"/>
          <a:stretch>
            <a:fillRect/>
          </a:stretch>
        </p:blipFill>
        <p:spPr>
          <a:xfrm>
            <a:off x="6173470" y="1151890"/>
            <a:ext cx="2379345" cy="2415540"/>
          </a:xfrm>
          <a:prstGeom prst="rect">
            <a:avLst/>
          </a:prstGeom>
          <a:ln>
            <a:solidFill>
              <a:schemeClr val="bg1"/>
            </a:solidFill>
          </a:ln>
        </p:spPr>
      </p:pic>
      <p:pic>
        <p:nvPicPr>
          <p:cNvPr id="6" name="Picture 5"/>
          <p:cNvPicPr>
            <a:picLocks noChangeAspect="1"/>
          </p:cNvPicPr>
          <p:nvPr/>
        </p:nvPicPr>
        <p:blipFill>
          <a:blip r:embed="rId3"/>
          <a:stretch>
            <a:fillRect/>
          </a:stretch>
        </p:blipFill>
        <p:spPr>
          <a:xfrm>
            <a:off x="8552180" y="1153160"/>
            <a:ext cx="3617595" cy="2526030"/>
          </a:xfrm>
          <a:prstGeom prst="rect">
            <a:avLst/>
          </a:prstGeom>
          <a:ln>
            <a:solidFill>
              <a:schemeClr val="bg1"/>
            </a:solidFill>
          </a:ln>
        </p:spPr>
      </p:pic>
      <p:pic>
        <p:nvPicPr>
          <p:cNvPr id="9" name="Picture 8"/>
          <p:cNvPicPr>
            <a:picLocks noChangeAspect="1"/>
          </p:cNvPicPr>
          <p:nvPr/>
        </p:nvPicPr>
        <p:blipFill>
          <a:blip r:embed="rId4"/>
          <a:stretch>
            <a:fillRect/>
          </a:stretch>
        </p:blipFill>
        <p:spPr>
          <a:xfrm>
            <a:off x="6173470" y="3567430"/>
            <a:ext cx="6032500" cy="2582545"/>
          </a:xfrm>
          <a:prstGeom prst="rect">
            <a:avLst/>
          </a:prstGeom>
          <a:ln>
            <a:solidFill>
              <a:schemeClr val="bg1"/>
            </a:solidFill>
          </a:ln>
        </p:spPr>
      </p:pic>
      <p:sp>
        <p:nvSpPr>
          <p:cNvPr id="2" name="Text Box 4"/>
          <p:cNvSpPr txBox="1"/>
          <p:nvPr/>
        </p:nvSpPr>
        <p:spPr>
          <a:xfrm>
            <a:off x="291807" y="1151989"/>
            <a:ext cx="1376413"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altLang="en-US" sz="2000" dirty="0">
                <a:latin typeface="Times New Roman" panose="02020603050405020304" pitchFamily="18" charset="0"/>
                <a:cs typeface="Times New Roman" panose="02020603050405020304" pitchFamily="18" charset="0"/>
              </a:rPr>
              <a:t>Key Points:</a:t>
            </a:r>
          </a:p>
        </p:txBody>
      </p:sp>
      <p:sp>
        <p:nvSpPr>
          <p:cNvPr id="4" name="Text Box 4"/>
          <p:cNvSpPr txBox="1"/>
          <p:nvPr/>
        </p:nvSpPr>
        <p:spPr>
          <a:xfrm>
            <a:off x="0" y="1761023"/>
            <a:ext cx="5074993" cy="72292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threePt" dir="t"/>
            </a:scene3d>
          </a:bodyPr>
          <a:lstStyle>
            <a:defPPr>
              <a:defRPr lang="en-US"/>
            </a:defPPr>
            <a:lvl1pPr marL="285750" indent="-285750">
              <a:buFont typeface="Wingdings" panose="05000000000000000000" pitchFamily="2" charset="2"/>
              <a:buChar char="Ø"/>
              <a:defRPr sz="2000">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ln/>
                <a:solidFill>
                  <a:schemeClr val="bg1"/>
                </a:solidFill>
                <a:effectLst/>
              </a:rPr>
              <a:t>The average time for OLIST to deliver pet shop products is 11 days.</a:t>
            </a:r>
          </a:p>
        </p:txBody>
      </p:sp>
      <p:sp>
        <p:nvSpPr>
          <p:cNvPr id="5" name="Text Box 4"/>
          <p:cNvSpPr txBox="1"/>
          <p:nvPr/>
        </p:nvSpPr>
        <p:spPr>
          <a:xfrm>
            <a:off x="91440" y="2921000"/>
            <a:ext cx="5601970" cy="132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285750" indent="-285750">
              <a:buFont typeface="Wingdings" panose="05000000000000000000" pitchFamily="2" charset="2"/>
              <a:buChar char="Ø"/>
              <a:defRPr sz="2000">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The most often ordered goods with a rating of five and credit card payment are Cama Mesa Bano, </a:t>
            </a:r>
            <a:r>
              <a:rPr lang="en-US" dirty="0" err="1">
                <a:solidFill>
                  <a:schemeClr val="bg1"/>
                </a:solidFill>
              </a:rPr>
              <a:t>Bleza</a:t>
            </a:r>
            <a:r>
              <a:rPr lang="en-US" dirty="0">
                <a:solidFill>
                  <a:schemeClr val="bg1"/>
                </a:solidFill>
              </a:rPr>
              <a:t> </a:t>
            </a:r>
            <a:r>
              <a:rPr lang="en-US" dirty="0" err="1">
                <a:solidFill>
                  <a:schemeClr val="bg1"/>
                </a:solidFill>
              </a:rPr>
              <a:t>Saude</a:t>
            </a:r>
            <a:r>
              <a:rPr lang="en-US" dirty="0">
                <a:solidFill>
                  <a:schemeClr val="bg1"/>
                </a:solidFill>
              </a:rPr>
              <a:t>, </a:t>
            </a:r>
            <a:r>
              <a:rPr lang="en-US" dirty="0" err="1">
                <a:solidFill>
                  <a:schemeClr val="bg1"/>
                </a:solidFill>
              </a:rPr>
              <a:t>Isporte</a:t>
            </a:r>
            <a:r>
              <a:rPr lang="en-US" dirty="0">
                <a:solidFill>
                  <a:schemeClr val="bg1"/>
                </a:solidFill>
              </a:rPr>
              <a:t> Lazer, </a:t>
            </a:r>
            <a:r>
              <a:rPr lang="en-US" dirty="0" err="1">
                <a:solidFill>
                  <a:schemeClr val="bg1"/>
                </a:solidFill>
              </a:rPr>
              <a:t>Moveis</a:t>
            </a:r>
            <a:r>
              <a:rPr lang="en-US" dirty="0">
                <a:solidFill>
                  <a:schemeClr val="bg1"/>
                </a:solidFill>
              </a:rPr>
              <a:t> </a:t>
            </a:r>
            <a:r>
              <a:rPr lang="en-US" dirty="0" err="1">
                <a:solidFill>
                  <a:schemeClr val="bg1"/>
                </a:solidFill>
              </a:rPr>
              <a:t>Decoracao</a:t>
            </a:r>
            <a:r>
              <a:rPr lang="en-US" dirty="0">
                <a:solidFill>
                  <a:schemeClr val="bg1"/>
                </a:solidFill>
              </a:rPr>
              <a:t>, and </a:t>
            </a:r>
            <a:r>
              <a:rPr lang="en-US" dirty="0" err="1">
                <a:solidFill>
                  <a:schemeClr val="bg1"/>
                </a:solidFill>
              </a:rPr>
              <a:t>Informetica</a:t>
            </a:r>
            <a:r>
              <a:rPr lang="en-US" dirty="0">
                <a:solidFill>
                  <a:schemeClr val="bg1"/>
                </a:solidFill>
              </a:rPr>
              <a:t> Accessories.</a:t>
            </a:r>
          </a:p>
        </p:txBody>
      </p:sp>
      <p:sp>
        <p:nvSpPr>
          <p:cNvPr id="7" name="Text Box 4"/>
          <p:cNvSpPr txBox="1"/>
          <p:nvPr/>
        </p:nvSpPr>
        <p:spPr>
          <a:xfrm>
            <a:off x="203198" y="4767317"/>
            <a:ext cx="5074996"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money collected by the 5 and 4 review score is around 71.39%.</a:t>
            </a:r>
          </a:p>
        </p:txBody>
      </p:sp>
      <p:sp>
        <p:nvSpPr>
          <p:cNvPr id="8" name="Text Box 4"/>
          <p:cNvSpPr txBox="1"/>
          <p:nvPr/>
        </p:nvSpPr>
        <p:spPr>
          <a:xfrm>
            <a:off x="0" y="6150114"/>
            <a:ext cx="12192000" cy="101566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We must improve our delivery service since longer delivery times have an adverse effect on our company's reputation and customer service. </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9209" y="97970"/>
            <a:ext cx="11207734" cy="469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algn="ct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KPI 4-Average Price And Payment Values From Customers Of Sao Paulo City </a:t>
            </a:r>
            <a:endParaRPr lang="en-IN" dirty="0"/>
          </a:p>
        </p:txBody>
      </p:sp>
      <p:sp>
        <p:nvSpPr>
          <p:cNvPr id="11" name="TextBox 10"/>
          <p:cNvSpPr txBox="1"/>
          <p:nvPr/>
        </p:nvSpPr>
        <p:spPr>
          <a:xfrm>
            <a:off x="7726524" y="5450538"/>
            <a:ext cx="4054151" cy="1200329"/>
          </a:xfrm>
          <a:prstGeom prst="rect">
            <a:avLst/>
          </a:prstGeom>
          <a:noFill/>
        </p:spPr>
        <p:txBody>
          <a:bodyPr wrap="square" rtlCol="0">
            <a:spAutoFit/>
          </a:bodyPr>
          <a:lstStyle/>
          <a:p>
            <a:pPr>
              <a:buClr>
                <a:srgbClr val="002060"/>
              </a:buClr>
            </a:pPr>
            <a:endParaRPr lang="en-IN" dirty="0">
              <a:latin typeface="Times New Roman" panose="02020603050405020304" pitchFamily="18" charset="0"/>
              <a:cs typeface="Times New Roman" panose="02020603050405020304" pitchFamily="18" charset="0"/>
            </a:endParaRPr>
          </a:p>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89830" y="3409315"/>
            <a:ext cx="3759835" cy="2221230"/>
          </a:xfrm>
          <a:prstGeom prst="rect">
            <a:avLst/>
          </a:prstGeom>
          <a:ln>
            <a:solidFill>
              <a:schemeClr val="bg1"/>
            </a:solidFill>
          </a:ln>
        </p:spPr>
      </p:pic>
      <p:pic>
        <p:nvPicPr>
          <p:cNvPr id="5" name="Picture 4"/>
          <p:cNvPicPr>
            <a:picLocks noChangeAspect="1"/>
          </p:cNvPicPr>
          <p:nvPr/>
        </p:nvPicPr>
        <p:blipFill>
          <a:blip r:embed="rId3"/>
          <a:stretch>
            <a:fillRect/>
          </a:stretch>
        </p:blipFill>
        <p:spPr>
          <a:xfrm>
            <a:off x="8757285" y="3409315"/>
            <a:ext cx="3488690" cy="2221865"/>
          </a:xfrm>
          <a:prstGeom prst="rect">
            <a:avLst/>
          </a:prstGeom>
          <a:ln>
            <a:solidFill>
              <a:schemeClr val="bg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6495" y="782320"/>
            <a:ext cx="3766820" cy="2626995"/>
          </a:xfrm>
          <a:prstGeom prst="rect">
            <a:avLst/>
          </a:prstGeom>
          <a:ln>
            <a:solidFill>
              <a:schemeClr val="bg1"/>
            </a:solidFill>
          </a:ln>
        </p:spPr>
      </p:pic>
      <p:pic>
        <p:nvPicPr>
          <p:cNvPr id="12" name="Picture 11"/>
          <p:cNvPicPr>
            <a:picLocks noChangeAspect="1"/>
          </p:cNvPicPr>
          <p:nvPr/>
        </p:nvPicPr>
        <p:blipFill>
          <a:blip r:embed="rId5"/>
          <a:stretch>
            <a:fillRect/>
          </a:stretch>
        </p:blipFill>
        <p:spPr>
          <a:xfrm>
            <a:off x="8763635" y="819150"/>
            <a:ext cx="3421380" cy="2590165"/>
          </a:xfrm>
          <a:prstGeom prst="rect">
            <a:avLst/>
          </a:prstGeom>
          <a:ln>
            <a:solidFill>
              <a:schemeClr val="bg1"/>
            </a:solidFill>
          </a:ln>
        </p:spPr>
      </p:pic>
      <p:sp>
        <p:nvSpPr>
          <p:cNvPr id="2" name="Text Box 4"/>
          <p:cNvSpPr txBox="1"/>
          <p:nvPr/>
        </p:nvSpPr>
        <p:spPr>
          <a:xfrm>
            <a:off x="-2" y="974483"/>
            <a:ext cx="1426210" cy="368300"/>
          </a:xfrm>
          <a:prstGeom prst="rect">
            <a:avLst/>
          </a:prstGeom>
          <a:noFill/>
        </p:spPr>
        <p:txBody>
          <a:bodyPr wrap="square" rtlCol="0">
            <a:spAutoFit/>
          </a:bodyPr>
          <a:lstStyle/>
          <a:p>
            <a:r>
              <a:rPr lang="en-IN" altLang="en-US" dirty="0">
                <a:solidFill>
                  <a:schemeClr val="bg1"/>
                </a:solidFill>
              </a:rPr>
              <a:t>Key Points:</a:t>
            </a:r>
          </a:p>
        </p:txBody>
      </p:sp>
      <p:sp>
        <p:nvSpPr>
          <p:cNvPr id="3" name="Text Box 6"/>
          <p:cNvSpPr txBox="1"/>
          <p:nvPr/>
        </p:nvSpPr>
        <p:spPr>
          <a:xfrm>
            <a:off x="-2" y="1627832"/>
            <a:ext cx="497629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Avg. Payment_Value : 135.83</a:t>
            </a:r>
            <a:endParaRPr lang="en-IN" alt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Avg.Price : 107.53</a:t>
            </a:r>
            <a:endParaRPr lang="en-IN" alt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solidFill>
                  <a:schemeClr val="bg1"/>
                </a:solidFill>
                <a:latin typeface="Times New Roman" panose="02020603050405020304" pitchFamily="18" charset="0"/>
                <a:cs typeface="Times New Roman" panose="02020603050405020304" pitchFamily="18" charset="0"/>
                <a:sym typeface="+mn-ea"/>
              </a:rPr>
              <a:t>Customers_City: Sao Paulo</a:t>
            </a:r>
          </a:p>
        </p:txBody>
      </p:sp>
      <p:sp>
        <p:nvSpPr>
          <p:cNvPr id="6" name="Text Box 6"/>
          <p:cNvSpPr txBox="1"/>
          <p:nvPr/>
        </p:nvSpPr>
        <p:spPr>
          <a:xfrm>
            <a:off x="-3" y="2813450"/>
            <a:ext cx="497629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September</a:t>
            </a:r>
            <a:r>
              <a:rPr lang="en-US" sz="2000" dirty="0">
                <a:solidFill>
                  <a:schemeClr val="bg1"/>
                </a:solidFill>
                <a:latin typeface="Times New Roman" panose="02020603050405020304" pitchFamily="18" charset="0"/>
                <a:cs typeface="Times New Roman" panose="02020603050405020304" pitchFamily="18" charset="0"/>
              </a:rPr>
              <a:t> and </a:t>
            </a:r>
            <a:r>
              <a:rPr lang="en-US" sz="2000" b="1" dirty="0">
                <a:solidFill>
                  <a:schemeClr val="bg1"/>
                </a:solidFill>
                <a:latin typeface="Times New Roman" panose="02020603050405020304" pitchFamily="18" charset="0"/>
                <a:cs typeface="Times New Roman" panose="02020603050405020304" pitchFamily="18" charset="0"/>
              </a:rPr>
              <a:t>October</a:t>
            </a:r>
            <a:r>
              <a:rPr lang="en-US" sz="2000" dirty="0">
                <a:solidFill>
                  <a:schemeClr val="bg1"/>
                </a:solidFill>
                <a:latin typeface="Times New Roman" panose="02020603050405020304" pitchFamily="18" charset="0"/>
                <a:cs typeface="Times New Roman" panose="02020603050405020304" pitchFamily="18" charset="0"/>
              </a:rPr>
              <a:t> witnessed a decrease in the total payment values when analyzed on a monthly basis.</a:t>
            </a:r>
          </a:p>
        </p:txBody>
      </p:sp>
      <p:sp>
        <p:nvSpPr>
          <p:cNvPr id="7" name="Text Box 6"/>
          <p:cNvSpPr txBox="1"/>
          <p:nvPr/>
        </p:nvSpPr>
        <p:spPr>
          <a:xfrm>
            <a:off x="-1" y="3999068"/>
            <a:ext cx="4982782" cy="1631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 top 5 items with the highest average price and payment value are </a:t>
            </a:r>
            <a:r>
              <a:rPr lang="en-US" sz="2000" b="1" dirty="0">
                <a:solidFill>
                  <a:schemeClr val="bg1"/>
                </a:solidFill>
                <a:latin typeface="Times New Roman" panose="02020603050405020304" pitchFamily="18" charset="0"/>
                <a:cs typeface="Times New Roman" panose="02020603050405020304" pitchFamily="18" charset="0"/>
              </a:rPr>
              <a:t>agro_industria_e_comercio, pcs, telefonia_fixa, electrodomesticos, and portateis_casa_forno_e_cafe</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9" name="Text Box 6"/>
          <p:cNvSpPr txBox="1"/>
          <p:nvPr/>
        </p:nvSpPr>
        <p:spPr>
          <a:xfrm>
            <a:off x="26729" y="5827711"/>
            <a:ext cx="1221798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 only city that is making a decent profit and above the target line, according to the research on cities, is Sao Paulo. As a result, we need to examine the other cities that are having an influence on the industry and strive to improve them.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Shape 13"/>
          <p:cNvSpPr/>
          <p:nvPr/>
        </p:nvSpPr>
        <p:spPr>
          <a:xfrm>
            <a:off x="227668" y="2183126"/>
            <a:ext cx="7578970" cy="4557053"/>
          </a:xfrm>
          <a:prstGeom prst="corner">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stretch>
            <a:fillRect/>
          </a:stretch>
        </p:blipFill>
        <p:spPr>
          <a:xfrm>
            <a:off x="3129915" y="963930"/>
            <a:ext cx="8996045" cy="2824480"/>
          </a:xfrm>
          <a:prstGeom prst="rect">
            <a:avLst/>
          </a:prstGeom>
        </p:spPr>
      </p:pic>
      <p:pic>
        <p:nvPicPr>
          <p:cNvPr id="7" name="Picture 6"/>
          <p:cNvPicPr>
            <a:picLocks noChangeAspect="1"/>
          </p:cNvPicPr>
          <p:nvPr/>
        </p:nvPicPr>
        <p:blipFill>
          <a:blip r:embed="rId3"/>
          <a:stretch>
            <a:fillRect/>
          </a:stretch>
        </p:blipFill>
        <p:spPr>
          <a:xfrm>
            <a:off x="9298305" y="4044315"/>
            <a:ext cx="2828290" cy="2696210"/>
          </a:xfrm>
          <a:prstGeom prst="rect">
            <a:avLst/>
          </a:prstGeom>
        </p:spPr>
      </p:pic>
      <p:sp>
        <p:nvSpPr>
          <p:cNvPr id="9" name="TextBox 8"/>
          <p:cNvSpPr txBox="1"/>
          <p:nvPr/>
        </p:nvSpPr>
        <p:spPr>
          <a:xfrm>
            <a:off x="7899098" y="4860070"/>
            <a:ext cx="1420245" cy="430887"/>
          </a:xfrm>
          <a:prstGeom prst="rect">
            <a:avLst/>
          </a:prstGeom>
          <a:noFill/>
        </p:spPr>
        <p:txBody>
          <a:bodyPr wrap="square" rtlCol="0">
            <a:spAutoFit/>
          </a:bodyPr>
          <a:lstStyle/>
          <a:p>
            <a:r>
              <a:rPr lang="en-IN" sz="2200" b="1" dirty="0">
                <a:solidFill>
                  <a:schemeClr val="accent1"/>
                </a:solidFill>
                <a:latin typeface="Times New Roman" panose="02020603050405020304" pitchFamily="18" charset="0"/>
                <a:cs typeface="Times New Roman" panose="02020603050405020304" pitchFamily="18" charset="0"/>
              </a:rPr>
              <a:t>OUTPUT:</a:t>
            </a:r>
          </a:p>
        </p:txBody>
      </p:sp>
      <p:sp>
        <p:nvSpPr>
          <p:cNvPr id="10" name="TextBox 9"/>
          <p:cNvSpPr txBox="1"/>
          <p:nvPr/>
        </p:nvSpPr>
        <p:spPr>
          <a:xfrm>
            <a:off x="3296451" y="1077751"/>
            <a:ext cx="2799549" cy="461665"/>
          </a:xfrm>
          <a:prstGeom prst="rect">
            <a:avLst/>
          </a:prstGeom>
          <a:noFill/>
        </p:spPr>
        <p:txBody>
          <a:bodyPr wrap="squar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Query:</a:t>
            </a:r>
          </a:p>
        </p:txBody>
      </p:sp>
      <p:sp>
        <p:nvSpPr>
          <p:cNvPr id="11" name="Rectangle 10"/>
          <p:cNvSpPr/>
          <p:nvPr/>
        </p:nvSpPr>
        <p:spPr>
          <a:xfrm>
            <a:off x="551849" y="144526"/>
            <a:ext cx="11088302" cy="4851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p>
            <a:pPr algn="ctr" fontAlgn="t">
              <a:spcBef>
                <a:spcPct val="0"/>
              </a:spcBef>
            </a:pPr>
            <a:r>
              <a:rPr lang="en-IN" sz="2400" dirty="0">
                <a:ln w="3175" cmpd="sng">
                  <a:noFill/>
                </a:ln>
                <a:solidFill>
                  <a:schemeClr val="bg1"/>
                </a:solidFill>
                <a:latin typeface="Times New Roman" panose="02020603050405020304" pitchFamily="18" charset="0"/>
                <a:cs typeface="Times New Roman" panose="02020603050405020304" pitchFamily="18" charset="0"/>
              </a:rPr>
              <a:t>KPI-5: Relationship</a:t>
            </a:r>
            <a:r>
              <a:rPr lang="en-IN"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r>
              <a:rPr lang="en-IN" sz="2400" dirty="0">
                <a:ln w="3175" cmpd="sng">
                  <a:noFill/>
                </a:ln>
                <a:solidFill>
                  <a:schemeClr val="bg1"/>
                </a:solidFill>
                <a:latin typeface="Times New Roman" panose="02020603050405020304" pitchFamily="18" charset="0"/>
                <a:cs typeface="Times New Roman" panose="02020603050405020304" pitchFamily="18" charset="0"/>
              </a:rPr>
              <a:t>between Shipping Days Vs Review Scores </a:t>
            </a:r>
          </a:p>
        </p:txBody>
      </p:sp>
      <p:sp>
        <p:nvSpPr>
          <p:cNvPr id="15" name="Rectangle 14"/>
          <p:cNvSpPr/>
          <p:nvPr/>
        </p:nvSpPr>
        <p:spPr>
          <a:xfrm>
            <a:off x="227668" y="1341706"/>
            <a:ext cx="2268566" cy="485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2000" dirty="0">
                <a:solidFill>
                  <a:schemeClr val="bg1"/>
                </a:solidFill>
                <a:latin typeface="Times New Roman" panose="02020603050405020304" pitchFamily="18" charset="0"/>
                <a:cs typeface="Times New Roman" panose="02020603050405020304" pitchFamily="18" charset="0"/>
              </a:rPr>
              <a:t>Key Points  </a:t>
            </a:r>
            <a:r>
              <a:rPr lang="en-IN" dirty="0"/>
              <a:t>|</a:t>
            </a:r>
          </a:p>
        </p:txBody>
      </p:sp>
      <p:sp>
        <p:nvSpPr>
          <p:cNvPr id="16" name="TextBox 15"/>
          <p:cNvSpPr txBox="1"/>
          <p:nvPr/>
        </p:nvSpPr>
        <p:spPr>
          <a:xfrm>
            <a:off x="298788" y="2241257"/>
            <a:ext cx="2268566" cy="1783715"/>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Shipping Days</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Review</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Improve </a:t>
            </a:r>
            <a:r>
              <a:rPr lang="en-IN" dirty="0">
                <a:solidFill>
                  <a:schemeClr val="bg1"/>
                </a:solidFill>
                <a:latin typeface="Times New Roman" panose="02020603050405020304" pitchFamily="18" charset="0"/>
                <a:cs typeface="Times New Roman" panose="02020603050405020304" pitchFamily="18" charset="0"/>
              </a:rPr>
              <a:t>Delivery</a:t>
            </a:r>
          </a:p>
          <a:p>
            <a:r>
              <a:rPr lang="en-IN" dirty="0">
                <a:solidFill>
                  <a:schemeClr val="bg1"/>
                </a:solidFill>
                <a:latin typeface="Times New Roman" panose="02020603050405020304" pitchFamily="18" charset="0"/>
                <a:cs typeface="Times New Roman" panose="02020603050405020304" pitchFamily="18" charset="0"/>
              </a:rPr>
              <a:t>     Services. </a:t>
            </a:r>
          </a:p>
        </p:txBody>
      </p:sp>
      <p:sp>
        <p:nvSpPr>
          <p:cNvPr id="21" name="TextBox 20"/>
          <p:cNvSpPr txBox="1"/>
          <p:nvPr/>
        </p:nvSpPr>
        <p:spPr>
          <a:xfrm>
            <a:off x="227770" y="4662952"/>
            <a:ext cx="7517273" cy="1630045"/>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Review score decreases when more shipping Days is taken.</a:t>
            </a:r>
          </a:p>
          <a:p>
            <a:pPr marL="342900" indent="-342900">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Need better delivery Services.</a:t>
            </a:r>
          </a:p>
          <a:p>
            <a:pPr marL="342900" indent="-342900">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Customers review increases when products are delivered fast.</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TotalTime>
  <Words>1083</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Tableau Light</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 FRANKU</dc:creator>
  <cp:lastModifiedBy>Vishakha Wagh</cp:lastModifiedBy>
  <cp:revision>32</cp:revision>
  <dcterms:created xsi:type="dcterms:W3CDTF">2023-06-23T16:10:00Z</dcterms:created>
  <dcterms:modified xsi:type="dcterms:W3CDTF">2023-06-26T15:38:20Z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F958FF1F433348F0B686D8F262FB0066</vt:lpwstr>
  </property>
  <property fmtid="{D5CDD505-2E9C-101B-9397-08002B2CF9AE}" pid="3" name="KSOProductBuildVer">
    <vt:lpwstr>1033-11.2.0.11537</vt:lpwstr>
  </property>
</Properties>
</file>