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C9DB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48B5-B8FE-4DCC-AD94-67668DDCACD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2EC-91C4-40D8-B794-DD0C7690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2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48B5-B8FE-4DCC-AD94-67668DDCACD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2EC-91C4-40D8-B794-DD0C7690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6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48B5-B8FE-4DCC-AD94-67668DDCACD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2EC-91C4-40D8-B794-DD0C7690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8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48B5-B8FE-4DCC-AD94-67668DDCACD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2EC-91C4-40D8-B794-DD0C7690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3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48B5-B8FE-4DCC-AD94-67668DDCACD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2EC-91C4-40D8-B794-DD0C7690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8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48B5-B8FE-4DCC-AD94-67668DDCACD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2EC-91C4-40D8-B794-DD0C7690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9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48B5-B8FE-4DCC-AD94-67668DDCACD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2EC-91C4-40D8-B794-DD0C7690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9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48B5-B8FE-4DCC-AD94-67668DDCACD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2EC-91C4-40D8-B794-DD0C7690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8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48B5-B8FE-4DCC-AD94-67668DDCACD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2EC-91C4-40D8-B794-DD0C7690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48B5-B8FE-4DCC-AD94-67668DDCACD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2EC-91C4-40D8-B794-DD0C7690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2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48B5-B8FE-4DCC-AD94-67668DDCACD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2EC-91C4-40D8-B794-DD0C7690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948B5-B8FE-4DCC-AD94-67668DDCACD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452EC-91C4-40D8-B794-DD0C7690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6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7891" y="217199"/>
            <a:ext cx="9144000" cy="69720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Topic : 1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9455" y="5754256"/>
            <a:ext cx="4202545" cy="110374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Created By : </a:t>
            </a:r>
            <a:r>
              <a:rPr lang="en-US" sz="1800" dirty="0" smtClean="0"/>
              <a:t>Prashant Chauhan</a:t>
            </a:r>
          </a:p>
          <a:p>
            <a:r>
              <a:rPr lang="en-US" sz="1800" dirty="0" smtClean="0"/>
              <a:t>Mob : +91-83059-68583</a:t>
            </a:r>
          </a:p>
          <a:p>
            <a:pPr algn="l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84582" y="2177545"/>
            <a:ext cx="7204363" cy="69720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atin typeface="+mn-lt"/>
              </a:rPr>
              <a:t>Hibernate </a:t>
            </a:r>
            <a:r>
              <a:rPr lang="en-US" sz="2800" dirty="0">
                <a:latin typeface="+mn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565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48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Pre- Requirements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Basic </a:t>
            </a:r>
            <a:r>
              <a:rPr lang="en-US" sz="2400" b="1" dirty="0" smtClean="0">
                <a:solidFill>
                  <a:srgbClr val="00B0F0"/>
                </a:solidFill>
              </a:rPr>
              <a:t>Core Java</a:t>
            </a:r>
          </a:p>
          <a:p>
            <a:r>
              <a:rPr lang="en-US" sz="2400" dirty="0" smtClean="0"/>
              <a:t>Basic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MySQL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/>
              <a:t>– Query [Create DB,CURD, Joins</a:t>
            </a:r>
            <a:r>
              <a:rPr lang="en-US" sz="2400" dirty="0"/>
              <a:t>, </a:t>
            </a:r>
            <a:r>
              <a:rPr lang="en-US" sz="2400" dirty="0" smtClean="0"/>
              <a:t>primary, </a:t>
            </a:r>
            <a:r>
              <a:rPr lang="en-US" sz="2400" dirty="0"/>
              <a:t>foreign key] </a:t>
            </a:r>
            <a:endParaRPr lang="en-US" sz="2400" dirty="0" smtClean="0"/>
          </a:p>
          <a:p>
            <a:r>
              <a:rPr lang="en-US" sz="2400" dirty="0" smtClean="0"/>
              <a:t>Basic </a:t>
            </a:r>
            <a:r>
              <a:rPr lang="en-US" sz="2400" b="1" dirty="0" smtClean="0">
                <a:solidFill>
                  <a:srgbClr val="00B0F0"/>
                </a:solidFill>
              </a:rPr>
              <a:t>JDBC/ Connection /Drivers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19" y="4608947"/>
            <a:ext cx="3485572" cy="213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4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04" y="-24097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Hibernate History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604" y="876693"/>
            <a:ext cx="10708657" cy="585793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It was started in </a:t>
            </a:r>
            <a:r>
              <a:rPr lang="en-US" sz="2000" b="1" dirty="0"/>
              <a:t>2001</a:t>
            </a:r>
            <a:r>
              <a:rPr lang="en-US" sz="2000" dirty="0"/>
              <a:t> by </a:t>
            </a:r>
            <a:r>
              <a:rPr lang="en-US" sz="2000" b="1" dirty="0"/>
              <a:t>Gavin King </a:t>
            </a:r>
            <a:r>
              <a:rPr lang="en-US" sz="2000" dirty="0"/>
              <a:t>as an alternative to </a:t>
            </a:r>
            <a:r>
              <a:rPr lang="en-US" sz="2000" b="1" dirty="0"/>
              <a:t>EJB2 style entity bean</a:t>
            </a:r>
            <a:r>
              <a:rPr lang="en-US" sz="2000" dirty="0"/>
              <a:t>.</a:t>
            </a:r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168080" y="1215770"/>
            <a:ext cx="139959" cy="5691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7315424" y="1215770"/>
            <a:ext cx="139959" cy="5691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www.java4s.com/wp-content/uploads/2011/05/gavin-king-pi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059" y="1694917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 Diagonal Corner Rectangle 10"/>
          <p:cNvSpPr/>
          <p:nvPr/>
        </p:nvSpPr>
        <p:spPr>
          <a:xfrm>
            <a:off x="6419654" y="1784937"/>
            <a:ext cx="5505253" cy="2504259"/>
          </a:xfrm>
          <a:prstGeom prst="round2Diag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 smtClean="0"/>
          </a:p>
          <a:p>
            <a:r>
              <a:rPr lang="en-US" sz="1600" dirty="0" smtClean="0"/>
              <a:t>Entity </a:t>
            </a:r>
            <a:r>
              <a:rPr lang="en-US" sz="1600" dirty="0"/>
              <a:t>bean represents the persistent data stored in the </a:t>
            </a:r>
            <a:r>
              <a:rPr lang="en-US" sz="1600" dirty="0" smtClean="0"/>
              <a:t>database.</a:t>
            </a:r>
            <a:endParaRPr lang="en-US" sz="1600" dirty="0"/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In </a:t>
            </a:r>
            <a:r>
              <a:rPr lang="en-US" sz="1600" b="1" dirty="0">
                <a:solidFill>
                  <a:schemeClr val="tx1"/>
                </a:solidFill>
              </a:rPr>
              <a:t>EJB 2.x</a:t>
            </a:r>
            <a:r>
              <a:rPr lang="en-US" sz="1600" b="1" dirty="0"/>
              <a:t>, </a:t>
            </a:r>
            <a:r>
              <a:rPr lang="en-US" sz="1600" dirty="0" smtClean="0"/>
              <a:t>two </a:t>
            </a:r>
            <a:r>
              <a:rPr lang="en-US" sz="1600" dirty="0"/>
              <a:t>types of entity beans: </a:t>
            </a:r>
            <a:endParaRPr lang="en-US" sz="1600" dirty="0" smtClean="0"/>
          </a:p>
          <a:p>
            <a:r>
              <a:rPr lang="en-US" sz="1600" b="1" dirty="0" smtClean="0"/>
              <a:t>       </a:t>
            </a:r>
            <a:r>
              <a:rPr lang="en-US" sz="1600" dirty="0" smtClean="0"/>
              <a:t>1.</a:t>
            </a:r>
            <a:r>
              <a:rPr lang="en-US" sz="1600" b="1" dirty="0" smtClean="0"/>
              <a:t>  </a:t>
            </a:r>
            <a:r>
              <a:rPr lang="en-US" sz="1600" dirty="0" smtClean="0"/>
              <a:t>Bean </a:t>
            </a:r>
            <a:r>
              <a:rPr lang="en-US" sz="1600" dirty="0"/>
              <a:t>managed persistence (</a:t>
            </a:r>
            <a:r>
              <a:rPr lang="en-US" sz="1600" b="1" dirty="0">
                <a:solidFill>
                  <a:schemeClr val="tx1"/>
                </a:solidFill>
              </a:rPr>
              <a:t>BMP</a:t>
            </a:r>
            <a:r>
              <a:rPr lang="en-US" sz="1600" dirty="0"/>
              <a:t>) </a:t>
            </a:r>
          </a:p>
          <a:p>
            <a:r>
              <a:rPr lang="en-US" sz="1600" dirty="0" smtClean="0"/>
              <a:t>       2.  Container </a:t>
            </a:r>
            <a:r>
              <a:rPr lang="en-US" sz="1600" dirty="0"/>
              <a:t>managed persistence (</a:t>
            </a:r>
            <a:r>
              <a:rPr lang="en-US" sz="1600" b="1" dirty="0">
                <a:solidFill>
                  <a:schemeClr val="tx1"/>
                </a:solidFill>
              </a:rPr>
              <a:t>CMP</a:t>
            </a:r>
            <a:r>
              <a:rPr lang="en-US" sz="1600" dirty="0" smtClean="0"/>
              <a:t>).</a:t>
            </a:r>
          </a:p>
          <a:p>
            <a:endParaRPr lang="en-US" sz="1600" dirty="0"/>
          </a:p>
          <a:p>
            <a:r>
              <a:rPr lang="en-US" sz="1600" dirty="0"/>
              <a:t>Since </a:t>
            </a:r>
            <a:r>
              <a:rPr lang="en-US" sz="1600" b="1" dirty="0">
                <a:solidFill>
                  <a:schemeClr val="tx1"/>
                </a:solidFill>
              </a:rPr>
              <a:t>EJB 3.x</a:t>
            </a:r>
            <a:r>
              <a:rPr lang="en-US" sz="1600" dirty="0"/>
              <a:t>, it is deprecated and replaced by JPA (Java Persistence API) that is covered in the </a:t>
            </a:r>
            <a:r>
              <a:rPr lang="en-US" sz="1600" dirty="0" smtClean="0"/>
              <a:t>hibernate.</a:t>
            </a:r>
            <a:endParaRPr lang="en-US" sz="1600" dirty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406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618" y="115744"/>
            <a:ext cx="10515600" cy="56774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Draw Backs of JDBC: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3491"/>
            <a:ext cx="11742057" cy="54934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endParaRPr lang="en-US" dirty="0" smtClean="0">
              <a:latin typeface="+mj-lt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400" dirty="0" smtClean="0">
                <a:sym typeface="Wingdings" panose="05000000000000000000" pitchFamily="2" charset="2"/>
              </a:rPr>
              <a:t>If we open the DB connection we use </a:t>
            </a:r>
            <a:r>
              <a:rPr lang="en-US" sz="24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try</a:t>
            </a:r>
            <a:r>
              <a:rPr lang="en-US" sz="2400" b="1" dirty="0" smtClean="0">
                <a:sym typeface="Wingdings" panose="05000000000000000000" pitchFamily="2" charset="2"/>
              </a:rPr>
              <a:t>, </a:t>
            </a:r>
            <a:r>
              <a:rPr lang="en-US" sz="2400" dirty="0" smtClean="0">
                <a:sym typeface="Wingdings" panose="05000000000000000000" pitchFamily="2" charset="2"/>
              </a:rPr>
              <a:t>if any exceptions occurred </a:t>
            </a:r>
            <a:r>
              <a:rPr lang="en-US" sz="24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catch</a:t>
            </a:r>
            <a:r>
              <a:rPr lang="en-US" sz="2400" b="1" dirty="0" smtClean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block handle it, and</a:t>
            </a:r>
            <a:r>
              <a:rPr lang="en-US" sz="24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 finally </a:t>
            </a:r>
            <a:r>
              <a:rPr lang="en-US" sz="2400" dirty="0" smtClean="0">
                <a:sym typeface="Wingdings" panose="05000000000000000000" pitchFamily="2" charset="2"/>
              </a:rPr>
              <a:t>is used to close the connection.</a:t>
            </a:r>
          </a:p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400" dirty="0" smtClean="0"/>
              <a:t> </a:t>
            </a:r>
            <a:r>
              <a:rPr lang="en-US" sz="2400" b="1" dirty="0" smtClean="0"/>
              <a:t>Developer</a:t>
            </a:r>
            <a:r>
              <a:rPr lang="en-US" sz="2400" dirty="0" smtClean="0"/>
              <a:t> must</a:t>
            </a:r>
            <a:r>
              <a:rPr lang="en-US" sz="2400" dirty="0"/>
              <a:t> close the connection, if we didn’t close the connection in the </a:t>
            </a:r>
            <a:r>
              <a:rPr lang="en-US" sz="2400" b="1" dirty="0">
                <a:solidFill>
                  <a:srgbClr val="00B0F0"/>
                </a:solidFill>
              </a:rPr>
              <a:t>finally block</a:t>
            </a:r>
            <a:r>
              <a:rPr lang="en-US" sz="2400" dirty="0"/>
              <a:t>, then </a:t>
            </a:r>
            <a:r>
              <a:rPr lang="en-US" sz="2400" b="1" dirty="0" err="1">
                <a:solidFill>
                  <a:srgbClr val="FF0000"/>
                </a:solidFill>
              </a:rPr>
              <a:t>jdbc</a:t>
            </a:r>
            <a:r>
              <a:rPr lang="en-US" sz="2400" b="1" dirty="0">
                <a:solidFill>
                  <a:srgbClr val="FF0000"/>
                </a:solidFill>
              </a:rPr>
              <a:t> doesn’t responsible</a:t>
            </a:r>
            <a:r>
              <a:rPr lang="en-US" sz="2400" dirty="0"/>
              <a:t> to close that connection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en-US" sz="2400" dirty="0"/>
              <a:t>In JDBC we need to write </a:t>
            </a:r>
            <a:r>
              <a:rPr lang="en-US" sz="2400" dirty="0" err="1"/>
              <a:t>Sql</a:t>
            </a:r>
            <a:r>
              <a:rPr lang="en-US" sz="2400" dirty="0"/>
              <a:t> commands in various places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/>
              <a:t>after the program has created if the table structure is modified then the JDBC </a:t>
            </a:r>
            <a:r>
              <a:rPr lang="en-US" sz="2400" dirty="0" smtClean="0"/>
              <a:t>  </a:t>
            </a:r>
            <a:br>
              <a:rPr lang="en-US" sz="2400" dirty="0" smtClean="0"/>
            </a:br>
            <a:r>
              <a:rPr lang="en-US" sz="2400" dirty="0" smtClean="0"/>
              <a:t> program</a:t>
            </a:r>
            <a:r>
              <a:rPr lang="en-US" sz="2400" dirty="0"/>
              <a:t> doesn’t work, again we need to modify and compile and re-deploy </a:t>
            </a:r>
            <a:r>
              <a:rPr lang="en-US" sz="2400" dirty="0" smtClean="0"/>
              <a:t>required.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948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1072" y="59879"/>
            <a:ext cx="3230371" cy="773210"/>
          </a:xfrm>
        </p:spPr>
        <p:txBody>
          <a:bodyPr>
            <a:normAutofit/>
          </a:bodyPr>
          <a:lstStyle/>
          <a:p>
            <a:r>
              <a:rPr lang="en-US" sz="2800" dirty="0"/>
              <a:t>What is </a:t>
            </a:r>
            <a:r>
              <a:rPr lang="en-US" sz="2800" dirty="0" smtClean="0"/>
              <a:t>Hibernate !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030" y="1016000"/>
            <a:ext cx="11090333" cy="5698836"/>
          </a:xfrm>
        </p:spPr>
        <p:txBody>
          <a:bodyPr>
            <a:normAutofit/>
          </a:bodyPr>
          <a:lstStyle/>
          <a:p>
            <a:r>
              <a:rPr lang="en-US" sz="2400" dirty="0"/>
              <a:t>Hibernate is a Java </a:t>
            </a:r>
            <a:r>
              <a:rPr lang="en-US" sz="2400" dirty="0" smtClean="0"/>
              <a:t>framework.</a:t>
            </a:r>
          </a:p>
          <a:p>
            <a:r>
              <a:rPr lang="en-US" sz="2400" dirty="0" smtClean="0"/>
              <a:t>It simplifies the </a:t>
            </a:r>
            <a:r>
              <a:rPr lang="en-US" sz="2400" dirty="0"/>
              <a:t>development of Java application to interact with the database.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an open source, lightweight, ORM (Object Relational Mapping) tool. Hibernate implements the specifications of JPA (Java Persistence API) for data </a:t>
            </a:r>
            <a:r>
              <a:rPr lang="en-US" sz="2400" dirty="0" smtClean="0"/>
              <a:t>persistence.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Hibernate </a:t>
            </a:r>
            <a:r>
              <a:rPr lang="en-US" sz="2400" dirty="0"/>
              <a:t>is the ORM tool given to transfer the data between </a:t>
            </a:r>
            <a:r>
              <a:rPr lang="en-US" sz="2400" dirty="0" smtClean="0"/>
              <a:t>a</a:t>
            </a:r>
            <a:br>
              <a:rPr lang="en-US" sz="2400" dirty="0" smtClean="0"/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sz="2400" b="1" dirty="0" smtClean="0"/>
              <a:t>java </a:t>
            </a:r>
            <a:r>
              <a:rPr lang="en-US" sz="2400" b="1" dirty="0"/>
              <a:t>(object) application </a:t>
            </a:r>
            <a:r>
              <a:rPr lang="en-US" sz="2400" dirty="0"/>
              <a:t>and a </a:t>
            </a:r>
            <a:r>
              <a:rPr lang="en-US" sz="2400" b="1" dirty="0"/>
              <a:t>database (Relational) </a:t>
            </a:r>
            <a:r>
              <a:rPr lang="en-US" sz="2400" dirty="0"/>
              <a:t>in the form of the </a:t>
            </a:r>
            <a:r>
              <a:rPr lang="en-US" sz="2400" b="1" dirty="0" smtClean="0"/>
              <a:t>objects.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095" y="4568970"/>
            <a:ext cx="7258050" cy="20002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905321" y="1381823"/>
            <a:ext cx="2041872" cy="61157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384145" y="1433610"/>
            <a:ext cx="1385455" cy="508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5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270"/>
            <a:ext cx="10515600" cy="456911"/>
          </a:xfrm>
        </p:spPr>
        <p:txBody>
          <a:bodyPr>
            <a:normAutofit/>
          </a:bodyPr>
          <a:lstStyle/>
          <a:p>
            <a:r>
              <a:rPr lang="en-US" sz="2000" b="1" dirty="0"/>
              <a:t>Advantage And Disadvantages Of Hibernates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73" y="646545"/>
            <a:ext cx="10928927" cy="6123710"/>
          </a:xfrm>
        </p:spPr>
        <p:txBody>
          <a:bodyPr>
            <a:normAutofit/>
          </a:bodyPr>
          <a:lstStyle/>
          <a:p>
            <a:r>
              <a:rPr lang="en-US" sz="2000" dirty="0"/>
              <a:t>Hibernate supports </a:t>
            </a:r>
            <a:r>
              <a:rPr lang="en-US" sz="2000" b="1" dirty="0">
                <a:solidFill>
                  <a:srgbClr val="00B050"/>
                </a:solidFill>
              </a:rPr>
              <a:t>Inheritance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rgbClr val="0070C0"/>
                </a:solidFill>
              </a:rPr>
              <a:t>Associations</a:t>
            </a:r>
            <a:r>
              <a:rPr lang="en-US" sz="2000" b="1" dirty="0"/>
              <a:t>,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Collections.</a:t>
            </a:r>
          </a:p>
          <a:p>
            <a:r>
              <a:rPr lang="en-US" sz="2000" dirty="0">
                <a:solidFill>
                  <a:srgbClr val="313131"/>
                </a:solidFill>
              </a:rPr>
              <a:t>In hibernate if we save the derived class object,  then its base class object will also be stored into the database, </a:t>
            </a:r>
            <a:r>
              <a:rPr lang="en-US" sz="2000" dirty="0" smtClean="0">
                <a:solidFill>
                  <a:srgbClr val="313131"/>
                </a:solidFill>
              </a:rPr>
              <a:t> hibernate </a:t>
            </a:r>
            <a:r>
              <a:rPr lang="en-US" sz="2000" b="1" dirty="0">
                <a:solidFill>
                  <a:srgbClr val="00B050"/>
                </a:solidFill>
              </a:rPr>
              <a:t>supporting </a:t>
            </a:r>
            <a:r>
              <a:rPr lang="en-US" sz="2000" b="1" dirty="0" smtClean="0">
                <a:solidFill>
                  <a:srgbClr val="00B050"/>
                </a:solidFill>
              </a:rPr>
              <a:t>inheritance</a:t>
            </a:r>
            <a:r>
              <a:rPr lang="en-US" sz="2000" dirty="0" smtClean="0">
                <a:solidFill>
                  <a:srgbClr val="00B050"/>
                </a:solidFill>
              </a:rPr>
              <a:t>.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313131"/>
                </a:solidFill>
              </a:rPr>
              <a:t>Hibernate </a:t>
            </a:r>
            <a:r>
              <a:rPr lang="en-US" sz="2000" b="1" dirty="0" smtClean="0">
                <a:solidFill>
                  <a:srgbClr val="0070C0"/>
                </a:solidFill>
              </a:rPr>
              <a:t>supports </a:t>
            </a:r>
            <a:r>
              <a:rPr lang="en-US" sz="2000" b="1" dirty="0">
                <a:solidFill>
                  <a:srgbClr val="0070C0"/>
                </a:solidFill>
              </a:rPr>
              <a:t>relationships </a:t>
            </a:r>
            <a:r>
              <a:rPr lang="en-US" sz="2000" dirty="0">
                <a:solidFill>
                  <a:srgbClr val="313131"/>
                </a:solidFill>
              </a:rPr>
              <a:t>like One-To-</a:t>
            </a:r>
            <a:r>
              <a:rPr lang="en-US" sz="2000" dirty="0" err="1">
                <a:solidFill>
                  <a:srgbClr val="313131"/>
                </a:solidFill>
              </a:rPr>
              <a:t>Many,One</a:t>
            </a:r>
            <a:r>
              <a:rPr lang="en-US" sz="2000" dirty="0">
                <a:solidFill>
                  <a:srgbClr val="313131"/>
                </a:solidFill>
              </a:rPr>
              <a:t>-To-One, Many-To-Many-to-Many, </a:t>
            </a:r>
            <a:r>
              <a:rPr lang="en-US" sz="2000" dirty="0" smtClean="0">
                <a:solidFill>
                  <a:srgbClr val="313131"/>
                </a:solidFill>
              </a:rPr>
              <a:t>Many-To-One</a:t>
            </a:r>
            <a:endParaRPr lang="en-US" sz="2000" dirty="0">
              <a:solidFill>
                <a:srgbClr val="313131"/>
              </a:solidFill>
            </a:endParaRPr>
          </a:p>
          <a:p>
            <a:r>
              <a:rPr lang="en-US" sz="2000" dirty="0" smtClean="0">
                <a:solidFill>
                  <a:srgbClr val="313131"/>
                </a:solidFill>
              </a:rPr>
              <a:t>Hibernate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supports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collections </a:t>
            </a:r>
            <a:r>
              <a:rPr lang="en-US" sz="2000" dirty="0">
                <a:solidFill>
                  <a:srgbClr val="313131"/>
                </a:solidFill>
              </a:rPr>
              <a:t>like </a:t>
            </a:r>
            <a:r>
              <a:rPr lang="en-US" sz="2000" dirty="0" err="1">
                <a:solidFill>
                  <a:srgbClr val="313131"/>
                </a:solidFill>
              </a:rPr>
              <a:t>List,Set,Map</a:t>
            </a:r>
            <a:r>
              <a:rPr lang="en-US" sz="2000" dirty="0">
                <a:solidFill>
                  <a:srgbClr val="313131"/>
                </a:solidFill>
              </a:rPr>
              <a:t> 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Only new collections</a:t>
            </a:r>
            <a:r>
              <a:rPr lang="en-US" sz="2000" dirty="0" smtClean="0">
                <a:solidFill>
                  <a:srgbClr val="313131"/>
                </a:solidFill>
              </a:rPr>
              <a:t>)</a:t>
            </a:r>
            <a:endParaRPr lang="en-US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rgbClr val="313131"/>
                </a:solidFill>
              </a:rPr>
              <a:t>Hibernate has </a:t>
            </a:r>
            <a:r>
              <a:rPr lang="en-US" sz="2000" b="1" dirty="0">
                <a:solidFill>
                  <a:srgbClr val="333399"/>
                </a:solidFill>
              </a:rPr>
              <a:t>capability to generate primary keys</a:t>
            </a:r>
            <a:r>
              <a:rPr lang="en-US" sz="2000" dirty="0">
                <a:solidFill>
                  <a:srgbClr val="313131"/>
                </a:solidFill>
              </a:rPr>
              <a:t> automatically while we are storing the records into </a:t>
            </a:r>
            <a:r>
              <a:rPr lang="en-US" sz="2000" dirty="0" smtClean="0">
                <a:solidFill>
                  <a:srgbClr val="313131"/>
                </a:solidFill>
              </a:rPr>
              <a:t>database</a:t>
            </a:r>
          </a:p>
          <a:p>
            <a:r>
              <a:rPr lang="en-US" sz="2000" dirty="0">
                <a:solidFill>
                  <a:srgbClr val="313131"/>
                </a:solidFill>
              </a:rPr>
              <a:t>Hibernate has its own query language, </a:t>
            </a:r>
            <a:r>
              <a:rPr lang="en-US" sz="2000" dirty="0" err="1" smtClean="0">
                <a:solidFill>
                  <a:srgbClr val="313131"/>
                </a:solidFill>
              </a:rPr>
              <a:t>Eg</a:t>
            </a:r>
            <a:r>
              <a:rPr lang="en-US" sz="2000" dirty="0" smtClean="0">
                <a:solidFill>
                  <a:srgbClr val="313131"/>
                </a:solidFill>
              </a:rPr>
              <a:t>: </a:t>
            </a:r>
            <a:r>
              <a:rPr lang="en-US" sz="2000" dirty="0">
                <a:solidFill>
                  <a:srgbClr val="313131"/>
                </a:solidFill>
              </a:rPr>
              <a:t>hibernate query language which is database </a:t>
            </a:r>
            <a:r>
              <a:rPr lang="en-US" sz="2000" dirty="0" smtClean="0">
                <a:solidFill>
                  <a:srgbClr val="313131"/>
                </a:solidFill>
              </a:rPr>
              <a:t>independent</a:t>
            </a:r>
            <a:endParaRPr lang="en-US" sz="2000" dirty="0">
              <a:solidFill>
                <a:srgbClr val="31313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31313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olidFill>
                  <a:srgbClr val="313131"/>
                </a:solidFill>
              </a:rPr>
              <a:t>  So </a:t>
            </a:r>
            <a:r>
              <a:rPr lang="en-US" sz="2000" dirty="0">
                <a:solidFill>
                  <a:srgbClr val="313131"/>
                </a:solidFill>
              </a:rPr>
              <a:t>if we change the database, then also our application will works as </a:t>
            </a:r>
            <a:r>
              <a:rPr lang="en-US" sz="2000" b="1" dirty="0" smtClean="0">
                <a:solidFill>
                  <a:srgbClr val="313131"/>
                </a:solidFill>
              </a:rPr>
              <a:t>HQL</a:t>
            </a:r>
            <a:r>
              <a:rPr lang="en-US" sz="2000" dirty="0" smtClean="0">
                <a:solidFill>
                  <a:srgbClr val="313131"/>
                </a:solidFill>
              </a:rPr>
              <a:t> </a:t>
            </a:r>
            <a:r>
              <a:rPr lang="en-US" sz="2000" dirty="0">
                <a:solidFill>
                  <a:srgbClr val="313131"/>
                </a:solidFill>
              </a:rPr>
              <a:t>is database </a:t>
            </a:r>
            <a:r>
              <a:rPr lang="en-US" sz="2000" dirty="0" smtClean="0">
                <a:solidFill>
                  <a:srgbClr val="313131"/>
                </a:solidFill>
              </a:rPr>
              <a:t>independent.</a:t>
            </a:r>
            <a:endParaRPr lang="en-US" sz="2000" dirty="0">
              <a:solidFill>
                <a:srgbClr val="313131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dirty="0" smtClean="0">
                <a:solidFill>
                  <a:srgbClr val="313131"/>
                </a:solidFill>
              </a:rPr>
              <a:t>HQL </a:t>
            </a:r>
            <a:r>
              <a:rPr lang="en-US" sz="2000" dirty="0">
                <a:solidFill>
                  <a:srgbClr val="313131"/>
                </a:solidFill>
              </a:rPr>
              <a:t>contains </a:t>
            </a:r>
            <a:r>
              <a:rPr lang="en-US" sz="2000" dirty="0">
                <a:solidFill>
                  <a:srgbClr val="99CC00"/>
                </a:solidFill>
              </a:rPr>
              <a:t>database independent</a:t>
            </a:r>
            <a:r>
              <a:rPr lang="en-US" sz="2000" dirty="0">
                <a:solidFill>
                  <a:srgbClr val="313131"/>
                </a:solidFill>
              </a:rPr>
              <a:t> </a:t>
            </a:r>
            <a:r>
              <a:rPr lang="en-US" sz="2000" dirty="0" smtClean="0">
                <a:solidFill>
                  <a:srgbClr val="313131"/>
                </a:solidFill>
              </a:rPr>
              <a:t>commands</a:t>
            </a:r>
            <a:r>
              <a:rPr lang="en-US" sz="2000" dirty="0" smtClean="0">
                <a:solidFill>
                  <a:srgbClr val="313131"/>
                </a:solidFill>
              </a:rPr>
              <a:t>. </a:t>
            </a:r>
            <a:r>
              <a:rPr lang="en-US" sz="2000" b="1" dirty="0">
                <a:solidFill>
                  <a:srgbClr val="5F6368"/>
                </a:solidFill>
              </a:rPr>
              <a:t>Hibernate Query Language</a:t>
            </a:r>
            <a:r>
              <a:rPr lang="en-US" sz="2000" dirty="0">
                <a:solidFill>
                  <a:srgbClr val="4D5156"/>
                </a:solidFill>
              </a:rPr>
              <a:t> (</a:t>
            </a:r>
            <a:r>
              <a:rPr lang="en-US" sz="2000" b="1" dirty="0">
                <a:solidFill>
                  <a:srgbClr val="5F6368"/>
                </a:solidFill>
              </a:rPr>
              <a:t>HQL</a:t>
            </a:r>
            <a:r>
              <a:rPr lang="en-US" sz="2000" dirty="0">
                <a:solidFill>
                  <a:srgbClr val="4D5156"/>
                </a:solidFill>
              </a:rPr>
              <a:t>) </a:t>
            </a:r>
            <a:endParaRPr lang="en-US" sz="2000" dirty="0" smtClean="0">
              <a:solidFill>
                <a:srgbClr val="313131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sz="2000" dirty="0" smtClean="0">
              <a:solidFill>
                <a:srgbClr val="313131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sz="2000" dirty="0">
              <a:solidFill>
                <a:srgbClr val="313131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Disadvantage</a:t>
            </a:r>
            <a:r>
              <a:rPr lang="en-US" sz="2000" b="1" dirty="0" smtClean="0">
                <a:solidFill>
                  <a:srgbClr val="313131"/>
                </a:solidFill>
              </a:rPr>
              <a:t>:  </a:t>
            </a:r>
            <a:r>
              <a:rPr lang="en-US" sz="2000" dirty="0">
                <a:solidFill>
                  <a:srgbClr val="313131"/>
                </a:solidFill>
              </a:rPr>
              <a:t>which was </a:t>
            </a:r>
            <a:r>
              <a:rPr lang="en-US" sz="2000" dirty="0">
                <a:solidFill>
                  <a:srgbClr val="0000FF"/>
                </a:solidFill>
              </a:rPr>
              <a:t>boilerplate code</a:t>
            </a:r>
            <a:r>
              <a:rPr lang="en-US" sz="2000" dirty="0">
                <a:solidFill>
                  <a:srgbClr val="313131"/>
                </a:solidFill>
              </a:rPr>
              <a:t> issue, actually we need to write </a:t>
            </a:r>
            <a:r>
              <a:rPr lang="en-US" sz="2000" dirty="0">
                <a:solidFill>
                  <a:srgbClr val="99CC00"/>
                </a:solidFill>
              </a:rPr>
              <a:t>same</a:t>
            </a:r>
            <a:r>
              <a:rPr lang="en-US" sz="2000" dirty="0">
                <a:solidFill>
                  <a:srgbClr val="313131"/>
                </a:solidFill>
              </a:rPr>
              <a:t> code in several files in the same application, but spring eliminated </a:t>
            </a:r>
            <a:r>
              <a:rPr lang="en-US" sz="2000" dirty="0" smtClean="0">
                <a:solidFill>
                  <a:srgbClr val="313131"/>
                </a:solidFill>
              </a:rPr>
              <a:t>this.</a:t>
            </a:r>
            <a:endParaRPr lang="en-US" sz="2000" dirty="0">
              <a:solidFill>
                <a:srgbClr val="313131"/>
              </a:solidFill>
            </a:endParaRPr>
          </a:p>
          <a:p>
            <a:endParaRPr lang="en-US" sz="1600" b="1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67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			Thank you  !! </a:t>
            </a:r>
          </a:p>
          <a:p>
            <a:endParaRPr lang="en-US" i="1" dirty="0"/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10542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</TotalTime>
  <Words>198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Topic : 1</vt:lpstr>
      <vt:lpstr>Pre- Requirements</vt:lpstr>
      <vt:lpstr>Hibernate History : </vt:lpstr>
      <vt:lpstr>Draw Backs of JDBC:</vt:lpstr>
      <vt:lpstr>What is Hibernate !</vt:lpstr>
      <vt:lpstr>Advantage And Disadvantages Of Hibernates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: 1</dc:title>
  <dc:creator>Prashant Chauhan</dc:creator>
  <cp:lastModifiedBy>Prashant Chauhan</cp:lastModifiedBy>
  <cp:revision>38</cp:revision>
  <dcterms:created xsi:type="dcterms:W3CDTF">2020-08-04T18:01:53Z</dcterms:created>
  <dcterms:modified xsi:type="dcterms:W3CDTF">2020-08-11T14:13:28Z</dcterms:modified>
</cp:coreProperties>
</file>