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0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4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1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64737-430C-4148-B2DC-12913B39DD45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C9289-AF9B-4227-91D3-31F0D6625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9289-AF9B-4227-91D3-31F0D66255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3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9289-AF9B-4227-91D3-31F0D66255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9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9289-AF9B-4227-91D3-31F0D66255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53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9289-AF9B-4227-91D3-31F0D66255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8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1352-0437-44D1-A785-23CDF3EC804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3605-B155-4976-8CED-93CFE4DE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3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1352-0437-44D1-A785-23CDF3EC804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3605-B155-4976-8CED-93CFE4DE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1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1352-0437-44D1-A785-23CDF3EC804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3605-B155-4976-8CED-93CFE4DE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4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1352-0437-44D1-A785-23CDF3EC804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3605-B155-4976-8CED-93CFE4DE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9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1352-0437-44D1-A785-23CDF3EC804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3605-B155-4976-8CED-93CFE4DE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9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1352-0437-44D1-A785-23CDF3EC804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3605-B155-4976-8CED-93CFE4DE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7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1352-0437-44D1-A785-23CDF3EC804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3605-B155-4976-8CED-93CFE4DE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1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1352-0437-44D1-A785-23CDF3EC804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3605-B155-4976-8CED-93CFE4DE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3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1352-0437-44D1-A785-23CDF3EC804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3605-B155-4976-8CED-93CFE4DE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7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1352-0437-44D1-A785-23CDF3EC804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3605-B155-4976-8CED-93CFE4DE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7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1352-0437-44D1-A785-23CDF3EC804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3605-B155-4976-8CED-93CFE4DE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2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1352-0437-44D1-A785-23CDF3EC804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33605-B155-4976-8CED-93CFE4DE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6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hibernate/files/hibernate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1309" y="2983346"/>
            <a:ext cx="9125527" cy="20227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  <a:scene3d>
              <a:camera prst="obliqueTopLeft"/>
              <a:lightRig rig="threePt" dir="t"/>
            </a:scene3d>
          </a:bodyPr>
          <a:lstStyle/>
          <a:p>
            <a:pPr algn="l"/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    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Install Hibernate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-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To Use Hibernate In Any Java Application.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-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CRUD Operation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Hibernate.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5018" y="6437744"/>
            <a:ext cx="3861465" cy="420255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Created By : Prashant </a:t>
            </a:r>
            <a:r>
              <a:rPr lang="en-US" dirty="0" err="1" smtClean="0"/>
              <a:t>Chauha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54" y="984459"/>
            <a:ext cx="2165395" cy="17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1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9"/>
    </mc:Choice>
    <mc:Fallback xmlns="">
      <p:transition spd="slow" advTm="437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582543" y="17919"/>
            <a:ext cx="1538478" cy="6858000"/>
            <a:chOff x="3809238" y="0"/>
            <a:chExt cx="1402080" cy="6858000"/>
          </a:xfrm>
        </p:grpSpPr>
        <p:sp>
          <p:nvSpPr>
            <p:cNvPr id="18" name="Freeform 17"/>
            <p:cNvSpPr/>
            <p:nvPr/>
          </p:nvSpPr>
          <p:spPr>
            <a:xfrm>
              <a:off x="3809238" y="0"/>
              <a:ext cx="1402080" cy="6858000"/>
            </a:xfrm>
            <a:custGeom>
              <a:avLst/>
              <a:gdLst>
                <a:gd name="connsiteX0" fmla="*/ 0 w 1402080"/>
                <a:gd name="connsiteY0" fmla="*/ 0 h 6858000"/>
                <a:gd name="connsiteX1" fmla="*/ 944880 w 1402080"/>
                <a:gd name="connsiteY1" fmla="*/ 0 h 6858000"/>
                <a:gd name="connsiteX2" fmla="*/ 944880 w 1402080"/>
                <a:gd name="connsiteY2" fmla="*/ 5753100 h 6858000"/>
                <a:gd name="connsiteX3" fmla="*/ 1402080 w 1402080"/>
                <a:gd name="connsiteY3" fmla="*/ 6065520 h 6858000"/>
                <a:gd name="connsiteX4" fmla="*/ 944880 w 1402080"/>
                <a:gd name="connsiteY4" fmla="*/ 6377940 h 6858000"/>
                <a:gd name="connsiteX5" fmla="*/ 944880 w 1402080"/>
                <a:gd name="connsiteY5" fmla="*/ 6858000 h 6858000"/>
                <a:gd name="connsiteX6" fmla="*/ 0 w 140208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2080" h="6858000">
                  <a:moveTo>
                    <a:pt x="0" y="0"/>
                  </a:moveTo>
                  <a:lnTo>
                    <a:pt x="944880" y="0"/>
                  </a:lnTo>
                  <a:lnTo>
                    <a:pt x="944880" y="5753100"/>
                  </a:lnTo>
                  <a:lnTo>
                    <a:pt x="1402080" y="6065520"/>
                  </a:lnTo>
                  <a:lnTo>
                    <a:pt x="944880" y="6377940"/>
                  </a:lnTo>
                  <a:lnTo>
                    <a:pt x="94488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39640" y="5852160"/>
              <a:ext cx="4090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5</a:t>
              </a:r>
              <a:r>
                <a:rPr lang="en-US" sz="2400" b="1" dirty="0" smtClean="0"/>
                <a:t> </a:t>
              </a:r>
              <a:endParaRPr lang="en-US" sz="24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468" y="144988"/>
            <a:ext cx="6065520" cy="3581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800" b="1" dirty="0" smtClean="0">
                <a:latin typeface="+mn-lt"/>
              </a:rPr>
              <a:t>Agenda </a:t>
            </a:r>
            <a:endParaRPr lang="en-US" sz="2800" dirty="0">
              <a:latin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834640" y="0"/>
            <a:ext cx="1402080" cy="6858000"/>
            <a:chOff x="2834640" y="0"/>
            <a:chExt cx="1402080" cy="6858000"/>
          </a:xfrm>
        </p:grpSpPr>
        <p:sp>
          <p:nvSpPr>
            <p:cNvPr id="20" name="Freeform 19"/>
            <p:cNvSpPr/>
            <p:nvPr/>
          </p:nvSpPr>
          <p:spPr>
            <a:xfrm>
              <a:off x="2834640" y="0"/>
              <a:ext cx="1402080" cy="6858000"/>
            </a:xfrm>
            <a:custGeom>
              <a:avLst/>
              <a:gdLst>
                <a:gd name="connsiteX0" fmla="*/ 0 w 1402080"/>
                <a:gd name="connsiteY0" fmla="*/ 0 h 6858000"/>
                <a:gd name="connsiteX1" fmla="*/ 944880 w 1402080"/>
                <a:gd name="connsiteY1" fmla="*/ 0 h 6858000"/>
                <a:gd name="connsiteX2" fmla="*/ 944880 w 1402080"/>
                <a:gd name="connsiteY2" fmla="*/ 4493695 h 6858000"/>
                <a:gd name="connsiteX3" fmla="*/ 1402080 w 1402080"/>
                <a:gd name="connsiteY3" fmla="*/ 4806115 h 6858000"/>
                <a:gd name="connsiteX4" fmla="*/ 944880 w 1402080"/>
                <a:gd name="connsiteY4" fmla="*/ 5118535 h 6858000"/>
                <a:gd name="connsiteX5" fmla="*/ 944880 w 1402080"/>
                <a:gd name="connsiteY5" fmla="*/ 6858000 h 6858000"/>
                <a:gd name="connsiteX6" fmla="*/ 0 w 140208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2080" h="6858000">
                  <a:moveTo>
                    <a:pt x="0" y="0"/>
                  </a:moveTo>
                  <a:lnTo>
                    <a:pt x="944880" y="0"/>
                  </a:lnTo>
                  <a:lnTo>
                    <a:pt x="944880" y="4493695"/>
                  </a:lnTo>
                  <a:lnTo>
                    <a:pt x="1402080" y="4806115"/>
                  </a:lnTo>
                  <a:lnTo>
                    <a:pt x="944880" y="5118535"/>
                  </a:lnTo>
                  <a:lnTo>
                    <a:pt x="94488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09238" y="4631174"/>
              <a:ext cx="340158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4</a:t>
              </a:r>
              <a:endParaRPr lang="en-US" sz="2400" dirty="0"/>
            </a:p>
          </p:txBody>
        </p:sp>
      </p:grpSp>
      <p:sp>
        <p:nvSpPr>
          <p:cNvPr id="39" name="Freeform 38"/>
          <p:cNvSpPr/>
          <p:nvPr/>
        </p:nvSpPr>
        <p:spPr>
          <a:xfrm rot="5400000">
            <a:off x="-853656" y="2747896"/>
            <a:ext cx="6858000" cy="1371168"/>
          </a:xfrm>
          <a:custGeom>
            <a:avLst/>
            <a:gdLst>
              <a:gd name="connsiteX0" fmla="*/ 0 w 6858000"/>
              <a:gd name="connsiteY0" fmla="*/ 1371168 h 1371168"/>
              <a:gd name="connsiteX1" fmla="*/ 0 w 6858000"/>
              <a:gd name="connsiteY1" fmla="*/ 426288 h 1371168"/>
              <a:gd name="connsiteX2" fmla="*/ 3407920 w 6858000"/>
              <a:gd name="connsiteY2" fmla="*/ 426288 h 1371168"/>
              <a:gd name="connsiteX3" fmla="*/ 3650006 w 6858000"/>
              <a:gd name="connsiteY3" fmla="*/ 0 h 1371168"/>
              <a:gd name="connsiteX4" fmla="*/ 3966585 w 6858000"/>
              <a:gd name="connsiteY4" fmla="*/ 426288 h 1371168"/>
              <a:gd name="connsiteX5" fmla="*/ 6858000 w 6858000"/>
              <a:gd name="connsiteY5" fmla="*/ 426288 h 1371168"/>
              <a:gd name="connsiteX6" fmla="*/ 6858000 w 6858000"/>
              <a:gd name="connsiteY6" fmla="*/ 1371168 h 137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371168">
                <a:moveTo>
                  <a:pt x="0" y="1371168"/>
                </a:moveTo>
                <a:lnTo>
                  <a:pt x="0" y="426288"/>
                </a:lnTo>
                <a:lnTo>
                  <a:pt x="3407920" y="426288"/>
                </a:lnTo>
                <a:lnTo>
                  <a:pt x="3650006" y="0"/>
                </a:lnTo>
                <a:lnTo>
                  <a:pt x="3966585" y="426288"/>
                </a:lnTo>
                <a:lnTo>
                  <a:pt x="6858000" y="426288"/>
                </a:lnTo>
                <a:lnTo>
                  <a:pt x="6858000" y="1371168"/>
                </a:lnTo>
                <a:close/>
              </a:path>
            </a:pathLst>
          </a:cu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815590" y="3446919"/>
            <a:ext cx="340158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3</a:t>
            </a:r>
            <a:endParaRPr lang="en-US" sz="2400" dirty="0"/>
          </a:p>
        </p:txBody>
      </p:sp>
      <p:sp>
        <p:nvSpPr>
          <p:cNvPr id="22" name="Freeform 21"/>
          <p:cNvSpPr/>
          <p:nvPr/>
        </p:nvSpPr>
        <p:spPr>
          <a:xfrm>
            <a:off x="944880" y="8960"/>
            <a:ext cx="1386840" cy="6858000"/>
          </a:xfrm>
          <a:custGeom>
            <a:avLst/>
            <a:gdLst>
              <a:gd name="connsiteX0" fmla="*/ 0 w 1386840"/>
              <a:gd name="connsiteY0" fmla="*/ 0 h 6858000"/>
              <a:gd name="connsiteX1" fmla="*/ 944880 w 1386840"/>
              <a:gd name="connsiteY1" fmla="*/ 0 h 6858000"/>
              <a:gd name="connsiteX2" fmla="*/ 944880 w 1386840"/>
              <a:gd name="connsiteY2" fmla="*/ 1985303 h 6858000"/>
              <a:gd name="connsiteX3" fmla="*/ 1386840 w 1386840"/>
              <a:gd name="connsiteY3" fmla="*/ 2287309 h 6858000"/>
              <a:gd name="connsiteX4" fmla="*/ 944880 w 1386840"/>
              <a:gd name="connsiteY4" fmla="*/ 2589315 h 6858000"/>
              <a:gd name="connsiteX5" fmla="*/ 944880 w 1386840"/>
              <a:gd name="connsiteY5" fmla="*/ 6858000 h 6858000"/>
              <a:gd name="connsiteX6" fmla="*/ 0 w 138684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6840" h="6858000">
                <a:moveTo>
                  <a:pt x="0" y="0"/>
                </a:moveTo>
                <a:lnTo>
                  <a:pt x="944880" y="0"/>
                </a:lnTo>
                <a:lnTo>
                  <a:pt x="944880" y="1985303"/>
                </a:lnTo>
                <a:lnTo>
                  <a:pt x="1386840" y="2287309"/>
                </a:lnTo>
                <a:lnTo>
                  <a:pt x="944880" y="2589315"/>
                </a:lnTo>
                <a:lnTo>
                  <a:pt x="94488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0" y="13440"/>
            <a:ext cx="1405890" cy="6858000"/>
          </a:xfrm>
          <a:custGeom>
            <a:avLst/>
            <a:gdLst>
              <a:gd name="connsiteX0" fmla="*/ 948690 w 1405890"/>
              <a:gd name="connsiteY0" fmla="*/ 715486 h 6858000"/>
              <a:gd name="connsiteX1" fmla="*/ 1405890 w 1405890"/>
              <a:gd name="connsiteY1" fmla="*/ 1027906 h 6858000"/>
              <a:gd name="connsiteX2" fmla="*/ 948690 w 1405890"/>
              <a:gd name="connsiteY2" fmla="*/ 1340326 h 6858000"/>
              <a:gd name="connsiteX3" fmla="*/ 0 w 1405890"/>
              <a:gd name="connsiteY3" fmla="*/ 0 h 6858000"/>
              <a:gd name="connsiteX4" fmla="*/ 944880 w 1405890"/>
              <a:gd name="connsiteY4" fmla="*/ 0 h 6858000"/>
              <a:gd name="connsiteX5" fmla="*/ 944880 w 1405890"/>
              <a:gd name="connsiteY5" fmla="*/ 6858000 h 6858000"/>
              <a:gd name="connsiteX6" fmla="*/ 0 w 140589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5890" h="6858000">
                <a:moveTo>
                  <a:pt x="948690" y="715486"/>
                </a:moveTo>
                <a:lnTo>
                  <a:pt x="1405890" y="1027906"/>
                </a:lnTo>
                <a:lnTo>
                  <a:pt x="948690" y="1340326"/>
                </a:lnTo>
                <a:close/>
                <a:moveTo>
                  <a:pt x="0" y="0"/>
                </a:moveTo>
                <a:lnTo>
                  <a:pt x="944880" y="0"/>
                </a:lnTo>
                <a:lnTo>
                  <a:pt x="94488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813635" y="2055813"/>
            <a:ext cx="340158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929640" y="797073"/>
            <a:ext cx="340158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1</a:t>
            </a:r>
            <a:endParaRPr lang="en-US" sz="2400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4844468" y="836632"/>
            <a:ext cx="7365476" cy="57692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+mn-lt"/>
              </a:rPr>
              <a:t>Install Hibernate/Download (.</a:t>
            </a:r>
            <a:r>
              <a:rPr lang="en-US" sz="2800" b="1" dirty="0" smtClean="0">
                <a:latin typeface="+mn-lt"/>
              </a:rPr>
              <a:t>Jar</a:t>
            </a:r>
            <a:r>
              <a:rPr lang="en-US" sz="2800" dirty="0" smtClean="0">
                <a:latin typeface="+mn-lt"/>
              </a:rPr>
              <a:t>)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endParaRPr lang="en-US" sz="2800" dirty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1. </a:t>
            </a:r>
            <a:r>
              <a:rPr lang="en-US" sz="2800" dirty="0">
                <a:latin typeface="+mn-lt"/>
              </a:rPr>
              <a:t>Steps To Use Hibernate In Any Java </a:t>
            </a:r>
            <a:r>
              <a:rPr lang="en-US" sz="2800" dirty="0" smtClean="0">
                <a:latin typeface="+mn-lt"/>
              </a:rPr>
              <a:t>Application</a:t>
            </a:r>
            <a:br>
              <a:rPr lang="en-US" sz="2800" dirty="0" smtClean="0">
                <a:latin typeface="+mn-lt"/>
              </a:rPr>
            </a:br>
            <a:endParaRPr lang="en-US" sz="2800" dirty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2. </a:t>
            </a:r>
            <a:r>
              <a:rPr lang="en-US" sz="2800" dirty="0">
                <a:latin typeface="+mn-lt"/>
              </a:rPr>
              <a:t>Example On Hibernate </a:t>
            </a:r>
            <a:r>
              <a:rPr lang="en-US" sz="2800" b="1" dirty="0" smtClean="0">
                <a:latin typeface="+mn-lt"/>
              </a:rPr>
              <a:t>Insert Query</a:t>
            </a:r>
            <a:endParaRPr lang="en-US" sz="2800" b="1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3. </a:t>
            </a:r>
            <a:r>
              <a:rPr lang="en-US" sz="2800" dirty="0">
                <a:latin typeface="+mn-lt"/>
              </a:rPr>
              <a:t>Example On Hibernate </a:t>
            </a:r>
            <a:r>
              <a:rPr lang="en-US" sz="2800" b="1" dirty="0">
                <a:latin typeface="+mn-lt"/>
              </a:rPr>
              <a:t>Select </a:t>
            </a:r>
            <a:r>
              <a:rPr lang="en-US" sz="2800" b="1" dirty="0" smtClean="0">
                <a:latin typeface="+mn-lt"/>
              </a:rPr>
              <a:t>Query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4</a:t>
            </a:r>
            <a:r>
              <a:rPr lang="en-US" sz="2800" dirty="0" smtClean="0">
                <a:latin typeface="+mn-lt"/>
              </a:rPr>
              <a:t>. </a:t>
            </a:r>
            <a:r>
              <a:rPr lang="en-US" sz="2800" dirty="0">
                <a:latin typeface="+mn-lt"/>
              </a:rPr>
              <a:t>Example On Hibernate </a:t>
            </a:r>
            <a:r>
              <a:rPr lang="en-US" sz="2800" b="1" dirty="0">
                <a:latin typeface="+mn-lt"/>
              </a:rPr>
              <a:t>Update </a:t>
            </a:r>
            <a:r>
              <a:rPr lang="en-US" sz="2800" b="1" dirty="0" smtClean="0">
                <a:latin typeface="+mn-lt"/>
              </a:rPr>
              <a:t>Query</a:t>
            </a:r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5. </a:t>
            </a:r>
            <a:r>
              <a:rPr lang="en-US" sz="2800" dirty="0">
                <a:latin typeface="+mn-lt"/>
              </a:rPr>
              <a:t>Example On Hibernate </a:t>
            </a:r>
            <a:r>
              <a:rPr lang="en-US" sz="2800" b="1" dirty="0">
                <a:latin typeface="+mn-lt"/>
              </a:rPr>
              <a:t>Delete Query</a:t>
            </a:r>
          </a:p>
          <a:p>
            <a:endParaRPr lang="en-US" sz="2800" dirty="0">
              <a:latin typeface="+mn-lt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237" y="2900636"/>
            <a:ext cx="1217763" cy="296944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10444899" y="3233394"/>
            <a:ext cx="556181" cy="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444899" y="3908584"/>
            <a:ext cx="556181" cy="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0633435" y="4631174"/>
            <a:ext cx="414779" cy="11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633435" y="5439266"/>
            <a:ext cx="414779" cy="11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11" y="253352"/>
            <a:ext cx="1579688" cy="130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4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2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73" y="138545"/>
            <a:ext cx="11831782" cy="4618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/>
              <a:t>Install Hibernate/Download </a:t>
            </a:r>
            <a:r>
              <a:rPr lang="en-US" sz="2800" dirty="0"/>
              <a:t>(.</a:t>
            </a:r>
            <a:r>
              <a:rPr lang="en-US" sz="2800" b="1" dirty="0"/>
              <a:t>Jar</a:t>
            </a:r>
            <a:r>
              <a:rPr lang="en-US" sz="2800" dirty="0"/>
              <a:t>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1673" y="961302"/>
            <a:ext cx="11970327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STEP -1 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Go to Hibernate related jars here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366D6"/>
                </a:solidFill>
                <a:effectLst/>
                <a:hlinkClick r:id="rId2"/>
              </a:rPr>
              <a:t>http://sourceforge.net/projects/hibernate/files/hibernate3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rgbClr val="0366D6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STEP -2 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Above URL choose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hibernate 3.2.2-ga.zip,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as we are in initial stage this version stable.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Unzip 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and now you can find some jar files in the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lib folder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actually we doesn’t require all the jar files,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     Now just select the following jar files..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Anttr-2.7.6.jar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asm.jar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asm-attrs.jar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cglib-2.1.3.jar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commons-collections-2.1.1.jar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commons-logging-1.0.4.jar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ehcash.jar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dom4j-1.6.1.jar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hibernate3.jar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jta.jar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log4j-1.2.3.jar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Remember: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 smtClean="0"/>
              <a:t>hibernate3.jar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Hibernate jars we must include one more jar file, related to our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database</a:t>
            </a:r>
            <a:r>
              <a:rPr lang="en-US" altLang="en-US" sz="1800" dirty="0">
                <a:solidFill>
                  <a:srgbClr val="24292E"/>
                </a:solidFill>
              </a:rPr>
              <a:t>.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73" y="138545"/>
            <a:ext cx="11831782" cy="4618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/>
              <a:t>Steps </a:t>
            </a:r>
            <a:r>
              <a:rPr lang="en-US" sz="2800" b="1" dirty="0" smtClean="0"/>
              <a:t>To </a:t>
            </a:r>
            <a:r>
              <a:rPr lang="en-US" sz="2800" b="1" dirty="0"/>
              <a:t>Use Hibernate In Any Java Application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748145"/>
            <a:ext cx="11831782" cy="6012873"/>
          </a:xfrm>
        </p:spPr>
        <p:txBody>
          <a:bodyPr>
            <a:norm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his </a:t>
            </a:r>
            <a:r>
              <a:rPr lang="en-US" sz="2000" dirty="0"/>
              <a:t>is the exact flow of any hibernate application</a:t>
            </a: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olidFill>
                  <a:srgbClr val="000000"/>
                </a:solidFill>
              </a:rPr>
              <a:t>Whether </a:t>
            </a:r>
            <a:r>
              <a:rPr lang="en-US" sz="2000" dirty="0">
                <a:solidFill>
                  <a:srgbClr val="000000"/>
                </a:solidFill>
              </a:rPr>
              <a:t>the java application will run in the </a:t>
            </a:r>
            <a:r>
              <a:rPr lang="en-US" sz="2000" b="1" dirty="0">
                <a:solidFill>
                  <a:srgbClr val="00B050"/>
                </a:solidFill>
              </a:rPr>
              <a:t>server</a:t>
            </a:r>
            <a:r>
              <a:rPr lang="en-US" sz="2000" dirty="0">
                <a:solidFill>
                  <a:srgbClr val="000000"/>
                </a:solidFill>
              </a:rPr>
              <a:t> or </a:t>
            </a:r>
            <a:r>
              <a:rPr lang="en-US" sz="2000" b="1" dirty="0">
                <a:solidFill>
                  <a:srgbClr val="00B050"/>
                </a:solidFill>
              </a:rPr>
              <a:t>without server</a:t>
            </a:r>
            <a:r>
              <a:rPr lang="en-US" sz="2000" dirty="0">
                <a:solidFill>
                  <a:srgbClr val="000000"/>
                </a:solidFill>
              </a:rPr>
              <a:t>, and the application may be desktop or </a:t>
            </a:r>
            <a:r>
              <a:rPr lang="en-US" sz="2000" dirty="0" smtClean="0">
                <a:solidFill>
                  <a:srgbClr val="000000"/>
                </a:solidFill>
              </a:rPr>
              <a:t/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      stand </a:t>
            </a:r>
            <a:r>
              <a:rPr lang="en-US" sz="2000" dirty="0">
                <a:solidFill>
                  <a:srgbClr val="000000"/>
                </a:solidFill>
              </a:rPr>
              <a:t>alone, swing, </a:t>
            </a:r>
            <a:r>
              <a:rPr lang="en-US" sz="2000" dirty="0" err="1">
                <a:solidFill>
                  <a:srgbClr val="000000"/>
                </a:solidFill>
              </a:rPr>
              <a:t>awt</a:t>
            </a:r>
            <a:r>
              <a:rPr lang="en-US" sz="2000" dirty="0">
                <a:solidFill>
                  <a:srgbClr val="000000"/>
                </a:solidFill>
              </a:rPr>
              <a:t>, servlet…what ever, but the steps are common to all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 smtClean="0">
                <a:solidFill>
                  <a:srgbClr val="000000"/>
                </a:solidFill>
              </a:rPr>
              <a:t>In </a:t>
            </a:r>
            <a:r>
              <a:rPr lang="en-US" sz="1800" dirty="0">
                <a:solidFill>
                  <a:srgbClr val="000000"/>
                </a:solidFill>
              </a:rPr>
              <a:t>order to work with hibernate we </a:t>
            </a:r>
            <a:r>
              <a:rPr lang="en-US" sz="1800" dirty="0">
                <a:solidFill>
                  <a:srgbClr val="FF0000"/>
                </a:solidFill>
              </a:rPr>
              <a:t>don’t required any server</a:t>
            </a:r>
            <a:r>
              <a:rPr lang="en-US" sz="1800" dirty="0">
                <a:solidFill>
                  <a:srgbClr val="000000"/>
                </a:solidFill>
              </a:rPr>
              <a:t> as mandatory but we need hibernate software (.jar(s) files).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868218" y="3260436"/>
            <a:ext cx="1967346" cy="1182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Application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35564" y="2914650"/>
            <a:ext cx="1613972" cy="9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34871" y="3977410"/>
            <a:ext cx="1771815" cy="62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191" y="2618271"/>
            <a:ext cx="902999" cy="9029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43" y="4147127"/>
            <a:ext cx="902999" cy="9029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Rectangle 19"/>
          <p:cNvSpPr/>
          <p:nvPr/>
        </p:nvSpPr>
        <p:spPr>
          <a:xfrm rot="19864816">
            <a:off x="3526804" y="2760761"/>
            <a:ext cx="904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server</a:t>
            </a:r>
          </a:p>
        </p:txBody>
      </p:sp>
      <p:sp>
        <p:nvSpPr>
          <p:cNvPr id="21" name="Rectangle 20"/>
          <p:cNvSpPr/>
          <p:nvPr/>
        </p:nvSpPr>
        <p:spPr>
          <a:xfrm rot="1223491">
            <a:off x="3212150" y="4444738"/>
            <a:ext cx="1281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w</a:t>
            </a:r>
            <a:r>
              <a:rPr lang="en-US" sz="1400" b="1" dirty="0" smtClean="0">
                <a:solidFill>
                  <a:srgbClr val="00B050"/>
                </a:solidFill>
              </a:rPr>
              <a:t>ithout server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 rot="19864816">
            <a:off x="6051406" y="3415308"/>
            <a:ext cx="904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Or 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249886" y="2498271"/>
            <a:ext cx="4310743" cy="2467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</a:t>
            </a:r>
            <a:r>
              <a:rPr lang="en-US" dirty="0"/>
              <a:t> application may be </a:t>
            </a:r>
            <a:r>
              <a:rPr lang="en-US" b="1" dirty="0">
                <a:solidFill>
                  <a:schemeClr val="tx1"/>
                </a:solidFill>
              </a:rPr>
              <a:t>desktop</a:t>
            </a:r>
            <a:r>
              <a:rPr lang="en-US" dirty="0"/>
              <a:t> or </a:t>
            </a:r>
            <a:r>
              <a:rPr lang="en-US" dirty="0" smtClean="0">
                <a:solidFill>
                  <a:schemeClr val="tx1"/>
                </a:solidFill>
              </a:rPr>
              <a:t>stand </a:t>
            </a:r>
            <a:r>
              <a:rPr lang="en-US" dirty="0">
                <a:solidFill>
                  <a:schemeClr val="tx1"/>
                </a:solidFill>
              </a:rPr>
              <a:t>alone, swing, </a:t>
            </a:r>
            <a:r>
              <a:rPr lang="en-US" dirty="0" err="1">
                <a:solidFill>
                  <a:schemeClr val="tx1"/>
                </a:solidFill>
              </a:rPr>
              <a:t>awt</a:t>
            </a:r>
            <a:r>
              <a:rPr lang="en-US" dirty="0">
                <a:solidFill>
                  <a:schemeClr val="tx1"/>
                </a:solidFill>
              </a:rPr>
              <a:t>, servlet</a:t>
            </a:r>
            <a:r>
              <a:rPr lang="en-US" dirty="0"/>
              <a:t>…what ever, but the steps are common to all.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5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0" grpId="0"/>
      <p:bldP spid="21" grpId="0"/>
      <p:bldP spid="22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73" y="0"/>
            <a:ext cx="11831782" cy="4618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/>
              <a:t>Steps </a:t>
            </a:r>
            <a:r>
              <a:rPr lang="en-US" sz="2800" b="1" dirty="0" smtClean="0"/>
              <a:t>To </a:t>
            </a:r>
            <a:r>
              <a:rPr lang="en-US" sz="2800" b="1" dirty="0"/>
              <a:t>Use Hibernate In Any Java Application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" y="547007"/>
            <a:ext cx="12050486" cy="6214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1.</a:t>
            </a:r>
            <a:r>
              <a:rPr lang="en-US" sz="1600" dirty="0">
                <a:solidFill>
                  <a:srgbClr val="000000"/>
                </a:solidFill>
              </a:rPr>
              <a:t> Import the hibernate API, they are many more, but these 2 are more than enough</a:t>
            </a:r>
            <a:r>
              <a:rPr lang="en-US" sz="1600" dirty="0" smtClean="0">
                <a:solidFill>
                  <a:srgbClr val="000000"/>
                </a:solidFill>
              </a:rPr>
              <a:t>…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2. </a:t>
            </a:r>
            <a:r>
              <a:rPr lang="en-US" sz="1600" dirty="0" smtClean="0"/>
              <a:t>To load configuration xml, we need to create object of </a:t>
            </a:r>
            <a:r>
              <a:rPr lang="en-US" sz="1600" b="1" dirty="0" smtClean="0">
                <a:solidFill>
                  <a:srgbClr val="00B0F0"/>
                </a:solidFill>
              </a:rPr>
              <a:t>Configuration class</a:t>
            </a:r>
            <a:r>
              <a:rPr lang="en-US" sz="1600" dirty="0" smtClean="0"/>
              <a:t>, which is given in </a:t>
            </a:r>
            <a:r>
              <a:rPr lang="en-US" sz="1600" b="1" dirty="0" err="1" smtClean="0">
                <a:solidFill>
                  <a:srgbClr val="00B0F0"/>
                </a:solidFill>
              </a:rPr>
              <a:t>org.hibernate.cfg</a:t>
            </a:r>
            <a:r>
              <a:rPr lang="en-US" sz="1600" b="1" dirty="0" smtClean="0"/>
              <a:t>.*</a:t>
            </a:r>
            <a:r>
              <a:rPr lang="en-US" sz="1600" dirty="0" smtClean="0"/>
              <a:t>;  </a:t>
            </a:r>
            <a:br>
              <a:rPr lang="en-US" sz="1600" dirty="0" smtClean="0"/>
            </a:br>
            <a:r>
              <a:rPr lang="en-US" sz="1600" dirty="0" smtClean="0"/>
              <a:t>     and we need to call </a:t>
            </a:r>
            <a:r>
              <a:rPr lang="en-US" sz="1600" b="1" dirty="0" smtClean="0">
                <a:solidFill>
                  <a:srgbClr val="00B0F0"/>
                </a:solidFill>
              </a:rPr>
              <a:t>configure() </a:t>
            </a:r>
            <a:r>
              <a:rPr lang="en-US" sz="1600" dirty="0" smtClean="0"/>
              <a:t>method in that class, by passing xml configuration file </a:t>
            </a:r>
            <a:r>
              <a:rPr lang="en-US" sz="1600" dirty="0">
                <a:solidFill>
                  <a:srgbClr val="000000"/>
                </a:solidFill>
              </a:rPr>
              <a:t>name as </a:t>
            </a:r>
            <a:r>
              <a:rPr lang="en-US" sz="1600" dirty="0" smtClean="0"/>
              <a:t>parameter.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b="1" dirty="0"/>
          </a:p>
          <a:p>
            <a:r>
              <a:rPr lang="en-US" sz="16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smtClean="0">
                <a:solidFill>
                  <a:srgbClr val="00B0F0"/>
                </a:solidFill>
              </a:rPr>
              <a:t>configuration</a:t>
            </a:r>
            <a:r>
              <a:rPr lang="en-US" sz="1600" dirty="0">
                <a:solidFill>
                  <a:srgbClr val="000000"/>
                </a:solidFill>
              </a:rPr>
              <a:t> file name is your choice, but by </a:t>
            </a:r>
            <a:r>
              <a:rPr lang="en-US" sz="1600" dirty="0">
                <a:solidFill>
                  <a:srgbClr val="339966"/>
                </a:solidFill>
              </a:rPr>
              <a:t>default</a:t>
            </a:r>
            <a:r>
              <a:rPr lang="en-US" sz="1600" dirty="0">
                <a:solidFill>
                  <a:srgbClr val="000000"/>
                </a:solidFill>
              </a:rPr>
              <a:t> am have been given </a:t>
            </a:r>
            <a:r>
              <a:rPr lang="en-US" sz="1600" dirty="0" smtClean="0">
                <a:solidFill>
                  <a:srgbClr val="FF9900"/>
                </a:solidFill>
              </a:rPr>
              <a:t>hibernate.cfg.xml</a:t>
            </a:r>
            <a:endParaRPr lang="en-US" sz="1600" b="1" dirty="0" smtClean="0"/>
          </a:p>
          <a:p>
            <a:r>
              <a:rPr lang="en-US" sz="16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once </a:t>
            </a:r>
            <a:r>
              <a:rPr lang="en-US" sz="1600" dirty="0">
                <a:solidFill>
                  <a:srgbClr val="000000"/>
                </a:solidFill>
              </a:rPr>
              <a:t>we write the </a:t>
            </a:r>
            <a:r>
              <a:rPr lang="en-US" sz="1600" dirty="0" smtClean="0">
                <a:solidFill>
                  <a:srgbClr val="000000"/>
                </a:solidFill>
              </a:rPr>
              <a:t>line _</a:t>
            </a:r>
            <a:r>
              <a:rPr lang="en-US" sz="1600" dirty="0">
                <a:solidFill>
                  <a:srgbClr val="000000"/>
                </a:solidFill>
              </a:rPr>
              <a:t> </a:t>
            </a:r>
            <a:r>
              <a:rPr lang="en-US" sz="1600" b="1" dirty="0" err="1" smtClean="0">
                <a:solidFill>
                  <a:srgbClr val="000000"/>
                </a:solidFill>
              </a:rPr>
              <a:t>cfg.configure</a:t>
            </a:r>
            <a:r>
              <a:rPr lang="en-US" sz="1600" b="1" dirty="0">
                <a:solidFill>
                  <a:srgbClr val="000000"/>
                </a:solidFill>
              </a:rPr>
              <a:t>(“hibernate.cfg.xml”), </a:t>
            </a:r>
            <a:r>
              <a:rPr lang="en-US" sz="1600" dirty="0">
                <a:solidFill>
                  <a:srgbClr val="000000"/>
                </a:solidFill>
              </a:rPr>
              <a:t>configuration object</a:t>
            </a:r>
            <a:r>
              <a:rPr lang="en-US" sz="1600" b="1" dirty="0">
                <a:solidFill>
                  <a:srgbClr val="000000"/>
                </a:solidFill>
              </a:rPr>
              <a:t> </a:t>
            </a:r>
            <a:r>
              <a:rPr lang="en-US" sz="1600" b="1" dirty="0" err="1" smtClean="0">
                <a:solidFill>
                  <a:srgbClr val="000000"/>
                </a:solidFill>
              </a:rPr>
              <a:t>cfg</a:t>
            </a:r>
            <a:r>
              <a:rPr lang="en-US" sz="1600" b="1" dirty="0">
                <a:solidFill>
                  <a:srgbClr val="000000"/>
                </a:solidFill>
              </a:rPr>
              <a:t> </a:t>
            </a:r>
            <a:r>
              <a:rPr lang="en-US" sz="1600" dirty="0">
                <a:solidFill>
                  <a:srgbClr val="000000"/>
                </a:solidFill>
              </a:rPr>
              <a:t>will reads this xml file</a:t>
            </a:r>
            <a:r>
              <a:rPr lang="en-US" sz="1600" b="1" dirty="0">
                <a:solidFill>
                  <a:srgbClr val="000000"/>
                </a:solidFill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</a:rPr>
              <a:t>hibernate.cfg.xml</a:t>
            </a:r>
            <a:endParaRPr lang="en-US" sz="1600" dirty="0" smtClean="0">
              <a:solidFill>
                <a:srgbClr val="31313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313131"/>
                </a:solidFill>
              </a:rPr>
              <a:t>   </a:t>
            </a:r>
            <a:r>
              <a:rPr lang="en-US" sz="1600" dirty="0" smtClean="0">
                <a:solidFill>
                  <a:srgbClr val="31313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err="1" smtClean="0">
                <a:solidFill>
                  <a:srgbClr val="313131"/>
                </a:solidFill>
              </a:rPr>
              <a:t>cf</a:t>
            </a:r>
            <a:r>
              <a:rPr lang="en-US" sz="1600" dirty="0" smtClean="0">
                <a:solidFill>
                  <a:srgbClr val="313131"/>
                </a:solidFill>
              </a:rPr>
              <a:t> </a:t>
            </a:r>
            <a:r>
              <a:rPr lang="en-US" sz="1600" dirty="0">
                <a:solidFill>
                  <a:srgbClr val="313131"/>
                </a:solidFill>
              </a:rPr>
              <a:t>will reads data from </a:t>
            </a:r>
            <a:r>
              <a:rPr lang="en-US" sz="1600" dirty="0" smtClean="0">
                <a:solidFill>
                  <a:srgbClr val="FF9900"/>
                </a:solidFill>
              </a:rPr>
              <a:t>hibernate.cfg.xml</a:t>
            </a:r>
            <a:r>
              <a:rPr lang="en-US" sz="1600" dirty="0" smtClean="0">
                <a:solidFill>
                  <a:srgbClr val="313131"/>
                </a:solidFill>
              </a:rPr>
              <a:t/>
            </a:r>
            <a:br>
              <a:rPr lang="en-US" sz="1600" dirty="0" smtClean="0">
                <a:solidFill>
                  <a:srgbClr val="313131"/>
                </a:solidFill>
              </a:rPr>
            </a:br>
            <a:r>
              <a:rPr lang="en-US" sz="1600" dirty="0">
                <a:solidFill>
                  <a:srgbClr val="313131"/>
                </a:solidFill>
              </a:rPr>
              <a:t> </a:t>
            </a:r>
            <a:r>
              <a:rPr lang="en-US" sz="1600" dirty="0" smtClean="0">
                <a:solidFill>
                  <a:srgbClr val="313131"/>
                </a:solidFill>
              </a:rPr>
              <a:t>       </a:t>
            </a:r>
            <a:r>
              <a:rPr lang="en-US" sz="1600" dirty="0" smtClean="0">
                <a:solidFill>
                  <a:srgbClr val="31313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olidFill>
                  <a:srgbClr val="313131"/>
                </a:solidFill>
              </a:rPr>
              <a:t>Stores </a:t>
            </a:r>
            <a:r>
              <a:rPr lang="en-US" sz="1600" dirty="0">
                <a:solidFill>
                  <a:srgbClr val="313131"/>
                </a:solidFill>
              </a:rPr>
              <a:t>the data in different </a:t>
            </a:r>
            <a:r>
              <a:rPr lang="en-US" sz="1600" dirty="0" smtClean="0">
                <a:solidFill>
                  <a:srgbClr val="313131"/>
                </a:solidFill>
              </a:rPr>
              <a:t>variables</a:t>
            </a:r>
            <a:br>
              <a:rPr lang="en-US" sz="1600" dirty="0" smtClean="0">
                <a:solidFill>
                  <a:srgbClr val="313131"/>
                </a:solidFill>
              </a:rPr>
            </a:br>
            <a:r>
              <a:rPr lang="en-US" sz="1600" dirty="0" smtClean="0">
                <a:solidFill>
                  <a:srgbClr val="313131"/>
                </a:solidFill>
              </a:rPr>
              <a:t>              </a:t>
            </a:r>
            <a:r>
              <a:rPr lang="en-US" sz="1600" dirty="0" smtClean="0">
                <a:solidFill>
                  <a:srgbClr val="31313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olidFill>
                  <a:srgbClr val="313131"/>
                </a:solidFill>
              </a:rPr>
              <a:t>finally </a:t>
            </a:r>
            <a:r>
              <a:rPr lang="en-US" sz="1600" dirty="0">
                <a:solidFill>
                  <a:srgbClr val="313131"/>
                </a:solidFill>
              </a:rPr>
              <a:t>all these variables are grouped and create one </a:t>
            </a:r>
            <a:r>
              <a:rPr lang="en-US" sz="1600" dirty="0">
                <a:solidFill>
                  <a:srgbClr val="00CCFF"/>
                </a:solidFill>
              </a:rPr>
              <a:t>high</a:t>
            </a:r>
            <a:r>
              <a:rPr lang="en-US" sz="1600" dirty="0">
                <a:solidFill>
                  <a:srgbClr val="313131"/>
                </a:solidFill>
              </a:rPr>
              <a:t> level hibernate object we can call as </a:t>
            </a:r>
            <a:r>
              <a:rPr lang="en-US" sz="1600" dirty="0" err="1">
                <a:solidFill>
                  <a:srgbClr val="313131"/>
                </a:solidFill>
              </a:rPr>
              <a:t>SessionFactory</a:t>
            </a:r>
            <a:r>
              <a:rPr lang="en-US" sz="1600" dirty="0">
                <a:solidFill>
                  <a:srgbClr val="313131"/>
                </a:solidFill>
              </a:rPr>
              <a:t> object</a:t>
            </a:r>
            <a:r>
              <a:rPr lang="en-US" sz="1600" dirty="0" smtClean="0">
                <a:solidFill>
                  <a:srgbClr val="313131"/>
                </a:solidFill>
              </a:rPr>
              <a:t>.</a:t>
            </a:r>
            <a:br>
              <a:rPr lang="en-US" sz="1600" dirty="0" smtClean="0">
                <a:solidFill>
                  <a:srgbClr val="313131"/>
                </a:solidFill>
              </a:rPr>
            </a:br>
            <a:r>
              <a:rPr lang="en-US" sz="1600" dirty="0" smtClean="0">
                <a:solidFill>
                  <a:srgbClr val="313131"/>
                </a:solidFill>
              </a:rPr>
              <a:t>                   </a:t>
            </a:r>
            <a:r>
              <a:rPr lang="en-US" sz="1600" dirty="0" smtClean="0">
                <a:solidFill>
                  <a:srgbClr val="31313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olidFill>
                  <a:srgbClr val="313131"/>
                </a:solidFill>
              </a:rPr>
              <a:t>So </a:t>
            </a:r>
            <a:r>
              <a:rPr lang="en-US" sz="1600" dirty="0">
                <a:solidFill>
                  <a:srgbClr val="313131"/>
                </a:solidFill>
              </a:rPr>
              <a:t>Configuration class only can create this </a:t>
            </a:r>
            <a:r>
              <a:rPr lang="en-US" sz="1600" dirty="0" err="1">
                <a:solidFill>
                  <a:srgbClr val="99CC00"/>
                </a:solidFill>
              </a:rPr>
              <a:t>SessionFactory</a:t>
            </a:r>
            <a:r>
              <a:rPr lang="en-US" sz="1600" dirty="0">
                <a:solidFill>
                  <a:srgbClr val="313131"/>
                </a:solidFill>
              </a:rPr>
              <a:t> object</a:t>
            </a:r>
          </a:p>
          <a:p>
            <a:pPr marL="0" indent="0">
              <a:buNone/>
            </a:pP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600" b="1" dirty="0" smtClean="0"/>
          </a:p>
          <a:p>
            <a:pPr marL="0" indent="0">
              <a:buNone/>
            </a:pPr>
            <a:endParaRPr lang="en-US" sz="1600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b="1" dirty="0" smtClean="0">
                <a:sym typeface="Wingdings" panose="05000000000000000000" pitchFamily="2" charset="2"/>
              </a:rPr>
              <a:t> </a:t>
            </a:r>
            <a:r>
              <a:rPr lang="en-US" sz="1600" b="1" dirty="0" err="1">
                <a:solidFill>
                  <a:srgbClr val="DF1F9E"/>
                </a:solidFill>
              </a:rPr>
              <a:t>SessionFactory</a:t>
            </a:r>
            <a:r>
              <a:rPr lang="en-US" sz="1600" dirty="0">
                <a:solidFill>
                  <a:srgbClr val="000000"/>
                </a:solidFill>
              </a:rPr>
              <a:t> is an interface not a class, and </a:t>
            </a:r>
            <a:r>
              <a:rPr lang="en-US" sz="1600" b="1" dirty="0" err="1">
                <a:solidFill>
                  <a:srgbClr val="0000FF"/>
                </a:solidFill>
              </a:rPr>
              <a:t>SessionFactoryImpl</a:t>
            </a:r>
            <a:r>
              <a:rPr lang="en-US" sz="1600" dirty="0">
                <a:solidFill>
                  <a:srgbClr val="000000"/>
                </a:solidFill>
              </a:rPr>
              <a:t> is the </a:t>
            </a:r>
            <a:r>
              <a:rPr lang="en-US" sz="1600" dirty="0" err="1">
                <a:solidFill>
                  <a:srgbClr val="000000"/>
                </a:solidFill>
              </a:rPr>
              <a:t>implimented</a:t>
            </a:r>
            <a:r>
              <a:rPr lang="en-US" sz="1600" dirty="0">
                <a:solidFill>
                  <a:srgbClr val="000000"/>
                </a:solidFill>
              </a:rPr>
              <a:t> class for </a:t>
            </a:r>
            <a:r>
              <a:rPr lang="en-US" sz="1600" b="1" dirty="0" err="1">
                <a:solidFill>
                  <a:srgbClr val="DF1F9E"/>
                </a:solidFill>
              </a:rPr>
              <a:t>SessionFactory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>
                <a:sym typeface="Wingdings" panose="05000000000000000000" pitchFamily="2" charset="2"/>
              </a:rPr>
              <a:t>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DF1F9E"/>
                </a:solidFill>
              </a:rPr>
              <a:t>SessionFactory</a:t>
            </a:r>
            <a:r>
              <a:rPr lang="en-US" sz="1600" dirty="0">
                <a:solidFill>
                  <a:srgbClr val="000000"/>
                </a:solidFill>
              </a:rPr>
              <a:t> object </a:t>
            </a:r>
            <a:r>
              <a:rPr lang="en-US" sz="1800" b="1" dirty="0">
                <a:solidFill>
                  <a:srgbClr val="FF0000"/>
                </a:solidFill>
              </a:rPr>
              <a:t>sf</a:t>
            </a:r>
            <a:r>
              <a:rPr lang="en-US" sz="1600" b="1" dirty="0">
                <a:solidFill>
                  <a:srgbClr val="000000"/>
                </a:solidFill>
              </a:rPr>
              <a:t> </a:t>
            </a:r>
            <a:r>
              <a:rPr lang="en-US" sz="1600" dirty="0">
                <a:solidFill>
                  <a:srgbClr val="000000"/>
                </a:solidFill>
              </a:rPr>
              <a:t>contains all the data regarding the </a:t>
            </a:r>
            <a:r>
              <a:rPr lang="en-US" sz="1600" b="1" dirty="0" err="1">
                <a:solidFill>
                  <a:srgbClr val="99CC00"/>
                </a:solidFill>
              </a:rPr>
              <a:t>configuation</a:t>
            </a:r>
            <a:r>
              <a:rPr lang="en-US" sz="1600" dirty="0">
                <a:solidFill>
                  <a:srgbClr val="000000"/>
                </a:solidFill>
              </a:rPr>
              <a:t> file so we can call</a:t>
            </a:r>
            <a:r>
              <a:rPr lang="en-US" sz="1600" b="1" dirty="0">
                <a:solidFill>
                  <a:srgbClr val="000000"/>
                </a:solidFill>
              </a:rPr>
              <a:t> </a:t>
            </a:r>
            <a:r>
              <a:rPr lang="en-US" sz="1800" b="1" dirty="0">
                <a:solidFill>
                  <a:srgbClr val="FF0000"/>
                </a:solidFill>
              </a:rPr>
              <a:t>sf</a:t>
            </a:r>
            <a:r>
              <a:rPr lang="en-US" sz="1600" b="1" dirty="0">
                <a:solidFill>
                  <a:srgbClr val="000000"/>
                </a:solidFill>
              </a:rPr>
              <a:t> </a:t>
            </a:r>
            <a:r>
              <a:rPr lang="en-US" sz="1600" dirty="0">
                <a:solidFill>
                  <a:srgbClr val="000000"/>
                </a:solidFill>
              </a:rPr>
              <a:t>as heavy weight object</a:t>
            </a:r>
            <a:r>
              <a:rPr lang="en-US" sz="1600" b="1" dirty="0" smtClean="0"/>
              <a:t> 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51064" y="2296477"/>
            <a:ext cx="4531179" cy="714578"/>
          </a:xfrm>
          <a:prstGeom prst="roundRect">
            <a:avLst>
              <a:gd name="adj" fmla="val 31921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51064" y="849085"/>
            <a:ext cx="4204607" cy="849085"/>
          </a:xfrm>
          <a:prstGeom prst="roundRect">
            <a:avLst>
              <a:gd name="adj" fmla="val 31921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9369"/>
          <a:stretch/>
        </p:blipFill>
        <p:spPr>
          <a:xfrm>
            <a:off x="518432" y="914656"/>
            <a:ext cx="3869870" cy="7169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3" name="Rounded Rectangle 52"/>
          <p:cNvSpPr/>
          <p:nvPr/>
        </p:nvSpPr>
        <p:spPr>
          <a:xfrm>
            <a:off x="1549236" y="4727121"/>
            <a:ext cx="4743450" cy="759279"/>
          </a:xfrm>
          <a:prstGeom prst="roundRect">
            <a:avLst>
              <a:gd name="adj" fmla="val 31921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748" y="4897210"/>
            <a:ext cx="4162425" cy="4191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81" y="2353286"/>
            <a:ext cx="4016943" cy="60096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 flipH="1" flipV="1">
            <a:off x="1099127" y="2826327"/>
            <a:ext cx="1354240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7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9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" y="114300"/>
            <a:ext cx="11996305" cy="6645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3</a:t>
            </a:r>
            <a:r>
              <a:rPr lang="en-US" sz="1800" b="1" dirty="0"/>
              <a:t>. Creating an object of </a:t>
            </a:r>
            <a:r>
              <a:rPr lang="en-US" sz="1800" b="1" dirty="0" smtClean="0">
                <a:solidFill>
                  <a:srgbClr val="DF1F9E"/>
                </a:solidFill>
              </a:rPr>
              <a:t>session</a:t>
            </a:r>
            <a:r>
              <a:rPr lang="en-US" sz="1800" b="1" dirty="0" smtClean="0"/>
              <a:t>.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DF1F9E"/>
                </a:solidFill>
              </a:rPr>
              <a:t>     Session</a:t>
            </a:r>
            <a:r>
              <a:rPr lang="en-US" sz="1800" dirty="0">
                <a:solidFill>
                  <a:srgbClr val="313131"/>
                </a:solidFill>
              </a:rPr>
              <a:t> is an interface and </a:t>
            </a:r>
            <a:r>
              <a:rPr lang="en-US" sz="1800" b="1" dirty="0" err="1">
                <a:solidFill>
                  <a:srgbClr val="3366FF"/>
                </a:solidFill>
              </a:rPr>
              <a:t>SessionImpl</a:t>
            </a:r>
            <a:r>
              <a:rPr lang="en-US" sz="1800" dirty="0">
                <a:solidFill>
                  <a:srgbClr val="313131"/>
                </a:solidFill>
              </a:rPr>
              <a:t> is implemented class, both are given in </a:t>
            </a:r>
            <a:r>
              <a:rPr lang="en-US" sz="1800" b="1" dirty="0" err="1">
                <a:solidFill>
                  <a:srgbClr val="00CCFF"/>
                </a:solidFill>
              </a:rPr>
              <a:t>org.hibernate</a:t>
            </a:r>
            <a:r>
              <a:rPr lang="en-US" sz="1800" b="1" dirty="0">
                <a:solidFill>
                  <a:srgbClr val="313131"/>
                </a:solidFill>
              </a:rPr>
              <a:t>.*;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 smtClean="0">
                <a:solidFill>
                  <a:srgbClr val="313131"/>
                </a:solidFill>
              </a:rPr>
              <a:t>     When </a:t>
            </a:r>
            <a:r>
              <a:rPr lang="en-US" sz="1800" dirty="0">
                <a:solidFill>
                  <a:srgbClr val="313131"/>
                </a:solidFill>
              </a:rPr>
              <a:t>ever session is opened then internally a database connection will be opened, in order to get a </a:t>
            </a:r>
            <a:r>
              <a:rPr lang="en-US" sz="1800" b="1" dirty="0">
                <a:solidFill>
                  <a:srgbClr val="313131"/>
                </a:solidFill>
              </a:rPr>
              <a:t>session</a:t>
            </a:r>
            <a:r>
              <a:rPr lang="en-US" sz="1800" dirty="0">
                <a:solidFill>
                  <a:srgbClr val="313131"/>
                </a:solidFill>
              </a:rPr>
              <a:t> or </a:t>
            </a:r>
            <a:r>
              <a:rPr lang="en-US" sz="1800" b="1" dirty="0">
                <a:solidFill>
                  <a:srgbClr val="313131"/>
                </a:solidFill>
              </a:rPr>
              <a:t>open a </a:t>
            </a:r>
            <a:r>
              <a:rPr lang="en-US" sz="1800" b="1" dirty="0" smtClean="0">
                <a:solidFill>
                  <a:srgbClr val="313131"/>
                </a:solidFill>
              </a:rPr>
              <a:t>   </a:t>
            </a:r>
            <a:br>
              <a:rPr lang="en-US" sz="1800" b="1" dirty="0" smtClean="0">
                <a:solidFill>
                  <a:srgbClr val="313131"/>
                </a:solidFill>
              </a:rPr>
            </a:br>
            <a:r>
              <a:rPr lang="en-US" sz="1800" b="1" dirty="0" smtClean="0">
                <a:solidFill>
                  <a:srgbClr val="313131"/>
                </a:solidFill>
              </a:rPr>
              <a:t>     session </a:t>
            </a:r>
            <a:r>
              <a:rPr lang="en-US" sz="1800" dirty="0">
                <a:solidFill>
                  <a:srgbClr val="313131"/>
                </a:solidFill>
              </a:rPr>
              <a:t>we need to call </a:t>
            </a:r>
            <a:r>
              <a:rPr lang="en-US" sz="1800" dirty="0" err="1">
                <a:solidFill>
                  <a:srgbClr val="339966"/>
                </a:solidFill>
              </a:rPr>
              <a:t>openSession</a:t>
            </a:r>
            <a:r>
              <a:rPr lang="en-US" sz="1800" dirty="0">
                <a:solidFill>
                  <a:srgbClr val="313131"/>
                </a:solidFill>
              </a:rPr>
              <a:t>() method in </a:t>
            </a:r>
            <a:r>
              <a:rPr lang="en-US" sz="1800" dirty="0" err="1" smtClean="0">
                <a:solidFill>
                  <a:srgbClr val="99CC00"/>
                </a:solidFill>
              </a:rPr>
              <a:t>SessionFactory</a:t>
            </a:r>
            <a:r>
              <a:rPr lang="en-US" sz="1800" dirty="0" smtClean="0">
                <a:solidFill>
                  <a:srgbClr val="99CC00"/>
                </a:solidFill>
              </a:rPr>
              <a:t>.</a:t>
            </a:r>
            <a:r>
              <a:rPr lang="en-US" sz="1800" dirty="0" smtClean="0">
                <a:solidFill>
                  <a:srgbClr val="313131"/>
                </a:solidFill>
                <a:latin typeface="verdana" panose="020B0604030504040204" pitchFamily="34" charset="0"/>
              </a:rPr>
              <a:t/>
            </a:r>
            <a:br>
              <a:rPr lang="en-US" sz="1800" dirty="0" smtClean="0">
                <a:solidFill>
                  <a:srgbClr val="313131"/>
                </a:solidFill>
                <a:latin typeface="verdana" panose="020B0604030504040204" pitchFamily="34" charset="0"/>
              </a:rPr>
            </a:b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4</a:t>
            </a:r>
            <a:r>
              <a:rPr lang="en-US" sz="1800" b="1" dirty="0"/>
              <a:t>. Create </a:t>
            </a:r>
            <a:r>
              <a:rPr lang="en-US" sz="1800" dirty="0"/>
              <a:t>a</a:t>
            </a:r>
            <a:r>
              <a:rPr lang="en-US" sz="1800" b="1" dirty="0"/>
              <a:t> </a:t>
            </a:r>
            <a:r>
              <a:rPr lang="en-US" sz="1800" dirty="0"/>
              <a:t>logical </a:t>
            </a:r>
            <a:r>
              <a:rPr lang="en-US" sz="1800" b="1" dirty="0"/>
              <a:t>T</a:t>
            </a:r>
            <a:r>
              <a:rPr lang="en-US" sz="1800" b="1" dirty="0" smtClean="0"/>
              <a:t>ransaction.  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smtClean="0"/>
              <a:t>(Only required when we </a:t>
            </a:r>
            <a:r>
              <a:rPr lang="en-US" sz="1800" dirty="0" smtClean="0">
                <a:solidFill>
                  <a:srgbClr val="FF0000"/>
                </a:solidFill>
              </a:rPr>
              <a:t>insert</a:t>
            </a:r>
            <a:r>
              <a:rPr lang="en-US" sz="1800" dirty="0">
                <a:solidFill>
                  <a:srgbClr val="000000"/>
                </a:solidFill>
              </a:rPr>
              <a:t>, </a:t>
            </a:r>
            <a:r>
              <a:rPr lang="en-US" sz="1800" dirty="0" smtClean="0">
                <a:solidFill>
                  <a:srgbClr val="0000FF"/>
                </a:solidFill>
              </a:rPr>
              <a:t>update</a:t>
            </a:r>
            <a:r>
              <a:rPr lang="en-US" sz="1800" dirty="0">
                <a:solidFill>
                  <a:srgbClr val="000000"/>
                </a:solidFill>
              </a:rPr>
              <a:t>, </a:t>
            </a:r>
            <a:r>
              <a:rPr lang="en-US" sz="1800" dirty="0" smtClean="0">
                <a:solidFill>
                  <a:srgbClr val="99CC00"/>
                </a:solidFill>
              </a:rPr>
              <a:t>delete</a:t>
            </a:r>
            <a:r>
              <a:rPr lang="en-US" sz="1800" dirty="0" smtClean="0"/>
              <a:t> operation in db.)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To </a:t>
            </a:r>
            <a:r>
              <a:rPr lang="en-US" sz="1800" dirty="0">
                <a:solidFill>
                  <a:srgbClr val="000000"/>
                </a:solidFill>
              </a:rPr>
              <a:t>begin a logical transaction in hibernate then we need to call a method </a:t>
            </a:r>
            <a:r>
              <a:rPr lang="en-US" sz="1800" b="1" dirty="0" err="1">
                <a:solidFill>
                  <a:srgbClr val="00CCFF"/>
                </a:solidFill>
              </a:rPr>
              <a:t>beginTransaction</a:t>
            </a:r>
            <a:r>
              <a:rPr lang="en-US" sz="1800" b="1" dirty="0">
                <a:solidFill>
                  <a:srgbClr val="00CCFF"/>
                </a:solidFill>
              </a:rPr>
              <a:t>()</a:t>
            </a:r>
            <a:r>
              <a:rPr lang="en-US" sz="1800" dirty="0">
                <a:solidFill>
                  <a:srgbClr val="000000"/>
                </a:solidFill>
              </a:rPr>
              <a:t> given by </a:t>
            </a:r>
            <a:r>
              <a:rPr lang="en-US" sz="1800" b="1" dirty="0">
                <a:solidFill>
                  <a:srgbClr val="DF1F9E"/>
                </a:solidFill>
              </a:rPr>
              <a:t>Session</a:t>
            </a:r>
            <a:r>
              <a:rPr lang="en-US" sz="1800" dirty="0">
                <a:solidFill>
                  <a:srgbClr val="000000"/>
                </a:solidFill>
              </a:rPr>
              <a:t> </a:t>
            </a:r>
            <a:r>
              <a:rPr lang="en-US" sz="1800" b="1" dirty="0">
                <a:solidFill>
                  <a:srgbClr val="DF1F9E"/>
                </a:solidFill>
              </a:rPr>
              <a:t>Interface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5. </a:t>
            </a:r>
            <a:r>
              <a:rPr lang="en-US" sz="1800" dirty="0">
                <a:solidFill>
                  <a:srgbClr val="000000"/>
                </a:solidFill>
              </a:rPr>
              <a:t>Use the methods given by </a:t>
            </a:r>
            <a:r>
              <a:rPr lang="en-US" sz="1800" dirty="0">
                <a:solidFill>
                  <a:srgbClr val="DF1F9E"/>
                </a:solidFill>
              </a:rPr>
              <a:t>Session</a:t>
            </a:r>
            <a:r>
              <a:rPr lang="en-US" sz="1800" dirty="0">
                <a:solidFill>
                  <a:srgbClr val="000000"/>
                </a:solidFill>
              </a:rPr>
              <a:t> Interface, 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313131"/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 smtClean="0">
                <a:solidFill>
                  <a:srgbClr val="313131"/>
                </a:solidFill>
              </a:rPr>
              <a:t>Now </a:t>
            </a:r>
            <a:r>
              <a:rPr lang="en-US" sz="1800" dirty="0">
                <a:solidFill>
                  <a:srgbClr val="313131"/>
                </a:solidFill>
              </a:rPr>
              <a:t>call </a:t>
            </a:r>
            <a:r>
              <a:rPr lang="en-US" sz="1800" b="1" dirty="0">
                <a:solidFill>
                  <a:srgbClr val="313131"/>
                </a:solidFill>
              </a:rPr>
              <a:t>commit() </a:t>
            </a:r>
            <a:r>
              <a:rPr lang="en-US" sz="1800" dirty="0">
                <a:solidFill>
                  <a:srgbClr val="313131"/>
                </a:solidFill>
              </a:rPr>
              <a:t>in </a:t>
            </a:r>
            <a:r>
              <a:rPr lang="en-US" sz="1800" dirty="0" smtClean="0">
                <a:solidFill>
                  <a:srgbClr val="313131"/>
                </a:solidFill>
              </a:rPr>
              <a:t>Transaction. as</a:t>
            </a:r>
            <a:r>
              <a:rPr lang="en-US" sz="1800" dirty="0">
                <a:solidFill>
                  <a:srgbClr val="313131"/>
                </a:solidFill>
              </a:rPr>
              <a:t> </a:t>
            </a:r>
            <a:r>
              <a:rPr lang="en-US" sz="1800" b="1" dirty="0" err="1">
                <a:solidFill>
                  <a:srgbClr val="313131"/>
                </a:solidFill>
              </a:rPr>
              <a:t>tx.commit</a:t>
            </a:r>
            <a:r>
              <a:rPr lang="en-US" sz="1800" b="1" dirty="0" smtClean="0">
                <a:solidFill>
                  <a:srgbClr val="313131"/>
                </a:solidFill>
              </a:rPr>
              <a:t>()</a:t>
            </a:r>
            <a:r>
              <a:rPr lang="en-US" sz="1800" dirty="0" smtClean="0">
                <a:solidFill>
                  <a:srgbClr val="313131"/>
                </a:solidFill>
              </a:rPr>
              <a:t>;</a:t>
            </a:r>
            <a:r>
              <a:rPr lang="en-US" sz="1800" dirty="0">
                <a:solidFill>
                  <a:srgbClr val="000000"/>
                </a:solidFill>
              </a:rPr>
              <a:t/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>
                <a:sym typeface="Wingdings" panose="05000000000000000000" pitchFamily="2" charset="2"/>
              </a:rPr>
              <a:t>W</a:t>
            </a:r>
            <a:r>
              <a:rPr lang="en-US" sz="1800" dirty="0" smtClean="0"/>
              <a:t>hen </a:t>
            </a:r>
            <a:r>
              <a:rPr lang="en-US" sz="1800" dirty="0"/>
              <a:t>we open session a connection to the database will be </a:t>
            </a:r>
            <a:r>
              <a:rPr lang="en-US" sz="1800" dirty="0" smtClean="0"/>
              <a:t>created. </a:t>
            </a:r>
            <a:r>
              <a:rPr lang="en-US" sz="1800" dirty="0">
                <a:solidFill>
                  <a:srgbClr val="313131"/>
                </a:solidFill>
              </a:rPr>
              <a:t>we must close that </a:t>
            </a:r>
            <a:r>
              <a:rPr lang="en-US" sz="1800" dirty="0" smtClean="0">
                <a:solidFill>
                  <a:srgbClr val="00CCFF"/>
                </a:solidFill>
              </a:rPr>
              <a:t>connection.</a:t>
            </a:r>
            <a:r>
              <a:rPr lang="en-US" sz="1800" dirty="0" smtClean="0">
                <a:solidFill>
                  <a:srgbClr val="313131"/>
                </a:solidFill>
              </a:rPr>
              <a:t> as </a:t>
            </a:r>
            <a:r>
              <a:rPr lang="en-US" sz="1800" b="1" dirty="0">
                <a:solidFill>
                  <a:srgbClr val="313131"/>
                </a:solidFill>
              </a:rPr>
              <a:t>session. close()</a:t>
            </a:r>
            <a:r>
              <a:rPr lang="en-US" sz="1800" dirty="0">
                <a:solidFill>
                  <a:srgbClr val="313131"/>
                </a:solidFill>
              </a:rPr>
              <a:t>.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smtClean="0"/>
              <a:t>finally </a:t>
            </a:r>
            <a:r>
              <a:rPr lang="en-US" sz="1800" dirty="0"/>
              <a:t>close the </a:t>
            </a:r>
            <a:r>
              <a:rPr lang="en-US" sz="1800" b="1" dirty="0" err="1"/>
              <a:t>SessionFactory</a:t>
            </a:r>
            <a:r>
              <a:rPr lang="en-US" sz="1800" dirty="0"/>
              <a:t> as</a:t>
            </a:r>
            <a:r>
              <a:rPr lang="en-US" sz="1800" b="1" dirty="0"/>
              <a:t> </a:t>
            </a:r>
            <a:r>
              <a:rPr lang="en-US" sz="1800" b="1" dirty="0" err="1"/>
              <a:t>sf.close</a:t>
            </a:r>
            <a:r>
              <a:rPr lang="en-US" sz="1800" b="1" dirty="0"/>
              <a:t>()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6690" y="1474027"/>
            <a:ext cx="3869871" cy="569187"/>
          </a:xfrm>
          <a:prstGeom prst="roundRect">
            <a:avLst>
              <a:gd name="adj" fmla="val 31921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83" y="1573769"/>
            <a:ext cx="324802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558" y="1985449"/>
            <a:ext cx="2981325" cy="342900"/>
          </a:xfrm>
          <a:prstGeom prst="rect">
            <a:avLst/>
          </a:prstGeom>
        </p:spPr>
      </p:pic>
      <p:cxnSp>
        <p:nvCxnSpPr>
          <p:cNvPr id="12" name="Elbow Connector 11"/>
          <p:cNvCxnSpPr/>
          <p:nvPr/>
        </p:nvCxnSpPr>
        <p:spPr>
          <a:xfrm>
            <a:off x="2461261" y="1877933"/>
            <a:ext cx="2353242" cy="278966"/>
          </a:xfrm>
          <a:prstGeom prst="bentConnector3">
            <a:avLst>
              <a:gd name="adj1" fmla="val -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56690" y="3174146"/>
            <a:ext cx="4625295" cy="575310"/>
          </a:xfrm>
          <a:prstGeom prst="roundRect">
            <a:avLst>
              <a:gd name="adj" fmla="val 31921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68" y="3285098"/>
            <a:ext cx="3924300" cy="3714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638" y="3608948"/>
            <a:ext cx="4533900" cy="419100"/>
          </a:xfrm>
          <a:prstGeom prst="rect">
            <a:avLst/>
          </a:prstGeom>
        </p:spPr>
      </p:pic>
      <p:cxnSp>
        <p:nvCxnSpPr>
          <p:cNvPr id="21" name="Elbow Connector 20"/>
          <p:cNvCxnSpPr/>
          <p:nvPr/>
        </p:nvCxnSpPr>
        <p:spPr>
          <a:xfrm>
            <a:off x="2491105" y="3502022"/>
            <a:ext cx="2703081" cy="309102"/>
          </a:xfrm>
          <a:prstGeom prst="bentConnector3">
            <a:avLst>
              <a:gd name="adj1" fmla="val -4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418547" y="4499494"/>
            <a:ext cx="1151164" cy="506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Object</a:t>
            </a:r>
            <a:endParaRPr lang="en-US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7409952" y="4473761"/>
            <a:ext cx="1385886" cy="506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</a:t>
            </a:r>
            <a:endParaRPr lang="en-US" b="1" dirty="0"/>
          </a:p>
        </p:txBody>
      </p:sp>
      <p:sp>
        <p:nvSpPr>
          <p:cNvPr id="29" name="Can 28"/>
          <p:cNvSpPr/>
          <p:nvPr/>
        </p:nvSpPr>
        <p:spPr>
          <a:xfrm>
            <a:off x="9769251" y="4424781"/>
            <a:ext cx="1144700" cy="5061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Database</a:t>
            </a:r>
            <a:endParaRPr lang="en-US" b="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551293" y="4693815"/>
            <a:ext cx="836236" cy="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837147" y="4529494"/>
            <a:ext cx="846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ircular Arrow 33"/>
          <p:cNvSpPr/>
          <p:nvPr/>
        </p:nvSpPr>
        <p:spPr>
          <a:xfrm rot="5246894">
            <a:off x="10900646" y="4341275"/>
            <a:ext cx="433024" cy="62865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8852308" y="4828470"/>
            <a:ext cx="886652" cy="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88464" y="3923080"/>
            <a:ext cx="13300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To movie </a:t>
            </a:r>
            <a:r>
              <a:rPr lang="en-US" sz="1400" dirty="0" smtClean="0">
                <a:solidFill>
                  <a:srgbClr val="000000"/>
                </a:solidFill>
              </a:rPr>
              <a:t>object   </a:t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         from </a:t>
            </a:r>
            <a:endParaRPr lang="en-US" sz="14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23" y="4519523"/>
            <a:ext cx="4555347" cy="120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2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7" grpId="0" animBg="1"/>
      <p:bldP spid="26" grpId="0" animBg="1"/>
      <p:bldP spid="28" grpId="0" animBg="1"/>
      <p:bldP spid="29" grpId="0" animBg="1"/>
      <p:bldP spid="34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73" y="0"/>
            <a:ext cx="11831782" cy="4618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b="1" dirty="0"/>
              <a:t>Steps </a:t>
            </a:r>
            <a:r>
              <a:rPr lang="en-US" sz="2800" b="1" dirty="0" smtClean="0"/>
              <a:t>To </a:t>
            </a:r>
            <a:r>
              <a:rPr lang="en-US" sz="2800" b="1" dirty="0"/>
              <a:t>Use Hibernate In Any Java Application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0639" r="34689"/>
          <a:stretch/>
        </p:blipFill>
        <p:spPr>
          <a:xfrm>
            <a:off x="3452669" y="1337666"/>
            <a:ext cx="5117285" cy="349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2097</TotalTime>
  <Words>96</Words>
  <Application>Microsoft Office PowerPoint</Application>
  <PresentationFormat>Widescreen</PresentationFormat>
  <Paragraphs>86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Wingdings</vt:lpstr>
      <vt:lpstr>Office Theme</vt:lpstr>
      <vt:lpstr>                                       - How To Install Hibernate.      - Steps To Use Hibernate In Any Java Application.      - CRUD Operation In Hibernate.  </vt:lpstr>
      <vt:lpstr>Agenda </vt:lpstr>
      <vt:lpstr>Install Hibernate/Download (.Jar)</vt:lpstr>
      <vt:lpstr>Steps To Use Hibernate In Any Java Application</vt:lpstr>
      <vt:lpstr>Steps To Use Hibernate In Any Java Application</vt:lpstr>
      <vt:lpstr>PowerPoint Presentation</vt:lpstr>
      <vt:lpstr>Steps To Use Hibernate In Any Java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hibernate </dc:title>
  <dc:creator>Prashant Chauhan</dc:creator>
  <cp:lastModifiedBy>Prashant Chauhan</cp:lastModifiedBy>
  <cp:revision>61</cp:revision>
  <dcterms:created xsi:type="dcterms:W3CDTF">2020-08-17T12:07:02Z</dcterms:created>
  <dcterms:modified xsi:type="dcterms:W3CDTF">2020-08-22T12:50:11Z</dcterms:modified>
</cp:coreProperties>
</file>