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1F9E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2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8DAB3-3027-4442-813E-3761E97BCF1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D201D-15DA-4699-A23C-72C695168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16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D201D-15DA-4699-A23C-72C6951681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73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D201D-15DA-4699-A23C-72C6951681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13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D201D-15DA-4699-A23C-72C6951681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50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E976-E5D6-4817-9076-243E0CFDBB7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8F2E-147D-471E-9C40-D4347992C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7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E976-E5D6-4817-9076-243E0CFDBB7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8F2E-147D-471E-9C40-D4347992C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7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E976-E5D6-4817-9076-243E0CFDBB7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8F2E-147D-471E-9C40-D4347992C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9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E976-E5D6-4817-9076-243E0CFDBB7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8F2E-147D-471E-9C40-D4347992C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1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E976-E5D6-4817-9076-243E0CFDBB7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8F2E-147D-471E-9C40-D4347992C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2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E976-E5D6-4817-9076-243E0CFDBB7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8F2E-147D-471E-9C40-D4347992C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1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E976-E5D6-4817-9076-243E0CFDBB7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8F2E-147D-471E-9C40-D4347992C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6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E976-E5D6-4817-9076-243E0CFDBB7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8F2E-147D-471E-9C40-D4347992C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6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E976-E5D6-4817-9076-243E0CFDBB7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8F2E-147D-471E-9C40-D4347992C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6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E976-E5D6-4817-9076-243E0CFDBB7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8F2E-147D-471E-9C40-D4347992C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5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E976-E5D6-4817-9076-243E0CFDBB7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8F2E-147D-471E-9C40-D4347992C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7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4E976-E5D6-4817-9076-243E0CFDBB7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C8F2E-147D-471E-9C40-D4347992C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3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76103"/>
            <a:ext cx="9144000" cy="674399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Mapping </a:t>
            </a:r>
            <a:r>
              <a:rPr lang="en-US" sz="2400" dirty="0" smtClean="0"/>
              <a:t>&amp;</a:t>
            </a:r>
            <a:r>
              <a:rPr lang="en-US" sz="2400" b="1" dirty="0" smtClean="0"/>
              <a:t> Configuration Files in Hibernate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7371" y="5202238"/>
            <a:ext cx="9144000" cy="1655762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Created by : Prashant Chauhan</a:t>
            </a:r>
            <a:br>
              <a:rPr lang="en-US" dirty="0" smtClean="0"/>
            </a:br>
            <a:r>
              <a:rPr lang="en-US" dirty="0" smtClean="0"/>
              <a:t>                  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63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82" y="129309"/>
            <a:ext cx="11933382" cy="6640946"/>
          </a:xfrm>
        </p:spPr>
        <p:txBody>
          <a:bodyPr>
            <a:noAutofit/>
          </a:bodyPr>
          <a:lstStyle/>
          <a:p>
            <a:r>
              <a:rPr lang="en-US" sz="18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Configuration XML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Example </a:t>
            </a:r>
            <a:r>
              <a:rPr lang="en-US" sz="1800" b="1" dirty="0" smtClean="0"/>
              <a:t>:  Hibernate.cfg.xml</a:t>
            </a:r>
            <a:endParaRPr lang="en-US" sz="1800" b="1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2" y="1181100"/>
            <a:ext cx="1140142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0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10691"/>
            <a:ext cx="11684000" cy="637309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 smtClean="0"/>
              <a:t>Thank You!!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519" y="4154269"/>
            <a:ext cx="72771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6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55" y="129309"/>
            <a:ext cx="11684000" cy="63730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Details of Mapping &amp; Configuration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55" y="886691"/>
            <a:ext cx="11684000" cy="5708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 </a:t>
            </a:r>
            <a:r>
              <a:rPr lang="en-US" sz="2400" b="1" dirty="0" smtClean="0">
                <a:sym typeface="Wingdings" panose="05000000000000000000" pitchFamily="2" charset="2"/>
              </a:rPr>
              <a:t>  </a:t>
            </a:r>
            <a:r>
              <a:rPr lang="en-US" sz="2400" b="1" dirty="0" smtClean="0"/>
              <a:t>Mapping:</a:t>
            </a:r>
            <a:br>
              <a:rPr lang="en-US" sz="2400" b="1" dirty="0" smtClean="0"/>
            </a:br>
            <a:endParaRPr lang="en-US" sz="2400" b="1" dirty="0"/>
          </a:p>
          <a:p>
            <a:r>
              <a:rPr lang="en-US" sz="2400" b="0" i="0" dirty="0" smtClean="0">
                <a:solidFill>
                  <a:srgbClr val="313131"/>
                </a:solidFill>
                <a:effectLst/>
              </a:rPr>
              <a:t>Mapping file is the </a:t>
            </a:r>
            <a:r>
              <a:rPr lang="en-US" sz="2400" b="1" i="0" dirty="0" smtClean="0">
                <a:solidFill>
                  <a:srgbClr val="008000"/>
                </a:solidFill>
                <a:effectLst/>
              </a:rPr>
              <a:t>heart of hibernate application</a:t>
            </a:r>
            <a:r>
              <a:rPr lang="en-US" sz="2400" b="0" i="0" dirty="0" smtClean="0">
                <a:solidFill>
                  <a:srgbClr val="313131"/>
                </a:solidFill>
                <a:effectLst/>
              </a:rPr>
              <a:t>.</a:t>
            </a:r>
          </a:p>
          <a:p>
            <a:r>
              <a:rPr lang="en-US" sz="2400" b="0" i="0" dirty="0" smtClean="0">
                <a:solidFill>
                  <a:srgbClr val="313131"/>
                </a:solidFill>
                <a:effectLst/>
              </a:rPr>
              <a:t>Every </a:t>
            </a:r>
            <a:r>
              <a:rPr lang="en-US" sz="2400" b="1" i="0" dirty="0" smtClean="0">
                <a:solidFill>
                  <a:srgbClr val="333399"/>
                </a:solidFill>
                <a:effectLst/>
              </a:rPr>
              <a:t>ORM</a:t>
            </a:r>
            <a:r>
              <a:rPr lang="en-US" sz="2400" b="0" i="0" dirty="0" smtClean="0">
                <a:solidFill>
                  <a:srgbClr val="313131"/>
                </a:solidFill>
                <a:effectLst/>
              </a:rPr>
              <a:t> tool needs this mapping, mapping is the mechanism of </a:t>
            </a:r>
            <a:br>
              <a:rPr lang="en-US" sz="2400" b="0" i="0" dirty="0" smtClean="0">
                <a:solidFill>
                  <a:srgbClr val="313131"/>
                </a:solidFill>
                <a:effectLst/>
              </a:rPr>
            </a:br>
            <a:r>
              <a:rPr lang="en-US" sz="2400" b="0" i="0" dirty="0" smtClean="0">
                <a:solidFill>
                  <a:srgbClr val="313131"/>
                </a:solidFill>
                <a:effectLst/>
              </a:rPr>
              <a:t>placing an object properties into column’s of a table.</a:t>
            </a:r>
            <a:br>
              <a:rPr lang="en-US" sz="2400" b="0" i="0" dirty="0" smtClean="0">
                <a:solidFill>
                  <a:srgbClr val="313131"/>
                </a:solidFill>
                <a:effectLst/>
              </a:rPr>
            </a:br>
            <a:endParaRPr lang="en-US" sz="2400" b="0" i="0" dirty="0" smtClean="0">
              <a:solidFill>
                <a:srgbClr val="313131"/>
              </a:solidFill>
              <a:effectLst/>
            </a:endParaRPr>
          </a:p>
          <a:p>
            <a:r>
              <a:rPr lang="en-US" sz="2400" b="0" i="0" dirty="0" smtClean="0">
                <a:solidFill>
                  <a:srgbClr val="313131"/>
                </a:solidFill>
                <a:effectLst/>
              </a:rPr>
              <a:t>Mapping can be given to an </a:t>
            </a:r>
            <a:r>
              <a:rPr lang="en-US" sz="2400" i="0" dirty="0" smtClean="0">
                <a:solidFill>
                  <a:srgbClr val="00CCFF"/>
                </a:solidFill>
                <a:effectLst/>
              </a:rPr>
              <a:t>ORM tool</a:t>
            </a:r>
            <a:r>
              <a:rPr lang="en-US" sz="2400" b="1" i="0" dirty="0" smtClean="0">
                <a:solidFill>
                  <a:srgbClr val="313131"/>
                </a:solidFill>
                <a:effectLst/>
              </a:rPr>
              <a:t>,</a:t>
            </a:r>
            <a:r>
              <a:rPr lang="en-US" sz="2400" b="0" i="0" dirty="0" smtClean="0">
                <a:solidFill>
                  <a:srgbClr val="313131"/>
                </a:solidFill>
                <a:effectLst/>
              </a:rPr>
              <a:t/>
            </a:r>
            <a:br>
              <a:rPr lang="en-US" sz="2400" b="0" i="0" dirty="0" smtClean="0">
                <a:solidFill>
                  <a:srgbClr val="313131"/>
                </a:solidFill>
                <a:effectLst/>
              </a:rPr>
            </a:br>
            <a:r>
              <a:rPr lang="en-US" sz="2400" b="0" i="0" dirty="0" smtClean="0">
                <a:solidFill>
                  <a:srgbClr val="313131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US" sz="2400" b="0" i="0" dirty="0" smtClean="0">
                <a:solidFill>
                  <a:srgbClr val="313131"/>
                </a:solidFill>
                <a:effectLst/>
              </a:rPr>
              <a:t>Either in the </a:t>
            </a:r>
            <a:r>
              <a:rPr lang="en-US" sz="2400" b="1" i="0" dirty="0" smtClean="0">
                <a:solidFill>
                  <a:srgbClr val="313131"/>
                </a:solidFill>
                <a:effectLst/>
              </a:rPr>
              <a:t>form</a:t>
            </a:r>
            <a:r>
              <a:rPr lang="en-US" sz="2400" b="0" i="0" dirty="0" smtClean="0">
                <a:solidFill>
                  <a:srgbClr val="313131"/>
                </a:solidFill>
                <a:effectLst/>
              </a:rPr>
              <a:t> of an </a:t>
            </a:r>
            <a:r>
              <a:rPr lang="en-US" sz="2400" b="1" i="1" dirty="0" smtClean="0">
                <a:solidFill>
                  <a:srgbClr val="00B0F0"/>
                </a:solidFill>
              </a:rPr>
              <a:t>XML</a:t>
            </a:r>
            <a:r>
              <a:rPr lang="en-US" sz="2400" b="0" i="0" dirty="0" smtClean="0">
                <a:solidFill>
                  <a:srgbClr val="31313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13131"/>
                </a:solidFill>
              </a:rPr>
              <a:t> </a:t>
            </a:r>
            <a:r>
              <a:rPr lang="en-US" sz="2400" dirty="0" smtClean="0">
                <a:solidFill>
                  <a:srgbClr val="313131"/>
                </a:solidFill>
              </a:rPr>
              <a:t>  </a:t>
            </a:r>
            <a:r>
              <a:rPr lang="en-US" sz="2400" dirty="0" smtClean="0">
                <a:solidFill>
                  <a:srgbClr val="313131"/>
                </a:solidFill>
                <a:sym typeface="Wingdings" panose="05000000000000000000" pitchFamily="2" charset="2"/>
              </a:rPr>
              <a:t> </a:t>
            </a:r>
            <a:r>
              <a:rPr lang="en-US" sz="2400" b="0" i="0" dirty="0" smtClean="0">
                <a:solidFill>
                  <a:srgbClr val="313131"/>
                </a:solidFill>
                <a:effectLst/>
              </a:rPr>
              <a:t> In the </a:t>
            </a:r>
            <a:r>
              <a:rPr lang="en-US" sz="2400" b="1" i="0" dirty="0" smtClean="0">
                <a:solidFill>
                  <a:srgbClr val="313131"/>
                </a:solidFill>
                <a:effectLst/>
              </a:rPr>
              <a:t>form</a:t>
            </a:r>
            <a:r>
              <a:rPr lang="en-US" sz="2400" b="0" i="0" dirty="0" smtClean="0">
                <a:solidFill>
                  <a:srgbClr val="313131"/>
                </a:solidFill>
                <a:effectLst/>
              </a:rPr>
              <a:t> of the </a:t>
            </a:r>
            <a:r>
              <a:rPr lang="en-US" sz="2400" b="1" i="1" dirty="0" smtClean="0">
                <a:solidFill>
                  <a:srgbClr val="00B0F0"/>
                </a:solidFill>
              </a:rPr>
              <a:t>@Annotations</a:t>
            </a:r>
            <a:r>
              <a:rPr lang="en-US" sz="2400" b="1" i="1" dirty="0" smtClean="0">
                <a:solidFill>
                  <a:srgbClr val="313131"/>
                </a:solidFill>
              </a:rPr>
              <a:t>.</a:t>
            </a:r>
          </a:p>
          <a:p>
            <a:r>
              <a:rPr lang="en-US" sz="2400" b="0" i="0" dirty="0" smtClean="0">
                <a:solidFill>
                  <a:srgbClr val="313131"/>
                </a:solidFill>
                <a:effectLst/>
              </a:rPr>
              <a:t>The mapping file contains </a:t>
            </a:r>
            <a:r>
              <a:rPr lang="en-US" sz="2400" b="0" i="0" dirty="0" smtClean="0">
                <a:solidFill>
                  <a:srgbClr val="FF9900"/>
                </a:solidFill>
                <a:effectLst/>
              </a:rPr>
              <a:t>mapping</a:t>
            </a:r>
            <a:r>
              <a:rPr lang="en-US" sz="2400" b="0" i="0" dirty="0" smtClean="0">
                <a:solidFill>
                  <a:srgbClr val="313131"/>
                </a:solidFill>
                <a:effectLst/>
              </a:rPr>
              <a:t> from a </a:t>
            </a:r>
            <a:r>
              <a:rPr lang="en-US" sz="2400" b="0" i="0" dirty="0" err="1" smtClean="0">
                <a:solidFill>
                  <a:srgbClr val="313131"/>
                </a:solidFill>
                <a:effectLst/>
              </a:rPr>
              <a:t>pojo</a:t>
            </a:r>
            <a:r>
              <a:rPr lang="en-US" sz="2400" b="0" i="0" dirty="0" smtClean="0">
                <a:solidFill>
                  <a:srgbClr val="313131"/>
                </a:solidFill>
                <a:effectLst/>
              </a:rPr>
              <a:t> class name to a table name and </a:t>
            </a:r>
            <a:r>
              <a:rPr lang="en-US" sz="2400" b="0" i="0" dirty="0" err="1" smtClean="0">
                <a:solidFill>
                  <a:srgbClr val="313131"/>
                </a:solidFill>
                <a:effectLst/>
              </a:rPr>
              <a:t>pojo</a:t>
            </a:r>
            <a:r>
              <a:rPr lang="en-US" sz="2400" b="0" i="0" dirty="0" smtClean="0">
                <a:solidFill>
                  <a:srgbClr val="313131"/>
                </a:solidFill>
                <a:effectLst/>
              </a:rPr>
              <a:t> class variable names to table column names.</a:t>
            </a:r>
          </a:p>
          <a:p>
            <a:r>
              <a:rPr lang="en-US" sz="2400" b="0" i="0" dirty="0" smtClean="0">
                <a:solidFill>
                  <a:srgbClr val="313131"/>
                </a:solidFill>
                <a:effectLst/>
              </a:rPr>
              <a:t>While writing an hibernate application, we can construct </a:t>
            </a:r>
            <a:r>
              <a:rPr lang="en-US" sz="2400" b="0" i="0" dirty="0" smtClean="0">
                <a:solidFill>
                  <a:srgbClr val="FF9900"/>
                </a:solidFill>
                <a:effectLst/>
              </a:rPr>
              <a:t>one</a:t>
            </a:r>
            <a:r>
              <a:rPr lang="en-US" sz="2400" b="0" i="0" dirty="0" smtClean="0">
                <a:solidFill>
                  <a:srgbClr val="313131"/>
                </a:solidFill>
                <a:effectLst/>
              </a:rPr>
              <a:t> or </a:t>
            </a:r>
            <a:r>
              <a:rPr lang="en-US" sz="2400" b="0" i="0" dirty="0" smtClean="0">
                <a:solidFill>
                  <a:srgbClr val="99CC00"/>
                </a:solidFill>
                <a:effectLst/>
              </a:rPr>
              <a:t>more</a:t>
            </a:r>
            <a:r>
              <a:rPr lang="en-US" sz="2400" b="0" i="0" dirty="0" smtClean="0">
                <a:solidFill>
                  <a:srgbClr val="313131"/>
                </a:solidFill>
                <a:effectLst/>
              </a:rPr>
              <a:t> mapping files, mean a hibernate application can contain any number of  mapping files</a:t>
            </a:r>
          </a:p>
          <a:p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397163" y="2438399"/>
            <a:ext cx="3694545" cy="526473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81236" y="2438400"/>
            <a:ext cx="2576947" cy="526472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3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55" y="129309"/>
            <a:ext cx="11684000" cy="434109"/>
          </a:xfrm>
        </p:spPr>
        <p:txBody>
          <a:bodyPr>
            <a:normAutofit/>
          </a:bodyPr>
          <a:lstStyle/>
          <a:p>
            <a:r>
              <a:rPr lang="en-US" sz="2400" b="1" dirty="0"/>
              <a:t>Mapping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36" y="674378"/>
            <a:ext cx="11841019" cy="6040458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</a:rPr>
              <a:t>A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n object contains </a:t>
            </a:r>
            <a:r>
              <a:rPr lang="en-US" sz="2000" b="0" i="0" dirty="0" smtClean="0">
                <a:solidFill>
                  <a:srgbClr val="DF1F9E"/>
                </a:solidFill>
                <a:effectLst/>
              </a:rPr>
              <a:t>3 properties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 like</a:t>
            </a:r>
          </a:p>
          <a:p>
            <a:r>
              <a:rPr lang="en-US" sz="2000" b="0" i="0" dirty="0" smtClean="0">
                <a:solidFill>
                  <a:srgbClr val="339966"/>
                </a:solidFill>
                <a:effectLst/>
              </a:rPr>
              <a:t>Identity</a:t>
            </a:r>
            <a:r>
              <a:rPr lang="en-US" sz="2000" b="0" i="0" dirty="0" smtClean="0">
                <a:solidFill>
                  <a:srgbClr val="313131"/>
                </a:solidFill>
                <a:effectLst/>
              </a:rPr>
              <a:t> (Object Name)  </a:t>
            </a:r>
          </a:p>
          <a:p>
            <a:r>
              <a:rPr lang="en-US" sz="2000" b="0" i="0" dirty="0" smtClean="0">
                <a:solidFill>
                  <a:srgbClr val="DF1F9E"/>
                </a:solidFill>
                <a:effectLst/>
              </a:rPr>
              <a:t>State</a:t>
            </a:r>
            <a:r>
              <a:rPr lang="en-US" sz="2000" b="0" i="0" dirty="0" smtClean="0">
                <a:solidFill>
                  <a:srgbClr val="313131"/>
                </a:solidFill>
                <a:effectLst/>
              </a:rPr>
              <a:t> (Object values)</a:t>
            </a:r>
          </a:p>
          <a:p>
            <a:r>
              <a:rPr lang="en-US" sz="2000" b="0" i="0" dirty="0" smtClean="0">
                <a:solidFill>
                  <a:srgbClr val="0000FF"/>
                </a:solidFill>
                <a:effectLst/>
              </a:rPr>
              <a:t>Behavior</a:t>
            </a:r>
            <a:r>
              <a:rPr lang="en-US" sz="2000" b="0" i="0" dirty="0" smtClean="0">
                <a:solidFill>
                  <a:srgbClr val="313131"/>
                </a:solidFill>
                <a:effectLst/>
              </a:rPr>
              <a:t> (Object Methods)</a:t>
            </a:r>
            <a:br>
              <a:rPr lang="en-US" sz="2000" b="0" i="0" dirty="0" smtClean="0">
                <a:solidFill>
                  <a:srgbClr val="313131"/>
                </a:solidFill>
                <a:effectLst/>
              </a:rPr>
            </a:br>
            <a:endParaRPr lang="en-US" sz="2000" dirty="0">
              <a:solidFill>
                <a:srgbClr val="313131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Mapping </a:t>
            </a:r>
            <a:r>
              <a:rPr lang="en-US" sz="2000" dirty="0"/>
              <a:t>can be done using 2 ways,</a:t>
            </a:r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 XML</a:t>
            </a:r>
            <a:endParaRPr lang="en-US" sz="2000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sz="2000" dirty="0" smtClean="0"/>
              <a:t>Annotations.  </a:t>
            </a:r>
            <a:r>
              <a:rPr lang="en-US" sz="1400" dirty="0" smtClean="0"/>
              <a:t>[Introduced </a:t>
            </a:r>
            <a:r>
              <a:rPr lang="en-US" sz="1400" dirty="0"/>
              <a:t>into java from </a:t>
            </a:r>
            <a:r>
              <a:rPr lang="en-US" sz="1400" b="1" dirty="0">
                <a:solidFill>
                  <a:srgbClr val="FF0000"/>
                </a:solidFill>
              </a:rPr>
              <a:t>JDK 1.5</a:t>
            </a:r>
            <a:r>
              <a:rPr lang="en-US" sz="1400" dirty="0"/>
              <a:t>.</a:t>
            </a:r>
            <a:r>
              <a:rPr lang="en-US" sz="1400" dirty="0" smtClean="0"/>
              <a:t>]</a:t>
            </a:r>
            <a:br>
              <a:rPr lang="en-US" sz="1400" dirty="0" smtClean="0"/>
            </a:b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/>
            </a:r>
            <a:br>
              <a:rPr lang="en-US" sz="1400" dirty="0"/>
            </a:br>
            <a:r>
              <a:rPr lang="en-US" sz="2000" b="1" dirty="0"/>
              <a:t>Syntax Of Mapping xml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532399"/>
              </p:ext>
            </p:extLst>
          </p:nvPr>
        </p:nvGraphicFramePr>
        <p:xfrm>
          <a:off x="189345" y="4440324"/>
          <a:ext cx="11684000" cy="22860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1684000">
                  <a:extLst>
                    <a:ext uri="{9D8B030D-6E8A-4147-A177-3AD203B41FA5}">
                      <a16:colId xmlns:a16="http://schemas.microsoft.com/office/drawing/2014/main" val="1662571876"/>
                    </a:ext>
                  </a:extLst>
                </a:gridCol>
              </a:tblGrid>
              <a:tr h="2043082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&lt;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hibernate-mapping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&gt;</a:t>
                      </a:r>
                    </a:p>
                    <a:p>
                      <a:endParaRPr lang="en-US" sz="1600" b="1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&lt;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class name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="POJO class name"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="table name in database"&gt;</a:t>
                      </a:r>
                    </a:p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&lt;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id name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="variable name"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column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="column name in database"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="java/hibernate type" /&gt;</a:t>
                      </a:r>
                    </a:p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&lt;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property name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="variable1 name"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column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="column name in database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" type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="java/hibernate type" /&gt;</a:t>
                      </a:r>
                    </a:p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&lt;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property name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="variable2 name"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column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="column name in database"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="java/hibernate type" /&gt;</a:t>
                      </a:r>
                    </a:p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&lt;/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&gt;</a:t>
                      </a:r>
                    </a:p>
                    <a:p>
                      <a:endParaRPr lang="en-US" sz="1600" b="1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&lt;/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hibernate-mapping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5257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005015" y="775855"/>
            <a:ext cx="2631640" cy="434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s://qphs.fs.quoracdn.net/main-qimg-61b4317066560e3cd29e4a764731bcd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9" t="3622" r="4280" b="15623"/>
          <a:stretch/>
        </p:blipFill>
        <p:spPr bwMode="auto">
          <a:xfrm>
            <a:off x="6051267" y="2632487"/>
            <a:ext cx="5951226" cy="207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737931" y="618494"/>
            <a:ext cx="5808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Plain old java object. (</a:t>
            </a:r>
            <a:r>
              <a:rPr lang="en-US" dirty="0"/>
              <a:t>POJO’s basically defines the entity.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1930" t="5579" r="3712" b="4738"/>
          <a:stretch/>
        </p:blipFill>
        <p:spPr>
          <a:xfrm>
            <a:off x="4849091" y="1154669"/>
            <a:ext cx="7342909" cy="147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00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55" y="129310"/>
            <a:ext cx="11684000" cy="424872"/>
          </a:xfrm>
        </p:spPr>
        <p:txBody>
          <a:bodyPr numCol="2">
            <a:noAutofit/>
          </a:bodyPr>
          <a:lstStyle/>
          <a:p>
            <a:r>
              <a:rPr lang="en-US" sz="2800" b="1" dirty="0"/>
              <a:t>Configuration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36" y="646545"/>
            <a:ext cx="11970328" cy="6077528"/>
          </a:xfrm>
        </p:spPr>
        <p:txBody>
          <a:bodyPr>
            <a:normAutofit/>
          </a:bodyPr>
          <a:lstStyle/>
          <a:p>
            <a:r>
              <a:rPr lang="en-US" sz="2000" b="0" i="0" dirty="0" smtClean="0">
                <a:solidFill>
                  <a:srgbClr val="000000"/>
                </a:solidFill>
                <a:effectLst/>
              </a:rPr>
              <a:t>Configuration is the file loaded into an </a:t>
            </a:r>
            <a:r>
              <a:rPr lang="en-US" sz="2000" b="0" i="0" dirty="0" smtClean="0">
                <a:solidFill>
                  <a:srgbClr val="99CC00"/>
                </a:solidFill>
                <a:effectLst/>
              </a:rPr>
              <a:t>hibernate application</a:t>
            </a:r>
            <a:r>
              <a:rPr lang="en-US" sz="2000" dirty="0" smtClean="0">
                <a:solidFill>
                  <a:srgbClr val="000000"/>
                </a:solidFill>
              </a:rPr>
              <a:t>,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sz="2000" b="1" i="0" dirty="0" smtClean="0">
                <a:solidFill>
                  <a:srgbClr val="000000"/>
                </a:solidFill>
                <a:effectLst/>
              </a:rPr>
              <a:t>Configuration file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 contains</a:t>
            </a:r>
            <a:r>
              <a:rPr lang="en-US" sz="2000" b="0" i="0" dirty="0" smtClean="0">
                <a:solidFill>
                  <a:srgbClr val="3366FF"/>
                </a:solidFill>
                <a:effectLst/>
              </a:rPr>
              <a:t> </a:t>
            </a:r>
            <a:r>
              <a:rPr lang="en-US" sz="2000" b="1" i="0" dirty="0" smtClean="0">
                <a:solidFill>
                  <a:srgbClr val="3366FF"/>
                </a:solidFill>
                <a:effectLst/>
              </a:rPr>
              <a:t>3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 </a:t>
            </a:r>
            <a:r>
              <a:rPr lang="en-US" sz="2000" b="1" i="0" dirty="0" smtClean="0">
                <a:solidFill>
                  <a:srgbClr val="3366FF"/>
                </a:solidFill>
                <a:effectLst/>
              </a:rPr>
              <a:t>types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 of information..</a:t>
            </a:r>
          </a:p>
          <a:p>
            <a:r>
              <a:rPr lang="en-US" sz="2000" b="1" i="0" dirty="0" smtClean="0">
                <a:solidFill>
                  <a:srgbClr val="3366FF"/>
                </a:solidFill>
                <a:effectLst/>
              </a:rPr>
              <a:t>Connection Properties</a:t>
            </a:r>
          </a:p>
          <a:p>
            <a:r>
              <a:rPr lang="en-US" sz="2000" b="1" i="0" dirty="0" smtClean="0">
                <a:solidFill>
                  <a:srgbClr val="3366FF"/>
                </a:solidFill>
                <a:effectLst/>
              </a:rPr>
              <a:t>Hibernate Properties</a:t>
            </a:r>
          </a:p>
          <a:p>
            <a:r>
              <a:rPr lang="en-US" sz="2000" b="1" i="0" dirty="0" smtClean="0">
                <a:solidFill>
                  <a:srgbClr val="3366FF"/>
                </a:solidFill>
                <a:effectLst/>
              </a:rPr>
              <a:t>Mapping file name(s)</a:t>
            </a:r>
          </a:p>
          <a:p>
            <a:pPr marL="0" indent="0">
              <a:buNone/>
            </a:pPr>
            <a:endParaRPr lang="en-US" sz="2000" b="0" i="0" dirty="0" smtClean="0">
              <a:solidFill>
                <a:srgbClr val="313131"/>
              </a:solidFill>
              <a:effectLst/>
            </a:endParaRPr>
          </a:p>
          <a:p>
            <a:r>
              <a:rPr lang="en-US" sz="2000" b="0" i="0" dirty="0" smtClean="0">
                <a:solidFill>
                  <a:srgbClr val="000000"/>
                </a:solidFill>
                <a:effectLst/>
              </a:rPr>
              <a:t>We must create one </a:t>
            </a:r>
            <a:r>
              <a:rPr lang="en-US" sz="2000" b="0" i="0" dirty="0" smtClean="0">
                <a:solidFill>
                  <a:srgbClr val="FF9900"/>
                </a:solidFill>
                <a:effectLst/>
              </a:rPr>
              <a:t>configuration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 file for each </a:t>
            </a:r>
            <a:r>
              <a:rPr lang="en-US" sz="2000" b="0" i="0" dirty="0" smtClean="0">
                <a:solidFill>
                  <a:srgbClr val="DF1F9E"/>
                </a:solidFill>
                <a:effectLst/>
              </a:rPr>
              <a:t>database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 we are going to use, suppose if we want to connect with 2 databases, like </a:t>
            </a:r>
            <a:r>
              <a:rPr lang="en-US" sz="2000" b="0" i="0" dirty="0" smtClean="0">
                <a:solidFill>
                  <a:srgbClr val="99CC00"/>
                </a:solidFill>
                <a:effectLst/>
              </a:rPr>
              <a:t>Oracle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, </a:t>
            </a:r>
            <a:r>
              <a:rPr lang="en-US" sz="2000" b="0" i="0" dirty="0" err="1" smtClean="0">
                <a:solidFill>
                  <a:srgbClr val="0000FF"/>
                </a:solidFill>
                <a:effectLst/>
              </a:rPr>
              <a:t>MySql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, then we must create 2 configuration files.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/>
            </a:r>
            <a:b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sz="2000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2058" name="Picture 10" descr="Doing Without Databases in the 21st Century | by Lance Gutteridge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263" y="4853529"/>
            <a:ext cx="838207" cy="88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85090" y="5019951"/>
            <a:ext cx="236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r>
              <a:rPr lang="en-US" dirty="0" smtClean="0"/>
              <a:t>  number of </a:t>
            </a:r>
            <a:r>
              <a:rPr lang="en-US" b="1" dirty="0" smtClean="0"/>
              <a:t>database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58865" y="5019951"/>
            <a:ext cx="501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=     </a:t>
            </a:r>
            <a:r>
              <a:rPr lang="en-US" dirty="0" smtClean="0">
                <a:solidFill>
                  <a:srgbClr val="000000"/>
                </a:solidFill>
              </a:rPr>
              <a:t>That </a:t>
            </a:r>
            <a:r>
              <a:rPr lang="en-US" dirty="0">
                <a:solidFill>
                  <a:srgbClr val="000000"/>
                </a:solidFill>
              </a:rPr>
              <a:t>many number of </a:t>
            </a:r>
            <a:r>
              <a:rPr lang="en-US" b="1" dirty="0">
                <a:solidFill>
                  <a:srgbClr val="000000"/>
                </a:solidFill>
              </a:rPr>
              <a:t>configuration files</a:t>
            </a:r>
            <a:endParaRPr lang="en-US" b="1" dirty="0"/>
          </a:p>
        </p:txBody>
      </p:sp>
      <p:pic>
        <p:nvPicPr>
          <p:cNvPr id="2060" name="Picture 12" descr="cfg, cfg file, cfg icon, config, config file, configuration, configuration fi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475" y="4385238"/>
            <a:ext cx="478344" cy="47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cfg, cfg file, cfg icon, config, config file, configuration, configuration fi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474" y="5262779"/>
            <a:ext cx="478343" cy="47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cfg, cfg file, cfg icon, config, config file, configuration, configuration fi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900" y="4606911"/>
            <a:ext cx="1056837" cy="105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15" idx="3"/>
            <a:endCxn id="2060" idx="1"/>
          </p:cNvCxnSpPr>
          <p:nvPr/>
        </p:nvCxnSpPr>
        <p:spPr>
          <a:xfrm flipV="1">
            <a:off x="9568873" y="4624410"/>
            <a:ext cx="644602" cy="58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3"/>
            <a:endCxn id="19" idx="1"/>
          </p:cNvCxnSpPr>
          <p:nvPr/>
        </p:nvCxnSpPr>
        <p:spPr>
          <a:xfrm>
            <a:off x="9568873" y="5204617"/>
            <a:ext cx="644601" cy="29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3"/>
          </p:cNvCxnSpPr>
          <p:nvPr/>
        </p:nvCxnSpPr>
        <p:spPr>
          <a:xfrm flipV="1">
            <a:off x="9568873" y="5135331"/>
            <a:ext cx="1228436" cy="69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0" descr="Doing Without Databases in the 21st Century | by Lance Gutteridge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321" y="4714102"/>
            <a:ext cx="616759" cy="65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Doing Without Databases in the 21st Century | by Lance Gutteridge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599" y="5481646"/>
            <a:ext cx="571059" cy="60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32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55" y="129310"/>
            <a:ext cx="11684000" cy="424872"/>
          </a:xfrm>
        </p:spPr>
        <p:txBody>
          <a:bodyPr numCol="2">
            <a:noAutofit/>
          </a:bodyPr>
          <a:lstStyle/>
          <a:p>
            <a:r>
              <a:rPr lang="en-US" sz="2800" b="1" dirty="0"/>
              <a:t>Configuration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36" y="646545"/>
            <a:ext cx="11970328" cy="6077528"/>
          </a:xfrm>
        </p:spPr>
        <p:txBody>
          <a:bodyPr>
            <a:normAutofit/>
          </a:bodyPr>
          <a:lstStyle/>
          <a:p>
            <a:pPr algn="just"/>
            <a:r>
              <a:rPr lang="en-US" sz="2000" b="0" i="0" dirty="0" smtClean="0">
                <a:solidFill>
                  <a:srgbClr val="000000"/>
                </a:solidFill>
                <a:effectLst/>
              </a:rPr>
              <a:t>We can write this configuration in 2 ways…</a:t>
            </a:r>
          </a:p>
          <a:p>
            <a:pPr marL="0" indent="0">
              <a:buNone/>
            </a:pPr>
            <a:r>
              <a:rPr lang="en-US" sz="2000" b="0" i="0" dirty="0" smtClean="0">
                <a:solidFill>
                  <a:srgbClr val="313131"/>
                </a:solidFill>
                <a:effectLst/>
                <a:sym typeface="Wingdings" panose="05000000000000000000" pitchFamily="2" charset="2"/>
              </a:rPr>
              <a:t>  </a:t>
            </a:r>
            <a:r>
              <a:rPr lang="en-US" sz="2000" b="1" i="0" dirty="0" smtClean="0">
                <a:solidFill>
                  <a:srgbClr val="313131"/>
                </a:solidFill>
                <a:effectLst/>
              </a:rPr>
              <a:t>XML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b="0" i="0" dirty="0" smtClean="0">
                <a:solidFill>
                  <a:srgbClr val="313131"/>
                </a:solidFill>
                <a:effectLst/>
              </a:rPr>
              <a:t> By writing </a:t>
            </a:r>
            <a:r>
              <a:rPr lang="en-US" sz="2000" b="1" i="0" dirty="0" smtClean="0">
                <a:effectLst/>
              </a:rPr>
              <a:t>Properties file.</a:t>
            </a:r>
            <a:r>
              <a:rPr lang="en-US" sz="2000" b="0" i="0" dirty="0" smtClean="0">
                <a:effectLst/>
              </a:rPr>
              <a:t> </a:t>
            </a:r>
            <a:r>
              <a:rPr lang="en-US" sz="2000" b="0" i="0" dirty="0" smtClean="0">
                <a:solidFill>
                  <a:srgbClr val="313131"/>
                </a:solidFill>
                <a:effectLst/>
              </a:rPr>
              <a:t> </a:t>
            </a:r>
            <a:br>
              <a:rPr lang="en-US" sz="2000" b="0" i="0" dirty="0" smtClean="0">
                <a:solidFill>
                  <a:srgbClr val="313131"/>
                </a:solidFill>
                <a:effectLst/>
              </a:rPr>
            </a:br>
            <a:r>
              <a:rPr lang="en-US" sz="2000" b="0" i="0" dirty="0" smtClean="0">
                <a:solidFill>
                  <a:srgbClr val="313131"/>
                </a:solidFill>
                <a:effectLst/>
              </a:rPr>
              <a:t> We don’t have annotations here, in hibernate </a:t>
            </a:r>
            <a:r>
              <a:rPr lang="en-US" sz="2000" b="1" i="0" dirty="0" smtClean="0">
                <a:solidFill>
                  <a:srgbClr val="313131"/>
                </a:solidFill>
                <a:effectLst/>
              </a:rPr>
              <a:t>1.x, 2.x </a:t>
            </a:r>
            <a:r>
              <a:rPr lang="en-US" sz="2000" dirty="0">
                <a:solidFill>
                  <a:srgbClr val="313131"/>
                </a:solidFill>
              </a:rPr>
              <a:t> </a:t>
            </a:r>
            <a:r>
              <a:rPr lang="en-US" sz="2000" b="0" i="0" dirty="0" smtClean="0">
                <a:solidFill>
                  <a:srgbClr val="313131"/>
                </a:solidFill>
                <a:effectLst/>
              </a:rPr>
              <a:t>we defined this configuration file by   </a:t>
            </a:r>
            <a:br>
              <a:rPr lang="en-US" sz="2000" b="0" i="0" dirty="0" smtClean="0">
                <a:solidFill>
                  <a:srgbClr val="313131"/>
                </a:solidFill>
                <a:effectLst/>
              </a:rPr>
            </a:br>
            <a:r>
              <a:rPr lang="en-US" sz="2000" b="0" i="0" dirty="0" smtClean="0">
                <a:solidFill>
                  <a:srgbClr val="313131"/>
                </a:solidFill>
                <a:effectLst/>
              </a:rPr>
              <a:t> writing </a:t>
            </a:r>
            <a:r>
              <a:rPr lang="en-US" sz="2000" b="0" i="0" dirty="0" smtClean="0">
                <a:solidFill>
                  <a:srgbClr val="99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.properties</a:t>
            </a:r>
            <a:r>
              <a:rPr lang="en-US" sz="2000" b="0" i="0" dirty="0" smtClean="0">
                <a:solidFill>
                  <a:srgbClr val="313131"/>
                </a:solidFill>
                <a:effectLst/>
              </a:rPr>
              <a:t> file,</a:t>
            </a:r>
            <a:r>
              <a:rPr lang="en-US" sz="2000" dirty="0">
                <a:solidFill>
                  <a:srgbClr val="313131"/>
                </a:solidFill>
              </a:rPr>
              <a:t> </a:t>
            </a:r>
            <a:r>
              <a:rPr lang="en-US" sz="2000" b="0" i="0" dirty="0" smtClean="0">
                <a:solidFill>
                  <a:srgbClr val="313131"/>
                </a:solidFill>
                <a:effectLst/>
              </a:rPr>
              <a:t>but from </a:t>
            </a:r>
            <a:r>
              <a:rPr lang="en-US" sz="2000" b="1" i="0" dirty="0" smtClean="0">
                <a:solidFill>
                  <a:srgbClr val="313131"/>
                </a:solidFill>
                <a:effectLst/>
              </a:rPr>
              <a:t>3.x  </a:t>
            </a:r>
            <a:r>
              <a:rPr lang="en-US" sz="2000" b="1" i="0" dirty="0" smtClean="0">
                <a:solidFill>
                  <a:srgbClr val="313131"/>
                </a:solidFill>
                <a:effectLst/>
              </a:rPr>
              <a:t>xml</a:t>
            </a:r>
            <a:r>
              <a:rPr lang="en-US" sz="2000" b="1" i="0" dirty="0" smtClean="0">
                <a:solidFill>
                  <a:srgbClr val="313131"/>
                </a:solidFill>
                <a:effectLst/>
              </a:rPr>
              <a:t> </a:t>
            </a:r>
            <a:r>
              <a:rPr lang="en-US" sz="2000" b="0" i="0" dirty="0" smtClean="0">
                <a:solidFill>
                  <a:srgbClr val="313131"/>
                </a:solidFill>
                <a:effectLst/>
              </a:rPr>
              <a:t>came into picture.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/>
            </a:r>
            <a:br>
              <a:rPr lang="en-US" sz="2000" b="0" i="0" dirty="0" smtClean="0">
                <a:solidFill>
                  <a:srgbClr val="000000"/>
                </a:solidFill>
                <a:effectLst/>
              </a:rPr>
            </a:br>
            <a:endParaRPr lang="en-US" sz="2000" b="0" i="0" dirty="0" smtClean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sz="2000" b="0" i="0" dirty="0" smtClean="0">
                <a:solidFill>
                  <a:srgbClr val="000000"/>
                </a:solidFill>
                <a:effectLst/>
              </a:rPr>
              <a:t>Now, finally</a:t>
            </a:r>
          </a:p>
          <a:p>
            <a:r>
              <a:rPr lang="en-US" sz="2000" b="1" i="0" dirty="0" smtClean="0">
                <a:solidFill>
                  <a:srgbClr val="000000"/>
                </a:solidFill>
                <a:effectLst/>
              </a:rPr>
              <a:t>Mapping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 –&gt; </a:t>
            </a:r>
            <a:r>
              <a:rPr lang="en-US" sz="2000" b="0" i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</a:t>
            </a:r>
            <a:r>
              <a:rPr lang="en-US" sz="2000" b="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sz="2000" b="0" i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annotations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i="0" dirty="0" smtClean="0">
                <a:solidFill>
                  <a:srgbClr val="000000"/>
                </a:solidFill>
                <a:effectLst/>
              </a:rPr>
              <a:t>Configuration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 –&gt; </a:t>
            </a:r>
            <a:r>
              <a:rPr lang="en-US" sz="2000" b="0" i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</a:t>
            </a:r>
            <a:r>
              <a:rPr lang="en-US" sz="2000" b="1" i="0" dirty="0" smtClean="0">
                <a:solidFill>
                  <a:srgbClr val="000000"/>
                </a:solidFill>
                <a:effectLst/>
              </a:rPr>
              <a:t>,  </a:t>
            </a:r>
            <a:r>
              <a:rPr lang="en-US" sz="20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.properties (old style)</a:t>
            </a:r>
          </a:p>
        </p:txBody>
      </p:sp>
    </p:spTree>
    <p:extLst>
      <p:ext uri="{BB962C8B-B14F-4D97-AF65-F5344CB8AC3E}">
        <p14:creationId xmlns:p14="http://schemas.microsoft.com/office/powerpoint/2010/main" val="259822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36" y="0"/>
            <a:ext cx="11841019" cy="443346"/>
          </a:xfrm>
        </p:spPr>
        <p:txBody>
          <a:bodyPr numCol="1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Configuration </a:t>
            </a:r>
            <a:r>
              <a:rPr lang="en-US" sz="2000" b="1" dirty="0">
                <a:latin typeface="+mn-lt"/>
              </a:rPr>
              <a:t>: Syntax Of Configuration  xml</a:t>
            </a:r>
            <a:r>
              <a:rPr lang="en-US" sz="2000" b="1" dirty="0" smtClean="0">
                <a:latin typeface="+mn-lt"/>
              </a:rPr>
              <a:t>:</a:t>
            </a:r>
            <a:endParaRPr lang="en-US" sz="2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36" y="554182"/>
            <a:ext cx="11970328" cy="6169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/>
            </a:r>
            <a:b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sz="2000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896109"/>
              </p:ext>
            </p:extLst>
          </p:nvPr>
        </p:nvGraphicFramePr>
        <p:xfrm>
          <a:off x="110836" y="443346"/>
          <a:ext cx="11665527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5527">
                  <a:extLst>
                    <a:ext uri="{9D8B030D-6E8A-4147-A177-3AD203B41FA5}">
                      <a16:colId xmlns:a16="http://schemas.microsoft.com/office/drawing/2014/main" val="3675268202"/>
                    </a:ext>
                  </a:extLst>
                </a:gridCol>
              </a:tblGrid>
              <a:tr h="445192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&lt;hibernate-configuration&gt;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&lt;session-factory&gt;</a:t>
                      </a:r>
                    </a:p>
                    <a:p>
                      <a:endParaRPr lang="en-US" sz="16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&lt;!--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Related to the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connection START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--&gt;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&lt;property name="</a:t>
                      </a:r>
                      <a:r>
                        <a:rPr lang="en-US" sz="1600" dirty="0" err="1" smtClean="0">
                          <a:solidFill>
                            <a:srgbClr val="00B0F0"/>
                          </a:solidFill>
                          <a:latin typeface="+mn-lt"/>
                        </a:rPr>
                        <a:t>connection.driver_class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"&gt;Driver Class Name &lt;/property&gt;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&lt;property name="</a:t>
                      </a:r>
                      <a:r>
                        <a:rPr lang="en-US" sz="1600" dirty="0" smtClean="0">
                          <a:solidFill>
                            <a:srgbClr val="00B0F0"/>
                          </a:solidFill>
                          <a:latin typeface="+mn-lt"/>
                        </a:rPr>
                        <a:t>connection.url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"&gt;URL &lt;/property&gt;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&lt;property name="</a:t>
                      </a:r>
                      <a:r>
                        <a:rPr lang="en-US" sz="1600" dirty="0" err="1" smtClean="0">
                          <a:solidFill>
                            <a:srgbClr val="00B0F0"/>
                          </a:solidFill>
                          <a:latin typeface="+mn-lt"/>
                        </a:rPr>
                        <a:t>connection.user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"&gt;user &lt;/property&gt;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&lt;property name="</a:t>
                      </a:r>
                      <a:r>
                        <a:rPr lang="en-US" sz="1600" dirty="0" err="1" smtClean="0">
                          <a:solidFill>
                            <a:srgbClr val="00B0F0"/>
                          </a:solidFill>
                          <a:latin typeface="+mn-lt"/>
                        </a:rPr>
                        <a:t>connection.password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"&gt;password&lt;/property&gt;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&lt;!--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Related to the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connection END --&gt;</a:t>
                      </a:r>
                    </a:p>
                    <a:p>
                      <a:endParaRPr lang="en-US" sz="16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&lt;!--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Related to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hibernate properties START --&gt;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&lt;property name="</a:t>
                      </a:r>
                      <a:r>
                        <a:rPr lang="en-US" sz="1600" dirty="0" err="1" smtClean="0">
                          <a:solidFill>
                            <a:srgbClr val="00B0F0"/>
                          </a:solidFill>
                          <a:latin typeface="+mn-lt"/>
                        </a:rPr>
                        <a:t>show_sql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"&gt;true/false&lt;/property&gt;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&lt;property name="</a:t>
                      </a:r>
                      <a:r>
                        <a:rPr lang="en-US" sz="1600" dirty="0" err="1" smtClean="0">
                          <a:solidFill>
                            <a:srgbClr val="00B0F0"/>
                          </a:solidFill>
                          <a:latin typeface="+mn-lt"/>
                        </a:rPr>
                        <a:t>dialet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"&gt;Database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dialet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class&lt;/property&gt;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&lt;property name="</a:t>
                      </a:r>
                      <a:r>
                        <a:rPr lang="en-US" sz="1600" dirty="0" smtClean="0">
                          <a:solidFill>
                            <a:srgbClr val="00B0F0"/>
                          </a:solidFill>
                          <a:latin typeface="+mn-lt"/>
                        </a:rPr>
                        <a:t>hbm2ddl.auto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"&gt;</a:t>
                      </a:r>
                      <a:r>
                        <a:rPr lang="en-US" sz="1600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create/update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 or what ever&lt;/property&gt;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&lt;!--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Related to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hibernate properties END--&gt;</a:t>
                      </a:r>
                    </a:p>
                    <a:p>
                      <a:endParaRPr lang="en-US" sz="16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&lt;!--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Related to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mapping START--&gt;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&lt;mapping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resource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="</a:t>
                      </a:r>
                      <a:r>
                        <a:rPr lang="en-US" sz="1600" dirty="0" err="1" smtClean="0">
                          <a:solidFill>
                            <a:srgbClr val="00B0F0"/>
                          </a:solidFill>
                          <a:latin typeface="+mn-lt"/>
                        </a:rPr>
                        <a:t>hbm</a:t>
                      </a:r>
                      <a:r>
                        <a:rPr lang="en-US" sz="1600" dirty="0" smtClean="0">
                          <a:solidFill>
                            <a:srgbClr val="00B0F0"/>
                          </a:solidFill>
                          <a:latin typeface="+mn-lt"/>
                        </a:rPr>
                        <a:t> file 1 name .xml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" / &gt;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&lt;mapping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resource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="</a:t>
                      </a:r>
                      <a:r>
                        <a:rPr lang="en-US" sz="1600" b="1" dirty="0" err="1" smtClean="0">
                          <a:solidFill>
                            <a:srgbClr val="00B0F0"/>
                          </a:solidFill>
                          <a:latin typeface="+mn-lt"/>
                        </a:rPr>
                        <a:t>hbm</a:t>
                      </a:r>
                      <a:r>
                        <a:rPr lang="en-US" sz="1600" b="1" dirty="0" smtClean="0">
                          <a:solidFill>
                            <a:srgbClr val="00B0F0"/>
                          </a:solidFill>
                          <a:latin typeface="+mn-lt"/>
                        </a:rPr>
                        <a:t> file 2 name .xml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" / &gt;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&lt;!--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Related to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mapping END --&gt;</a:t>
                      </a:r>
                    </a:p>
                    <a:p>
                      <a:endParaRPr lang="en-US" sz="16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&lt;/session-factory&gt;</a:t>
                      </a:r>
                    </a:p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&lt;/hibernate-configuration&gt;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39569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0836" y="6253942"/>
            <a:ext cx="109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</a:rPr>
              <a:t>Usually </a:t>
            </a:r>
            <a:r>
              <a:rPr lang="en-US" b="0" i="0" dirty="0" smtClean="0">
                <a:solidFill>
                  <a:srgbClr val="99CC00"/>
                </a:solidFill>
                <a:effectLst/>
              </a:rPr>
              <a:t>configuration</a:t>
            </a:r>
            <a:r>
              <a:rPr lang="en-US" b="0" i="0" dirty="0" smtClean="0">
                <a:solidFill>
                  <a:srgbClr val="000000"/>
                </a:solidFill>
                <a:effectLst/>
              </a:rPr>
              <a:t> file name will be </a:t>
            </a:r>
            <a:r>
              <a:rPr lang="en-US" b="1" i="0" dirty="0" smtClean="0">
                <a:solidFill>
                  <a:srgbClr val="00B0F0"/>
                </a:solidFill>
              </a:rPr>
              <a:t>hibernate.cfg.xml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55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09" y="69561"/>
            <a:ext cx="11988800" cy="392257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Simple Hibernate Application Requirements</a:t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09" y="563418"/>
            <a:ext cx="11914909" cy="618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 smtClean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Any hibernate application, </a:t>
            </a:r>
            <a:r>
              <a:rPr lang="en-US" sz="2000" b="1" i="0" dirty="0" smtClean="0">
                <a:solidFill>
                  <a:srgbClr val="000000"/>
                </a:solidFill>
                <a:effectLst/>
              </a:rPr>
              <a:t>E.g.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 consider even first </a:t>
            </a:r>
            <a:r>
              <a:rPr lang="en-US" sz="2000" b="0" i="0" dirty="0" smtClean="0">
                <a:solidFill>
                  <a:srgbClr val="FF6600"/>
                </a:solidFill>
                <a:effectLst/>
              </a:rPr>
              <a:t>hello world program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 must always contains </a:t>
            </a:r>
            <a:r>
              <a:rPr lang="en-US" sz="2000" b="0" i="0" dirty="0" smtClean="0">
                <a:solidFill>
                  <a:srgbClr val="3366FF"/>
                </a:solidFill>
                <a:effectLst/>
              </a:rPr>
              <a:t>4 files totally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.</a:t>
            </a:r>
            <a:br>
              <a:rPr lang="en-US" sz="2000" b="0" i="0" dirty="0" smtClean="0">
                <a:solidFill>
                  <a:srgbClr val="000000"/>
                </a:solidFill>
                <a:effectLst/>
              </a:rPr>
            </a:br>
            <a:endParaRPr lang="en-US" sz="2000" dirty="0" smtClean="0"/>
          </a:p>
          <a:p>
            <a:pPr>
              <a:lnSpc>
                <a:spcPct val="100000"/>
              </a:lnSpc>
            </a:pPr>
            <a:r>
              <a:rPr lang="en-US" sz="2000" b="1" i="0" dirty="0" smtClean="0">
                <a:solidFill>
                  <a:srgbClr val="313131"/>
                </a:solidFill>
                <a:effectLst/>
              </a:rPr>
              <a:t>POJO class  </a:t>
            </a:r>
            <a:r>
              <a:rPr lang="en-US" sz="2000" b="0" i="0" dirty="0" smtClean="0">
                <a:solidFill>
                  <a:srgbClr val="313131"/>
                </a:solidFill>
                <a:effectLst/>
              </a:rPr>
              <a:t>- </a:t>
            </a:r>
            <a:r>
              <a:rPr lang="en-US" sz="2000" b="1" i="0" dirty="0" smtClean="0">
                <a:solidFill>
                  <a:srgbClr val="313131"/>
                </a:solidFill>
                <a:effectLst/>
              </a:rPr>
              <a:t> ( </a:t>
            </a:r>
            <a:r>
              <a:rPr lang="en-US" sz="2000" b="0" i="0" dirty="0" smtClean="0">
                <a:solidFill>
                  <a:srgbClr val="313131"/>
                </a:solidFill>
                <a:effectLst/>
              </a:rPr>
              <a:t>Employee.java </a:t>
            </a:r>
            <a:r>
              <a:rPr lang="en-US" sz="2000" b="1" i="0" dirty="0" smtClean="0">
                <a:solidFill>
                  <a:srgbClr val="313131"/>
                </a:solidFill>
                <a:effectLst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b="1" i="0" dirty="0" smtClean="0">
                <a:solidFill>
                  <a:srgbClr val="313131"/>
                </a:solidFill>
                <a:effectLst/>
              </a:rPr>
              <a:t>Mapping XML - </a:t>
            </a:r>
            <a:r>
              <a:rPr lang="en-US" sz="2000" b="1" i="0" dirty="0" smtClean="0">
                <a:solidFill>
                  <a:srgbClr val="313131"/>
                </a:solidFill>
                <a:effectLst/>
              </a:rPr>
              <a:t>(</a:t>
            </a:r>
            <a:r>
              <a:rPr lang="en-US" sz="2000" i="0" dirty="0" smtClean="0">
                <a:solidFill>
                  <a:srgbClr val="313131"/>
                </a:solidFill>
                <a:effectLst/>
              </a:rPr>
              <a:t> Product.hbm.xml </a:t>
            </a:r>
            <a:r>
              <a:rPr lang="en-US" sz="2000" b="1" i="0" dirty="0" smtClean="0">
                <a:solidFill>
                  <a:srgbClr val="313131"/>
                </a:solidFill>
                <a:effectLst/>
              </a:rPr>
              <a:t>)</a:t>
            </a:r>
            <a:endParaRPr lang="en-US" sz="2000" b="1" i="0" dirty="0" smtClean="0">
              <a:solidFill>
                <a:srgbClr val="31313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000" b="1" i="0" dirty="0" smtClean="0">
                <a:solidFill>
                  <a:srgbClr val="313131"/>
                </a:solidFill>
                <a:effectLst/>
              </a:rPr>
              <a:t>Configuration XML – </a:t>
            </a:r>
            <a:r>
              <a:rPr lang="en-US" sz="2000" b="1" i="0" dirty="0" smtClean="0">
                <a:solidFill>
                  <a:srgbClr val="DF1F9E"/>
                </a:solidFill>
                <a:effectLst/>
              </a:rPr>
              <a:t>( </a:t>
            </a:r>
            <a:r>
              <a:rPr lang="en-US" sz="2000" i="0" dirty="0" smtClean="0">
                <a:solidFill>
                  <a:srgbClr val="DF1F9E"/>
                </a:solidFill>
                <a:effectLst/>
              </a:rPr>
              <a:t>hibernate.cfg.xml </a:t>
            </a:r>
            <a:r>
              <a:rPr lang="en-US" sz="2000" b="1" i="0" dirty="0" smtClean="0">
                <a:solidFill>
                  <a:srgbClr val="313131"/>
                </a:solidFill>
                <a:effectLst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b="1" i="0" dirty="0" smtClean="0">
                <a:solidFill>
                  <a:srgbClr val="313131"/>
                </a:solidFill>
                <a:effectLst/>
              </a:rPr>
              <a:t>One java file to write our logic – (</a:t>
            </a:r>
            <a:r>
              <a:rPr lang="en-US" sz="2000" i="0" dirty="0" smtClean="0">
                <a:solidFill>
                  <a:srgbClr val="00B0F0"/>
                </a:solidFill>
                <a:effectLst/>
              </a:rPr>
              <a:t>OurMainMethod.java</a:t>
            </a:r>
            <a:r>
              <a:rPr lang="en-US" sz="2000" i="0" dirty="0" smtClean="0">
                <a:solidFill>
                  <a:srgbClr val="313131"/>
                </a:solidFill>
                <a:effectLst/>
              </a:rPr>
              <a:t> </a:t>
            </a:r>
            <a:r>
              <a:rPr lang="en-US" sz="2000" b="1" i="0" dirty="0" smtClean="0">
                <a:solidFill>
                  <a:srgbClr val="313131"/>
                </a:solidFill>
                <a:effectLst/>
              </a:rPr>
              <a:t>)</a:t>
            </a:r>
            <a:br>
              <a:rPr lang="en-US" sz="2000" b="1" i="0" dirty="0" smtClean="0">
                <a:solidFill>
                  <a:srgbClr val="313131"/>
                </a:solidFill>
                <a:effectLst/>
              </a:rPr>
            </a:br>
            <a:endParaRPr lang="en-US" sz="2000" b="1" i="0" dirty="0" smtClean="0">
              <a:solidFill>
                <a:srgbClr val="313131"/>
              </a:solidFill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i="0" dirty="0" smtClean="0">
              <a:solidFill>
                <a:srgbClr val="313131"/>
              </a:solidFill>
              <a:effectLst/>
            </a:endParaRPr>
          </a:p>
          <a:p>
            <a:r>
              <a:rPr lang="en-US" sz="2000" b="0" i="0" dirty="0" smtClean="0">
                <a:solidFill>
                  <a:srgbClr val="000000"/>
                </a:solidFill>
                <a:effectLst/>
              </a:rPr>
              <a:t>In hibernate application, </a:t>
            </a:r>
            <a:br>
              <a:rPr lang="en-US" sz="2000" b="0" i="0" dirty="0" smtClean="0">
                <a:solidFill>
                  <a:srgbClr val="000000"/>
                </a:solidFill>
                <a:effectLst/>
              </a:rPr>
            </a:br>
            <a:r>
              <a:rPr lang="en-US" sz="2000" dirty="0" smtClean="0">
                <a:solidFill>
                  <a:srgbClr val="000000"/>
                </a:solidFill>
              </a:rPr>
              <a:t/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sz="2000" b="0" i="0" dirty="0" smtClean="0">
                <a:solidFill>
                  <a:srgbClr val="000000"/>
                </a:solidFill>
                <a:effectLst/>
              </a:rPr>
              <a:t>(</a:t>
            </a:r>
            <a:r>
              <a:rPr lang="en-US" sz="2000" b="1" i="0" dirty="0" smtClean="0">
                <a:solidFill>
                  <a:srgbClr val="000000"/>
                </a:solidFill>
                <a:effectLst/>
              </a:rPr>
              <a:t>Number of POJO classes = that many number of mapping </a:t>
            </a:r>
            <a:r>
              <a:rPr lang="en-US" sz="2000" b="1" i="0" dirty="0" err="1" smtClean="0">
                <a:solidFill>
                  <a:srgbClr val="000000"/>
                </a:solidFill>
                <a:effectLst/>
              </a:rPr>
              <a:t>xmls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), only </a:t>
            </a:r>
            <a:r>
              <a:rPr lang="en-US" sz="2000" b="0" i="0" dirty="0" smtClean="0">
                <a:solidFill>
                  <a:srgbClr val="DF1F9E"/>
                </a:solidFill>
                <a:effectLst/>
              </a:rPr>
              <a:t>one configuration xml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 and </a:t>
            </a:r>
            <a:r>
              <a:rPr lang="en-US" sz="2000" b="0" i="0" dirty="0" smtClean="0">
                <a:solidFill>
                  <a:srgbClr val="00B0F0"/>
                </a:solidFill>
                <a:effectLst/>
              </a:rPr>
              <a:t>one java file to write our logic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053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09" y="83128"/>
            <a:ext cx="11933381" cy="6659418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b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>
                <a:solidFill>
                  <a:srgbClr val="000000"/>
                </a:solidFill>
              </a:rPr>
              <a:t>POJO Class:</a:t>
            </a:r>
          </a:p>
          <a:p>
            <a:pPr lvl="0"/>
            <a:r>
              <a:rPr lang="en-US" sz="2000" dirty="0">
                <a:solidFill>
                  <a:srgbClr val="313131"/>
                </a:solidFill>
              </a:rPr>
              <a:t>POJO is a simple</a:t>
            </a:r>
            <a:r>
              <a:rPr lang="en-US" sz="2000" dirty="0">
                <a:solidFill>
                  <a:srgbClr val="00CCFF"/>
                </a:solidFill>
              </a:rPr>
              <a:t> </a:t>
            </a:r>
            <a:r>
              <a:rPr lang="en-US" sz="2000" dirty="0">
                <a:solidFill>
                  <a:srgbClr val="00B0F0"/>
                </a:solidFill>
              </a:rPr>
              <a:t>java</a:t>
            </a:r>
            <a:r>
              <a:rPr lang="en-US" sz="2000" dirty="0">
                <a:solidFill>
                  <a:srgbClr val="313131"/>
                </a:solidFill>
              </a:rPr>
              <a:t> file, no need to extend any class or</a:t>
            </a:r>
            <a:r>
              <a:rPr lang="en-US" sz="2000" dirty="0">
                <a:solidFill>
                  <a:srgbClr val="3366FF"/>
                </a:solidFill>
              </a:rPr>
              <a:t> implement</a:t>
            </a:r>
            <a:r>
              <a:rPr lang="en-US" sz="2000" dirty="0">
                <a:solidFill>
                  <a:srgbClr val="313131"/>
                </a:solidFill>
              </a:rPr>
              <a:t> any interface.</a:t>
            </a:r>
          </a:p>
          <a:p>
            <a:pPr lvl="0"/>
            <a:r>
              <a:rPr lang="en-US" sz="2000" dirty="0">
                <a:solidFill>
                  <a:srgbClr val="313131"/>
                </a:solidFill>
              </a:rPr>
              <a:t>This POJO class contain </a:t>
            </a:r>
            <a:r>
              <a:rPr lang="en-US" sz="2000" dirty="0">
                <a:solidFill>
                  <a:srgbClr val="008000"/>
                </a:solidFill>
              </a:rPr>
              <a:t>private properties variables</a:t>
            </a:r>
            <a:r>
              <a:rPr lang="en-US" sz="2000" dirty="0">
                <a:solidFill>
                  <a:srgbClr val="313131"/>
                </a:solidFill>
              </a:rPr>
              <a:t>, and for each property a </a:t>
            </a:r>
            <a:r>
              <a:rPr lang="en-US" sz="2000" dirty="0" smtClean="0">
                <a:solidFill>
                  <a:srgbClr val="313131"/>
                </a:solidFill>
              </a:rPr>
              <a:t>//</a:t>
            </a:r>
            <a:r>
              <a:rPr lang="en-US" sz="2000" b="1" dirty="0" smtClean="0">
                <a:solidFill>
                  <a:srgbClr val="313131"/>
                </a:solidFill>
              </a:rPr>
              <a:t>getter </a:t>
            </a:r>
            <a:r>
              <a:rPr lang="en-US" sz="2000" dirty="0">
                <a:solidFill>
                  <a:srgbClr val="313131"/>
                </a:solidFill>
              </a:rPr>
              <a:t>and</a:t>
            </a:r>
            <a:r>
              <a:rPr lang="en-US" sz="2000" b="1" dirty="0">
                <a:solidFill>
                  <a:srgbClr val="313131"/>
                </a:solidFill>
              </a:rPr>
              <a:t> </a:t>
            </a:r>
            <a:r>
              <a:rPr lang="en-US" sz="2000" dirty="0">
                <a:solidFill>
                  <a:srgbClr val="313131"/>
                </a:solidFill>
              </a:rPr>
              <a:t>a</a:t>
            </a:r>
            <a:r>
              <a:rPr lang="en-US" sz="2000" b="1" dirty="0">
                <a:solidFill>
                  <a:srgbClr val="313131"/>
                </a:solidFill>
              </a:rPr>
              <a:t> </a:t>
            </a:r>
            <a:r>
              <a:rPr lang="en-US" sz="2000" dirty="0" smtClean="0">
                <a:solidFill>
                  <a:srgbClr val="313131"/>
                </a:solidFill>
              </a:rPr>
              <a:t>//</a:t>
            </a:r>
            <a:r>
              <a:rPr lang="en-US" sz="2000" b="1" dirty="0" smtClean="0">
                <a:solidFill>
                  <a:srgbClr val="313131"/>
                </a:solidFill>
              </a:rPr>
              <a:t>setter</a:t>
            </a:r>
          </a:p>
          <a:p>
            <a:pPr marL="0" lvl="0" indent="0">
              <a:buNone/>
            </a:pPr>
            <a:r>
              <a:rPr lang="en-US" sz="1800" dirty="0" smtClean="0">
                <a:solidFill>
                  <a:srgbClr val="313131"/>
                </a:solidFill>
              </a:rPr>
              <a:t>Example</a:t>
            </a:r>
            <a:r>
              <a:rPr lang="en-US" sz="2000" dirty="0" smtClean="0">
                <a:solidFill>
                  <a:srgbClr val="313131"/>
                </a:solidFill>
              </a:rPr>
              <a:t>:-  </a:t>
            </a:r>
            <a:r>
              <a:rPr lang="en-US" sz="2000" b="1" dirty="0" smtClean="0">
                <a:solidFill>
                  <a:srgbClr val="313131"/>
                </a:solidFill>
              </a:rPr>
              <a:t>Employee.java</a:t>
            </a:r>
            <a:endParaRPr lang="en-US" b="1" dirty="0"/>
          </a:p>
          <a:p>
            <a:pPr marL="0" lv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/>
          <a:srcRect b="2730"/>
          <a:stretch/>
        </p:blipFill>
        <p:spPr>
          <a:xfrm>
            <a:off x="2844800" y="1221769"/>
            <a:ext cx="8134311" cy="5594667"/>
          </a:xfrm>
          <a:prstGeom prst="rect">
            <a:avLst/>
          </a:prstGeom>
        </p:spPr>
      </p:pic>
      <p:cxnSp>
        <p:nvCxnSpPr>
          <p:cNvPr id="26" name="Elbow Connector 25"/>
          <p:cNvCxnSpPr/>
          <p:nvPr/>
        </p:nvCxnSpPr>
        <p:spPr>
          <a:xfrm rot="5400000">
            <a:off x="4833366" y="1720712"/>
            <a:ext cx="1272050" cy="274165"/>
          </a:xfrm>
          <a:prstGeom prst="bentConnector3">
            <a:avLst>
              <a:gd name="adj1" fmla="val 1001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0800000" flipV="1">
            <a:off x="5523345" y="1221768"/>
            <a:ext cx="3352800" cy="1937067"/>
          </a:xfrm>
          <a:prstGeom prst="bentConnector3">
            <a:avLst>
              <a:gd name="adj1" fmla="val -4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5911273" y="1221767"/>
            <a:ext cx="4488872" cy="2361942"/>
          </a:xfrm>
          <a:prstGeom prst="bentConnector3">
            <a:avLst>
              <a:gd name="adj1" fmla="val 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ame 36"/>
          <p:cNvSpPr/>
          <p:nvPr/>
        </p:nvSpPr>
        <p:spPr>
          <a:xfrm>
            <a:off x="3011056" y="2096655"/>
            <a:ext cx="2512290" cy="738909"/>
          </a:xfrm>
          <a:prstGeom prst="frame">
            <a:avLst>
              <a:gd name="adj1" fmla="val 1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21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36" y="101600"/>
            <a:ext cx="11979564" cy="6666777"/>
          </a:xfrm>
        </p:spPr>
        <p:txBody>
          <a:bodyPr>
            <a:normAutofit/>
          </a:bodyPr>
          <a:lstStyle/>
          <a:p>
            <a:r>
              <a:rPr lang="en-US" sz="2000" b="1" dirty="0"/>
              <a:t>Mapping xml For POJO:</a:t>
            </a:r>
          </a:p>
          <a:p>
            <a:pPr>
              <a:buFontTx/>
              <a:buChar char="-"/>
            </a:pPr>
            <a:r>
              <a:rPr lang="en-US" sz="2000" dirty="0" smtClean="0"/>
              <a:t>Mapping </a:t>
            </a:r>
            <a:r>
              <a:rPr lang="en-US" sz="2000" dirty="0"/>
              <a:t>file related to above </a:t>
            </a:r>
            <a:r>
              <a:rPr lang="en-US" sz="2000" dirty="0" err="1"/>
              <a:t>pojo</a:t>
            </a:r>
            <a:r>
              <a:rPr lang="en-US" sz="2000" dirty="0"/>
              <a:t> </a:t>
            </a:r>
            <a:r>
              <a:rPr lang="en-US" sz="2000" dirty="0" smtClean="0"/>
              <a:t>class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Employee.hbm.xml</a:t>
            </a:r>
          </a:p>
          <a:p>
            <a:pPr>
              <a:buFontTx/>
              <a:buChar char="-"/>
            </a:pPr>
            <a:endParaRPr lang="en-US" sz="2000" b="1" dirty="0"/>
          </a:p>
          <a:p>
            <a:pPr>
              <a:buFontTx/>
              <a:buChar char="-"/>
            </a:pPr>
            <a:endParaRPr lang="en-US" sz="2000" b="1" dirty="0" smtClean="0"/>
          </a:p>
          <a:p>
            <a:pPr>
              <a:buFontTx/>
              <a:buChar char="-"/>
            </a:pPr>
            <a:endParaRPr lang="en-US" sz="2000" b="1" dirty="0"/>
          </a:p>
          <a:p>
            <a:pPr>
              <a:buFontTx/>
              <a:buChar char="-"/>
            </a:pPr>
            <a:endParaRPr lang="en-US" sz="2000" b="1" dirty="0" smtClean="0"/>
          </a:p>
          <a:p>
            <a:pPr>
              <a:buFontTx/>
              <a:buChar char="-"/>
            </a:pPr>
            <a:endParaRPr lang="en-US" sz="2000" b="1" dirty="0"/>
          </a:p>
          <a:p>
            <a:pPr>
              <a:buFontTx/>
              <a:buChar char="-"/>
            </a:pPr>
            <a:endParaRPr lang="en-US" sz="2000" b="1" dirty="0" smtClean="0"/>
          </a:p>
          <a:p>
            <a:pPr>
              <a:buFontTx/>
              <a:buChar char="-"/>
            </a:pPr>
            <a:endParaRPr lang="en-US" sz="2000" b="1" dirty="0"/>
          </a:p>
          <a:p>
            <a:pPr>
              <a:buFontTx/>
              <a:buChar char="-"/>
            </a:pPr>
            <a:endParaRPr lang="en-US" sz="20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/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1800" dirty="0" smtClean="0">
                <a:solidFill>
                  <a:srgbClr val="000000"/>
                </a:solidFill>
              </a:rPr>
              <a:t/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1800" dirty="0" smtClean="0">
                <a:solidFill>
                  <a:srgbClr val="000000"/>
                </a:solidFill>
              </a:rPr>
              <a:t>F</a:t>
            </a:r>
            <a:r>
              <a:rPr lang="en-US" sz="1800" b="0" i="0" dirty="0" smtClean="0">
                <a:solidFill>
                  <a:srgbClr val="000000"/>
                </a:solidFill>
                <a:effectLst/>
              </a:rPr>
              <a:t>or </a:t>
            </a:r>
            <a:r>
              <a:rPr lang="en-US" sz="1800" i="1" dirty="0" err="1" smtClean="0">
                <a:solidFill>
                  <a:srgbClr val="2A00FF"/>
                </a:solidFill>
              </a:rPr>
              <a:t>eDesignation</a:t>
            </a:r>
            <a:r>
              <a:rPr lang="en-US" sz="1800" b="0" i="0" dirty="0" smtClean="0">
                <a:solidFill>
                  <a:srgbClr val="000000"/>
                </a:solidFill>
                <a:effectLst/>
              </a:rPr>
              <a:t> property </a:t>
            </a:r>
            <a:r>
              <a:rPr lang="en-US" sz="1800" dirty="0" smtClean="0">
                <a:solidFill>
                  <a:srgbClr val="000000"/>
                </a:solidFill>
              </a:rPr>
              <a:t>we</a:t>
            </a:r>
            <a:r>
              <a:rPr lang="en-US" sz="1800" b="0" i="0" dirty="0" smtClean="0">
                <a:solidFill>
                  <a:srgbClr val="000000"/>
                </a:solidFill>
                <a:effectLst/>
              </a:rPr>
              <a:t> have </a:t>
            </a:r>
            <a:r>
              <a:rPr lang="en-US" sz="1800" b="0" i="0" dirty="0" smtClean="0">
                <a:solidFill>
                  <a:srgbClr val="FF0000"/>
                </a:solidFill>
                <a:effectLst/>
              </a:rPr>
              <a:t>not</a:t>
            </a:r>
            <a:r>
              <a:rPr lang="en-US" sz="1800" b="0" i="0" dirty="0" smtClean="0">
                <a:solidFill>
                  <a:srgbClr val="000000"/>
                </a:solidFill>
                <a:effectLst/>
              </a:rPr>
              <a:t> </a:t>
            </a:r>
            <a:r>
              <a:rPr lang="en-US" sz="1800" b="0" i="0" dirty="0" smtClean="0">
                <a:solidFill>
                  <a:srgbClr val="FF0000"/>
                </a:solidFill>
                <a:effectLst/>
              </a:rPr>
              <a:t>written any </a:t>
            </a:r>
            <a:r>
              <a:rPr lang="en-US" sz="1800" b="1" i="0" dirty="0" smtClean="0">
                <a:solidFill>
                  <a:srgbClr val="000000"/>
                </a:solidFill>
                <a:effectLst/>
              </a:rPr>
              <a:t>column name</a:t>
            </a:r>
            <a:r>
              <a:rPr lang="en-US" sz="1800" dirty="0" smtClean="0">
                <a:solidFill>
                  <a:srgbClr val="000000"/>
                </a:solidFill>
              </a:rPr>
              <a:t>, </a:t>
            </a:r>
            <a:r>
              <a:rPr lang="en-US" sz="1800" b="0" i="0" dirty="0" smtClean="0">
                <a:solidFill>
                  <a:srgbClr val="000000"/>
                </a:solidFill>
                <a:effectLst/>
              </a:rPr>
              <a:t>we only specified </a:t>
            </a:r>
            <a:r>
              <a:rPr lang="en-US" sz="1800" b="1" i="0" dirty="0" smtClean="0">
                <a:solidFill>
                  <a:srgbClr val="000000"/>
                </a:solidFill>
                <a:effectLst/>
              </a:rPr>
              <a:t> </a:t>
            </a:r>
            <a:r>
              <a:rPr lang="en-US" sz="1800" b="1" dirty="0" smtClean="0">
                <a:solidFill>
                  <a:srgbClr val="008080"/>
                </a:solidFill>
              </a:rPr>
              <a:t>&lt;</a:t>
            </a:r>
            <a:r>
              <a:rPr lang="en-US" sz="1800" b="1" dirty="0" smtClean="0">
                <a:solidFill>
                  <a:srgbClr val="3F7F7F"/>
                </a:solidFill>
              </a:rPr>
              <a:t>property </a:t>
            </a:r>
            <a:r>
              <a:rPr lang="en-US" sz="1800" b="1" dirty="0" smtClean="0">
                <a:solidFill>
                  <a:srgbClr val="7F007F"/>
                </a:solidFill>
              </a:rPr>
              <a:t>name</a:t>
            </a:r>
            <a:r>
              <a:rPr lang="en-US" sz="1800" b="1" dirty="0" smtClean="0">
                <a:solidFill>
                  <a:srgbClr val="000000"/>
                </a:solidFill>
              </a:rPr>
              <a:t>=</a:t>
            </a:r>
            <a:r>
              <a:rPr lang="en-US" sz="1800" b="1" i="1" dirty="0" smtClean="0">
                <a:solidFill>
                  <a:srgbClr val="2A00FF"/>
                </a:solidFill>
              </a:rPr>
              <a:t>" </a:t>
            </a:r>
            <a:r>
              <a:rPr lang="en-US" sz="1800" b="1" i="1" dirty="0" err="1" smtClean="0">
                <a:solidFill>
                  <a:srgbClr val="2A00FF"/>
                </a:solidFill>
              </a:rPr>
              <a:t>eDesignation</a:t>
            </a:r>
            <a:r>
              <a:rPr lang="en-US" sz="1800" b="1" i="1" dirty="0" smtClean="0">
                <a:solidFill>
                  <a:srgbClr val="2A00FF"/>
                </a:solidFill>
              </a:rPr>
              <a:t>"</a:t>
            </a:r>
            <a:r>
              <a:rPr lang="en-US" sz="1800" b="1" i="1" dirty="0" smtClean="0">
                <a:solidFill>
                  <a:srgbClr val="008080"/>
                </a:solidFill>
              </a:rPr>
              <a:t>/&gt; </a:t>
            </a:r>
            <a:br>
              <a:rPr lang="en-US" sz="1800" b="1" i="1" dirty="0" smtClean="0">
                <a:solidFill>
                  <a:srgbClr val="008080"/>
                </a:solidFill>
              </a:rPr>
            </a:br>
            <a:r>
              <a:rPr lang="en-US" sz="1800" b="1" i="1" dirty="0" smtClean="0">
                <a:solidFill>
                  <a:srgbClr val="008080"/>
                </a:solidFill>
              </a:rPr>
              <a:t/>
            </a:r>
            <a:br>
              <a:rPr lang="en-US" sz="1800" b="1" i="1" dirty="0" smtClean="0">
                <a:solidFill>
                  <a:srgbClr val="008080"/>
                </a:solidFill>
              </a:rPr>
            </a:br>
            <a:r>
              <a:rPr lang="en-US" sz="1800" dirty="0" smtClean="0">
                <a:solidFill>
                  <a:srgbClr val="000000"/>
                </a:solidFill>
              </a:rPr>
              <a:t>T</a:t>
            </a:r>
            <a:r>
              <a:rPr lang="en-US" sz="1800" b="0" i="0" dirty="0" smtClean="0">
                <a:solidFill>
                  <a:srgbClr val="000000"/>
                </a:solidFill>
                <a:effectLst/>
              </a:rPr>
              <a:t>his means in the database the column name for </a:t>
            </a:r>
            <a:r>
              <a:rPr lang="en-US" sz="1800" i="1" dirty="0" err="1" smtClean="0">
                <a:solidFill>
                  <a:srgbClr val="2A00FF"/>
                </a:solidFill>
              </a:rPr>
              <a:t>eDesignation</a:t>
            </a:r>
            <a:r>
              <a:rPr lang="en-US" sz="1800" b="0" i="0" dirty="0" smtClean="0">
                <a:solidFill>
                  <a:srgbClr val="000000"/>
                </a:solidFill>
                <a:effectLst/>
              </a:rPr>
              <a:t> property will also be </a:t>
            </a:r>
            <a:r>
              <a:rPr lang="en-US" sz="1800" i="1" dirty="0" err="1" smtClean="0">
                <a:solidFill>
                  <a:srgbClr val="2A00FF"/>
                </a:solidFill>
              </a:rPr>
              <a:t>eDesignation</a:t>
            </a:r>
            <a:r>
              <a:rPr lang="en-US" sz="1800" b="0" i="0" dirty="0" smtClean="0">
                <a:solidFill>
                  <a:srgbClr val="000000"/>
                </a:solidFill>
                <a:effectLst/>
              </a:rPr>
              <a:t>, in these </a:t>
            </a:r>
            <a:r>
              <a:rPr lang="en-US" sz="1800" b="0" i="0" dirty="0" smtClean="0">
                <a:solidFill>
                  <a:srgbClr val="339966"/>
                </a:solidFill>
                <a:effectLst/>
              </a:rPr>
              <a:t>cases</a:t>
            </a:r>
            <a:r>
              <a:rPr lang="en-US" sz="1800" b="0" i="0" dirty="0" smtClean="0">
                <a:solidFill>
                  <a:srgbClr val="000000"/>
                </a:solidFill>
                <a:effectLst/>
              </a:rPr>
              <a:t> we can</a:t>
            </a:r>
            <a:r>
              <a:rPr lang="en-US" sz="1800" b="0" i="0" dirty="0" smtClean="0">
                <a:solidFill>
                  <a:srgbClr val="FF6600"/>
                </a:solidFill>
                <a:effectLst/>
              </a:rPr>
              <a:t> ignore</a:t>
            </a:r>
            <a:r>
              <a:rPr lang="en-US" sz="1800" b="0" i="0" dirty="0" smtClean="0">
                <a:solidFill>
                  <a:srgbClr val="000000"/>
                </a:solidFill>
                <a:effectLst/>
              </a:rPr>
              <a:t> the column attribute to write.</a:t>
            </a:r>
            <a:r>
              <a:rPr lang="en-US" sz="2000" dirty="0" smtClean="0">
                <a:solidFill>
                  <a:srgbClr val="000000"/>
                </a:solidFill>
              </a:rPr>
              <a:t/>
            </a:r>
            <a:br>
              <a:rPr lang="en-US" sz="2000" dirty="0" smtClean="0">
                <a:solidFill>
                  <a:srgbClr val="000000"/>
                </a:solidFill>
              </a:rPr>
            </a:br>
            <a:endParaRPr lang="en-US" sz="2000" dirty="0" smtClean="0">
              <a:solidFill>
                <a:srgbClr val="0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611090" y="799052"/>
            <a:ext cx="1856509" cy="219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27636" y="475887"/>
            <a:ext cx="404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solidFill>
                  <a:srgbClr val="313131"/>
                </a:solidFill>
                <a:effectLst/>
              </a:rPr>
              <a:t>This is the </a:t>
            </a:r>
            <a:r>
              <a:rPr lang="en-US" b="0" i="0" dirty="0" smtClean="0">
                <a:solidFill>
                  <a:srgbClr val="99CC00"/>
                </a:solidFill>
                <a:effectLst/>
              </a:rPr>
              <a:t>default</a:t>
            </a:r>
            <a:r>
              <a:rPr lang="en-US" b="0" i="0" dirty="0" smtClean="0">
                <a:solidFill>
                  <a:srgbClr val="313131"/>
                </a:solidFill>
                <a:effectLst/>
              </a:rPr>
              <a:t> generator class used by the hibernate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95490" y="1228559"/>
            <a:ext cx="4147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solidFill>
                  <a:srgbClr val="313131"/>
                </a:solidFill>
                <a:effectLst/>
              </a:rPr>
              <a:t>If generator class is assigned,</a:t>
            </a:r>
            <a:br>
              <a:rPr lang="en-US" b="0" i="0" dirty="0" smtClean="0">
                <a:solidFill>
                  <a:srgbClr val="313131"/>
                </a:solidFill>
                <a:effectLst/>
              </a:rPr>
            </a:br>
            <a:r>
              <a:rPr lang="en-US" b="0" i="0" dirty="0" smtClean="0">
                <a:solidFill>
                  <a:srgbClr val="313131"/>
                </a:solidFill>
                <a:effectLst/>
              </a:rPr>
              <a:t>then the </a:t>
            </a:r>
            <a:r>
              <a:rPr lang="en-US" b="1" i="0" dirty="0" smtClean="0">
                <a:solidFill>
                  <a:srgbClr val="313131"/>
                </a:solidFill>
                <a:effectLst/>
              </a:rPr>
              <a:t>programmer</a:t>
            </a:r>
            <a:r>
              <a:rPr lang="en-US" b="0" i="0" dirty="0" smtClean="0">
                <a:solidFill>
                  <a:srgbClr val="313131"/>
                </a:solidFill>
                <a:effectLst/>
              </a:rPr>
              <a:t> is responsible for assigning the </a:t>
            </a:r>
            <a:r>
              <a:rPr lang="en-US" b="1" i="0" dirty="0" smtClean="0">
                <a:solidFill>
                  <a:srgbClr val="313131"/>
                </a:solidFill>
                <a:effectLst/>
              </a:rPr>
              <a:t>primary key value </a:t>
            </a:r>
            <a:r>
              <a:rPr lang="en-US" b="0" i="0" dirty="0" smtClean="0">
                <a:solidFill>
                  <a:srgbClr val="313131"/>
                </a:solidFill>
                <a:effectLst/>
              </a:rPr>
              <a:t>to </a:t>
            </a:r>
            <a:r>
              <a:rPr lang="en-US" b="1" i="0" dirty="0" smtClean="0">
                <a:solidFill>
                  <a:srgbClr val="313131"/>
                </a:solidFill>
                <a:effectLst/>
              </a:rPr>
              <a:t>object</a:t>
            </a:r>
            <a:r>
              <a:rPr lang="en-US" b="0" i="0" dirty="0" smtClean="0">
                <a:solidFill>
                  <a:srgbClr val="313131"/>
                </a:solidFill>
                <a:effectLst/>
              </a:rPr>
              <a:t> which is going to save into the database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569527" y="1699276"/>
            <a:ext cx="2078180" cy="129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43345" y="142240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hibernate-mapping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"Employee" </a:t>
            </a:r>
            <a:r>
              <a:rPr lang="en-US" i="1" dirty="0">
                <a:solidFill>
                  <a:srgbClr val="7F007F"/>
                </a:solidFill>
                <a:latin typeface="Consolas" panose="020B0609020204030204" pitchFamily="49" charset="0"/>
              </a:rPr>
              <a:t>table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EmployeeTable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id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eId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i="1" dirty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ENo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generator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"assigned" 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eName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i="1" dirty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EName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eDesignation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hibernate-mapping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3" name="Frame 22"/>
          <p:cNvSpPr/>
          <p:nvPr/>
        </p:nvSpPr>
        <p:spPr>
          <a:xfrm>
            <a:off x="110836" y="1339274"/>
            <a:ext cx="6710218" cy="3222448"/>
          </a:xfrm>
          <a:prstGeom prst="frame">
            <a:avLst>
              <a:gd name="adj1" fmla="val 7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60145" y="2817091"/>
            <a:ext cx="2362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Types of &lt;</a:t>
            </a:r>
            <a:r>
              <a:rPr lang="en-US" dirty="0">
                <a:solidFill>
                  <a:srgbClr val="00CCFF"/>
                </a:solidFill>
              </a:rPr>
              <a:t>generator</a:t>
            </a:r>
            <a:r>
              <a:rPr lang="en-US" dirty="0">
                <a:solidFill>
                  <a:srgbClr val="000000"/>
                </a:solidFill>
              </a:rPr>
              <a:t> /&gt;</a:t>
            </a:r>
            <a:endParaRPr lang="en-US" b="1" dirty="0"/>
          </a:p>
          <a:p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4481945" y="3499539"/>
            <a:ext cx="1493982" cy="1639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  <p:bldP spid="15" grpId="0"/>
      <p:bldP spid="18" grpId="0"/>
      <p:bldP spid="23" grpId="0" animBg="1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1525</TotalTime>
  <Words>426</Words>
  <Application>Microsoft Office PowerPoint</Application>
  <PresentationFormat>Widescreen</PresentationFormat>
  <Paragraphs>119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Consolas</vt:lpstr>
      <vt:lpstr>Verdana</vt:lpstr>
      <vt:lpstr>Wingdings</vt:lpstr>
      <vt:lpstr>Office Theme</vt:lpstr>
      <vt:lpstr>Mapping &amp; Configuration Files in Hibernate</vt:lpstr>
      <vt:lpstr>Details of Mapping &amp; Configuration</vt:lpstr>
      <vt:lpstr>Mapping</vt:lpstr>
      <vt:lpstr>Configuration </vt:lpstr>
      <vt:lpstr>Configuration </vt:lpstr>
      <vt:lpstr>Configuration : Syntax Of Configuration  xml:</vt:lpstr>
      <vt:lpstr> Simple Hibernate Application Requirements </vt:lpstr>
      <vt:lpstr>PowerPoint Presentation</vt:lpstr>
      <vt:lpstr>PowerPoint Presentation</vt:lpstr>
      <vt:lpstr>PowerPoint Presentation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 Chauhan</dc:creator>
  <cp:lastModifiedBy>Prashant Chauhan</cp:lastModifiedBy>
  <cp:revision>57</cp:revision>
  <dcterms:created xsi:type="dcterms:W3CDTF">2020-08-15T07:36:04Z</dcterms:created>
  <dcterms:modified xsi:type="dcterms:W3CDTF">2020-08-16T09:01:52Z</dcterms:modified>
</cp:coreProperties>
</file>