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9" r:id="rId4"/>
    <p:sldId id="262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C9DB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48B5-B8FE-4DCC-AD94-67668DDCACD0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452EC-91C4-40D8-B794-DD0C7690E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927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48B5-B8FE-4DCC-AD94-67668DDCACD0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452EC-91C4-40D8-B794-DD0C7690E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68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48B5-B8FE-4DCC-AD94-67668DDCACD0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452EC-91C4-40D8-B794-DD0C7690E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883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48B5-B8FE-4DCC-AD94-67668DDCACD0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452EC-91C4-40D8-B794-DD0C7690E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38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48B5-B8FE-4DCC-AD94-67668DDCACD0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452EC-91C4-40D8-B794-DD0C7690E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683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48B5-B8FE-4DCC-AD94-67668DDCACD0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452EC-91C4-40D8-B794-DD0C7690E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93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48B5-B8FE-4DCC-AD94-67668DDCACD0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452EC-91C4-40D8-B794-DD0C7690E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499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48B5-B8FE-4DCC-AD94-67668DDCACD0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452EC-91C4-40D8-B794-DD0C7690E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585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48B5-B8FE-4DCC-AD94-67668DDCACD0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452EC-91C4-40D8-B794-DD0C7690E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99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48B5-B8FE-4DCC-AD94-67668DDCACD0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452EC-91C4-40D8-B794-DD0C7690E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26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48B5-B8FE-4DCC-AD94-67668DDCACD0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452EC-91C4-40D8-B794-DD0C7690E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1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948B5-B8FE-4DCC-AD94-67668DDCACD0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452EC-91C4-40D8-B794-DD0C7690E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69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89455" y="5754256"/>
            <a:ext cx="4202545" cy="1103744"/>
          </a:xfrm>
        </p:spPr>
        <p:txBody>
          <a:bodyPr>
            <a:normAutofit/>
          </a:bodyPr>
          <a:lstStyle/>
          <a:p>
            <a:r>
              <a:rPr lang="en-US" sz="1800" dirty="0" smtClean="0"/>
              <a:t>Created By : Prashant Chauhan</a:t>
            </a:r>
          </a:p>
          <a:p>
            <a:r>
              <a:rPr lang="en-US" sz="1800" dirty="0" smtClean="0"/>
              <a:t>Mob : +91-83059-68583</a:t>
            </a:r>
          </a:p>
          <a:p>
            <a:pPr algn="l"/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44437" y="3276672"/>
            <a:ext cx="8266545" cy="88892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chemeClr val="bg1"/>
                </a:solidFill>
              </a:rPr>
              <a:t>Hibernate </a:t>
            </a:r>
            <a:r>
              <a:rPr lang="en-US" b="1" dirty="0">
                <a:solidFill>
                  <a:schemeClr val="bg1"/>
                </a:solidFill>
              </a:rPr>
              <a:t>Introduction </a:t>
            </a:r>
            <a:endParaRPr lang="en-US" sz="28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959" y="378692"/>
            <a:ext cx="2558472" cy="255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55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048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Pre- Requirements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Basic </a:t>
            </a:r>
            <a:r>
              <a:rPr lang="en-US" sz="2400" b="1" dirty="0" smtClean="0">
                <a:solidFill>
                  <a:srgbClr val="00B0F0"/>
                </a:solidFill>
              </a:rPr>
              <a:t>Core Java</a:t>
            </a:r>
          </a:p>
          <a:p>
            <a:r>
              <a:rPr lang="en-US" sz="2400" dirty="0" smtClean="0"/>
              <a:t>Basic</a:t>
            </a:r>
            <a:r>
              <a:rPr lang="en-US" sz="2400" dirty="0" smtClean="0">
                <a:solidFill>
                  <a:srgbClr val="00B0F0"/>
                </a:solidFill>
              </a:rPr>
              <a:t> </a:t>
            </a:r>
            <a:r>
              <a:rPr lang="en-US" sz="2400" b="1" dirty="0" smtClean="0">
                <a:solidFill>
                  <a:srgbClr val="00B0F0"/>
                </a:solidFill>
              </a:rPr>
              <a:t>MySQL</a:t>
            </a:r>
            <a:r>
              <a:rPr lang="en-US" sz="2400" dirty="0" smtClean="0">
                <a:solidFill>
                  <a:srgbClr val="00B0F0"/>
                </a:solidFill>
              </a:rPr>
              <a:t> </a:t>
            </a:r>
            <a:r>
              <a:rPr lang="en-US" sz="2400" dirty="0" smtClean="0"/>
              <a:t>– Query [Create DB,CURD, Joins</a:t>
            </a:r>
            <a:r>
              <a:rPr lang="en-US" sz="2400" dirty="0"/>
              <a:t>, </a:t>
            </a:r>
            <a:r>
              <a:rPr lang="en-US" sz="2400" dirty="0" smtClean="0"/>
              <a:t>primary, </a:t>
            </a:r>
            <a:r>
              <a:rPr lang="en-US" sz="2400" dirty="0"/>
              <a:t>foreign key] </a:t>
            </a:r>
            <a:endParaRPr lang="en-US" sz="2400" dirty="0" smtClean="0"/>
          </a:p>
          <a:p>
            <a:r>
              <a:rPr lang="en-US" sz="2400" dirty="0" smtClean="0"/>
              <a:t>Basic </a:t>
            </a:r>
            <a:r>
              <a:rPr lang="en-US" sz="2400" b="1" dirty="0" smtClean="0">
                <a:solidFill>
                  <a:srgbClr val="00B0F0"/>
                </a:solidFill>
              </a:rPr>
              <a:t>JDBC/ Connection /Drivers</a:t>
            </a:r>
            <a:r>
              <a:rPr lang="en-US" sz="2400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819" y="4608947"/>
            <a:ext cx="3485572" cy="213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441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604" y="-240976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Hibernate History 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604" y="876693"/>
            <a:ext cx="10708657" cy="585793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It was started in </a:t>
            </a:r>
            <a:r>
              <a:rPr lang="en-US" sz="2000" b="1" dirty="0"/>
              <a:t>2001</a:t>
            </a:r>
            <a:r>
              <a:rPr lang="en-US" sz="2000" dirty="0"/>
              <a:t> by </a:t>
            </a:r>
            <a:r>
              <a:rPr lang="en-US" sz="2000" b="1" dirty="0"/>
              <a:t>Gavin King </a:t>
            </a:r>
            <a:r>
              <a:rPr lang="en-US" sz="2000" dirty="0"/>
              <a:t>as an alternative to </a:t>
            </a:r>
            <a:r>
              <a:rPr lang="en-US" sz="2000" b="1" dirty="0"/>
              <a:t>EJB2 style entity bean</a:t>
            </a:r>
            <a:r>
              <a:rPr lang="en-US" sz="2000" dirty="0"/>
              <a:t>.</a:t>
            </a:r>
            <a:endParaRPr lang="en-US" sz="20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3168080" y="1215770"/>
            <a:ext cx="139959" cy="5691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7315424" y="1215770"/>
            <a:ext cx="139959" cy="5691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www.java4s.com/wp-content/uploads/2011/05/gavin-king-pic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059" y="1694917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 Diagonal Corner Rectangle 10"/>
          <p:cNvSpPr/>
          <p:nvPr/>
        </p:nvSpPr>
        <p:spPr>
          <a:xfrm>
            <a:off x="6419654" y="1784937"/>
            <a:ext cx="5505253" cy="2504259"/>
          </a:xfrm>
          <a:prstGeom prst="round2Diag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 smtClean="0"/>
          </a:p>
          <a:p>
            <a:r>
              <a:rPr lang="en-US" sz="1600" dirty="0" smtClean="0"/>
              <a:t>Entity </a:t>
            </a:r>
            <a:r>
              <a:rPr lang="en-US" sz="1600" dirty="0"/>
              <a:t>bean represents the persistent data stored in the </a:t>
            </a:r>
            <a:r>
              <a:rPr lang="en-US" sz="1600" dirty="0" smtClean="0"/>
              <a:t>database.</a:t>
            </a:r>
            <a:endParaRPr lang="en-US" sz="1600" dirty="0"/>
          </a:p>
          <a:p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In </a:t>
            </a:r>
            <a:r>
              <a:rPr lang="en-US" sz="1600" b="1" dirty="0">
                <a:solidFill>
                  <a:schemeClr val="tx1"/>
                </a:solidFill>
              </a:rPr>
              <a:t>EJB 2.x</a:t>
            </a:r>
            <a:r>
              <a:rPr lang="en-US" sz="1600" b="1" dirty="0"/>
              <a:t>, </a:t>
            </a:r>
            <a:r>
              <a:rPr lang="en-US" sz="1600" dirty="0" smtClean="0"/>
              <a:t>two </a:t>
            </a:r>
            <a:r>
              <a:rPr lang="en-US" sz="1600" dirty="0"/>
              <a:t>types of entity beans: </a:t>
            </a:r>
            <a:endParaRPr lang="en-US" sz="1600" dirty="0" smtClean="0"/>
          </a:p>
          <a:p>
            <a:r>
              <a:rPr lang="en-US" sz="1600" b="1" dirty="0" smtClean="0"/>
              <a:t>       </a:t>
            </a:r>
            <a:r>
              <a:rPr lang="en-US" sz="1600" dirty="0" smtClean="0"/>
              <a:t>1.</a:t>
            </a:r>
            <a:r>
              <a:rPr lang="en-US" sz="1600" b="1" dirty="0" smtClean="0"/>
              <a:t>  </a:t>
            </a:r>
            <a:r>
              <a:rPr lang="en-US" sz="1600" dirty="0" smtClean="0"/>
              <a:t>Bean </a:t>
            </a:r>
            <a:r>
              <a:rPr lang="en-US" sz="1600" dirty="0"/>
              <a:t>managed persistence (</a:t>
            </a:r>
            <a:r>
              <a:rPr lang="en-US" sz="1600" b="1" dirty="0">
                <a:solidFill>
                  <a:schemeClr val="tx1"/>
                </a:solidFill>
              </a:rPr>
              <a:t>BMP</a:t>
            </a:r>
            <a:r>
              <a:rPr lang="en-US" sz="1600" dirty="0"/>
              <a:t>) </a:t>
            </a:r>
          </a:p>
          <a:p>
            <a:r>
              <a:rPr lang="en-US" sz="1600" dirty="0" smtClean="0"/>
              <a:t>       2.  Container </a:t>
            </a:r>
            <a:r>
              <a:rPr lang="en-US" sz="1600" dirty="0"/>
              <a:t>managed persistence (</a:t>
            </a:r>
            <a:r>
              <a:rPr lang="en-US" sz="1600" b="1" dirty="0">
                <a:solidFill>
                  <a:schemeClr val="tx1"/>
                </a:solidFill>
              </a:rPr>
              <a:t>CMP</a:t>
            </a:r>
            <a:r>
              <a:rPr lang="en-US" sz="1600" dirty="0" smtClean="0"/>
              <a:t>).</a:t>
            </a:r>
          </a:p>
          <a:p>
            <a:endParaRPr lang="en-US" sz="1600" dirty="0"/>
          </a:p>
          <a:p>
            <a:r>
              <a:rPr lang="en-US" sz="1600" dirty="0"/>
              <a:t>Since </a:t>
            </a:r>
            <a:r>
              <a:rPr lang="en-US" sz="1600" b="1" dirty="0">
                <a:solidFill>
                  <a:schemeClr val="tx1"/>
                </a:solidFill>
              </a:rPr>
              <a:t>EJB 3.x</a:t>
            </a:r>
            <a:r>
              <a:rPr lang="en-US" sz="1600" dirty="0"/>
              <a:t>, it is deprecated and replaced by JPA (Java Persistence API) that is covered in the </a:t>
            </a:r>
            <a:r>
              <a:rPr lang="en-US" sz="1600" dirty="0" smtClean="0"/>
              <a:t>hibernate.</a:t>
            </a:r>
            <a:endParaRPr lang="en-US" sz="1600" dirty="0"/>
          </a:p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9406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618" y="115744"/>
            <a:ext cx="10515600" cy="567747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+mn-lt"/>
              </a:rPr>
              <a:t>Draw Backs of JDBC: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3491"/>
            <a:ext cx="11742057" cy="549347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à"/>
            </a:pPr>
            <a:endParaRPr lang="en-US" dirty="0" smtClean="0">
              <a:latin typeface="+mj-lt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sz="2400" dirty="0" smtClean="0">
                <a:sym typeface="Wingdings" panose="05000000000000000000" pitchFamily="2" charset="2"/>
              </a:rPr>
              <a:t>If we open the DB connection we use </a:t>
            </a:r>
            <a:r>
              <a:rPr lang="en-US" sz="2400" b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try</a:t>
            </a:r>
            <a:r>
              <a:rPr lang="en-US" sz="2400" b="1" dirty="0" smtClean="0">
                <a:sym typeface="Wingdings" panose="05000000000000000000" pitchFamily="2" charset="2"/>
              </a:rPr>
              <a:t>, </a:t>
            </a:r>
            <a:r>
              <a:rPr lang="en-US" sz="2400" dirty="0" smtClean="0">
                <a:sym typeface="Wingdings" panose="05000000000000000000" pitchFamily="2" charset="2"/>
              </a:rPr>
              <a:t>if any exceptions occurred </a:t>
            </a:r>
            <a:r>
              <a:rPr lang="en-US" sz="2400" b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catch</a:t>
            </a:r>
            <a:r>
              <a:rPr lang="en-US" sz="2400" b="1" dirty="0" smtClean="0">
                <a:sym typeface="Wingdings" panose="05000000000000000000" pitchFamily="2" charset="2"/>
              </a:rPr>
              <a:t> </a:t>
            </a:r>
            <a:r>
              <a:rPr lang="en-US" sz="2400" dirty="0" smtClean="0">
                <a:sym typeface="Wingdings" panose="05000000000000000000" pitchFamily="2" charset="2"/>
              </a:rPr>
              <a:t>block handle it, and</a:t>
            </a:r>
            <a:r>
              <a:rPr lang="en-US" sz="2400" b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 finally </a:t>
            </a:r>
            <a:r>
              <a:rPr lang="en-US" sz="2400" dirty="0" smtClean="0">
                <a:sym typeface="Wingdings" panose="05000000000000000000" pitchFamily="2" charset="2"/>
              </a:rPr>
              <a:t>is used to close the connection.</a:t>
            </a:r>
          </a:p>
          <a:p>
            <a:pPr marL="0" indent="0">
              <a:buNone/>
            </a:pPr>
            <a:endParaRPr lang="en-US" sz="2400" dirty="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sz="2400" dirty="0" smtClean="0"/>
              <a:t> </a:t>
            </a:r>
            <a:r>
              <a:rPr lang="en-US" sz="2400" b="1" dirty="0" smtClean="0"/>
              <a:t>Developer</a:t>
            </a:r>
            <a:r>
              <a:rPr lang="en-US" sz="2400" dirty="0" smtClean="0"/>
              <a:t> must</a:t>
            </a:r>
            <a:r>
              <a:rPr lang="en-US" sz="2400" dirty="0"/>
              <a:t> close the connection, if we didn’t close the connection in the </a:t>
            </a:r>
            <a:r>
              <a:rPr lang="en-US" sz="2400" b="1" dirty="0">
                <a:solidFill>
                  <a:srgbClr val="00B0F0"/>
                </a:solidFill>
              </a:rPr>
              <a:t>finally block</a:t>
            </a:r>
            <a:r>
              <a:rPr lang="en-US" sz="2400" dirty="0"/>
              <a:t>, then </a:t>
            </a:r>
            <a:r>
              <a:rPr lang="en-US" sz="2400" b="1" dirty="0" err="1">
                <a:solidFill>
                  <a:srgbClr val="FF0000"/>
                </a:solidFill>
              </a:rPr>
              <a:t>jdbc</a:t>
            </a:r>
            <a:r>
              <a:rPr lang="en-US" sz="2400" b="1" dirty="0">
                <a:solidFill>
                  <a:srgbClr val="FF0000"/>
                </a:solidFill>
              </a:rPr>
              <a:t> doesn’t responsible</a:t>
            </a:r>
            <a:r>
              <a:rPr lang="en-US" sz="2400" dirty="0"/>
              <a:t> to close that connection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endParaRPr lang="en-US" sz="2400" dirty="0" smtClean="0"/>
          </a:p>
          <a:p>
            <a:pPr>
              <a:buFont typeface="Wingdings" panose="05000000000000000000" pitchFamily="2" charset="2"/>
              <a:buChar char="à"/>
            </a:pPr>
            <a:r>
              <a:rPr lang="en-US" sz="2400" dirty="0"/>
              <a:t>In JDBC we need to write </a:t>
            </a:r>
            <a:r>
              <a:rPr lang="en-US" sz="2400" dirty="0" err="1"/>
              <a:t>Sql</a:t>
            </a:r>
            <a:r>
              <a:rPr lang="en-US" sz="2400" dirty="0"/>
              <a:t> commands in various places</a:t>
            </a:r>
            <a:r>
              <a:rPr lang="en-US" sz="2400" dirty="0" smtClean="0"/>
              <a:t>,</a:t>
            </a:r>
            <a:br>
              <a:rPr lang="en-US" sz="2400" dirty="0" smtClean="0"/>
            </a:br>
            <a:r>
              <a:rPr lang="en-US" sz="2400" dirty="0" smtClean="0"/>
              <a:t> </a:t>
            </a:r>
            <a:r>
              <a:rPr lang="en-US" sz="2400" dirty="0"/>
              <a:t>after the program has created if the table structure is modified then the JDBC </a:t>
            </a:r>
            <a:r>
              <a:rPr lang="en-US" sz="2400" dirty="0" smtClean="0"/>
              <a:t>  </a:t>
            </a:r>
            <a:br>
              <a:rPr lang="en-US" sz="2400" dirty="0" smtClean="0"/>
            </a:br>
            <a:r>
              <a:rPr lang="en-US" sz="2400" dirty="0" smtClean="0"/>
              <a:t> program</a:t>
            </a:r>
            <a:r>
              <a:rPr lang="en-US" sz="2400" dirty="0"/>
              <a:t> doesn’t work, again we need to modify and compile and re-deploy </a:t>
            </a:r>
            <a:r>
              <a:rPr lang="en-US" sz="2400" dirty="0" smtClean="0"/>
              <a:t>required.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948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1072" y="59879"/>
            <a:ext cx="3230371" cy="773210"/>
          </a:xfrm>
        </p:spPr>
        <p:txBody>
          <a:bodyPr>
            <a:normAutofit/>
          </a:bodyPr>
          <a:lstStyle/>
          <a:p>
            <a:r>
              <a:rPr lang="en-US" sz="2800" dirty="0"/>
              <a:t>What is </a:t>
            </a:r>
            <a:r>
              <a:rPr lang="en-US" sz="2800" dirty="0" smtClean="0"/>
              <a:t>Hibernate !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030" y="1016000"/>
            <a:ext cx="11090333" cy="5698836"/>
          </a:xfrm>
        </p:spPr>
        <p:txBody>
          <a:bodyPr>
            <a:normAutofit/>
          </a:bodyPr>
          <a:lstStyle/>
          <a:p>
            <a:r>
              <a:rPr lang="en-US" sz="2400" dirty="0"/>
              <a:t>Hibernate is a Java </a:t>
            </a:r>
            <a:r>
              <a:rPr lang="en-US" sz="2400" dirty="0" smtClean="0"/>
              <a:t>framework.</a:t>
            </a:r>
          </a:p>
          <a:p>
            <a:r>
              <a:rPr lang="en-US" sz="2400" dirty="0" smtClean="0"/>
              <a:t>It simplifies the </a:t>
            </a:r>
            <a:r>
              <a:rPr lang="en-US" sz="2400" dirty="0"/>
              <a:t>development of Java application to interact with the database.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is an open source, lightweight, ORM (Object Relational Mapping) tool. Hibernate implements the specifications of JPA (Java Persistence API) for data </a:t>
            </a:r>
            <a:r>
              <a:rPr lang="en-US" sz="2400" dirty="0" smtClean="0"/>
              <a:t>persistence.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>
                <a:sym typeface="Wingdings" panose="05000000000000000000" pitchFamily="2" charset="2"/>
              </a:rPr>
              <a:t> </a:t>
            </a:r>
            <a:r>
              <a:rPr lang="en-US" sz="2400" dirty="0" smtClean="0"/>
              <a:t>Hibernate </a:t>
            </a:r>
            <a:r>
              <a:rPr lang="en-US" sz="2400" dirty="0"/>
              <a:t>is the ORM tool given to transfer the data between </a:t>
            </a:r>
            <a:r>
              <a:rPr lang="en-US" sz="2400" dirty="0" smtClean="0"/>
              <a:t>a</a:t>
            </a:r>
            <a:br>
              <a:rPr lang="en-US" sz="2400" dirty="0" smtClean="0"/>
            </a:b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en-US" sz="2400" b="1" dirty="0" smtClean="0"/>
              <a:t>java </a:t>
            </a:r>
            <a:r>
              <a:rPr lang="en-US" sz="2400" b="1" dirty="0"/>
              <a:t>(object) application </a:t>
            </a:r>
            <a:r>
              <a:rPr lang="en-US" sz="2400" dirty="0"/>
              <a:t>and a </a:t>
            </a:r>
            <a:r>
              <a:rPr lang="en-US" sz="2400" b="1" dirty="0"/>
              <a:t>database (Relational) </a:t>
            </a:r>
            <a:r>
              <a:rPr lang="en-US" sz="2400" dirty="0"/>
              <a:t>in the form of the </a:t>
            </a:r>
            <a:r>
              <a:rPr lang="en-US" sz="2400" b="1" dirty="0" smtClean="0"/>
              <a:t>objects.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095" y="4568970"/>
            <a:ext cx="7258050" cy="200025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905321" y="1381823"/>
            <a:ext cx="2041872" cy="61157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9384145" y="1433610"/>
            <a:ext cx="1385455" cy="50800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53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7270"/>
            <a:ext cx="10515600" cy="456911"/>
          </a:xfrm>
        </p:spPr>
        <p:txBody>
          <a:bodyPr>
            <a:normAutofit/>
          </a:bodyPr>
          <a:lstStyle/>
          <a:p>
            <a:r>
              <a:rPr lang="en-US" sz="2000" b="1" dirty="0"/>
              <a:t>Advantage And Disadvantages Of Hibernates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873" y="646545"/>
            <a:ext cx="10928927" cy="6123710"/>
          </a:xfrm>
        </p:spPr>
        <p:txBody>
          <a:bodyPr>
            <a:normAutofit/>
          </a:bodyPr>
          <a:lstStyle/>
          <a:p>
            <a:r>
              <a:rPr lang="en-US" sz="2000" dirty="0"/>
              <a:t>Hibernate supports </a:t>
            </a:r>
            <a:r>
              <a:rPr lang="en-US" sz="2000" b="1" dirty="0">
                <a:solidFill>
                  <a:srgbClr val="00B050"/>
                </a:solidFill>
              </a:rPr>
              <a:t>Inheritance</a:t>
            </a:r>
            <a:r>
              <a:rPr lang="en-US" sz="2000" b="1" dirty="0"/>
              <a:t>, </a:t>
            </a:r>
            <a:r>
              <a:rPr lang="en-US" sz="2000" b="1" dirty="0">
                <a:solidFill>
                  <a:srgbClr val="0070C0"/>
                </a:solidFill>
              </a:rPr>
              <a:t>Associations</a:t>
            </a:r>
            <a:r>
              <a:rPr lang="en-US" sz="2000" b="1" dirty="0"/>
              <a:t>, 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Collections.</a:t>
            </a:r>
          </a:p>
          <a:p>
            <a:r>
              <a:rPr lang="en-US" sz="2000" dirty="0">
                <a:solidFill>
                  <a:srgbClr val="313131"/>
                </a:solidFill>
              </a:rPr>
              <a:t>In hibernate if we save the derived class object,  then its base class object will also be stored into the database, </a:t>
            </a:r>
            <a:r>
              <a:rPr lang="en-US" sz="2000" dirty="0" smtClean="0">
                <a:solidFill>
                  <a:srgbClr val="313131"/>
                </a:solidFill>
              </a:rPr>
              <a:t> hibernate </a:t>
            </a:r>
            <a:r>
              <a:rPr lang="en-US" sz="2000" b="1" dirty="0">
                <a:solidFill>
                  <a:srgbClr val="00B050"/>
                </a:solidFill>
              </a:rPr>
              <a:t>supporting </a:t>
            </a:r>
            <a:r>
              <a:rPr lang="en-US" sz="2000" b="1" dirty="0" smtClean="0">
                <a:solidFill>
                  <a:srgbClr val="00B050"/>
                </a:solidFill>
              </a:rPr>
              <a:t>inheritance</a:t>
            </a:r>
            <a:r>
              <a:rPr lang="en-US" sz="2000" dirty="0" smtClean="0">
                <a:solidFill>
                  <a:srgbClr val="00B050"/>
                </a:solidFill>
              </a:rPr>
              <a:t>.</a:t>
            </a:r>
            <a:endParaRPr lang="en-US" sz="2000" dirty="0">
              <a:solidFill>
                <a:srgbClr val="00B050"/>
              </a:solidFill>
            </a:endParaRPr>
          </a:p>
          <a:p>
            <a:r>
              <a:rPr lang="en-US" sz="2000" dirty="0">
                <a:solidFill>
                  <a:srgbClr val="313131"/>
                </a:solidFill>
              </a:rPr>
              <a:t>Hibernate </a:t>
            </a:r>
            <a:r>
              <a:rPr lang="en-US" sz="2000" b="1" dirty="0" smtClean="0">
                <a:solidFill>
                  <a:srgbClr val="0070C0"/>
                </a:solidFill>
              </a:rPr>
              <a:t>supports </a:t>
            </a:r>
            <a:r>
              <a:rPr lang="en-US" sz="2000" b="1" dirty="0">
                <a:solidFill>
                  <a:srgbClr val="0070C0"/>
                </a:solidFill>
              </a:rPr>
              <a:t>relationships </a:t>
            </a:r>
            <a:r>
              <a:rPr lang="en-US" sz="2000" dirty="0">
                <a:solidFill>
                  <a:srgbClr val="313131"/>
                </a:solidFill>
              </a:rPr>
              <a:t>like One-To-</a:t>
            </a:r>
            <a:r>
              <a:rPr lang="en-US" sz="2000" dirty="0" err="1">
                <a:solidFill>
                  <a:srgbClr val="313131"/>
                </a:solidFill>
              </a:rPr>
              <a:t>Many,One</a:t>
            </a:r>
            <a:r>
              <a:rPr lang="en-US" sz="2000" dirty="0">
                <a:solidFill>
                  <a:srgbClr val="313131"/>
                </a:solidFill>
              </a:rPr>
              <a:t>-To-One, Many-To-Many-to-Many, </a:t>
            </a:r>
            <a:r>
              <a:rPr lang="en-US" sz="2000" dirty="0" smtClean="0">
                <a:solidFill>
                  <a:srgbClr val="313131"/>
                </a:solidFill>
              </a:rPr>
              <a:t>Many-To-One</a:t>
            </a:r>
            <a:endParaRPr lang="en-US" sz="2000" dirty="0">
              <a:solidFill>
                <a:srgbClr val="313131"/>
              </a:solidFill>
            </a:endParaRPr>
          </a:p>
          <a:p>
            <a:r>
              <a:rPr lang="en-US" sz="2000" dirty="0" smtClean="0">
                <a:solidFill>
                  <a:srgbClr val="313131"/>
                </a:solidFill>
              </a:rPr>
              <a:t>Hibernate 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supports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collections </a:t>
            </a:r>
            <a:r>
              <a:rPr lang="en-US" sz="2000" dirty="0">
                <a:solidFill>
                  <a:srgbClr val="313131"/>
                </a:solidFill>
              </a:rPr>
              <a:t>like </a:t>
            </a:r>
            <a:r>
              <a:rPr lang="en-US" sz="2000" dirty="0" err="1">
                <a:solidFill>
                  <a:srgbClr val="313131"/>
                </a:solidFill>
              </a:rPr>
              <a:t>List,Set,Map</a:t>
            </a:r>
            <a:r>
              <a:rPr lang="en-US" sz="2000" dirty="0">
                <a:solidFill>
                  <a:srgbClr val="313131"/>
                </a:solidFill>
              </a:rPr>
              <a:t> (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Only new collections</a:t>
            </a:r>
            <a:r>
              <a:rPr lang="en-US" sz="2000" dirty="0" smtClean="0">
                <a:solidFill>
                  <a:srgbClr val="313131"/>
                </a:solidFill>
              </a:rPr>
              <a:t>)</a:t>
            </a:r>
            <a:endParaRPr lang="en-US" sz="20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rgbClr val="313131"/>
                </a:solidFill>
              </a:rPr>
              <a:t>Hibernate has </a:t>
            </a:r>
            <a:r>
              <a:rPr lang="en-US" sz="2000" b="1" dirty="0">
                <a:solidFill>
                  <a:srgbClr val="333399"/>
                </a:solidFill>
              </a:rPr>
              <a:t>capability to generate primary keys</a:t>
            </a:r>
            <a:r>
              <a:rPr lang="en-US" sz="2000" dirty="0">
                <a:solidFill>
                  <a:srgbClr val="313131"/>
                </a:solidFill>
              </a:rPr>
              <a:t> automatically while we are storing the records into </a:t>
            </a:r>
            <a:r>
              <a:rPr lang="en-US" sz="2000" dirty="0" smtClean="0">
                <a:solidFill>
                  <a:srgbClr val="313131"/>
                </a:solidFill>
              </a:rPr>
              <a:t>database</a:t>
            </a:r>
          </a:p>
          <a:p>
            <a:r>
              <a:rPr lang="en-US" sz="2000" dirty="0">
                <a:solidFill>
                  <a:srgbClr val="313131"/>
                </a:solidFill>
              </a:rPr>
              <a:t>Hibernate has its own query language, </a:t>
            </a:r>
            <a:r>
              <a:rPr lang="en-US" sz="2000" dirty="0" err="1" smtClean="0">
                <a:solidFill>
                  <a:srgbClr val="313131"/>
                </a:solidFill>
              </a:rPr>
              <a:t>Eg</a:t>
            </a:r>
            <a:r>
              <a:rPr lang="en-US" sz="2000" dirty="0" smtClean="0">
                <a:solidFill>
                  <a:srgbClr val="313131"/>
                </a:solidFill>
              </a:rPr>
              <a:t>: </a:t>
            </a:r>
            <a:r>
              <a:rPr lang="en-US" sz="2000" dirty="0">
                <a:solidFill>
                  <a:srgbClr val="313131"/>
                </a:solidFill>
              </a:rPr>
              <a:t>hibernate query language which is database </a:t>
            </a:r>
            <a:r>
              <a:rPr lang="en-US" sz="2000" dirty="0" smtClean="0">
                <a:solidFill>
                  <a:srgbClr val="313131"/>
                </a:solidFill>
              </a:rPr>
              <a:t>independent</a:t>
            </a:r>
            <a:endParaRPr lang="en-US" sz="2000" dirty="0">
              <a:solidFill>
                <a:srgbClr val="313131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313131"/>
                </a:solidFill>
                <a:sym typeface="Wingdings" panose="05000000000000000000" pitchFamily="2" charset="2"/>
              </a:rPr>
              <a:t></a:t>
            </a:r>
            <a:r>
              <a:rPr lang="en-US" sz="2000" dirty="0" smtClean="0">
                <a:solidFill>
                  <a:srgbClr val="313131"/>
                </a:solidFill>
              </a:rPr>
              <a:t>  So </a:t>
            </a:r>
            <a:r>
              <a:rPr lang="en-US" sz="2000" dirty="0">
                <a:solidFill>
                  <a:srgbClr val="313131"/>
                </a:solidFill>
              </a:rPr>
              <a:t>if we change the database, then also our application will works as </a:t>
            </a:r>
            <a:r>
              <a:rPr lang="en-US" sz="2000" b="1" dirty="0" smtClean="0">
                <a:solidFill>
                  <a:srgbClr val="313131"/>
                </a:solidFill>
              </a:rPr>
              <a:t>HQL</a:t>
            </a:r>
            <a:r>
              <a:rPr lang="en-US" sz="2000" dirty="0" smtClean="0">
                <a:solidFill>
                  <a:srgbClr val="313131"/>
                </a:solidFill>
              </a:rPr>
              <a:t> </a:t>
            </a:r>
            <a:r>
              <a:rPr lang="en-US" sz="2000" dirty="0">
                <a:solidFill>
                  <a:srgbClr val="313131"/>
                </a:solidFill>
              </a:rPr>
              <a:t>is database </a:t>
            </a:r>
            <a:r>
              <a:rPr lang="en-US" sz="2000" dirty="0" smtClean="0">
                <a:solidFill>
                  <a:srgbClr val="313131"/>
                </a:solidFill>
              </a:rPr>
              <a:t>independent.</a:t>
            </a:r>
            <a:endParaRPr lang="en-US" sz="2000" dirty="0">
              <a:solidFill>
                <a:srgbClr val="313131"/>
              </a:solidFill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sz="2000" dirty="0" smtClean="0">
                <a:solidFill>
                  <a:srgbClr val="313131"/>
                </a:solidFill>
              </a:rPr>
              <a:t>HQL </a:t>
            </a:r>
            <a:r>
              <a:rPr lang="en-US" sz="2000" dirty="0">
                <a:solidFill>
                  <a:srgbClr val="313131"/>
                </a:solidFill>
              </a:rPr>
              <a:t>contains </a:t>
            </a:r>
            <a:r>
              <a:rPr lang="en-US" sz="2000" dirty="0">
                <a:solidFill>
                  <a:srgbClr val="99CC00"/>
                </a:solidFill>
              </a:rPr>
              <a:t>database independent</a:t>
            </a:r>
            <a:r>
              <a:rPr lang="en-US" sz="2000" dirty="0">
                <a:solidFill>
                  <a:srgbClr val="313131"/>
                </a:solidFill>
              </a:rPr>
              <a:t> </a:t>
            </a:r>
            <a:r>
              <a:rPr lang="en-US" sz="2000" dirty="0" smtClean="0">
                <a:solidFill>
                  <a:srgbClr val="313131"/>
                </a:solidFill>
              </a:rPr>
              <a:t>commands. </a:t>
            </a:r>
            <a:r>
              <a:rPr lang="en-US" sz="2000" b="1" dirty="0">
                <a:solidFill>
                  <a:srgbClr val="5F6368"/>
                </a:solidFill>
              </a:rPr>
              <a:t>Hibernate Query Language</a:t>
            </a:r>
            <a:r>
              <a:rPr lang="en-US" sz="2000" dirty="0">
                <a:solidFill>
                  <a:srgbClr val="4D5156"/>
                </a:solidFill>
              </a:rPr>
              <a:t> (</a:t>
            </a:r>
            <a:r>
              <a:rPr lang="en-US" sz="2000" b="1" dirty="0">
                <a:solidFill>
                  <a:srgbClr val="5F6368"/>
                </a:solidFill>
              </a:rPr>
              <a:t>HQL</a:t>
            </a:r>
            <a:r>
              <a:rPr lang="en-US" sz="2000" dirty="0">
                <a:solidFill>
                  <a:srgbClr val="4D5156"/>
                </a:solidFill>
              </a:rPr>
              <a:t>) </a:t>
            </a:r>
            <a:endParaRPr lang="en-US" sz="2000" dirty="0" smtClean="0">
              <a:solidFill>
                <a:srgbClr val="313131"/>
              </a:solidFill>
            </a:endParaRPr>
          </a:p>
          <a:p>
            <a:pPr>
              <a:buFont typeface="Wingdings" panose="05000000000000000000" pitchFamily="2" charset="2"/>
              <a:buChar char="à"/>
            </a:pPr>
            <a:endParaRPr lang="en-US" sz="2000" dirty="0" smtClean="0">
              <a:solidFill>
                <a:srgbClr val="313131"/>
              </a:solidFill>
            </a:endParaRPr>
          </a:p>
          <a:p>
            <a:pPr>
              <a:buFont typeface="Wingdings" panose="05000000000000000000" pitchFamily="2" charset="2"/>
              <a:buChar char="à"/>
            </a:pPr>
            <a:endParaRPr lang="en-US" sz="2000" dirty="0">
              <a:solidFill>
                <a:srgbClr val="313131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Disadvantage</a:t>
            </a:r>
            <a:r>
              <a:rPr lang="en-US" sz="2000" b="1" dirty="0" smtClean="0">
                <a:solidFill>
                  <a:srgbClr val="313131"/>
                </a:solidFill>
              </a:rPr>
              <a:t>:  </a:t>
            </a:r>
            <a:r>
              <a:rPr lang="en-US" sz="2000" dirty="0">
                <a:solidFill>
                  <a:srgbClr val="313131"/>
                </a:solidFill>
              </a:rPr>
              <a:t>which was </a:t>
            </a:r>
            <a:r>
              <a:rPr lang="en-US" sz="2000" dirty="0">
                <a:solidFill>
                  <a:srgbClr val="0000FF"/>
                </a:solidFill>
              </a:rPr>
              <a:t>boilerplate code</a:t>
            </a:r>
            <a:r>
              <a:rPr lang="en-US" sz="2000" dirty="0">
                <a:solidFill>
                  <a:srgbClr val="313131"/>
                </a:solidFill>
              </a:rPr>
              <a:t> issue, actually we need to write </a:t>
            </a:r>
            <a:r>
              <a:rPr lang="en-US" sz="2000" dirty="0">
                <a:solidFill>
                  <a:srgbClr val="99CC00"/>
                </a:solidFill>
              </a:rPr>
              <a:t>same</a:t>
            </a:r>
            <a:r>
              <a:rPr lang="en-US" sz="2000" dirty="0">
                <a:solidFill>
                  <a:srgbClr val="313131"/>
                </a:solidFill>
              </a:rPr>
              <a:t> code in several files in the same application, but spring eliminated </a:t>
            </a:r>
            <a:r>
              <a:rPr lang="en-US" sz="2000" dirty="0" smtClean="0">
                <a:solidFill>
                  <a:srgbClr val="313131"/>
                </a:solidFill>
              </a:rPr>
              <a:t>this.</a:t>
            </a:r>
            <a:endParaRPr lang="en-US" sz="2000" dirty="0">
              <a:solidFill>
                <a:srgbClr val="313131"/>
              </a:solidFill>
            </a:endParaRPr>
          </a:p>
          <a:p>
            <a:endParaRPr lang="en-US" sz="1600" b="1" dirty="0">
              <a:solidFill>
                <a:srgbClr val="3131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67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				Thank you  !! </a:t>
            </a:r>
          </a:p>
          <a:p>
            <a:endParaRPr lang="en-US" i="1" dirty="0"/>
          </a:p>
          <a:p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310542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1688</TotalTime>
  <Words>195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PowerPoint Presentation</vt:lpstr>
      <vt:lpstr>Pre- Requirements</vt:lpstr>
      <vt:lpstr>Hibernate History : </vt:lpstr>
      <vt:lpstr>Draw Backs of JDBC:</vt:lpstr>
      <vt:lpstr>What is Hibernate !</vt:lpstr>
      <vt:lpstr>Advantage And Disadvantages Of Hibernates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: 1</dc:title>
  <dc:creator>Prashant Chauhan</dc:creator>
  <cp:lastModifiedBy>Prashant Chauhan</cp:lastModifiedBy>
  <cp:revision>39</cp:revision>
  <dcterms:created xsi:type="dcterms:W3CDTF">2020-08-04T18:01:53Z</dcterms:created>
  <dcterms:modified xsi:type="dcterms:W3CDTF">2020-08-16T18:04:23Z</dcterms:modified>
</cp:coreProperties>
</file>