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93" r:id="rId4"/>
    <p:sldId id="258" r:id="rId5"/>
    <p:sldId id="291" r:id="rId6"/>
    <p:sldId id="260" r:id="rId7"/>
    <p:sldId id="261" r:id="rId8"/>
    <p:sldId id="284" r:id="rId9"/>
    <p:sldId id="285" r:id="rId10"/>
    <p:sldId id="286" r:id="rId11"/>
    <p:sldId id="28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9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0074-A699-41DB-A80E-A93D539C5D4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99DC4A-B76E-4B0D-88E7-CC3AF4E058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Description</a:t>
          </a:r>
        </a:p>
        <a:p>
          <a:pPr>
            <a:lnSpc>
              <a:spcPct val="100000"/>
            </a:lnSpc>
          </a:pPr>
          <a:r>
            <a:rPr lang="en-US" dirty="0"/>
            <a:t>Historic weather data analysis and prediction by storing data in HDFS and integrating with Spark and visualization using Matplotlib</a:t>
          </a:r>
        </a:p>
      </dgm:t>
    </dgm:pt>
    <dgm:pt modelId="{DA275445-8335-456D-AA1F-FB91C362FE4B}" type="parTrans" cxnId="{2DB163B2-7FB5-49B2-8091-9E65875CDEA3}">
      <dgm:prSet/>
      <dgm:spPr/>
      <dgm:t>
        <a:bodyPr/>
        <a:lstStyle/>
        <a:p>
          <a:endParaRPr lang="en-US"/>
        </a:p>
      </dgm:t>
    </dgm:pt>
    <dgm:pt modelId="{B3693207-42F3-45AF-8340-78B3F73D29F5}" type="sibTrans" cxnId="{2DB163B2-7FB5-49B2-8091-9E65875CDE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2F414C-608A-46B4-AB9C-06ED02C37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  <a:p>
          <a:pPr>
            <a:lnSpc>
              <a:spcPct val="100000"/>
            </a:lnSpc>
          </a:pPr>
          <a:r>
            <a:rPr lang="en-US" dirty="0"/>
            <a:t>Predicting </a:t>
          </a:r>
          <a:r>
            <a:rPr lang="en-US" dirty="0" err="1"/>
            <a:t>Temperature,Windspeed</a:t>
          </a:r>
          <a:r>
            <a:rPr lang="en-US" dirty="0"/>
            <a:t> and Heat index by using machine learning models Spark ML Lib Random Forest Regressor, SARIMA and </a:t>
          </a:r>
          <a:r>
            <a:rPr lang="en-US" dirty="0" err="1"/>
            <a:t>Sklearn</a:t>
          </a:r>
          <a:r>
            <a:rPr lang="en-US" dirty="0"/>
            <a:t> Linear regression using Train and test data</a:t>
          </a:r>
        </a:p>
      </dgm:t>
    </dgm:pt>
    <dgm:pt modelId="{893F4642-A338-44C4-949B-40D53AB4089A}" type="parTrans" cxnId="{FF16A9A6-3D71-4B11-95E3-B7AABBF0C524}">
      <dgm:prSet/>
      <dgm:spPr/>
      <dgm:t>
        <a:bodyPr/>
        <a:lstStyle/>
        <a:p>
          <a:endParaRPr lang="en-US"/>
        </a:p>
      </dgm:t>
    </dgm:pt>
    <dgm:pt modelId="{5A740070-B52C-4EE8-B10B-00B16677515A}" type="sibTrans" cxnId="{FF16A9A6-3D71-4B11-95E3-B7AABBF0C524}">
      <dgm:prSet/>
      <dgm:spPr/>
      <dgm:t>
        <a:bodyPr/>
        <a:lstStyle/>
        <a:p>
          <a:endParaRPr lang="en-US"/>
        </a:p>
      </dgm:t>
    </dgm:pt>
    <dgm:pt modelId="{ADFDBACE-5B8D-41D7-9831-7855C5A8707F}" type="pres">
      <dgm:prSet presAssocID="{58640074-A699-41DB-A80E-A93D539C5D4C}" presName="diagram" presStyleCnt="0">
        <dgm:presLayoutVars>
          <dgm:dir/>
          <dgm:resizeHandles val="exact"/>
        </dgm:presLayoutVars>
      </dgm:prSet>
      <dgm:spPr/>
    </dgm:pt>
    <dgm:pt modelId="{51690AAA-DE9E-41EF-812C-ACB9CFC025DE}" type="pres">
      <dgm:prSet presAssocID="{4999DC4A-B76E-4B0D-88E7-CC3AF4E058D6}" presName="node" presStyleLbl="node1" presStyleIdx="0" presStyleCnt="2">
        <dgm:presLayoutVars>
          <dgm:bulletEnabled val="1"/>
        </dgm:presLayoutVars>
      </dgm:prSet>
      <dgm:spPr/>
    </dgm:pt>
    <dgm:pt modelId="{8B1A60F7-4CE3-4EEB-A247-43938C412F48}" type="pres">
      <dgm:prSet presAssocID="{B3693207-42F3-45AF-8340-78B3F73D29F5}" presName="sibTrans" presStyleCnt="0"/>
      <dgm:spPr/>
    </dgm:pt>
    <dgm:pt modelId="{EB193138-B6E7-49C5-824D-D39FFDDA9ECF}" type="pres">
      <dgm:prSet presAssocID="{622F414C-608A-46B4-AB9C-06ED02C37810}" presName="node" presStyleLbl="node1" presStyleIdx="1" presStyleCnt="2">
        <dgm:presLayoutVars>
          <dgm:bulletEnabled val="1"/>
        </dgm:presLayoutVars>
      </dgm:prSet>
      <dgm:spPr/>
    </dgm:pt>
  </dgm:ptLst>
  <dgm:cxnLst>
    <dgm:cxn modelId="{A7106D3B-76A9-490A-852F-D3A7514C78BC}" type="presOf" srcId="{622F414C-608A-46B4-AB9C-06ED02C37810}" destId="{EB193138-B6E7-49C5-824D-D39FFDDA9ECF}" srcOrd="0" destOrd="0" presId="urn:microsoft.com/office/officeart/2005/8/layout/default"/>
    <dgm:cxn modelId="{FF16A9A6-3D71-4B11-95E3-B7AABBF0C524}" srcId="{58640074-A699-41DB-A80E-A93D539C5D4C}" destId="{622F414C-608A-46B4-AB9C-06ED02C37810}" srcOrd="1" destOrd="0" parTransId="{893F4642-A338-44C4-949B-40D53AB4089A}" sibTransId="{5A740070-B52C-4EE8-B10B-00B16677515A}"/>
    <dgm:cxn modelId="{A449EBA9-4242-4C13-A469-369B9693F02E}" type="presOf" srcId="{58640074-A699-41DB-A80E-A93D539C5D4C}" destId="{ADFDBACE-5B8D-41D7-9831-7855C5A8707F}" srcOrd="0" destOrd="0" presId="urn:microsoft.com/office/officeart/2005/8/layout/default"/>
    <dgm:cxn modelId="{2DB163B2-7FB5-49B2-8091-9E65875CDEA3}" srcId="{58640074-A699-41DB-A80E-A93D539C5D4C}" destId="{4999DC4A-B76E-4B0D-88E7-CC3AF4E058D6}" srcOrd="0" destOrd="0" parTransId="{DA275445-8335-456D-AA1F-FB91C362FE4B}" sibTransId="{B3693207-42F3-45AF-8340-78B3F73D29F5}"/>
    <dgm:cxn modelId="{A9F1F3D3-4BA9-425B-929B-F5A26F888AF4}" type="presOf" srcId="{4999DC4A-B76E-4B0D-88E7-CC3AF4E058D6}" destId="{51690AAA-DE9E-41EF-812C-ACB9CFC025DE}" srcOrd="0" destOrd="0" presId="urn:microsoft.com/office/officeart/2005/8/layout/default"/>
    <dgm:cxn modelId="{398A0EB1-1E6D-42FA-918C-99C4B529F654}" type="presParOf" srcId="{ADFDBACE-5B8D-41D7-9831-7855C5A8707F}" destId="{51690AAA-DE9E-41EF-812C-ACB9CFC025DE}" srcOrd="0" destOrd="0" presId="urn:microsoft.com/office/officeart/2005/8/layout/default"/>
    <dgm:cxn modelId="{A0C2195F-1980-484E-A9F5-DC6076744FC1}" type="presParOf" srcId="{ADFDBACE-5B8D-41D7-9831-7855C5A8707F}" destId="{8B1A60F7-4CE3-4EEB-A247-43938C412F48}" srcOrd="1" destOrd="0" presId="urn:microsoft.com/office/officeart/2005/8/layout/default"/>
    <dgm:cxn modelId="{9135627E-F414-4A89-A179-E1EDF1222822}" type="presParOf" srcId="{ADFDBACE-5B8D-41D7-9831-7855C5A8707F}" destId="{EB193138-B6E7-49C5-824D-D39FFDDA9EC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90AAA-DE9E-41EF-812C-ACB9CFC025DE}">
      <dsp:nvSpPr>
        <dsp:cNvPr id="0" name=""/>
        <dsp:cNvSpPr/>
      </dsp:nvSpPr>
      <dsp:spPr>
        <a:xfrm>
          <a:off x="1283" y="1316476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Description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Historic weather data analysis and prediction by storing data in HDFS and integrating with Spark and visualization using Matplotlib</a:t>
          </a:r>
        </a:p>
      </dsp:txBody>
      <dsp:txXfrm>
        <a:off x="1283" y="1316476"/>
        <a:ext cx="5006206" cy="3003723"/>
      </dsp:txXfrm>
    </dsp:sp>
    <dsp:sp modelId="{EB193138-B6E7-49C5-824D-D39FFDDA9ECF}">
      <dsp:nvSpPr>
        <dsp:cNvPr id="0" name=""/>
        <dsp:cNvSpPr/>
      </dsp:nvSpPr>
      <dsp:spPr>
        <a:xfrm>
          <a:off x="5508110" y="1316476"/>
          <a:ext cx="5006206" cy="30037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Predicting </a:t>
          </a:r>
          <a:r>
            <a:rPr lang="en-US" sz="2200" kern="1200" dirty="0" err="1"/>
            <a:t>Temperature,Windspeed</a:t>
          </a:r>
          <a:r>
            <a:rPr lang="en-US" sz="2200" kern="1200" dirty="0"/>
            <a:t> and Heat index by using machine learning models Spark ML Lib Random Forest Regressor, SARIMA and </a:t>
          </a:r>
          <a:r>
            <a:rPr lang="en-US" sz="2200" kern="1200" dirty="0" err="1"/>
            <a:t>Sklearn</a:t>
          </a:r>
          <a:r>
            <a:rPr lang="en-US" sz="2200" kern="1200" dirty="0"/>
            <a:t> Linear regression using Train and test data</a:t>
          </a:r>
        </a:p>
      </dsp:txBody>
      <dsp:txXfrm>
        <a:off x="5508110" y="1316476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22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6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9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D4B1DC-0F08-4898-BE41-3E6060B9FED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BC07-C0A2-4C5C-A146-53E17579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4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98FE-B040-4032-9E65-8CF0D32BE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Historic Weather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571B-815F-4AD7-A693-A0904CF71C67}"/>
              </a:ext>
            </a:extLst>
          </p:cNvPr>
          <p:cNvSpPr txBox="1"/>
          <p:nvPr/>
        </p:nvSpPr>
        <p:spPr>
          <a:xfrm>
            <a:off x="7962314" y="5261316"/>
            <a:ext cx="468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Prashant Mourya</a:t>
            </a:r>
          </a:p>
          <a:p>
            <a:r>
              <a:rPr lang="en-US" dirty="0"/>
              <a:t>			Sumedha Sirikonda</a:t>
            </a:r>
          </a:p>
        </p:txBody>
      </p:sp>
    </p:spTree>
    <p:extLst>
      <p:ext uri="{BB962C8B-B14F-4D97-AF65-F5344CB8AC3E}">
        <p14:creationId xmlns:p14="http://schemas.microsoft.com/office/powerpoint/2010/main" val="2453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69B784-04BD-4854-A533-57800B7DCA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74" y="295483"/>
            <a:ext cx="7609818" cy="271500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340D3-6F1C-4D68-BEA1-4F4B570C86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92" y="3203885"/>
            <a:ext cx="5521372" cy="335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024A2-4A14-4AF0-A169-5AD47B47E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36" y="3913563"/>
            <a:ext cx="7157324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0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78C2483-3412-4DCC-B1CD-9D8E05F616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2" y="3429000"/>
            <a:ext cx="8947150" cy="2912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42E64-D3EB-4F4A-9224-5E6A3670E801}"/>
              </a:ext>
            </a:extLst>
          </p:cNvPr>
          <p:cNvSpPr txBox="1"/>
          <p:nvPr/>
        </p:nvSpPr>
        <p:spPr>
          <a:xfrm>
            <a:off x="759655" y="1167618"/>
            <a:ext cx="379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is the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is the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36121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B998A-6E47-4CBE-BB24-B3DC7CEBD314}"/>
              </a:ext>
            </a:extLst>
          </p:cNvPr>
          <p:cNvSpPr txBox="1"/>
          <p:nvPr/>
        </p:nvSpPr>
        <p:spPr>
          <a:xfrm>
            <a:off x="556591" y="1448972"/>
            <a:ext cx="4870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Windspeed with SARIMA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Resampling the daily data to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Visualizing the data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714802-16ED-4E40-8E81-86281105A7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18" y="113452"/>
            <a:ext cx="6630325" cy="331554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F1F232-D06A-40C4-8A13-12C211A485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18" y="3542452"/>
            <a:ext cx="6630325" cy="33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987A9-66CF-4A9D-96AD-0EAC24C3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04" y="424604"/>
            <a:ext cx="7307896" cy="202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DD90F4-FFE4-4B88-88E6-DA198C2B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63" y="322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4CC18-EDC3-4CAD-9E89-F24A94A2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63" y="24276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B6BB1-B46F-4CAB-8606-D0B84C5C96A0}"/>
              </a:ext>
            </a:extLst>
          </p:cNvPr>
          <p:cNvSpPr txBox="1"/>
          <p:nvPr/>
        </p:nvSpPr>
        <p:spPr>
          <a:xfrm>
            <a:off x="147565" y="1437638"/>
            <a:ext cx="450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the data into Train and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Visualizing the data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596AB9A-869F-4705-85DA-E0F1B5BED1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" y="3298600"/>
            <a:ext cx="5943600" cy="338518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0B88AAD5-D7CC-4947-9046-EF31BF4990F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86" y="3298600"/>
            <a:ext cx="5943600" cy="33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CAAB8-415D-4C42-A3A0-45A6BD56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76" y="1"/>
            <a:ext cx="637396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CEE5FB-487D-4FF8-847A-9095365E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-808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F9F5-8947-4685-BEE3-644650DC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2013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450D-E105-43A9-8D8E-95F705B7D761}"/>
              </a:ext>
            </a:extLst>
          </p:cNvPr>
          <p:cNvSpPr txBox="1"/>
          <p:nvPr/>
        </p:nvSpPr>
        <p:spPr>
          <a:xfrm>
            <a:off x="225287" y="1298713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Decomposing the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Trends and Seasonality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C6F94-FBDD-4071-91B3-CA74A5F67D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76" y="3573193"/>
            <a:ext cx="6373964" cy="31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935AED-56E2-43C4-BCF5-CF0C6B5E4CC8}"/>
              </a:ext>
            </a:extLst>
          </p:cNvPr>
          <p:cNvSpPr txBox="1"/>
          <p:nvPr/>
        </p:nvSpPr>
        <p:spPr>
          <a:xfrm>
            <a:off x="1126435" y="1127086"/>
            <a:ext cx="9054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Ad fuller Test to check the stationarity of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ADF Statistics value is greater than Critical value, then the data is stationary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91BFC-3842-4591-BF56-D9B9658330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2877786"/>
            <a:ext cx="6203853" cy="28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44E11-3111-4325-88D5-411F12BD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4701"/>
            <a:ext cx="59436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1948D3-FD2A-41CC-8456-E04D6AF30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48" y="12457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19AE4-8D63-48A1-AEB6-8C36733E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48" y="32173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A5BEE-EC87-4CC9-9DC5-898A5D1E653E}"/>
              </a:ext>
            </a:extLst>
          </p:cNvPr>
          <p:cNvSpPr txBox="1"/>
          <p:nvPr/>
        </p:nvSpPr>
        <p:spPr>
          <a:xfrm>
            <a:off x="172585" y="378173"/>
            <a:ext cx="6347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Sarima</a:t>
            </a:r>
            <a:r>
              <a:rPr lang="en-US" dirty="0"/>
              <a:t> takes arguments (</a:t>
            </a:r>
            <a:r>
              <a:rPr lang="en-US" dirty="0" err="1"/>
              <a:t>p,q,d</a:t>
            </a:r>
            <a:r>
              <a:rPr lang="en-US" dirty="0"/>
              <a:t>)(P,Q,D,S) </a:t>
            </a:r>
          </a:p>
          <a:p>
            <a:r>
              <a:rPr lang="en-US" dirty="0"/>
              <a:t>     where </a:t>
            </a:r>
            <a:r>
              <a:rPr lang="en-US" dirty="0" err="1"/>
              <a:t>p,P</a:t>
            </a:r>
            <a:r>
              <a:rPr lang="en-US" dirty="0"/>
              <a:t>-&gt;AR Term (</a:t>
            </a:r>
            <a:r>
              <a:rPr lang="en-US" dirty="0" err="1"/>
              <a:t>Autoregressor</a:t>
            </a:r>
            <a:r>
              <a:rPr lang="en-US" dirty="0"/>
              <a:t>)</a:t>
            </a:r>
          </a:p>
          <a:p>
            <a:r>
              <a:rPr lang="en-US" dirty="0"/>
              <a:t>                 </a:t>
            </a:r>
            <a:r>
              <a:rPr lang="en-US" dirty="0" err="1"/>
              <a:t>q,Q</a:t>
            </a:r>
            <a:r>
              <a:rPr lang="en-US" dirty="0"/>
              <a:t>-&gt;Integral Term</a:t>
            </a:r>
          </a:p>
          <a:p>
            <a:r>
              <a:rPr lang="en-US" dirty="0"/>
              <a:t>          	   D-&gt; Moving Average</a:t>
            </a:r>
          </a:p>
          <a:p>
            <a:r>
              <a:rPr lang="en-US" dirty="0"/>
              <a:t>		   S-&gt;Seasonality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set of (</a:t>
            </a:r>
            <a:r>
              <a:rPr lang="en-US" dirty="0" err="1"/>
              <a:t>p,d,q</a:t>
            </a:r>
            <a:r>
              <a:rPr lang="en-US" dirty="0"/>
              <a:t>) and (P,D,Q,S) arguments and fitting it on our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suitable argument would produce least AIC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B89D2-D521-405F-BE71-6D9C0EAC85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90745"/>
            <a:ext cx="5943600" cy="285590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F4D15A-A55F-4C20-9B3C-1108C9C922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633175"/>
            <a:ext cx="5943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0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9939C-309C-4D30-B620-B96885E0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D5762-7E16-441B-A10D-8CE69BFD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F311C-8061-423C-81FE-36D9FA157C8E}"/>
              </a:ext>
            </a:extLst>
          </p:cNvPr>
          <p:cNvSpPr txBox="1"/>
          <p:nvPr/>
        </p:nvSpPr>
        <p:spPr>
          <a:xfrm>
            <a:off x="1" y="9144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Fitting the model with the least AIC value arguments to SARIMAX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diagnostics for the result model to </a:t>
            </a:r>
          </a:p>
          <a:p>
            <a:r>
              <a:rPr lang="en-US" dirty="0"/>
              <a:t>check for unusual behavior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58685-CEBE-4972-8F2B-5C981D7D7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5" y="0"/>
            <a:ext cx="6285914" cy="324739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D1DC56A-B664-40A5-8AC0-19D664C72B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6" y="3610611"/>
            <a:ext cx="6285913" cy="31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8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1A8FC-3484-435B-88C0-447FB415A346}"/>
              </a:ext>
            </a:extLst>
          </p:cNvPr>
          <p:cNvSpPr txBox="1"/>
          <p:nvPr/>
        </p:nvSpPr>
        <p:spPr>
          <a:xfrm>
            <a:off x="1209066" y="622675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a one step ahead forecasting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Mean Squared and Root Mean Squared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64542-72E0-4C4A-AA60-C837991A50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66" y="2349305"/>
            <a:ext cx="8061543" cy="30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A0B8A-D4E5-4763-A82C-8DEE683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7" y="-44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3A0A7-008A-4223-B34D-39F25E197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7" y="2710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2AABF-E238-484B-B279-1743AFBF2C4B}"/>
              </a:ext>
            </a:extLst>
          </p:cNvPr>
          <p:cNvSpPr txBox="1"/>
          <p:nvPr/>
        </p:nvSpPr>
        <p:spPr>
          <a:xfrm>
            <a:off x="344557" y="611934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for next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Visualizing using Matplotlib</a:t>
            </a:r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4260942-D455-40A1-86BE-A0816B4E64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1" y="3429000"/>
            <a:ext cx="7323653" cy="292671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99C55-7812-43CF-85B2-FA0D5A217C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1" y="452718"/>
            <a:ext cx="7142922" cy="25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46F7DEB-577A-4A47-B64B-69480B86F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96996"/>
              </p:ext>
            </p:extLst>
          </p:nvPr>
        </p:nvGraphicFramePr>
        <p:xfrm>
          <a:off x="838200" y="647114"/>
          <a:ext cx="10515600" cy="563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50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FE65F-8892-4A7F-B664-5BD1F2D3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B79E3-0BD0-4D0C-A6E4-40920AE9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C30B5-7FCE-449B-BF4E-D4270A28DA76}"/>
              </a:ext>
            </a:extLst>
          </p:cNvPr>
          <p:cNvSpPr txBox="1"/>
          <p:nvPr/>
        </p:nvSpPr>
        <p:spPr>
          <a:xfrm>
            <a:off x="424070" y="1151725"/>
            <a:ext cx="3988904" cy="64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for next 1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Visualizing using Matplotlib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BAAFC-8B7B-43F6-906B-AEBBF4080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47" y="3495675"/>
            <a:ext cx="6420677" cy="304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DADCC-5B75-4D42-B49A-5A5E7ED774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46" y="839622"/>
            <a:ext cx="6247484" cy="22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F257D8-3CC6-441E-A090-2C4C14F5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09625"/>
            <a:ext cx="5943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D6F210-07BE-4725-9852-0903CED4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4429"/>
            <a:ext cx="59436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029F46-5AAF-41B7-A7D2-F3D30972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5516-754D-44C7-9882-3DFF79C474A1}"/>
              </a:ext>
            </a:extLst>
          </p:cNvPr>
          <p:cNvSpPr txBox="1"/>
          <p:nvPr/>
        </p:nvSpPr>
        <p:spPr>
          <a:xfrm>
            <a:off x="715617" y="1086678"/>
            <a:ext cx="5380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Heat Index using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Correlation Between HeatIndex and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Seperating</a:t>
            </a:r>
            <a:r>
              <a:rPr lang="en-US" dirty="0"/>
              <a:t> HeatIndex and other Predictors</a:t>
            </a:r>
          </a:p>
        </p:txBody>
      </p:sp>
    </p:spTree>
    <p:extLst>
      <p:ext uri="{BB962C8B-B14F-4D97-AF65-F5344CB8AC3E}">
        <p14:creationId xmlns:p14="http://schemas.microsoft.com/office/powerpoint/2010/main" val="287262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1279E8-84D2-4401-9A1C-F91EDEF086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58" y="2644046"/>
            <a:ext cx="6663397" cy="382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9BB34-B3C3-435F-B35E-8FA60D24FE3B}"/>
              </a:ext>
            </a:extLst>
          </p:cNvPr>
          <p:cNvSpPr txBox="1"/>
          <p:nvPr/>
        </p:nvSpPr>
        <p:spPr>
          <a:xfrm>
            <a:off x="211016" y="928468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 data to Monthly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CD491-AFA2-4BC7-B745-B8DD4FC903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" y="2750064"/>
            <a:ext cx="542988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7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5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42925-31F0-468F-9C57-1261EBFC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32" y="92868"/>
            <a:ext cx="594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5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DA09524-77BE-4A04-9EA3-8524465F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8" y="2305966"/>
            <a:ext cx="5943600" cy="22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0">
            <a:extLst>
              <a:ext uri="{FF2B5EF4-FFF2-40B4-BE49-F238E27FC236}">
                <a16:creationId xmlns:a16="http://schemas.microsoft.com/office/drawing/2014/main" id="{73B4686A-5DF2-4B35-8A02-CA6D6F6F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09813"/>
            <a:ext cx="5943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1" descr="A close up of a map&#10;&#10;Description automatically generated">
            <a:extLst>
              <a:ext uri="{FF2B5EF4-FFF2-40B4-BE49-F238E27FC236}">
                <a16:creationId xmlns:a16="http://schemas.microsoft.com/office/drawing/2014/main" id="{ED944D91-CD9B-4268-87D4-9B22652D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4586288"/>
            <a:ext cx="5943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242FA5F-387D-406E-8508-A3FABE2F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0E406E-42EF-4050-8DC8-A4BB2AE5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7490485-015B-49AD-80E3-2E5FBC090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72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B180-4835-4547-A48C-1D7E288217F5}"/>
              </a:ext>
            </a:extLst>
          </p:cNvPr>
          <p:cNvSpPr txBox="1"/>
          <p:nvPr/>
        </p:nvSpPr>
        <p:spPr>
          <a:xfrm flipH="1">
            <a:off x="453682" y="613731"/>
            <a:ext cx="442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Correlation </a:t>
            </a:r>
          </a:p>
        </p:txBody>
      </p:sp>
    </p:spTree>
    <p:extLst>
      <p:ext uri="{BB962C8B-B14F-4D97-AF65-F5344CB8AC3E}">
        <p14:creationId xmlns:p14="http://schemas.microsoft.com/office/powerpoint/2010/main" val="370991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55E50-5E0A-4F80-B34D-E029563A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21912"/>
            <a:ext cx="52482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6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34007B2-FB7B-4475-B073-FF09529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85" y="2428875"/>
            <a:ext cx="59436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60917F-B3D7-4C7F-833A-CC49950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B3351-CEA0-477B-A49B-929B53F314E6}"/>
              </a:ext>
            </a:extLst>
          </p:cNvPr>
          <p:cNvSpPr txBox="1"/>
          <p:nvPr/>
        </p:nvSpPr>
        <p:spPr>
          <a:xfrm flipH="1">
            <a:off x="1100796" y="1448972"/>
            <a:ext cx="382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the fitness of model by </a:t>
            </a:r>
            <a:r>
              <a:rPr lang="en-US" dirty="0" err="1"/>
              <a:t>sm.OLS</a:t>
            </a:r>
            <a:endParaRPr lang="en-US" dirty="0"/>
          </a:p>
          <a:p>
            <a:r>
              <a:rPr lang="en-US" dirty="0"/>
              <a:t>Dropping the columns where p values &gt; alpha</a:t>
            </a:r>
          </a:p>
        </p:txBody>
      </p:sp>
    </p:spTree>
    <p:extLst>
      <p:ext uri="{BB962C8B-B14F-4D97-AF65-F5344CB8AC3E}">
        <p14:creationId xmlns:p14="http://schemas.microsoft.com/office/powerpoint/2010/main" val="244046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20B60C-DB5C-457F-A250-0112D815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97" y="645636"/>
            <a:ext cx="5791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6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F5888-4F0A-484C-AB45-E73903F9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97" y="2390775"/>
            <a:ext cx="57912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A703FF-B7F3-4F66-BCF4-F7F6132C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597" y="85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80B2B-64AA-4597-85E8-525064F3154C}"/>
              </a:ext>
            </a:extLst>
          </p:cNvPr>
          <p:cNvSpPr txBox="1"/>
          <p:nvPr/>
        </p:nvSpPr>
        <p:spPr>
          <a:xfrm flipH="1">
            <a:off x="1185202" y="1012874"/>
            <a:ext cx="41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Dropped Windspeed</a:t>
            </a:r>
          </a:p>
        </p:txBody>
      </p:sp>
    </p:spTree>
    <p:extLst>
      <p:ext uri="{BB962C8B-B14F-4D97-AF65-F5344CB8AC3E}">
        <p14:creationId xmlns:p14="http://schemas.microsoft.com/office/powerpoint/2010/main" val="402844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CCC7A-2F9A-4661-BDFC-C1CA332F92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73" y="-3314"/>
            <a:ext cx="7897327" cy="3915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D0271-C170-4311-BFA1-4635AF7CA8B4}"/>
              </a:ext>
            </a:extLst>
          </p:cNvPr>
          <p:cNvSpPr txBox="1"/>
          <p:nvPr/>
        </p:nvSpPr>
        <p:spPr>
          <a:xfrm flipH="1">
            <a:off x="74361" y="972642"/>
            <a:ext cx="422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the data Into train and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Linear regression to predict the outcome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CF89E0-3A31-46A1-A270-AA0E8E0DF39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73" y="3955077"/>
            <a:ext cx="7897327" cy="29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2CF6F-AD6F-43F4-B632-CCF6BCF53C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140"/>
            <a:ext cx="5934076" cy="82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57D10-63C5-4B2F-9856-D75B2C085C24}"/>
              </a:ext>
            </a:extLst>
          </p:cNvPr>
          <p:cNvSpPr txBox="1"/>
          <p:nvPr/>
        </p:nvSpPr>
        <p:spPr>
          <a:xfrm flipH="1">
            <a:off x="355208" y="886265"/>
            <a:ext cx="451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Visualizing the outcome using Seaborn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2950DCF-1FC5-4EA9-903F-7EE7D127E3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5596"/>
            <a:ext cx="5934076" cy="51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83AE-B25B-445C-A1FE-8736756A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AAE8-150D-486F-A3A4-36BD8DD8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anf</a:t>
            </a:r>
            <a:r>
              <a:rPr lang="en-US" dirty="0"/>
              <a:t> using HDFS</a:t>
            </a:r>
          </a:p>
          <a:p>
            <a:r>
              <a:rPr lang="en-US" dirty="0"/>
              <a:t>Using Spark ML LIB</a:t>
            </a:r>
          </a:p>
          <a:p>
            <a:r>
              <a:rPr lang="en-US" dirty="0"/>
              <a:t>Implementing different regression machine </a:t>
            </a:r>
          </a:p>
          <a:p>
            <a:r>
              <a:rPr lang="en-US" dirty="0"/>
              <a:t>Choosing best suitable models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66582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9B29-B8F0-4BF4-B50A-9C9EB4B9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5" y="2886429"/>
            <a:ext cx="9404723" cy="1400530"/>
          </a:xfrm>
        </p:spPr>
        <p:txBody>
          <a:bodyPr/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Thank You!!</a:t>
            </a:r>
          </a:p>
        </p:txBody>
      </p:sp>
    </p:spTree>
    <p:extLst>
      <p:ext uri="{BB962C8B-B14F-4D97-AF65-F5344CB8AC3E}">
        <p14:creationId xmlns:p14="http://schemas.microsoft.com/office/powerpoint/2010/main" val="29855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52B3-4AC4-415A-BB99-12C6CB2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3A91-E06D-4157-8D91-3E48E562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an API to get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09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D82FF-B029-47C4-9FCC-089D08919042}"/>
              </a:ext>
            </a:extLst>
          </p:cNvPr>
          <p:cNvSpPr txBox="1"/>
          <p:nvPr/>
        </p:nvSpPr>
        <p:spPr>
          <a:xfrm>
            <a:off x="436099" y="2447778"/>
            <a:ext cx="9115864" cy="418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Retrieved Dataset from an API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Installed and Configured Hadoop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Loaded the data set in HDFS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Installed and Configured Spark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Integrated Hadoop and Spark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Loaded data from HDFS to Spark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Used RDD concept to parallelize the data and created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	data frame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Data Exploration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Prediction of Temperature using Spark </a:t>
            </a:r>
            <a:r>
              <a:rPr lang="en-US" sz="2600" dirty="0" err="1"/>
              <a:t>Ml</a:t>
            </a:r>
            <a:r>
              <a:rPr lang="en-US" sz="2600" dirty="0"/>
              <a:t> Lib Random Forest </a:t>
            </a:r>
            <a:r>
              <a:rPr lang="en-US" sz="2600" dirty="0" err="1"/>
              <a:t>Regresor</a:t>
            </a:r>
            <a:endParaRPr lang="en-US" sz="26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Prediction of Windspeed using Seasonal Autoregressive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	integrated Moving Average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Visualization using Matplotlib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Prediction of Heat Index using Linear Regression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Visualization using Seaborn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D097D-C4D4-4EB9-A35B-CF2ACFF7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85" y="1336083"/>
            <a:ext cx="6894236" cy="222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01F715-DD4E-4BA5-8B36-B8BF4EC1941C}"/>
              </a:ext>
            </a:extLst>
          </p:cNvPr>
          <p:cNvSpPr txBox="1"/>
          <p:nvPr/>
        </p:nvSpPr>
        <p:spPr>
          <a:xfrm>
            <a:off x="126610" y="226262"/>
            <a:ext cx="766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819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18886F-2BB7-4063-95CD-7204268405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58" y="2209520"/>
            <a:ext cx="7663444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468C4-EEE0-407F-82C3-3F7BBD5B78EA}"/>
              </a:ext>
            </a:extLst>
          </p:cNvPr>
          <p:cNvSpPr txBox="1"/>
          <p:nvPr/>
        </p:nvSpPr>
        <p:spPr>
          <a:xfrm flipH="1">
            <a:off x="228598" y="604911"/>
            <a:ext cx="373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getting Dataset</a:t>
            </a:r>
          </a:p>
        </p:txBody>
      </p:sp>
    </p:spTree>
    <p:extLst>
      <p:ext uri="{BB962C8B-B14F-4D97-AF65-F5344CB8AC3E}">
        <p14:creationId xmlns:p14="http://schemas.microsoft.com/office/powerpoint/2010/main" val="298214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998D-5588-4BBA-8147-C41B2D7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40093"/>
            <a:ext cx="10067629" cy="1280890"/>
          </a:xfrm>
        </p:spPr>
        <p:txBody>
          <a:bodyPr>
            <a:noAutofit/>
          </a:bodyPr>
          <a:lstStyle/>
          <a:p>
            <a:pPr indent="-228600">
              <a:spcAft>
                <a:spcPts val="600"/>
              </a:spcAft>
            </a:pPr>
            <a:r>
              <a:rPr lang="en-US" sz="2800" dirty="0"/>
              <a:t>Installed and Configured Hadoop </a:t>
            </a:r>
            <a:br>
              <a:rPr lang="en-US" sz="2800" dirty="0"/>
            </a:br>
            <a:r>
              <a:rPr lang="en-US" sz="2800" dirty="0"/>
              <a:t>Loaded the data set in HDFS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8" name="Picture 1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5EFA932-2E3D-402E-8234-67E738D2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79971"/>
            <a:ext cx="5943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7A5433A5-239A-4410-9E0C-C0D15E81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21104"/>
            <a:ext cx="5943600" cy="9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">
            <a:extLst>
              <a:ext uri="{FF2B5EF4-FFF2-40B4-BE49-F238E27FC236}">
                <a16:creationId xmlns:a16="http://schemas.microsoft.com/office/drawing/2014/main" id="{3B4AB299-B947-40E2-A4DE-7AD8DCD2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57725"/>
            <a:ext cx="5943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6C416B8-4C8D-49A6-94A3-7527032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39553"/>
            <a:ext cx="5943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83B33817-8737-4121-983A-ECF524EE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522" y="10469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0191DF-D31F-4C71-A423-A8192AE4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658" y="36567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AD000B-9919-408A-A8DB-6F61EEBB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522" y="4409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57745-2695-44D4-BD49-58DEC6358295}"/>
              </a:ext>
            </a:extLst>
          </p:cNvPr>
          <p:cNvSpPr txBox="1"/>
          <p:nvPr/>
        </p:nvSpPr>
        <p:spPr>
          <a:xfrm>
            <a:off x="351692" y="1716258"/>
            <a:ext cx="4473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CMD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all Hadoop Daemons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all daemons started using </a:t>
            </a:r>
            <a:r>
              <a:rPr lang="en-US" dirty="0" err="1"/>
              <a:t>jps</a:t>
            </a:r>
            <a:r>
              <a:rPr lang="en-US" dirty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Directory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 from Local Machine to HDFS</a:t>
            </a:r>
          </a:p>
        </p:txBody>
      </p:sp>
      <p:pic>
        <p:nvPicPr>
          <p:cNvPr id="11" name="Picture 10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D563D51-E84B-4C66-B718-B5208930C6F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53527"/>
            <a:ext cx="5943600" cy="14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2716C-2332-4E0A-BF92-17CBD931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20" y="305970"/>
            <a:ext cx="7599612" cy="87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EA732E-C386-48AF-8040-057EA8C9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20" y="1300919"/>
            <a:ext cx="7918480" cy="20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E4955E3-2086-49D0-97AD-FBFA46A7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20" y="3450924"/>
            <a:ext cx="7918480" cy="290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0E10C-E4C8-4053-AD53-D8FBE174E757}"/>
              </a:ext>
            </a:extLst>
          </p:cNvPr>
          <p:cNvSpPr txBox="1"/>
          <p:nvPr/>
        </p:nvSpPr>
        <p:spPr>
          <a:xfrm>
            <a:off x="1026942" y="1927274"/>
            <a:ext cx="3225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Libraries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Spark Instance </a:t>
            </a:r>
          </a:p>
          <a:p>
            <a:r>
              <a:rPr lang="en-US" dirty="0"/>
              <a:t>     and Spark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05C6B2-1C99-46E0-8A6C-BDB6A9F37F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0"/>
            <a:ext cx="8351520" cy="3573194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05E49-A0C7-48F6-9733-0B1BD6639E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3573194"/>
            <a:ext cx="8351520" cy="3284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188FE-0301-4FEE-B2F0-675C74DCA95B}"/>
              </a:ext>
            </a:extLst>
          </p:cNvPr>
          <p:cNvSpPr txBox="1"/>
          <p:nvPr/>
        </p:nvSpPr>
        <p:spPr>
          <a:xfrm>
            <a:off x="253218" y="1041009"/>
            <a:ext cx="3748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Data from </a:t>
            </a:r>
            <a:r>
              <a:rPr lang="en-US" dirty="0" err="1"/>
              <a:t>Hdfs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Spark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Resampling to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new Spark DataFrame and renaming </a:t>
            </a:r>
            <a:r>
              <a:rPr lang="en-US" dirty="0" err="1"/>
              <a:t>maxtempC</a:t>
            </a:r>
            <a:r>
              <a:rPr lang="en-US" dirty="0"/>
              <a:t> to label as we want to predict that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6416D7-E29A-4430-BCF0-3AFC0861B5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5" y="2380885"/>
            <a:ext cx="8944052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312BB-F785-4853-894D-F7012C650B11}"/>
              </a:ext>
            </a:extLst>
          </p:cNvPr>
          <p:cNvSpPr txBox="1"/>
          <p:nvPr/>
        </p:nvSpPr>
        <p:spPr>
          <a:xfrm>
            <a:off x="604911" y="464234"/>
            <a:ext cx="4867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Separating Label and other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Vector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pipeline with vector assembler and 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Suitable Parameter for Cross Validator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1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3649</TotalTime>
  <Words>450</Words>
  <Application>Microsoft Office PowerPoint</Application>
  <PresentationFormat>Widescreen</PresentationFormat>
  <Paragraphs>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Historic Weather Data Analysis</vt:lpstr>
      <vt:lpstr>PowerPoint Presentation</vt:lpstr>
      <vt:lpstr>Changes</vt:lpstr>
      <vt:lpstr>PowerPoint Presentation</vt:lpstr>
      <vt:lpstr>PowerPoint Presentation</vt:lpstr>
      <vt:lpstr>Installed and Configured Hadoop  Loaded the data set in HDFS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Lesson Learned</vt:lpstr>
      <vt:lpstr>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Sumedha Sirikonda</dc:creator>
  <cp:lastModifiedBy>Prashant Mourya</cp:lastModifiedBy>
  <cp:revision>42</cp:revision>
  <dcterms:created xsi:type="dcterms:W3CDTF">2020-05-09T01:06:29Z</dcterms:created>
  <dcterms:modified xsi:type="dcterms:W3CDTF">2020-05-18T22:53:33Z</dcterms:modified>
</cp:coreProperties>
</file>