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85" r:id="rId2"/>
    <p:sldId id="256" r:id="rId3"/>
    <p:sldId id="291" r:id="rId4"/>
    <p:sldId id="292" r:id="rId5"/>
    <p:sldId id="257" r:id="rId6"/>
    <p:sldId id="258" r:id="rId7"/>
    <p:sldId id="259" r:id="rId8"/>
    <p:sldId id="260" r:id="rId9"/>
    <p:sldId id="261" r:id="rId10"/>
    <p:sldId id="286" r:id="rId11"/>
    <p:sldId id="287" r:id="rId12"/>
    <p:sldId id="288" r:id="rId13"/>
    <p:sldId id="262" r:id="rId14"/>
    <p:sldId id="263" r:id="rId15"/>
    <p:sldId id="264" r:id="rId16"/>
    <p:sldId id="265" r:id="rId17"/>
    <p:sldId id="266" r:id="rId18"/>
    <p:sldId id="267" r:id="rId19"/>
    <p:sldId id="268" r:id="rId20"/>
    <p:sldId id="290" r:id="rId21"/>
    <p:sldId id="293" r:id="rId22"/>
    <p:sldId id="294" r:id="rId23"/>
    <p:sldId id="295" r:id="rId24"/>
    <p:sldId id="296" r:id="rId25"/>
    <p:sldId id="297" r:id="rId26"/>
    <p:sldId id="298" r:id="rId27"/>
    <p:sldId id="299" r:id="rId28"/>
    <p:sldId id="269" r:id="rId29"/>
    <p:sldId id="270" r:id="rId30"/>
    <p:sldId id="300" r:id="rId31"/>
    <p:sldId id="271" r:id="rId32"/>
    <p:sldId id="272" r:id="rId33"/>
    <p:sldId id="289" r:id="rId34"/>
    <p:sldId id="283" r:id="rId35"/>
    <p:sldId id="273" r:id="rId36"/>
    <p:sldId id="301" r:id="rId37"/>
    <p:sldId id="274" r:id="rId38"/>
    <p:sldId id="275" r:id="rId39"/>
    <p:sldId id="302" r:id="rId40"/>
    <p:sldId id="306" r:id="rId41"/>
    <p:sldId id="307" r:id="rId42"/>
    <p:sldId id="303" r:id="rId43"/>
    <p:sldId id="276" r:id="rId44"/>
    <p:sldId id="308" r:id="rId45"/>
    <p:sldId id="304" r:id="rId46"/>
    <p:sldId id="277" r:id="rId47"/>
    <p:sldId id="305" r:id="rId48"/>
    <p:sldId id="309" r:id="rId49"/>
    <p:sldId id="278" r:id="rId50"/>
    <p:sldId id="310" r:id="rId51"/>
    <p:sldId id="279" r:id="rId52"/>
    <p:sldId id="311" r:id="rId53"/>
    <p:sldId id="280" r:id="rId54"/>
    <p:sldId id="312" r:id="rId55"/>
    <p:sldId id="313" r:id="rId56"/>
    <p:sldId id="314" r:id="rId57"/>
    <p:sldId id="315" r:id="rId58"/>
    <p:sldId id="316" r:id="rId59"/>
    <p:sldId id="282"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717565-AF13-4951-9ACF-801ECDAF355A}" type="datetimeFigureOut">
              <a:rPr lang="en-US" smtClean="0"/>
              <a:t>8/1/2018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D87145-6210-4B16-A565-60471E5CC09E}" type="slidenum">
              <a:rPr lang="en-US" smtClean="0"/>
              <a:t>‹#›</a:t>
            </a:fld>
            <a:endParaRPr lang="en-US"/>
          </a:p>
        </p:txBody>
      </p:sp>
    </p:spTree>
    <p:extLst>
      <p:ext uri="{BB962C8B-B14F-4D97-AF65-F5344CB8AC3E}">
        <p14:creationId xmlns:p14="http://schemas.microsoft.com/office/powerpoint/2010/main" val="996769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930650" y="0"/>
            <a:ext cx="30099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 name="Rectangle 3"/>
          <p:cNvSpPr>
            <a:spLocks noChangeArrowheads="1"/>
          </p:cNvSpPr>
          <p:nvPr/>
        </p:nvSpPr>
        <p:spPr bwMode="auto">
          <a:xfrm>
            <a:off x="3930650" y="8626475"/>
            <a:ext cx="30099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sz="1000" i="1"/>
              <a:t>3</a:t>
            </a:r>
          </a:p>
        </p:txBody>
      </p:sp>
      <p:sp>
        <p:nvSpPr>
          <p:cNvPr id="9220" name="Rectangle 4"/>
          <p:cNvSpPr>
            <a:spLocks noChangeArrowheads="1"/>
          </p:cNvSpPr>
          <p:nvPr/>
        </p:nvSpPr>
        <p:spPr bwMode="auto">
          <a:xfrm>
            <a:off x="0" y="8626475"/>
            <a:ext cx="3008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 name="Rectangle 5"/>
          <p:cNvSpPr>
            <a:spLocks noChangeArrowheads="1"/>
          </p:cNvSpPr>
          <p:nvPr/>
        </p:nvSpPr>
        <p:spPr bwMode="auto">
          <a:xfrm>
            <a:off x="0" y="0"/>
            <a:ext cx="3008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Rectangle 6"/>
          <p:cNvSpPr>
            <a:spLocks noGrp="1" noRot="1" noChangeAspect="1" noChangeArrowheads="1" noTextEdit="1"/>
          </p:cNvSpPr>
          <p:nvPr>
            <p:ph type="sldImg"/>
          </p:nvPr>
        </p:nvSpPr>
        <p:spPr>
          <a:ln cap="flat"/>
        </p:spPr>
      </p:sp>
      <p:sp>
        <p:nvSpPr>
          <p:cNvPr id="922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69226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930650" y="0"/>
            <a:ext cx="30099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 name="Rectangle 3"/>
          <p:cNvSpPr>
            <a:spLocks noChangeArrowheads="1"/>
          </p:cNvSpPr>
          <p:nvPr/>
        </p:nvSpPr>
        <p:spPr bwMode="auto">
          <a:xfrm>
            <a:off x="3930650" y="8626475"/>
            <a:ext cx="30099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sz="1000" i="1"/>
              <a:t>4</a:t>
            </a:r>
          </a:p>
        </p:txBody>
      </p:sp>
      <p:sp>
        <p:nvSpPr>
          <p:cNvPr id="11268" name="Rectangle 4"/>
          <p:cNvSpPr>
            <a:spLocks noChangeArrowheads="1"/>
          </p:cNvSpPr>
          <p:nvPr/>
        </p:nvSpPr>
        <p:spPr bwMode="auto">
          <a:xfrm>
            <a:off x="0" y="8626475"/>
            <a:ext cx="3008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9" name="Rectangle 5"/>
          <p:cNvSpPr>
            <a:spLocks noChangeArrowheads="1"/>
          </p:cNvSpPr>
          <p:nvPr/>
        </p:nvSpPr>
        <p:spPr bwMode="auto">
          <a:xfrm>
            <a:off x="0" y="0"/>
            <a:ext cx="3008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Rectangle 6"/>
          <p:cNvSpPr>
            <a:spLocks noGrp="1" noRot="1" noChangeAspect="1" noChangeArrowheads="1" noTextEdit="1"/>
          </p:cNvSpPr>
          <p:nvPr>
            <p:ph type="sldImg"/>
          </p:nvPr>
        </p:nvSpPr>
        <p:spPr>
          <a:ln cap="flat"/>
        </p:spPr>
      </p:sp>
      <p:sp>
        <p:nvSpPr>
          <p:cNvPr id="1127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2752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D87145-6210-4B16-A565-60471E5CC09E}" type="slidenum">
              <a:rPr lang="en-US" smtClean="0"/>
              <a:t>13</a:t>
            </a:fld>
            <a:endParaRPr lang="en-US"/>
          </a:p>
        </p:txBody>
      </p:sp>
    </p:spTree>
    <p:extLst>
      <p:ext uri="{BB962C8B-B14F-4D97-AF65-F5344CB8AC3E}">
        <p14:creationId xmlns:p14="http://schemas.microsoft.com/office/powerpoint/2010/main" val="4123396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noTextEdit="1"/>
          </p:cNvSpPr>
          <p:nvPr>
            <p:ph type="sldImg"/>
          </p:nvPr>
        </p:nvSpPr>
        <p:spPr>
          <a:ln/>
        </p:spPr>
      </p:sp>
      <p:sp>
        <p:nvSpPr>
          <p:cNvPr id="5123" name="Rectangle 3"/>
          <p:cNvSpPr>
            <a:spLocks noChangeArrowheads="1"/>
          </p:cNvSpPr>
          <p:nvPr>
            <p:ph type="body" idx="1"/>
          </p:nvPr>
        </p:nvSpPr>
        <p:spPr>
          <a:noFill/>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143735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noTextEdit="1"/>
          </p:cNvSpPr>
          <p:nvPr>
            <p:ph type="sldImg"/>
          </p:nvPr>
        </p:nvSpPr>
        <p:spPr>
          <a:ln/>
        </p:spPr>
      </p:sp>
      <p:sp>
        <p:nvSpPr>
          <p:cNvPr id="13315" name="Rectangle 3"/>
          <p:cNvSpPr>
            <a:spLocks noChangeArrowheads="1"/>
          </p:cNvSpPr>
          <p:nvPr>
            <p:ph type="body" idx="1"/>
          </p:nvPr>
        </p:nvSpPr>
        <p:spPr>
          <a:noFill/>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984246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26ABE8-171E-480B-B05C-EA0A8A8091EF}" type="datetime1">
              <a:rPr lang="en-US" smtClean="0"/>
              <a:t>8/1/2018</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1D846D-CC47-4326-98A6-537DDCDA97CA}" type="datetime1">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8A5533-B3B1-46C3-868B-64CA3F968B8E}" type="datetime1">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981200"/>
            <a:ext cx="7772400" cy="4076700"/>
          </a:xfrm>
        </p:spPr>
        <p:txBody>
          <a:bodyPr/>
          <a:lstStyle/>
          <a:p>
            <a:endParaRPr lang="en-US"/>
          </a:p>
        </p:txBody>
      </p:sp>
    </p:spTree>
    <p:extLst>
      <p:ext uri="{BB962C8B-B14F-4D97-AF65-F5344CB8AC3E}">
        <p14:creationId xmlns:p14="http://schemas.microsoft.com/office/powerpoint/2010/main" val="1861718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8CFDC7-E2D3-4C3D-8542-6943DF54E30D}" type="datetime1">
              <a:rPr lang="en-US" smtClean="0"/>
              <a:t>8/1/2018</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A8AAA2-DB61-4153-A2A7-90682A4D32AF}" type="datetime1">
              <a:rPr lang="en-US" smtClean="0"/>
              <a:t>8/1/2018</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CA3CBB-21C3-4013-B6D9-01F6CFAEF438}" type="datetime1">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A4F755-7B71-44C8-855B-315101FB983E}" type="datetime1">
              <a:rPr lang="en-US" smtClean="0"/>
              <a:t>8/1/2018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979989-BF89-4066-AB5E-F0D6CF495D0D}" type="datetime1">
              <a:rPr lang="en-US" smtClean="0"/>
              <a:t>8/1/2018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3B2A0-DEA5-4140-B005-AC1D98BF5C90}" type="datetime1">
              <a:rPr lang="en-US" smtClean="0"/>
              <a:t>8/1/2018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1B140D-4AA2-404B-AB08-6E0B5624EDBA}" type="datetime1">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8E0C6-19BD-4104-956E-ADA778D5BF7A}" type="datetime1">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F2421-BD69-49B0-B873-3ECC6E5F1419}" type="datetime1">
              <a:rPr lang="en-US" smtClean="0"/>
              <a:t>8/1/2018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hyperlink" Target="https://www.studytonight.com/dbms/third-normal-form.php" TargetMode="Externa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1" descr="10%"/>
          <p:cNvSpPr>
            <a:spLocks noChangeArrowheads="1"/>
          </p:cNvSpPr>
          <p:nvPr/>
        </p:nvSpPr>
        <p:spPr bwMode="auto">
          <a:xfrm>
            <a:off x="381000" y="228600"/>
            <a:ext cx="8472488" cy="2362200"/>
          </a:xfrm>
          <a:prstGeom prst="rect">
            <a:avLst/>
          </a:prstGeom>
          <a:pattFill prst="pct10">
            <a:fgClr>
              <a:schemeClr val="tx1"/>
            </a:fgClr>
            <a:bgClr>
              <a:schemeClr val="bg1"/>
            </a:bgClr>
          </a:pattFill>
          <a:ln w="57150" cmpd="thickThin">
            <a:solidFill>
              <a:schemeClr val="tx1"/>
            </a:solidFill>
            <a:miter lim="800000"/>
            <a:headEnd/>
            <a:tailEnd/>
          </a:ln>
        </p:spPr>
        <p:txBody>
          <a:bodyPr wrap="none" lIns="90488" tIns="44450" rIns="90488" bIns="44450" anchor="ctr"/>
          <a:lstStyle>
            <a:lvl1pPr marL="342900" indent="-342900" defTabSz="114300">
              <a:spcBef>
                <a:spcPct val="20000"/>
              </a:spcBef>
              <a:buChar char="•"/>
              <a:tabLst>
                <a:tab pos="2641600" algn="l"/>
                <a:tab pos="2743200" algn="dec"/>
                <a:tab pos="2995613" algn="dec"/>
                <a:tab pos="3062288" algn="dec"/>
                <a:tab pos="3167063" algn="dec"/>
                <a:tab pos="3281363" algn="l"/>
                <a:tab pos="3371850" algn="l"/>
                <a:tab pos="3441700" algn="dec"/>
                <a:tab pos="3509963" algn="dec"/>
                <a:tab pos="3841750" algn="dec"/>
              </a:tabLst>
              <a:defRPr sz="2400" b="1">
                <a:solidFill>
                  <a:schemeClr val="tx1"/>
                </a:solidFill>
                <a:latin typeface="Tahoma" pitchFamily="34" charset="0"/>
              </a:defRPr>
            </a:lvl1pPr>
            <a:lvl2pPr marL="114300" defTabSz="114300">
              <a:spcBef>
                <a:spcPct val="20000"/>
              </a:spcBef>
              <a:buChar char="–"/>
              <a:tabLst>
                <a:tab pos="2641600" algn="l"/>
                <a:tab pos="2743200" algn="dec"/>
                <a:tab pos="2995613" algn="dec"/>
                <a:tab pos="3062288" algn="dec"/>
                <a:tab pos="3167063" algn="dec"/>
                <a:tab pos="3281363" algn="l"/>
                <a:tab pos="3371850" algn="l"/>
                <a:tab pos="3441700" algn="dec"/>
                <a:tab pos="3509963" algn="dec"/>
                <a:tab pos="3841750" algn="dec"/>
              </a:tabLst>
              <a:defRPr sz="2400">
                <a:solidFill>
                  <a:schemeClr val="tx1"/>
                </a:solidFill>
                <a:latin typeface="Tahoma" pitchFamily="34" charset="0"/>
              </a:defRPr>
            </a:lvl2pPr>
            <a:lvl3pPr marL="1143000" indent="-228600" defTabSz="114300">
              <a:spcBef>
                <a:spcPct val="20000"/>
              </a:spcBef>
              <a:buChar char="•"/>
              <a:tabLst>
                <a:tab pos="2641600" algn="l"/>
                <a:tab pos="2743200" algn="dec"/>
                <a:tab pos="2995613" algn="dec"/>
                <a:tab pos="3062288" algn="dec"/>
                <a:tab pos="3167063" algn="dec"/>
                <a:tab pos="3281363" algn="l"/>
                <a:tab pos="3371850" algn="l"/>
                <a:tab pos="3441700" algn="dec"/>
                <a:tab pos="3509963" algn="dec"/>
                <a:tab pos="3841750" algn="dec"/>
              </a:tabLst>
              <a:defRPr sz="2000">
                <a:solidFill>
                  <a:schemeClr val="tx1"/>
                </a:solidFill>
                <a:latin typeface="Tahoma" pitchFamily="34" charset="0"/>
              </a:defRPr>
            </a:lvl3pPr>
            <a:lvl4pPr marL="1600200" indent="-228600" defTabSz="114300">
              <a:spcBef>
                <a:spcPct val="20000"/>
              </a:spcBef>
              <a:buChar char="–"/>
              <a:tabLst>
                <a:tab pos="2641600" algn="l"/>
                <a:tab pos="2743200" algn="dec"/>
                <a:tab pos="2995613" algn="dec"/>
                <a:tab pos="3062288" algn="dec"/>
                <a:tab pos="3167063" algn="dec"/>
                <a:tab pos="3281363" algn="l"/>
                <a:tab pos="3371850" algn="l"/>
                <a:tab pos="3441700" algn="dec"/>
                <a:tab pos="3509963" algn="dec"/>
                <a:tab pos="3841750" algn="dec"/>
              </a:tabLst>
              <a:defRPr sz="2000">
                <a:solidFill>
                  <a:schemeClr val="tx1"/>
                </a:solidFill>
                <a:latin typeface="Tahoma" pitchFamily="34" charset="0"/>
              </a:defRPr>
            </a:lvl4pPr>
            <a:lvl5pPr marL="2057400" indent="-228600" defTabSz="114300">
              <a:spcBef>
                <a:spcPct val="20000"/>
              </a:spcBef>
              <a:buChar char="•"/>
              <a:tabLst>
                <a:tab pos="2641600" algn="l"/>
                <a:tab pos="2743200" algn="dec"/>
                <a:tab pos="2995613" algn="dec"/>
                <a:tab pos="3062288" algn="dec"/>
                <a:tab pos="3167063" algn="dec"/>
                <a:tab pos="3281363" algn="l"/>
                <a:tab pos="3371850" algn="l"/>
                <a:tab pos="3441700" algn="dec"/>
                <a:tab pos="3509963" algn="dec"/>
                <a:tab pos="3841750" algn="dec"/>
              </a:tabLst>
              <a:defRPr sz="2000">
                <a:solidFill>
                  <a:schemeClr val="tx1"/>
                </a:solidFill>
                <a:latin typeface="Tahoma" pitchFamily="34" charset="0"/>
              </a:defRPr>
            </a:lvl5pPr>
            <a:lvl6pPr marL="2514600" indent="-228600" defTabSz="114300" eaLnBrk="0" fontAlgn="base" hangingPunct="0">
              <a:spcBef>
                <a:spcPct val="20000"/>
              </a:spcBef>
              <a:spcAft>
                <a:spcPct val="0"/>
              </a:spcAft>
              <a:buChar char="•"/>
              <a:tabLst>
                <a:tab pos="2641600" algn="l"/>
                <a:tab pos="2743200" algn="dec"/>
                <a:tab pos="2995613" algn="dec"/>
                <a:tab pos="3062288" algn="dec"/>
                <a:tab pos="3167063" algn="dec"/>
                <a:tab pos="3281363" algn="l"/>
                <a:tab pos="3371850" algn="l"/>
                <a:tab pos="3441700" algn="dec"/>
                <a:tab pos="3509963" algn="dec"/>
                <a:tab pos="3841750" algn="dec"/>
              </a:tabLst>
              <a:defRPr sz="2000">
                <a:solidFill>
                  <a:schemeClr val="tx1"/>
                </a:solidFill>
                <a:latin typeface="Tahoma" pitchFamily="34" charset="0"/>
              </a:defRPr>
            </a:lvl6pPr>
            <a:lvl7pPr marL="2971800" indent="-228600" defTabSz="114300" eaLnBrk="0" fontAlgn="base" hangingPunct="0">
              <a:spcBef>
                <a:spcPct val="20000"/>
              </a:spcBef>
              <a:spcAft>
                <a:spcPct val="0"/>
              </a:spcAft>
              <a:buChar char="•"/>
              <a:tabLst>
                <a:tab pos="2641600" algn="l"/>
                <a:tab pos="2743200" algn="dec"/>
                <a:tab pos="2995613" algn="dec"/>
                <a:tab pos="3062288" algn="dec"/>
                <a:tab pos="3167063" algn="dec"/>
                <a:tab pos="3281363" algn="l"/>
                <a:tab pos="3371850" algn="l"/>
                <a:tab pos="3441700" algn="dec"/>
                <a:tab pos="3509963" algn="dec"/>
                <a:tab pos="3841750" algn="dec"/>
              </a:tabLst>
              <a:defRPr sz="2000">
                <a:solidFill>
                  <a:schemeClr val="tx1"/>
                </a:solidFill>
                <a:latin typeface="Tahoma" pitchFamily="34" charset="0"/>
              </a:defRPr>
            </a:lvl7pPr>
            <a:lvl8pPr marL="3429000" indent="-228600" defTabSz="114300" eaLnBrk="0" fontAlgn="base" hangingPunct="0">
              <a:spcBef>
                <a:spcPct val="20000"/>
              </a:spcBef>
              <a:spcAft>
                <a:spcPct val="0"/>
              </a:spcAft>
              <a:buChar char="•"/>
              <a:tabLst>
                <a:tab pos="2641600" algn="l"/>
                <a:tab pos="2743200" algn="dec"/>
                <a:tab pos="2995613" algn="dec"/>
                <a:tab pos="3062288" algn="dec"/>
                <a:tab pos="3167063" algn="dec"/>
                <a:tab pos="3281363" algn="l"/>
                <a:tab pos="3371850" algn="l"/>
                <a:tab pos="3441700" algn="dec"/>
                <a:tab pos="3509963" algn="dec"/>
                <a:tab pos="3841750" algn="dec"/>
              </a:tabLst>
              <a:defRPr sz="2000">
                <a:solidFill>
                  <a:schemeClr val="tx1"/>
                </a:solidFill>
                <a:latin typeface="Tahoma" pitchFamily="34" charset="0"/>
              </a:defRPr>
            </a:lvl8pPr>
            <a:lvl9pPr marL="3886200" indent="-228600" defTabSz="114300" eaLnBrk="0" fontAlgn="base" hangingPunct="0">
              <a:spcBef>
                <a:spcPct val="20000"/>
              </a:spcBef>
              <a:spcAft>
                <a:spcPct val="0"/>
              </a:spcAft>
              <a:buChar char="•"/>
              <a:tabLst>
                <a:tab pos="2641600" algn="l"/>
                <a:tab pos="2743200" algn="dec"/>
                <a:tab pos="2995613" algn="dec"/>
                <a:tab pos="3062288" algn="dec"/>
                <a:tab pos="3167063" algn="dec"/>
                <a:tab pos="3281363" algn="l"/>
                <a:tab pos="3371850" algn="l"/>
                <a:tab pos="3441700" algn="dec"/>
                <a:tab pos="3509963" algn="dec"/>
                <a:tab pos="3841750" algn="dec"/>
              </a:tabLst>
              <a:defRPr sz="2000">
                <a:solidFill>
                  <a:schemeClr val="tx1"/>
                </a:solidFill>
                <a:latin typeface="Tahoma" pitchFamily="34" charset="0"/>
              </a:defRPr>
            </a:lvl9pPr>
          </a:lstStyle>
          <a:p>
            <a:pPr lvl="1">
              <a:spcBef>
                <a:spcPct val="0"/>
              </a:spcBef>
              <a:buFontTx/>
              <a:buNone/>
            </a:pPr>
            <a:endParaRPr lang="en-US" altLang="en-US" sz="1200" b="1">
              <a:solidFill>
                <a:srgbClr val="CF0E30"/>
              </a:solidFill>
              <a:latin typeface="Times New Roman" pitchFamily="18" charset="0"/>
              <a:ea typeface="新細明體" pitchFamily="18" charset="-120"/>
            </a:endParaRPr>
          </a:p>
        </p:txBody>
      </p:sp>
      <p:sp>
        <p:nvSpPr>
          <p:cNvPr id="3075" name="Rectangle 2"/>
          <p:cNvSpPr>
            <a:spLocks noGrp="1" noChangeArrowheads="1"/>
          </p:cNvSpPr>
          <p:nvPr>
            <p:ph type="ctrTitle"/>
          </p:nvPr>
        </p:nvSpPr>
        <p:spPr>
          <a:xfrm>
            <a:off x="457200" y="228600"/>
            <a:ext cx="8382000" cy="2057400"/>
          </a:xfrm>
        </p:spPr>
        <p:txBody>
          <a:bodyPr>
            <a:normAutofit fontScale="90000"/>
          </a:bodyPr>
          <a:lstStyle/>
          <a:p>
            <a:pPr eaLnBrk="1" hangingPunct="1"/>
            <a:r>
              <a:rPr lang="en-US" altLang="zh-TW" sz="4400" dirty="0" smtClean="0">
                <a:solidFill>
                  <a:schemeClr val="tx1"/>
                </a:solidFill>
                <a:ea typeface="新細明體" pitchFamily="18" charset="-120"/>
              </a:rPr>
              <a:t>Unit  3</a:t>
            </a:r>
            <a:r>
              <a:rPr lang="en-US" altLang="zh-TW" sz="2800" dirty="0" smtClean="0">
                <a:solidFill>
                  <a:schemeClr val="tx1"/>
                </a:solidFill>
                <a:ea typeface="新細明體" pitchFamily="18" charset="-120"/>
              </a:rPr>
              <a:t/>
            </a:r>
            <a:br>
              <a:rPr lang="en-US" altLang="zh-TW" sz="2800" dirty="0" smtClean="0">
                <a:solidFill>
                  <a:schemeClr val="tx1"/>
                </a:solidFill>
                <a:ea typeface="新細明體" pitchFamily="18" charset="-120"/>
              </a:rPr>
            </a:br>
            <a:r>
              <a:rPr lang="en-US" altLang="zh-TW" sz="1600" dirty="0" smtClean="0">
                <a:solidFill>
                  <a:schemeClr val="tx1"/>
                </a:solidFill>
                <a:ea typeface="新細明體" pitchFamily="18" charset="-120"/>
              </a:rPr>
              <a:t/>
            </a:r>
            <a:br>
              <a:rPr lang="en-US" altLang="zh-TW" sz="1600" dirty="0" smtClean="0">
                <a:solidFill>
                  <a:schemeClr val="tx1"/>
                </a:solidFill>
                <a:ea typeface="新細明體" pitchFamily="18" charset="-120"/>
              </a:rPr>
            </a:br>
            <a:r>
              <a:rPr lang="en-US" altLang="zh-TW" dirty="0" smtClean="0">
                <a:solidFill>
                  <a:schemeClr val="tx1"/>
                </a:solidFill>
                <a:ea typeface="新細明體" pitchFamily="18" charset="-120"/>
              </a:rPr>
              <a:t> Relational Database Model</a:t>
            </a:r>
            <a:br>
              <a:rPr lang="en-US" altLang="zh-TW" dirty="0" smtClean="0">
                <a:solidFill>
                  <a:schemeClr val="tx1"/>
                </a:solidFill>
                <a:ea typeface="新細明體" pitchFamily="18" charset="-120"/>
              </a:rPr>
            </a:br>
            <a:r>
              <a:rPr lang="en-US" altLang="zh-TW" sz="4400" dirty="0" smtClean="0">
                <a:solidFill>
                  <a:schemeClr val="tx1"/>
                </a:solidFill>
                <a:ea typeface="新細明體" pitchFamily="18" charset="-120"/>
              </a:rPr>
              <a:t> </a:t>
            </a:r>
            <a:r>
              <a:rPr lang="en-US" altLang="zh-TW" dirty="0" smtClean="0">
                <a:solidFill>
                  <a:schemeClr val="tx1"/>
                </a:solidFill>
                <a:ea typeface="新細明體" pitchFamily="18" charset="-120"/>
              </a:rPr>
              <a:t>(Database Management Systems)</a:t>
            </a:r>
          </a:p>
        </p:txBody>
      </p:sp>
      <p:grpSp>
        <p:nvGrpSpPr>
          <p:cNvPr id="3076" name="Group 70"/>
          <p:cNvGrpSpPr>
            <a:grpSpLocks/>
          </p:cNvGrpSpPr>
          <p:nvPr/>
        </p:nvGrpSpPr>
        <p:grpSpPr bwMode="auto">
          <a:xfrm>
            <a:off x="381000" y="2743201"/>
            <a:ext cx="5419725" cy="2432927"/>
            <a:chOff x="1104" y="2544"/>
            <a:chExt cx="3600" cy="1549"/>
          </a:xfrm>
        </p:grpSpPr>
        <p:sp>
          <p:nvSpPr>
            <p:cNvPr id="3078" name="Rectangle 5"/>
            <p:cNvSpPr>
              <a:spLocks noChangeArrowheads="1"/>
            </p:cNvSpPr>
            <p:nvPr/>
          </p:nvSpPr>
          <p:spPr bwMode="auto">
            <a:xfrm>
              <a:off x="1957" y="2544"/>
              <a:ext cx="1786" cy="1274"/>
            </a:xfrm>
            <a:prstGeom prst="rect">
              <a:avLst/>
            </a:prstGeom>
            <a:solidFill>
              <a:schemeClr val="bg1"/>
            </a:solidFill>
            <a:ln w="50800">
              <a:solidFill>
                <a:schemeClr val="tx1"/>
              </a:solidFill>
              <a:miter lim="800000"/>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079" name="Rectangle 6"/>
            <p:cNvSpPr>
              <a:spLocks noChangeArrowheads="1"/>
            </p:cNvSpPr>
            <p:nvPr/>
          </p:nvSpPr>
          <p:spPr bwMode="auto">
            <a:xfrm>
              <a:off x="2637" y="2830"/>
              <a:ext cx="382" cy="67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080" name="Rectangle 7"/>
            <p:cNvSpPr>
              <a:spLocks noChangeArrowheads="1"/>
            </p:cNvSpPr>
            <p:nvPr/>
          </p:nvSpPr>
          <p:spPr bwMode="auto">
            <a:xfrm>
              <a:off x="1471" y="2830"/>
              <a:ext cx="252" cy="11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081" name="Rectangle 8"/>
            <p:cNvSpPr>
              <a:spLocks noChangeArrowheads="1"/>
            </p:cNvSpPr>
            <p:nvPr/>
          </p:nvSpPr>
          <p:spPr bwMode="auto">
            <a:xfrm>
              <a:off x="1471" y="3098"/>
              <a:ext cx="252" cy="11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082" name="Rectangle 9"/>
            <p:cNvSpPr>
              <a:spLocks noChangeArrowheads="1"/>
            </p:cNvSpPr>
            <p:nvPr/>
          </p:nvSpPr>
          <p:spPr bwMode="auto">
            <a:xfrm>
              <a:off x="1471" y="3390"/>
              <a:ext cx="252" cy="11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083" name="Rectangle 10"/>
            <p:cNvSpPr>
              <a:spLocks noChangeArrowheads="1"/>
            </p:cNvSpPr>
            <p:nvPr/>
          </p:nvSpPr>
          <p:spPr bwMode="auto">
            <a:xfrm>
              <a:off x="2292" y="2928"/>
              <a:ext cx="468" cy="11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084" name="Rectangle 11"/>
            <p:cNvSpPr>
              <a:spLocks noChangeArrowheads="1"/>
            </p:cNvSpPr>
            <p:nvPr/>
          </p:nvSpPr>
          <p:spPr bwMode="auto">
            <a:xfrm>
              <a:off x="2292" y="3244"/>
              <a:ext cx="857" cy="16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085" name="Line 12"/>
            <p:cNvSpPr>
              <a:spLocks noChangeShapeType="1"/>
            </p:cNvSpPr>
            <p:nvPr/>
          </p:nvSpPr>
          <p:spPr bwMode="auto">
            <a:xfrm>
              <a:off x="2634" y="2928"/>
              <a:ext cx="0" cy="1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86" name="Line 13"/>
            <p:cNvSpPr>
              <a:spLocks noChangeShapeType="1"/>
            </p:cNvSpPr>
            <p:nvPr/>
          </p:nvSpPr>
          <p:spPr bwMode="auto">
            <a:xfrm>
              <a:off x="2634" y="3244"/>
              <a:ext cx="0" cy="1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87" name="Line 14"/>
            <p:cNvSpPr>
              <a:spLocks noChangeShapeType="1"/>
            </p:cNvSpPr>
            <p:nvPr/>
          </p:nvSpPr>
          <p:spPr bwMode="auto">
            <a:xfrm>
              <a:off x="3023" y="3244"/>
              <a:ext cx="0" cy="1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88" name="Rectangle 15"/>
            <p:cNvSpPr>
              <a:spLocks noChangeArrowheads="1"/>
            </p:cNvSpPr>
            <p:nvPr/>
          </p:nvSpPr>
          <p:spPr bwMode="auto">
            <a:xfrm>
              <a:off x="2940" y="3122"/>
              <a:ext cx="295" cy="16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089" name="Line 16"/>
            <p:cNvSpPr>
              <a:spLocks noChangeShapeType="1"/>
            </p:cNvSpPr>
            <p:nvPr/>
          </p:nvSpPr>
          <p:spPr bwMode="auto">
            <a:xfrm>
              <a:off x="2940" y="3242"/>
              <a:ext cx="20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90" name="Line 17"/>
            <p:cNvSpPr>
              <a:spLocks noChangeShapeType="1"/>
            </p:cNvSpPr>
            <p:nvPr/>
          </p:nvSpPr>
          <p:spPr bwMode="auto">
            <a:xfrm>
              <a:off x="3152" y="3244"/>
              <a:ext cx="0"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91" name="Line 18"/>
            <p:cNvSpPr>
              <a:spLocks noChangeShapeType="1"/>
            </p:cNvSpPr>
            <p:nvPr/>
          </p:nvSpPr>
          <p:spPr bwMode="auto">
            <a:xfrm>
              <a:off x="3023" y="3122"/>
              <a:ext cx="0"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92" name="Rectangle 19"/>
            <p:cNvSpPr>
              <a:spLocks noChangeArrowheads="1"/>
            </p:cNvSpPr>
            <p:nvPr/>
          </p:nvSpPr>
          <p:spPr bwMode="auto">
            <a:xfrm>
              <a:off x="2853" y="3390"/>
              <a:ext cx="512" cy="26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093" name="Line 20"/>
            <p:cNvSpPr>
              <a:spLocks noChangeShapeType="1"/>
            </p:cNvSpPr>
            <p:nvPr/>
          </p:nvSpPr>
          <p:spPr bwMode="auto">
            <a:xfrm>
              <a:off x="2853" y="3412"/>
              <a:ext cx="2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94" name="Line 21"/>
            <p:cNvSpPr>
              <a:spLocks noChangeShapeType="1"/>
            </p:cNvSpPr>
            <p:nvPr/>
          </p:nvSpPr>
          <p:spPr bwMode="auto">
            <a:xfrm flipV="1">
              <a:off x="3152" y="3313"/>
              <a:ext cx="0" cy="1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95" name="Line 22"/>
            <p:cNvSpPr>
              <a:spLocks noChangeShapeType="1"/>
            </p:cNvSpPr>
            <p:nvPr/>
          </p:nvSpPr>
          <p:spPr bwMode="auto">
            <a:xfrm>
              <a:off x="2853" y="3510"/>
              <a:ext cx="1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96" name="Line 23"/>
            <p:cNvSpPr>
              <a:spLocks noChangeShapeType="1"/>
            </p:cNvSpPr>
            <p:nvPr/>
          </p:nvSpPr>
          <p:spPr bwMode="auto">
            <a:xfrm flipV="1">
              <a:off x="3023" y="3313"/>
              <a:ext cx="0" cy="1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97" name="Rectangle 24"/>
            <p:cNvSpPr>
              <a:spLocks noChangeArrowheads="1"/>
            </p:cNvSpPr>
            <p:nvPr/>
          </p:nvSpPr>
          <p:spPr bwMode="auto">
            <a:xfrm>
              <a:off x="2940" y="2781"/>
              <a:ext cx="511" cy="14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098" name="Line 25"/>
            <p:cNvSpPr>
              <a:spLocks noChangeShapeType="1"/>
            </p:cNvSpPr>
            <p:nvPr/>
          </p:nvSpPr>
          <p:spPr bwMode="auto">
            <a:xfrm>
              <a:off x="2940" y="2828"/>
              <a:ext cx="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99" name="Line 26"/>
            <p:cNvSpPr>
              <a:spLocks noChangeShapeType="1"/>
            </p:cNvSpPr>
            <p:nvPr/>
          </p:nvSpPr>
          <p:spPr bwMode="auto">
            <a:xfrm>
              <a:off x="3023" y="2830"/>
              <a:ext cx="0" cy="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00" name="Oval 27"/>
            <p:cNvSpPr>
              <a:spLocks noChangeArrowheads="1"/>
            </p:cNvSpPr>
            <p:nvPr/>
          </p:nvSpPr>
          <p:spPr bwMode="auto">
            <a:xfrm>
              <a:off x="2076" y="2611"/>
              <a:ext cx="1548" cy="93"/>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101" name="Arc 28"/>
            <p:cNvSpPr>
              <a:spLocks/>
            </p:cNvSpPr>
            <p:nvPr/>
          </p:nvSpPr>
          <p:spPr bwMode="auto">
            <a:xfrm>
              <a:off x="2807" y="3680"/>
              <a:ext cx="817" cy="7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102" name="Arc 29"/>
            <p:cNvSpPr>
              <a:spLocks/>
            </p:cNvSpPr>
            <p:nvPr/>
          </p:nvSpPr>
          <p:spPr bwMode="auto">
            <a:xfrm>
              <a:off x="2077" y="3632"/>
              <a:ext cx="731" cy="1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103" name="Line 30"/>
            <p:cNvSpPr>
              <a:spLocks noChangeShapeType="1"/>
            </p:cNvSpPr>
            <p:nvPr/>
          </p:nvSpPr>
          <p:spPr bwMode="auto">
            <a:xfrm>
              <a:off x="2072" y="2660"/>
              <a:ext cx="0" cy="9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04" name="Line 31"/>
            <p:cNvSpPr>
              <a:spLocks noChangeShapeType="1"/>
            </p:cNvSpPr>
            <p:nvPr/>
          </p:nvSpPr>
          <p:spPr bwMode="auto">
            <a:xfrm>
              <a:off x="3628" y="2660"/>
              <a:ext cx="0" cy="10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05" name="Rectangle 32"/>
            <p:cNvSpPr>
              <a:spLocks noChangeArrowheads="1"/>
            </p:cNvSpPr>
            <p:nvPr/>
          </p:nvSpPr>
          <p:spPr bwMode="auto">
            <a:xfrm>
              <a:off x="4020" y="2757"/>
              <a:ext cx="295" cy="16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106" name="Oval 33"/>
            <p:cNvSpPr>
              <a:spLocks noChangeArrowheads="1"/>
            </p:cNvSpPr>
            <p:nvPr/>
          </p:nvSpPr>
          <p:spPr bwMode="auto">
            <a:xfrm>
              <a:off x="4106" y="2781"/>
              <a:ext cx="123" cy="11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107" name="Oval 34"/>
            <p:cNvSpPr>
              <a:spLocks noChangeArrowheads="1"/>
            </p:cNvSpPr>
            <p:nvPr/>
          </p:nvSpPr>
          <p:spPr bwMode="auto">
            <a:xfrm>
              <a:off x="4495" y="2757"/>
              <a:ext cx="166" cy="45"/>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108" name="Line 35"/>
            <p:cNvSpPr>
              <a:spLocks noChangeShapeType="1"/>
            </p:cNvSpPr>
            <p:nvPr/>
          </p:nvSpPr>
          <p:spPr bwMode="auto">
            <a:xfrm>
              <a:off x="4452" y="2828"/>
              <a:ext cx="2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09" name="Line 36"/>
            <p:cNvSpPr>
              <a:spLocks noChangeShapeType="1"/>
            </p:cNvSpPr>
            <p:nvPr/>
          </p:nvSpPr>
          <p:spPr bwMode="auto">
            <a:xfrm>
              <a:off x="4578" y="2806"/>
              <a:ext cx="0" cy="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10" name="Line 37"/>
            <p:cNvSpPr>
              <a:spLocks noChangeShapeType="1"/>
            </p:cNvSpPr>
            <p:nvPr/>
          </p:nvSpPr>
          <p:spPr bwMode="auto">
            <a:xfrm flipH="1">
              <a:off x="4488" y="2879"/>
              <a:ext cx="94" cy="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11" name="Line 38"/>
            <p:cNvSpPr>
              <a:spLocks noChangeShapeType="1"/>
            </p:cNvSpPr>
            <p:nvPr/>
          </p:nvSpPr>
          <p:spPr bwMode="auto">
            <a:xfrm>
              <a:off x="4582" y="2879"/>
              <a:ext cx="79" cy="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12" name="Oval 39"/>
            <p:cNvSpPr>
              <a:spLocks noChangeArrowheads="1"/>
            </p:cNvSpPr>
            <p:nvPr/>
          </p:nvSpPr>
          <p:spPr bwMode="auto">
            <a:xfrm>
              <a:off x="4495" y="3025"/>
              <a:ext cx="166" cy="45"/>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113" name="Line 40"/>
            <p:cNvSpPr>
              <a:spLocks noChangeShapeType="1"/>
            </p:cNvSpPr>
            <p:nvPr/>
          </p:nvSpPr>
          <p:spPr bwMode="auto">
            <a:xfrm>
              <a:off x="4578" y="3074"/>
              <a:ext cx="0" cy="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14" name="Line 41"/>
            <p:cNvSpPr>
              <a:spLocks noChangeShapeType="1"/>
            </p:cNvSpPr>
            <p:nvPr/>
          </p:nvSpPr>
          <p:spPr bwMode="auto">
            <a:xfrm flipH="1">
              <a:off x="4488" y="3147"/>
              <a:ext cx="94" cy="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15" name="Line 42"/>
            <p:cNvSpPr>
              <a:spLocks noChangeShapeType="1"/>
            </p:cNvSpPr>
            <p:nvPr/>
          </p:nvSpPr>
          <p:spPr bwMode="auto">
            <a:xfrm>
              <a:off x="4582" y="3147"/>
              <a:ext cx="79" cy="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16" name="Oval 43"/>
            <p:cNvSpPr>
              <a:spLocks noChangeArrowheads="1"/>
            </p:cNvSpPr>
            <p:nvPr/>
          </p:nvSpPr>
          <p:spPr bwMode="auto">
            <a:xfrm>
              <a:off x="4495" y="3268"/>
              <a:ext cx="166" cy="45"/>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117" name="Line 44"/>
            <p:cNvSpPr>
              <a:spLocks noChangeShapeType="1"/>
            </p:cNvSpPr>
            <p:nvPr/>
          </p:nvSpPr>
          <p:spPr bwMode="auto">
            <a:xfrm>
              <a:off x="4578" y="3317"/>
              <a:ext cx="0" cy="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18" name="Line 45"/>
            <p:cNvSpPr>
              <a:spLocks noChangeShapeType="1"/>
            </p:cNvSpPr>
            <p:nvPr/>
          </p:nvSpPr>
          <p:spPr bwMode="auto">
            <a:xfrm flipH="1">
              <a:off x="4488" y="3390"/>
              <a:ext cx="94" cy="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19" name="Line 46"/>
            <p:cNvSpPr>
              <a:spLocks noChangeShapeType="1"/>
            </p:cNvSpPr>
            <p:nvPr/>
          </p:nvSpPr>
          <p:spPr bwMode="auto">
            <a:xfrm>
              <a:off x="4582" y="3390"/>
              <a:ext cx="79" cy="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20" name="Oval 47"/>
            <p:cNvSpPr>
              <a:spLocks noChangeArrowheads="1"/>
            </p:cNvSpPr>
            <p:nvPr/>
          </p:nvSpPr>
          <p:spPr bwMode="auto">
            <a:xfrm>
              <a:off x="4495" y="3512"/>
              <a:ext cx="166" cy="45"/>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121" name="Line 48"/>
            <p:cNvSpPr>
              <a:spLocks noChangeShapeType="1"/>
            </p:cNvSpPr>
            <p:nvPr/>
          </p:nvSpPr>
          <p:spPr bwMode="auto">
            <a:xfrm>
              <a:off x="4578" y="3561"/>
              <a:ext cx="0" cy="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22" name="Line 49"/>
            <p:cNvSpPr>
              <a:spLocks noChangeShapeType="1"/>
            </p:cNvSpPr>
            <p:nvPr/>
          </p:nvSpPr>
          <p:spPr bwMode="auto">
            <a:xfrm flipH="1">
              <a:off x="4488" y="3634"/>
              <a:ext cx="94" cy="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23" name="Line 50"/>
            <p:cNvSpPr>
              <a:spLocks noChangeShapeType="1"/>
            </p:cNvSpPr>
            <p:nvPr/>
          </p:nvSpPr>
          <p:spPr bwMode="auto">
            <a:xfrm>
              <a:off x="4582" y="3634"/>
              <a:ext cx="79" cy="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24" name="Line 51"/>
            <p:cNvSpPr>
              <a:spLocks noChangeShapeType="1"/>
            </p:cNvSpPr>
            <p:nvPr/>
          </p:nvSpPr>
          <p:spPr bwMode="auto">
            <a:xfrm>
              <a:off x="4452" y="3096"/>
              <a:ext cx="2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25" name="Line 52"/>
            <p:cNvSpPr>
              <a:spLocks noChangeShapeType="1"/>
            </p:cNvSpPr>
            <p:nvPr/>
          </p:nvSpPr>
          <p:spPr bwMode="auto">
            <a:xfrm>
              <a:off x="4452" y="3339"/>
              <a:ext cx="2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26" name="Line 53"/>
            <p:cNvSpPr>
              <a:spLocks noChangeShapeType="1"/>
            </p:cNvSpPr>
            <p:nvPr/>
          </p:nvSpPr>
          <p:spPr bwMode="auto">
            <a:xfrm>
              <a:off x="4452" y="3583"/>
              <a:ext cx="2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27" name="Line 54"/>
            <p:cNvSpPr>
              <a:spLocks noChangeShapeType="1"/>
            </p:cNvSpPr>
            <p:nvPr/>
          </p:nvSpPr>
          <p:spPr bwMode="auto">
            <a:xfrm>
              <a:off x="1730" y="2879"/>
              <a:ext cx="555" cy="118"/>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28" name="Line 55"/>
            <p:cNvSpPr>
              <a:spLocks noChangeShapeType="1"/>
            </p:cNvSpPr>
            <p:nvPr/>
          </p:nvSpPr>
          <p:spPr bwMode="auto">
            <a:xfrm>
              <a:off x="1730" y="3145"/>
              <a:ext cx="9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29" name="Line 56"/>
            <p:cNvSpPr>
              <a:spLocks noChangeShapeType="1"/>
            </p:cNvSpPr>
            <p:nvPr/>
          </p:nvSpPr>
          <p:spPr bwMode="auto">
            <a:xfrm flipV="1">
              <a:off x="1730" y="3289"/>
              <a:ext cx="555" cy="15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30" name="Line 57"/>
            <p:cNvSpPr>
              <a:spLocks noChangeShapeType="1"/>
            </p:cNvSpPr>
            <p:nvPr/>
          </p:nvSpPr>
          <p:spPr bwMode="auto">
            <a:xfrm>
              <a:off x="3458" y="2852"/>
              <a:ext cx="555"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31" name="Line 58"/>
            <p:cNvSpPr>
              <a:spLocks noChangeShapeType="1"/>
            </p:cNvSpPr>
            <p:nvPr/>
          </p:nvSpPr>
          <p:spPr bwMode="auto">
            <a:xfrm flipV="1">
              <a:off x="3242" y="3094"/>
              <a:ext cx="771" cy="77"/>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32" name="Line 59"/>
            <p:cNvSpPr>
              <a:spLocks noChangeShapeType="1"/>
            </p:cNvSpPr>
            <p:nvPr/>
          </p:nvSpPr>
          <p:spPr bwMode="auto">
            <a:xfrm>
              <a:off x="3156" y="3339"/>
              <a:ext cx="857"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33" name="Line 60"/>
            <p:cNvSpPr>
              <a:spLocks noChangeShapeType="1"/>
            </p:cNvSpPr>
            <p:nvPr/>
          </p:nvSpPr>
          <p:spPr bwMode="auto">
            <a:xfrm>
              <a:off x="3372" y="3463"/>
              <a:ext cx="641" cy="142"/>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34" name="Rectangle 61"/>
            <p:cNvSpPr>
              <a:spLocks noChangeArrowheads="1"/>
            </p:cNvSpPr>
            <p:nvPr/>
          </p:nvSpPr>
          <p:spPr bwMode="auto">
            <a:xfrm>
              <a:off x="4020" y="3025"/>
              <a:ext cx="295" cy="16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135" name="Oval 62"/>
            <p:cNvSpPr>
              <a:spLocks noChangeArrowheads="1"/>
            </p:cNvSpPr>
            <p:nvPr/>
          </p:nvSpPr>
          <p:spPr bwMode="auto">
            <a:xfrm>
              <a:off x="4106" y="3049"/>
              <a:ext cx="123" cy="11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136" name="Rectangle 63"/>
            <p:cNvSpPr>
              <a:spLocks noChangeArrowheads="1"/>
            </p:cNvSpPr>
            <p:nvPr/>
          </p:nvSpPr>
          <p:spPr bwMode="auto">
            <a:xfrm>
              <a:off x="4020" y="3268"/>
              <a:ext cx="295" cy="16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137" name="Oval 64"/>
            <p:cNvSpPr>
              <a:spLocks noChangeArrowheads="1"/>
            </p:cNvSpPr>
            <p:nvPr/>
          </p:nvSpPr>
          <p:spPr bwMode="auto">
            <a:xfrm>
              <a:off x="4106" y="3293"/>
              <a:ext cx="123" cy="117"/>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138" name="Rectangle 65"/>
            <p:cNvSpPr>
              <a:spLocks noChangeArrowheads="1"/>
            </p:cNvSpPr>
            <p:nvPr/>
          </p:nvSpPr>
          <p:spPr bwMode="auto">
            <a:xfrm>
              <a:off x="4020" y="3536"/>
              <a:ext cx="295" cy="16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139" name="Oval 66"/>
            <p:cNvSpPr>
              <a:spLocks noChangeArrowheads="1"/>
            </p:cNvSpPr>
            <p:nvPr/>
          </p:nvSpPr>
          <p:spPr bwMode="auto">
            <a:xfrm>
              <a:off x="4106" y="3561"/>
              <a:ext cx="123" cy="117"/>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endParaRPr lang="en-US" altLang="en-US" sz="1200" b="0">
                <a:solidFill>
                  <a:srgbClr val="CF0E30"/>
                </a:solidFill>
                <a:latin typeface="Book Antiqua" pitchFamily="18" charset="0"/>
              </a:endParaRPr>
            </a:p>
          </p:txBody>
        </p:sp>
        <p:sp>
          <p:nvSpPr>
            <p:cNvPr id="3140" name="Rectangle 67"/>
            <p:cNvSpPr>
              <a:spLocks noChangeArrowheads="1"/>
            </p:cNvSpPr>
            <p:nvPr/>
          </p:nvSpPr>
          <p:spPr bwMode="auto">
            <a:xfrm>
              <a:off x="1104" y="3552"/>
              <a:ext cx="71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spAutoFit/>
            </a:bodyP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r>
                <a:rPr lang="en-US" altLang="zh-TW" sz="1400">
                  <a:solidFill>
                    <a:srgbClr val="CF0E30"/>
                  </a:solidFill>
                  <a:latin typeface="Times New Roman" pitchFamily="18" charset="0"/>
                  <a:ea typeface="新細明體" pitchFamily="18" charset="-120"/>
                </a:rPr>
                <a:t>Application</a:t>
              </a:r>
            </a:p>
            <a:p>
              <a:pPr algn="ctr">
                <a:spcBef>
                  <a:spcPct val="0"/>
                </a:spcBef>
                <a:buFontTx/>
                <a:buNone/>
              </a:pPr>
              <a:r>
                <a:rPr lang="en-US" altLang="zh-TW" sz="1400">
                  <a:solidFill>
                    <a:srgbClr val="CF0E30"/>
                  </a:solidFill>
                  <a:latin typeface="Times New Roman" pitchFamily="18" charset="0"/>
                  <a:ea typeface="新細明體" pitchFamily="18" charset="-120"/>
                </a:rPr>
                <a:t> program</a:t>
              </a:r>
            </a:p>
          </p:txBody>
        </p:sp>
        <p:sp>
          <p:nvSpPr>
            <p:cNvPr id="3141" name="Rectangle 68"/>
            <p:cNvSpPr>
              <a:spLocks noChangeArrowheads="1"/>
            </p:cNvSpPr>
            <p:nvPr/>
          </p:nvSpPr>
          <p:spPr bwMode="auto">
            <a:xfrm>
              <a:off x="3965" y="3747"/>
              <a:ext cx="65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spAutoFit/>
            </a:bodyP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r>
                <a:rPr lang="en-US" altLang="zh-TW" sz="1600">
                  <a:solidFill>
                    <a:srgbClr val="CF0E30"/>
                  </a:solidFill>
                  <a:latin typeface="Times New Roman" pitchFamily="18" charset="0"/>
                  <a:ea typeface="新細明體" pitchFamily="18" charset="-120"/>
                </a:rPr>
                <a:t>End-user</a:t>
              </a:r>
            </a:p>
          </p:txBody>
        </p:sp>
        <p:sp>
          <p:nvSpPr>
            <p:cNvPr id="3142" name="Rectangle 69"/>
            <p:cNvSpPr>
              <a:spLocks noChangeArrowheads="1"/>
            </p:cNvSpPr>
            <p:nvPr/>
          </p:nvSpPr>
          <p:spPr bwMode="auto">
            <a:xfrm>
              <a:off x="2680" y="3840"/>
              <a:ext cx="61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spAutoFit/>
            </a:bodyP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r>
                <a:rPr lang="en-US" altLang="zh-TW" sz="2000">
                  <a:solidFill>
                    <a:srgbClr val="CF0E30"/>
                  </a:solidFill>
                  <a:latin typeface="Times New Roman" pitchFamily="18" charset="0"/>
                  <a:ea typeface="新細明體" pitchFamily="18" charset="-120"/>
                </a:rPr>
                <a:t>DBMS</a:t>
              </a: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4087326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609600"/>
            <a:ext cx="8467725" cy="509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06121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b="1" dirty="0" smtClean="0">
                <a:solidFill>
                  <a:srgbClr val="000000"/>
                </a:solidFill>
                <a:latin typeface="roboto"/>
              </a:rPr>
              <a:t>Fourth Normal Form (4NF)</a:t>
            </a:r>
            <a:br>
              <a:rPr lang="en-US" b="1" dirty="0" smtClean="0">
                <a:solidFill>
                  <a:srgbClr val="000000"/>
                </a:solidFill>
                <a:latin typeface="roboto"/>
              </a:rPr>
            </a:br>
            <a:endParaRPr lang="en-US" dirty="0" smtClean="0"/>
          </a:p>
        </p:txBody>
      </p:sp>
      <p:sp>
        <p:nvSpPr>
          <p:cNvPr id="24579"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May 2012</a:t>
            </a:r>
          </a:p>
        </p:txBody>
      </p:sp>
      <p:sp>
        <p:nvSpPr>
          <p:cNvPr id="2458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91.2814</a:t>
            </a:r>
          </a:p>
        </p:txBody>
      </p:sp>
      <p:sp>
        <p:nvSpPr>
          <p:cNvPr id="245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CB97CE-B78D-4C08-9972-F85500E38B9B}" type="slidenum">
              <a:rPr lang="en-US" sz="1200">
                <a:solidFill>
                  <a:srgbClr val="898989"/>
                </a:solidFill>
              </a:rPr>
              <a:pPr/>
              <a:t>100</a:t>
            </a:fld>
            <a:endParaRPr lang="en-US" sz="1200">
              <a:solidFill>
                <a:srgbClr val="898989"/>
              </a:solidFill>
            </a:endParaRPr>
          </a:p>
        </p:txBody>
      </p:sp>
      <p:sp>
        <p:nvSpPr>
          <p:cNvPr id="24582" name="Rectangle 5"/>
          <p:cNvSpPr>
            <a:spLocks noChangeArrowheads="1"/>
          </p:cNvSpPr>
          <p:nvPr/>
        </p:nvSpPr>
        <p:spPr bwMode="auto">
          <a:xfrm>
            <a:off x="1143000" y="2090738"/>
            <a:ext cx="7010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b="1" dirty="0">
              <a:solidFill>
                <a:srgbClr val="000000"/>
              </a:solidFill>
              <a:latin typeface="roboto"/>
            </a:endParaRPr>
          </a:p>
          <a:p>
            <a:r>
              <a:rPr lang="en-US" dirty="0">
                <a:solidFill>
                  <a:srgbClr val="000000"/>
                </a:solidFill>
                <a:latin typeface="Arial" panose="020B0604020202020204" pitchFamily="34" charset="0"/>
              </a:rPr>
              <a:t>A table is said to be in the Fourth Normal Form when,</a:t>
            </a:r>
          </a:p>
          <a:p>
            <a:pPr>
              <a:buFont typeface="Calibri" panose="020F0502020204030204" pitchFamily="34" charset="0"/>
              <a:buAutoNum type="arabicPeriod"/>
            </a:pPr>
            <a:r>
              <a:rPr lang="en-US" dirty="0">
                <a:solidFill>
                  <a:srgbClr val="000000"/>
                </a:solidFill>
                <a:latin typeface="Arial" panose="020B0604020202020204" pitchFamily="34" charset="0"/>
              </a:rPr>
              <a:t>It is in the Boyce-</a:t>
            </a:r>
            <a:r>
              <a:rPr lang="en-US" dirty="0" err="1">
                <a:solidFill>
                  <a:srgbClr val="000000"/>
                </a:solidFill>
                <a:latin typeface="Arial" panose="020B0604020202020204" pitchFamily="34" charset="0"/>
              </a:rPr>
              <a:t>Codd</a:t>
            </a:r>
            <a:r>
              <a:rPr lang="en-US" dirty="0">
                <a:solidFill>
                  <a:srgbClr val="000000"/>
                </a:solidFill>
                <a:latin typeface="Arial" panose="020B0604020202020204" pitchFamily="34" charset="0"/>
              </a:rPr>
              <a:t> Normal Form.</a:t>
            </a:r>
          </a:p>
          <a:p>
            <a:pPr>
              <a:buFont typeface="Calibri" panose="020F0502020204030204" pitchFamily="34" charset="0"/>
              <a:buAutoNum type="arabicPeriod"/>
            </a:pPr>
            <a:r>
              <a:rPr lang="en-US" dirty="0">
                <a:solidFill>
                  <a:srgbClr val="000000"/>
                </a:solidFill>
                <a:latin typeface="Arial" panose="020B0604020202020204" pitchFamily="34" charset="0"/>
              </a:rPr>
              <a:t>And, it doesn't have Multi-Valued Dependency.</a:t>
            </a:r>
          </a:p>
        </p:txBody>
      </p:sp>
    </p:spTree>
    <p:extLst>
      <p:ext uri="{BB962C8B-B14F-4D97-AF65-F5344CB8AC3E}">
        <p14:creationId xmlns:p14="http://schemas.microsoft.com/office/powerpoint/2010/main" val="20513720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endParaRPr lang="en-US" smtClean="0"/>
          </a:p>
        </p:txBody>
      </p:sp>
      <p:sp>
        <p:nvSpPr>
          <p:cNvPr id="25603"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May 2012</a:t>
            </a:r>
          </a:p>
        </p:txBody>
      </p:sp>
      <p:sp>
        <p:nvSpPr>
          <p:cNvPr id="2560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91.2814</a:t>
            </a:r>
          </a:p>
        </p:txBody>
      </p:sp>
      <p:sp>
        <p:nvSpPr>
          <p:cNvPr id="256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ADDA2D-6852-4636-979D-C9A1776BD3FA}" type="slidenum">
              <a:rPr lang="en-US" sz="1200">
                <a:solidFill>
                  <a:srgbClr val="898989"/>
                </a:solidFill>
              </a:rPr>
              <a:pPr/>
              <a:t>101</a:t>
            </a:fld>
            <a:endParaRPr lang="en-US" sz="1200">
              <a:solidFill>
                <a:srgbClr val="898989"/>
              </a:solidFill>
            </a:endParaRPr>
          </a:p>
        </p:txBody>
      </p:sp>
      <p:graphicFrame>
        <p:nvGraphicFramePr>
          <p:cNvPr id="6" name="Table 5"/>
          <p:cNvGraphicFramePr>
            <a:graphicFrameLocks noGrp="1"/>
          </p:cNvGraphicFramePr>
          <p:nvPr/>
        </p:nvGraphicFramePr>
        <p:xfrm>
          <a:off x="1143000" y="1417638"/>
          <a:ext cx="6662739" cy="2133600"/>
        </p:xfrm>
        <a:graphic>
          <a:graphicData uri="http://schemas.openxmlformats.org/drawingml/2006/table">
            <a:tbl>
              <a:tblPr/>
              <a:tblGrid>
                <a:gridCol w="2220913"/>
                <a:gridCol w="2220913"/>
                <a:gridCol w="2220913"/>
              </a:tblGrid>
              <a:tr h="280353">
                <a:tc>
                  <a:txBody>
                    <a:bodyPr/>
                    <a:lstStyle/>
                    <a:p>
                      <a:pPr algn="l" fontAlgn="t"/>
                      <a:r>
                        <a:rPr lang="en-US" b="1" dirty="0" err="1">
                          <a:effectLst/>
                        </a:rPr>
                        <a:t>s_id</a:t>
                      </a:r>
                      <a:endParaRPr lang="en-US" b="1"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effectLst/>
                        </a:rPr>
                        <a:t>course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effectLst/>
                        </a:rPr>
                        <a:t>hobby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80353">
                <a:tc>
                  <a:txBody>
                    <a:bodyPr/>
                    <a:lstStyle/>
                    <a:p>
                      <a:pPr algn="l"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Science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Cricket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80353">
                <a:tc>
                  <a:txBody>
                    <a:bodyPr/>
                    <a:lstStyle/>
                    <a:p>
                      <a:pPr algn="l"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err="1">
                          <a:effectLst/>
                        </a:rPr>
                        <a:t>Maths</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Hockey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80353">
                <a:tc>
                  <a:txBody>
                    <a:bodyPr/>
                    <a:lstStyle/>
                    <a:p>
                      <a:pPr algn="l"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Cricket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80353">
                <a:tc>
                  <a:txBody>
                    <a:bodyPr/>
                    <a:lstStyle/>
                    <a:p>
                      <a:pPr algn="l"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Php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Hockey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2" name="Rectangle 1"/>
          <p:cNvSpPr/>
          <p:nvPr/>
        </p:nvSpPr>
        <p:spPr>
          <a:xfrm>
            <a:off x="1946856" y="4038600"/>
            <a:ext cx="5977944" cy="1200329"/>
          </a:xfrm>
          <a:prstGeom prst="rect">
            <a:avLst/>
          </a:prstGeom>
        </p:spPr>
        <p:txBody>
          <a:bodyPr wrap="square">
            <a:spAutoFit/>
          </a:bodyPr>
          <a:lstStyle/>
          <a:p>
            <a:r>
              <a:rPr lang="en-US" b="0" i="0" dirty="0" smtClean="0">
                <a:solidFill>
                  <a:srgbClr val="000000"/>
                </a:solidFill>
                <a:effectLst/>
                <a:latin typeface="Arial" panose="020B0604020202020204" pitchFamily="34" charset="0"/>
              </a:rPr>
              <a:t> multi-value dependency, which leads to un-necessary repetition of data and other anomalies as well.</a:t>
            </a:r>
            <a:endParaRPr lang="en-US" dirty="0"/>
          </a:p>
        </p:txBody>
      </p:sp>
    </p:spTree>
    <p:extLst>
      <p:ext uri="{BB962C8B-B14F-4D97-AF65-F5344CB8AC3E}">
        <p14:creationId xmlns:p14="http://schemas.microsoft.com/office/powerpoint/2010/main" val="34995607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satisfy 4th Normal Form?</a:t>
            </a:r>
            <a:br>
              <a:rPr lang="en-US" b="1" dirty="0"/>
            </a:br>
            <a:endParaRPr lang="en-US" dirty="0"/>
          </a:p>
        </p:txBody>
      </p:sp>
      <p:sp>
        <p:nvSpPr>
          <p:cNvPr id="3" name="Date Placeholder 2"/>
          <p:cNvSpPr>
            <a:spLocks noGrp="1"/>
          </p:cNvSpPr>
          <p:nvPr>
            <p:ph type="dt" sz="half" idx="10"/>
          </p:nvPr>
        </p:nvSpPr>
        <p:spPr/>
        <p:txBody>
          <a:bodyPr/>
          <a:lstStyle/>
          <a:p>
            <a:pPr>
              <a:defRPr/>
            </a:pPr>
            <a:r>
              <a:rPr lang="en-US" smtClean="0"/>
              <a:t>May 2012</a:t>
            </a:r>
            <a:endParaRPr lang="en-US"/>
          </a:p>
        </p:txBody>
      </p:sp>
      <p:sp>
        <p:nvSpPr>
          <p:cNvPr id="4" name="Footer Placeholder 3"/>
          <p:cNvSpPr>
            <a:spLocks noGrp="1"/>
          </p:cNvSpPr>
          <p:nvPr>
            <p:ph type="ftr" sz="quarter" idx="11"/>
          </p:nvPr>
        </p:nvSpPr>
        <p:spPr/>
        <p:txBody>
          <a:bodyPr/>
          <a:lstStyle/>
          <a:p>
            <a:pPr>
              <a:defRPr/>
            </a:pPr>
            <a:r>
              <a:rPr lang="en-US" smtClean="0"/>
              <a:t>91.2814</a:t>
            </a:r>
            <a:endParaRPr lang="en-US"/>
          </a:p>
        </p:txBody>
      </p:sp>
      <p:sp>
        <p:nvSpPr>
          <p:cNvPr id="5" name="Slide Number Placeholder 4"/>
          <p:cNvSpPr>
            <a:spLocks noGrp="1"/>
          </p:cNvSpPr>
          <p:nvPr>
            <p:ph type="sldNum" sz="quarter" idx="12"/>
          </p:nvPr>
        </p:nvSpPr>
        <p:spPr/>
        <p:txBody>
          <a:bodyPr/>
          <a:lstStyle/>
          <a:p>
            <a:pPr>
              <a:defRPr/>
            </a:pPr>
            <a:fld id="{7C38A891-BDB4-47AD-BC2F-7423DE78B693}" type="slidenum">
              <a:rPr lang="en-US" smtClean="0"/>
              <a:pPr>
                <a:defRPr/>
              </a:pPr>
              <a:t>102</a:t>
            </a:fld>
            <a:endParaRPr lang="en-US"/>
          </a:p>
        </p:txBody>
      </p:sp>
      <p:graphicFrame>
        <p:nvGraphicFramePr>
          <p:cNvPr id="6" name="Table 5"/>
          <p:cNvGraphicFramePr>
            <a:graphicFrameLocks noGrp="1"/>
          </p:cNvGraphicFramePr>
          <p:nvPr/>
        </p:nvGraphicFramePr>
        <p:xfrm>
          <a:off x="762000" y="3810000"/>
          <a:ext cx="2362200" cy="2133600"/>
        </p:xfrm>
        <a:graphic>
          <a:graphicData uri="http://schemas.openxmlformats.org/drawingml/2006/table">
            <a:tbl>
              <a:tblPr/>
              <a:tblGrid>
                <a:gridCol w="1181100"/>
                <a:gridCol w="1181100"/>
              </a:tblGrid>
              <a:tr h="350520">
                <a:tc>
                  <a:txBody>
                    <a:bodyPr/>
                    <a:lstStyle/>
                    <a:p>
                      <a:pPr algn="l" fontAlgn="t"/>
                      <a:r>
                        <a:rPr lang="en-US" b="1" dirty="0" err="1">
                          <a:effectLst/>
                        </a:rPr>
                        <a:t>s_id</a:t>
                      </a:r>
                      <a:endParaRPr lang="en-US" b="1"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effectLst/>
                        </a:rPr>
                        <a:t>course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0520">
                <a:tc>
                  <a:txBody>
                    <a:bodyPr/>
                    <a:lstStyle/>
                    <a:p>
                      <a:pPr algn="l"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Science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0520">
                <a:tc>
                  <a:txBody>
                    <a:bodyPr/>
                    <a:lstStyle/>
                    <a:p>
                      <a:pPr algn="l"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Maths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0520">
                <a:tc>
                  <a:txBody>
                    <a:bodyPr/>
                    <a:lstStyle/>
                    <a:p>
                      <a:pPr algn="l"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0520">
                <a:tc>
                  <a:txBody>
                    <a:bodyPr/>
                    <a:lstStyle/>
                    <a:p>
                      <a:pPr algn="l"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err="1">
                          <a:effectLst/>
                        </a:rPr>
                        <a:t>Php</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graphicFrame>
        <p:nvGraphicFramePr>
          <p:cNvPr id="7" name="Table 6"/>
          <p:cNvGraphicFramePr>
            <a:graphicFrameLocks noGrp="1"/>
          </p:cNvGraphicFramePr>
          <p:nvPr/>
        </p:nvGraphicFramePr>
        <p:xfrm>
          <a:off x="4038600" y="3886200"/>
          <a:ext cx="3690938" cy="2309815"/>
        </p:xfrm>
        <a:graphic>
          <a:graphicData uri="http://schemas.openxmlformats.org/drawingml/2006/table">
            <a:tbl>
              <a:tblPr/>
              <a:tblGrid>
                <a:gridCol w="1845469"/>
                <a:gridCol w="1845469"/>
              </a:tblGrid>
              <a:tr h="461963">
                <a:tc>
                  <a:txBody>
                    <a:bodyPr/>
                    <a:lstStyle/>
                    <a:p>
                      <a:pPr algn="l" fontAlgn="t"/>
                      <a:r>
                        <a:rPr lang="en-US" sz="1800" b="1">
                          <a:effectLst/>
                        </a:rPr>
                        <a:t>s_id</a:t>
                      </a:r>
                    </a:p>
                  </a:txBody>
                  <a:tcPr marL="76200" marR="76200" marT="76226" marB="762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b="1">
                          <a:effectLst/>
                        </a:rPr>
                        <a:t>hobby</a:t>
                      </a:r>
                    </a:p>
                  </a:txBody>
                  <a:tcPr marL="76200" marR="76200" marT="76226" marB="762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1963">
                <a:tc>
                  <a:txBody>
                    <a:bodyPr/>
                    <a:lstStyle/>
                    <a:p>
                      <a:pPr algn="l" fontAlgn="t"/>
                      <a:r>
                        <a:rPr lang="en-US" sz="1800">
                          <a:effectLst/>
                        </a:rPr>
                        <a:t>1</a:t>
                      </a:r>
                    </a:p>
                  </a:txBody>
                  <a:tcPr marL="76200" marR="76200" marT="76226" marB="762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Cricket</a:t>
                      </a:r>
                    </a:p>
                  </a:txBody>
                  <a:tcPr marL="76200" marR="76200" marT="76226" marB="762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1963">
                <a:tc>
                  <a:txBody>
                    <a:bodyPr/>
                    <a:lstStyle/>
                    <a:p>
                      <a:pPr algn="l" fontAlgn="t"/>
                      <a:r>
                        <a:rPr lang="en-US" sz="1800">
                          <a:effectLst/>
                        </a:rPr>
                        <a:t>1</a:t>
                      </a:r>
                    </a:p>
                  </a:txBody>
                  <a:tcPr marL="76200" marR="76200" marT="76226" marB="762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Hockey</a:t>
                      </a:r>
                    </a:p>
                  </a:txBody>
                  <a:tcPr marL="76200" marR="76200" marT="76226" marB="762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1963">
                <a:tc>
                  <a:txBody>
                    <a:bodyPr/>
                    <a:lstStyle/>
                    <a:p>
                      <a:pPr algn="l" fontAlgn="t"/>
                      <a:r>
                        <a:rPr lang="en-US" sz="1800">
                          <a:effectLst/>
                        </a:rPr>
                        <a:t>2</a:t>
                      </a:r>
                    </a:p>
                  </a:txBody>
                  <a:tcPr marL="76200" marR="76200" marT="76226" marB="762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Cricket</a:t>
                      </a:r>
                    </a:p>
                  </a:txBody>
                  <a:tcPr marL="76200" marR="76200" marT="76226" marB="762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1963">
                <a:tc>
                  <a:txBody>
                    <a:bodyPr/>
                    <a:lstStyle/>
                    <a:p>
                      <a:pPr algn="l" fontAlgn="t"/>
                      <a:r>
                        <a:rPr lang="en-US" sz="1800">
                          <a:effectLst/>
                        </a:rPr>
                        <a:t>2</a:t>
                      </a:r>
                    </a:p>
                  </a:txBody>
                  <a:tcPr marL="76200" marR="76200" marT="76226" marB="762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Hockey</a:t>
                      </a:r>
                    </a:p>
                  </a:txBody>
                  <a:tcPr marL="76200" marR="76200" marT="76226" marB="762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8" name="Rectangle 7"/>
          <p:cNvSpPr/>
          <p:nvPr/>
        </p:nvSpPr>
        <p:spPr>
          <a:xfrm>
            <a:off x="1752600" y="1752600"/>
            <a:ext cx="4572000" cy="830997"/>
          </a:xfrm>
          <a:prstGeom prst="rect">
            <a:avLst/>
          </a:prstGeom>
        </p:spPr>
        <p:txBody>
          <a:bodyPr>
            <a:spAutoFit/>
          </a:bodyPr>
          <a:lstStyle/>
          <a:p>
            <a:r>
              <a:rPr lang="en-US" b="0" i="0" dirty="0" smtClean="0">
                <a:solidFill>
                  <a:srgbClr val="000000"/>
                </a:solidFill>
                <a:effectLst/>
                <a:latin typeface="Arial" panose="020B0604020202020204" pitchFamily="34" charset="0"/>
              </a:rPr>
              <a:t>decompose the table into 2 tables.</a:t>
            </a:r>
            <a:endParaRPr lang="en-US" dirty="0"/>
          </a:p>
        </p:txBody>
      </p:sp>
    </p:spTree>
    <p:extLst>
      <p:ext uri="{BB962C8B-B14F-4D97-AF65-F5344CB8AC3E}">
        <p14:creationId xmlns:p14="http://schemas.microsoft.com/office/powerpoint/2010/main" val="205114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95400"/>
            <a:ext cx="3886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4" name="CustomShape 1"/>
          <p:cNvSpPr/>
          <p:nvPr/>
        </p:nvSpPr>
        <p:spPr>
          <a:xfrm>
            <a:off x="990600" y="228600"/>
            <a:ext cx="7924800" cy="609600"/>
          </a:xfrm>
          <a:prstGeom prst="rect">
            <a:avLst/>
          </a:prstGeom>
        </p:spPr>
        <p:txBody>
          <a:bodyPr lIns="90000" tIns="45000" rIns="90000" bIns="45000"/>
          <a:lstStyle/>
          <a:p>
            <a:pPr algn="ctr">
              <a:defRPr/>
            </a:pPr>
            <a:r>
              <a:rPr lang="en-US" sz="3200" b="1" dirty="0">
                <a:solidFill>
                  <a:srgbClr val="FF0000"/>
                </a:solidFill>
                <a:latin typeface="+mj-lt"/>
                <a:ea typeface="MS PGothic"/>
              </a:rPr>
              <a:t>The developer  </a:t>
            </a:r>
            <a:endParaRPr>
              <a:latin typeface="+mj-lt"/>
            </a:endParaRPr>
          </a:p>
          <a:p>
            <a:pPr algn="ctr">
              <a:defRPr/>
            </a:pPr>
            <a:r>
              <a:rPr lang="en-US" sz="3200" b="1" dirty="0">
                <a:solidFill>
                  <a:srgbClr val="FF0000"/>
                </a:solidFill>
                <a:latin typeface="+mj-lt"/>
                <a:ea typeface="MS PGothic"/>
              </a:rPr>
              <a:t>Father of the Relational Data Base </a:t>
            </a:r>
            <a:endParaRPr>
              <a:latin typeface="+mj-lt"/>
            </a:endParaRPr>
          </a:p>
        </p:txBody>
      </p:sp>
      <p:sp>
        <p:nvSpPr>
          <p:cNvPr id="71684" name="CustomShape 2"/>
          <p:cNvSpPr>
            <a:spLocks noChangeArrowheads="1"/>
          </p:cNvSpPr>
          <p:nvPr/>
        </p:nvSpPr>
        <p:spPr bwMode="auto">
          <a:xfrm>
            <a:off x="2514600" y="5334000"/>
            <a:ext cx="381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5000" rIns="90000" bIns="45000"/>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r>
              <a:rPr lang="en-US" altLang="en-US" b="0">
                <a:solidFill>
                  <a:srgbClr val="000000"/>
                </a:solidFill>
                <a:latin typeface="Arial" pitchFamily="34" charset="0"/>
                <a:ea typeface="MS PGothic" pitchFamily="34" charset="-128"/>
              </a:rPr>
              <a:t>The late Dr. E. F. Codd</a:t>
            </a:r>
            <a:endParaRPr lang="en-US" altLang="en-US" sz="1800" b="0">
              <a:solidFill>
                <a:srgbClr val="CF0E30"/>
              </a:solidFill>
              <a:latin typeface="Book Antiqua" pitchFamily="18" charset="0"/>
            </a:endParaRPr>
          </a:p>
        </p:txBody>
      </p:sp>
      <p:sp>
        <p:nvSpPr>
          <p:cNvPr id="71685" name="TextShape 3"/>
          <p:cNvSpPr txBox="1">
            <a:spLocks noChangeArrowheads="1"/>
          </p:cNvSpPr>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spcBef>
                <a:spcPct val="0"/>
              </a:spcBef>
              <a:buFontTx/>
              <a:buNone/>
            </a:pPr>
            <a:fld id="{3702BB5A-B068-4A51-9593-3BD41455C5AC}" type="slidenum">
              <a:rPr lang="en-US" altLang="en-US" sz="1600" b="0">
                <a:solidFill>
                  <a:srgbClr val="000000"/>
                </a:solidFill>
                <a:latin typeface="Arial" pitchFamily="34" charset="0"/>
                <a:ea typeface="MS PGothic" pitchFamily="34" charset="-128"/>
              </a:rPr>
              <a:pPr>
                <a:spcBef>
                  <a:spcPct val="0"/>
                </a:spcBef>
                <a:buFontTx/>
                <a:buNone/>
              </a:pPr>
              <a:t>11</a:t>
            </a:fld>
            <a:endParaRPr lang="en-US" altLang="en-US" sz="1200" b="0">
              <a:solidFill>
                <a:srgbClr val="CF0E30"/>
              </a:solidFill>
              <a:latin typeface="Book Antiqua" pitchFamily="18" charset="0"/>
            </a:endParaRPr>
          </a:p>
        </p:txBody>
      </p:sp>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558544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05000"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4" name="CustomShape 1"/>
          <p:cNvSpPr/>
          <p:nvPr/>
        </p:nvSpPr>
        <p:spPr>
          <a:xfrm>
            <a:off x="990600" y="228600"/>
            <a:ext cx="7924800" cy="609600"/>
          </a:xfrm>
          <a:prstGeom prst="rect">
            <a:avLst/>
          </a:prstGeom>
        </p:spPr>
        <p:txBody>
          <a:bodyPr lIns="90000" tIns="45000" rIns="90000" bIns="45000"/>
          <a:lstStyle/>
          <a:p>
            <a:pPr algn="ctr">
              <a:defRPr/>
            </a:pPr>
            <a:r>
              <a:rPr lang="en-US" sz="3200" b="1" dirty="0">
                <a:solidFill>
                  <a:srgbClr val="FF0000"/>
                </a:solidFill>
                <a:latin typeface="+mj-lt"/>
                <a:ea typeface="MS PGothic"/>
              </a:rPr>
              <a:t>Dr E F </a:t>
            </a:r>
            <a:r>
              <a:rPr lang="en-US" sz="3200" b="1" dirty="0" err="1">
                <a:solidFill>
                  <a:srgbClr val="FF0000"/>
                </a:solidFill>
                <a:latin typeface="+mj-lt"/>
                <a:ea typeface="MS PGothic"/>
              </a:rPr>
              <a:t>Codd’s</a:t>
            </a:r>
            <a:r>
              <a:rPr lang="en-US" sz="3200" b="1" dirty="0">
                <a:solidFill>
                  <a:srgbClr val="FF0000"/>
                </a:solidFill>
                <a:latin typeface="+mj-lt"/>
                <a:ea typeface="MS PGothic"/>
              </a:rPr>
              <a:t> Laws</a:t>
            </a:r>
            <a:endParaRPr>
              <a:latin typeface="+mj-lt"/>
            </a:endParaRPr>
          </a:p>
        </p:txBody>
      </p:sp>
      <p:sp>
        <p:nvSpPr>
          <p:cNvPr id="72708" name="TextShape 3"/>
          <p:cNvSpPr txBox="1">
            <a:spLocks noChangeArrowheads="1"/>
          </p:cNvSpPr>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spcBef>
                <a:spcPct val="0"/>
              </a:spcBef>
              <a:buFontTx/>
              <a:buNone/>
            </a:pPr>
            <a:fld id="{38D9FC68-A838-4440-9421-B13C235FE336}" type="slidenum">
              <a:rPr lang="en-US" altLang="en-US" sz="1600" b="0">
                <a:solidFill>
                  <a:srgbClr val="000000"/>
                </a:solidFill>
                <a:latin typeface="Arial" pitchFamily="34" charset="0"/>
                <a:ea typeface="MS PGothic" pitchFamily="34" charset="-128"/>
              </a:rPr>
              <a:pPr>
                <a:spcBef>
                  <a:spcPct val="0"/>
                </a:spcBef>
                <a:buFontTx/>
                <a:buNone/>
              </a:pPr>
              <a:t>12</a:t>
            </a:fld>
            <a:endParaRPr lang="en-US" altLang="en-US" sz="1200" b="0">
              <a:solidFill>
                <a:srgbClr val="CF0E30"/>
              </a:solidFill>
              <a:latin typeface="Book Antiqua" pitchFamily="18" charset="0"/>
            </a:endParaRPr>
          </a:p>
        </p:txBody>
      </p:sp>
      <p:sp>
        <p:nvSpPr>
          <p:cNvPr id="6" name="Rectangle 3"/>
          <p:cNvSpPr txBox="1">
            <a:spLocks noChangeArrowheads="1"/>
          </p:cNvSpPr>
          <p:nvPr/>
        </p:nvSpPr>
        <p:spPr>
          <a:xfrm>
            <a:off x="327025" y="1723438"/>
            <a:ext cx="7924800" cy="4114800"/>
          </a:xfrm>
          <a:prstGeom prst="rect">
            <a:avLst/>
          </a:prstGeom>
        </p:spPr>
        <p:txBody>
          <a:bodyPr/>
          <a:lstStyle/>
          <a:p>
            <a:pPr marL="342900" indent="-342900">
              <a:spcBef>
                <a:spcPct val="20000"/>
              </a:spcBef>
              <a:buFontTx/>
              <a:buChar char="•"/>
              <a:defRPr/>
            </a:pPr>
            <a:r>
              <a:rPr lang="en-US" sz="2000" kern="0" dirty="0">
                <a:latin typeface="+mn-lt"/>
              </a:rPr>
              <a:t>Information representation</a:t>
            </a:r>
          </a:p>
          <a:p>
            <a:pPr marL="342900" indent="-342900">
              <a:spcBef>
                <a:spcPct val="20000"/>
              </a:spcBef>
              <a:buFontTx/>
              <a:buChar char="•"/>
              <a:defRPr/>
            </a:pPr>
            <a:r>
              <a:rPr lang="en-US" sz="2000" kern="0" dirty="0">
                <a:latin typeface="+mn-lt"/>
              </a:rPr>
              <a:t>Logical accessibility</a:t>
            </a:r>
          </a:p>
          <a:p>
            <a:pPr marL="342900" indent="-342900">
              <a:spcBef>
                <a:spcPct val="20000"/>
              </a:spcBef>
              <a:buFontTx/>
              <a:buChar char="•"/>
              <a:defRPr/>
            </a:pPr>
            <a:r>
              <a:rPr lang="en-US" sz="2000" kern="0" dirty="0">
                <a:latin typeface="+mn-lt"/>
              </a:rPr>
              <a:t>Representation of null value</a:t>
            </a:r>
          </a:p>
          <a:p>
            <a:pPr marL="342900" indent="-342900">
              <a:spcBef>
                <a:spcPct val="20000"/>
              </a:spcBef>
              <a:buFontTx/>
              <a:buChar char="•"/>
              <a:defRPr/>
            </a:pPr>
            <a:r>
              <a:rPr lang="en-US" sz="2000" kern="0" dirty="0">
                <a:latin typeface="+mn-lt"/>
              </a:rPr>
              <a:t>Catalog facilities </a:t>
            </a:r>
          </a:p>
          <a:p>
            <a:pPr marL="342900" indent="-342900">
              <a:spcBef>
                <a:spcPct val="20000"/>
              </a:spcBef>
              <a:buFontTx/>
              <a:buChar char="•"/>
              <a:defRPr/>
            </a:pPr>
            <a:r>
              <a:rPr lang="en-US" sz="2000" kern="0" dirty="0">
                <a:latin typeface="+mn-lt"/>
              </a:rPr>
              <a:t>Data language</a:t>
            </a:r>
          </a:p>
          <a:p>
            <a:pPr marL="342900" indent="-342900">
              <a:spcBef>
                <a:spcPct val="20000"/>
              </a:spcBef>
              <a:buFontTx/>
              <a:buChar char="•"/>
              <a:defRPr/>
            </a:pPr>
            <a:r>
              <a:rPr lang="en-US" sz="2000" kern="0" dirty="0">
                <a:latin typeface="+mn-lt"/>
              </a:rPr>
              <a:t>View updatability</a:t>
            </a:r>
          </a:p>
          <a:p>
            <a:pPr marL="342900" indent="-342900">
              <a:spcBef>
                <a:spcPct val="20000"/>
              </a:spcBef>
              <a:buFontTx/>
              <a:buChar char="•"/>
              <a:defRPr/>
            </a:pPr>
            <a:r>
              <a:rPr lang="en-US" sz="2000" kern="0" dirty="0">
                <a:latin typeface="+mn-lt"/>
              </a:rPr>
              <a:t>Insert, update delete</a:t>
            </a:r>
          </a:p>
          <a:p>
            <a:pPr marL="342900" indent="-342900">
              <a:spcBef>
                <a:spcPct val="20000"/>
              </a:spcBef>
              <a:buFontTx/>
              <a:buChar char="•"/>
              <a:defRPr/>
            </a:pPr>
            <a:r>
              <a:rPr lang="en-US" sz="2000" kern="0" dirty="0">
                <a:latin typeface="+mn-lt"/>
              </a:rPr>
              <a:t>Physical data independent</a:t>
            </a:r>
          </a:p>
          <a:p>
            <a:pPr marL="342900" indent="-342900">
              <a:spcBef>
                <a:spcPct val="20000"/>
              </a:spcBef>
              <a:buFontTx/>
              <a:buChar char="•"/>
              <a:defRPr/>
            </a:pPr>
            <a:r>
              <a:rPr lang="en-US" sz="2000" kern="0" dirty="0">
                <a:latin typeface="+mn-lt"/>
              </a:rPr>
              <a:t>Logical data independent</a:t>
            </a:r>
          </a:p>
          <a:p>
            <a:pPr marL="342900" indent="-342900">
              <a:spcBef>
                <a:spcPct val="20000"/>
              </a:spcBef>
              <a:buFontTx/>
              <a:buChar char="•"/>
              <a:defRPr/>
            </a:pPr>
            <a:r>
              <a:rPr lang="en-US" sz="2000" kern="0" dirty="0">
                <a:latin typeface="+mn-lt"/>
              </a:rPr>
              <a:t>Integrity constraints </a:t>
            </a:r>
          </a:p>
          <a:p>
            <a:pPr marL="342900" indent="-342900">
              <a:spcBef>
                <a:spcPct val="20000"/>
              </a:spcBef>
              <a:buFontTx/>
              <a:buChar char="•"/>
              <a:defRPr/>
            </a:pPr>
            <a:r>
              <a:rPr lang="en-US" sz="2000" kern="0" dirty="0">
                <a:latin typeface="+mn-lt"/>
              </a:rPr>
              <a:t>Database distribution</a:t>
            </a:r>
          </a:p>
          <a:p>
            <a:pPr marL="342900" indent="-342900">
              <a:spcBef>
                <a:spcPct val="20000"/>
              </a:spcBef>
              <a:buFontTx/>
              <a:buChar char="•"/>
              <a:defRPr/>
            </a:pPr>
            <a:r>
              <a:rPr lang="en-US" sz="2000" kern="0" dirty="0">
                <a:latin typeface="+mn-lt"/>
              </a:rPr>
              <a:t>Non subversion </a:t>
            </a:r>
          </a:p>
          <a:p>
            <a:pPr marL="342900" indent="-342900">
              <a:spcBef>
                <a:spcPct val="20000"/>
              </a:spcBef>
              <a:defRPr/>
            </a:pPr>
            <a:endParaRPr lang="en-US" sz="2000" kern="0" dirty="0">
              <a:latin typeface="+mn-lt"/>
            </a:endParaRPr>
          </a:p>
        </p:txBody>
      </p:sp>
      <p:sp>
        <p:nvSpPr>
          <p:cNvPr id="8" name="Rectangle 7"/>
          <p:cNvSpPr/>
          <p:nvPr/>
        </p:nvSpPr>
        <p:spPr>
          <a:xfrm>
            <a:off x="1676400" y="762000"/>
            <a:ext cx="6575425" cy="400050"/>
          </a:xfrm>
          <a:prstGeom prst="rect">
            <a:avLst/>
          </a:prstGeom>
        </p:spPr>
        <p:txBody>
          <a:bodyPr>
            <a:spAutoFit/>
          </a:bodyPr>
          <a:lstStyle/>
          <a:p>
            <a:pPr marL="342900" indent="-342900" algn="ctr">
              <a:spcBef>
                <a:spcPct val="20000"/>
              </a:spcBef>
              <a:defRPr/>
            </a:pPr>
            <a:r>
              <a:rPr lang="en-US" sz="2000" kern="0" dirty="0">
                <a:solidFill>
                  <a:srgbClr val="008A00">
                    <a:lumMod val="75000"/>
                  </a:srgbClr>
                </a:solidFill>
                <a:latin typeface="Tahoma"/>
              </a:rPr>
              <a:t>Relational database management</a:t>
            </a:r>
          </a:p>
        </p:txBody>
      </p:sp>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94327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Codd’s</a:t>
            </a:r>
            <a:r>
              <a:rPr lang="en-US" dirty="0" smtClean="0"/>
              <a:t> Rules </a:t>
            </a:r>
            <a:endParaRPr lang="en-US" dirty="0"/>
          </a:p>
        </p:txBody>
      </p:sp>
      <p:sp>
        <p:nvSpPr>
          <p:cNvPr id="6" name="Content Placeholder 5"/>
          <p:cNvSpPr>
            <a:spLocks noGrp="1"/>
          </p:cNvSpPr>
          <p:nvPr>
            <p:ph idx="1"/>
          </p:nvPr>
        </p:nvSpPr>
        <p:spPr/>
        <p:txBody>
          <a:bodyPr>
            <a:normAutofit/>
          </a:bodyPr>
          <a:lstStyle/>
          <a:p>
            <a:r>
              <a:rPr lang="en-US" b="1" dirty="0" smtClean="0"/>
              <a:t>Rule </a:t>
            </a:r>
            <a:r>
              <a:rPr lang="en-US" b="1" dirty="0"/>
              <a:t>zero</a:t>
            </a:r>
          </a:p>
          <a:p>
            <a:r>
              <a:rPr lang="en-US" dirty="0"/>
              <a:t>This rule states that for a system to qualify as an </a:t>
            </a:r>
            <a:r>
              <a:rPr lang="en-US" b="1" dirty="0"/>
              <a:t>RDBMS</a:t>
            </a:r>
            <a:r>
              <a:rPr lang="en-US" dirty="0"/>
              <a:t>, it must be able to manage database entirely through the relational capabilities.</a:t>
            </a:r>
          </a:p>
          <a:p>
            <a:pPr algn="just"/>
            <a:r>
              <a:rPr lang="en-US" dirty="0" smtClean="0"/>
              <a:t>This is a foundation rule, which acts as a base for all the other rules.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7" name="Footer Placeholder 6"/>
          <p:cNvSpPr>
            <a:spLocks noGrp="1"/>
          </p:cNvSpPr>
          <p:nvPr>
            <p:ph type="ftr" sz="quarter" idx="4294967295"/>
          </p:nvPr>
        </p:nvSpPr>
        <p:spPr>
          <a:xfrm>
            <a:off x="3124200" y="6356350"/>
            <a:ext cx="2895600" cy="365125"/>
          </a:xfrm>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6096000"/>
          </a:xfrm>
        </p:spPr>
        <p:txBody>
          <a:bodyPr>
            <a:normAutofit fontScale="92500" lnSpcReduction="20000"/>
          </a:bodyPr>
          <a:lstStyle/>
          <a:p>
            <a:r>
              <a:rPr lang="en-US" sz="3000" b="1" dirty="0">
                <a:solidFill>
                  <a:schemeClr val="accent1"/>
                </a:solidFill>
              </a:rPr>
              <a:t>Rule 1: Information Rule</a:t>
            </a:r>
          </a:p>
          <a:p>
            <a:pPr algn="just"/>
            <a:r>
              <a:rPr lang="en-US" dirty="0" smtClean="0"/>
              <a:t>The data stored in a database, may it be user data or metadata, must be a value of some table cell. Everything in a database must be stored in a table format.</a:t>
            </a:r>
          </a:p>
          <a:p>
            <a:r>
              <a:rPr lang="en-US" sz="3000" b="1" dirty="0">
                <a:solidFill>
                  <a:schemeClr val="accent1"/>
                </a:solidFill>
              </a:rPr>
              <a:t>Rule 2: Guaranteed Access Rule</a:t>
            </a:r>
          </a:p>
          <a:p>
            <a:pPr algn="just"/>
            <a:r>
              <a:rPr lang="en-US" dirty="0" smtClean="0"/>
              <a:t>Every single data element (value) is guaranteed to be accessible logically with a combination of table-name, primary-key (row value), and attribute-name (column value). </a:t>
            </a:r>
            <a:r>
              <a:rPr lang="en-US" dirty="0" smtClean="0">
                <a:solidFill>
                  <a:srgbClr val="FF0000"/>
                </a:solidFill>
              </a:rPr>
              <a:t>No other means, such as pointers, can be used to access data</a:t>
            </a:r>
            <a:r>
              <a:rPr lang="en-US" dirty="0" smtClean="0"/>
              <a:t>.</a:t>
            </a:r>
          </a:p>
          <a:p>
            <a:pPr algn="just"/>
            <a:r>
              <a:rPr lang="en-US" dirty="0"/>
              <a:t>Each unique piece of data(atomic value) should be </a:t>
            </a:r>
            <a:r>
              <a:rPr lang="en-US" dirty="0" err="1"/>
              <a:t>accesible</a:t>
            </a:r>
            <a:r>
              <a:rPr lang="en-US" dirty="0"/>
              <a:t> by : </a:t>
            </a:r>
            <a:r>
              <a:rPr lang="en-US" b="1" dirty="0"/>
              <a:t>Table Name + Primary Key(Row) + Attribute(column)</a:t>
            </a:r>
            <a:r>
              <a:rPr lang="en-US" dirty="0"/>
              <a:t>.</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Footer Placeholder 4"/>
          <p:cNvSpPr>
            <a:spLocks noGrp="1"/>
          </p:cNvSpPr>
          <p:nvPr>
            <p:ph type="ftr" sz="quarter" idx="4294967295"/>
          </p:nvPr>
        </p:nvSpPr>
        <p:spPr>
          <a:xfrm>
            <a:off x="3124200" y="6356350"/>
            <a:ext cx="2895600" cy="365125"/>
          </a:xfrm>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28600"/>
            <a:ext cx="8229600" cy="2677656"/>
          </a:xfrm>
          <a:prstGeom prst="rect">
            <a:avLst/>
          </a:prstGeom>
        </p:spPr>
        <p:txBody>
          <a:bodyPr wrap="square">
            <a:spAutoFit/>
          </a:bodyPr>
          <a:lstStyle/>
          <a:p>
            <a:pPr marL="342900" indent="-342900">
              <a:lnSpc>
                <a:spcPct val="80000"/>
              </a:lnSpc>
              <a:spcBef>
                <a:spcPct val="20000"/>
              </a:spcBef>
              <a:buFont typeface="Arial" pitchFamily="34" charset="0"/>
              <a:buChar char="•"/>
            </a:pPr>
            <a:r>
              <a:rPr lang="en-US" sz="2800" b="1" dirty="0">
                <a:solidFill>
                  <a:schemeClr val="accent1"/>
                </a:solidFill>
              </a:rPr>
              <a:t>Rule 3: Systematic Treatment of NULL Values</a:t>
            </a:r>
          </a:p>
          <a:p>
            <a:pPr algn="just"/>
            <a:r>
              <a:rPr lang="en-US" sz="2800" dirty="0" smtClean="0"/>
              <a:t>The NULL values in a database must be given a systematic and uniform treatment. This is a very important rule because a NULL can be interpreted as one the following − </a:t>
            </a:r>
            <a:r>
              <a:rPr lang="en-US" sz="2800" dirty="0" smtClean="0">
                <a:solidFill>
                  <a:srgbClr val="FF0000"/>
                </a:solidFill>
              </a:rPr>
              <a:t>data is missing, data is not known, or data is not applicable</a:t>
            </a:r>
            <a:r>
              <a:rPr lang="en-US" sz="2800" dirty="0" smtClean="0"/>
              <a:t>.</a:t>
            </a:r>
            <a:endParaRPr lang="en-US" sz="2800" dirty="0"/>
          </a:p>
        </p:txBody>
      </p:sp>
      <p:sp>
        <p:nvSpPr>
          <p:cNvPr id="5" name="Rectangle 4"/>
          <p:cNvSpPr/>
          <p:nvPr/>
        </p:nvSpPr>
        <p:spPr>
          <a:xfrm>
            <a:off x="533400" y="3048000"/>
            <a:ext cx="8305800" cy="2616101"/>
          </a:xfrm>
          <a:prstGeom prst="rect">
            <a:avLst/>
          </a:prstGeom>
        </p:spPr>
        <p:txBody>
          <a:bodyPr wrap="square">
            <a:spAutoFit/>
          </a:bodyPr>
          <a:lstStyle/>
          <a:p>
            <a:pPr marL="342900" indent="-342900">
              <a:lnSpc>
                <a:spcPct val="80000"/>
              </a:lnSpc>
              <a:spcBef>
                <a:spcPct val="20000"/>
              </a:spcBef>
              <a:buFont typeface="Arial" pitchFamily="34" charset="0"/>
              <a:buChar char="•"/>
            </a:pPr>
            <a:r>
              <a:rPr lang="en-US" sz="2800" b="1" dirty="0">
                <a:solidFill>
                  <a:schemeClr val="accent1"/>
                </a:solidFill>
              </a:rPr>
              <a:t>Rule 4: Active Online Catalog</a:t>
            </a:r>
          </a:p>
          <a:p>
            <a:pPr algn="just"/>
            <a:r>
              <a:rPr lang="en-US" sz="2800" dirty="0" smtClean="0"/>
              <a:t>The structure description of the entire database must be stored in an online catalog, known as </a:t>
            </a:r>
            <a:r>
              <a:rPr lang="en-US" sz="2800" b="1" dirty="0" smtClean="0"/>
              <a:t>data dictionary</a:t>
            </a:r>
            <a:r>
              <a:rPr lang="en-US" sz="2800" dirty="0" smtClean="0"/>
              <a:t>, which can be accessed by authorized users. Users can use the same query language to access the catalog which they use to access the database itself.</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229600" cy="2677656"/>
          </a:xfrm>
          <a:prstGeom prst="rect">
            <a:avLst/>
          </a:prstGeom>
        </p:spPr>
        <p:txBody>
          <a:bodyPr wrap="square">
            <a:spAutoFit/>
          </a:bodyPr>
          <a:lstStyle/>
          <a:p>
            <a:pPr algn="just"/>
            <a:r>
              <a:rPr lang="en-US" sz="2800" b="1" dirty="0" smtClean="0">
                <a:solidFill>
                  <a:schemeClr val="accent1"/>
                </a:solidFill>
              </a:rPr>
              <a:t>Rule 5: Comprehensive Data Sub-Language Rule</a:t>
            </a:r>
          </a:p>
          <a:p>
            <a:pPr algn="just"/>
            <a:r>
              <a:rPr lang="en-US" sz="2800" dirty="0"/>
              <a:t>One well structured language must be there to provide all manners of access to the data stored in the database. Example: </a:t>
            </a:r>
            <a:r>
              <a:rPr lang="en-US" sz="2800" b="1" dirty="0"/>
              <a:t>SQL</a:t>
            </a:r>
            <a:r>
              <a:rPr lang="en-US" sz="2800" dirty="0"/>
              <a:t>, etc. </a:t>
            </a:r>
            <a:r>
              <a:rPr lang="en-US" sz="2800" dirty="0" smtClean="0">
                <a:solidFill>
                  <a:srgbClr val="FF0000"/>
                </a:solidFill>
              </a:rPr>
              <a:t>If the database allows access to data without any help of this language, then it is considered as a violation.</a:t>
            </a:r>
            <a:endParaRPr lang="en-US" sz="2800" dirty="0">
              <a:solidFill>
                <a:srgbClr val="FF0000"/>
              </a:solidFill>
            </a:endParaRPr>
          </a:p>
        </p:txBody>
      </p:sp>
      <p:sp>
        <p:nvSpPr>
          <p:cNvPr id="3" name="Rectangle 2"/>
          <p:cNvSpPr/>
          <p:nvPr/>
        </p:nvSpPr>
        <p:spPr>
          <a:xfrm>
            <a:off x="304800" y="4267200"/>
            <a:ext cx="8001000" cy="1384995"/>
          </a:xfrm>
          <a:prstGeom prst="rect">
            <a:avLst/>
          </a:prstGeom>
        </p:spPr>
        <p:txBody>
          <a:bodyPr wrap="square">
            <a:spAutoFit/>
          </a:bodyPr>
          <a:lstStyle/>
          <a:p>
            <a:pPr algn="just"/>
            <a:r>
              <a:rPr lang="en-US" sz="2800" b="1" dirty="0">
                <a:solidFill>
                  <a:schemeClr val="accent1"/>
                </a:solidFill>
              </a:rPr>
              <a:t>Rule 6: View Updating Rule</a:t>
            </a:r>
          </a:p>
          <a:p>
            <a:pPr algn="just"/>
            <a:r>
              <a:rPr lang="en-US" sz="2800" dirty="0" smtClean="0"/>
              <a:t>All the views of a database, which can theoretically be updated, must also be updatable by the system.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001000" cy="2591479"/>
          </a:xfrm>
          <a:prstGeom prst="rect">
            <a:avLst/>
          </a:prstGeom>
        </p:spPr>
        <p:txBody>
          <a:bodyPr wrap="square">
            <a:spAutoFit/>
          </a:bodyPr>
          <a:lstStyle/>
          <a:p>
            <a:pPr marL="342900" indent="-342900">
              <a:lnSpc>
                <a:spcPct val="80000"/>
              </a:lnSpc>
              <a:spcBef>
                <a:spcPct val="20000"/>
              </a:spcBef>
              <a:buFont typeface="Arial" pitchFamily="34" charset="0"/>
              <a:buChar char="•"/>
            </a:pPr>
            <a:r>
              <a:rPr lang="en-US" sz="2800" b="1" dirty="0">
                <a:solidFill>
                  <a:schemeClr val="accent1"/>
                </a:solidFill>
              </a:rPr>
              <a:t>Rule 7: High-Level Insert, Update, and Delete Rule</a:t>
            </a:r>
          </a:p>
          <a:p>
            <a:pPr algn="just"/>
            <a:r>
              <a:rPr lang="en-US" sz="2800" dirty="0" smtClean="0"/>
              <a:t>A database must support high-level insertion, </a:t>
            </a:r>
            <a:r>
              <a:rPr lang="en-US" sz="2800" dirty="0" err="1" smtClean="0"/>
              <a:t>updation</a:t>
            </a:r>
            <a:r>
              <a:rPr lang="en-US" sz="2800" dirty="0" smtClean="0"/>
              <a:t>, and deletion. This must not be limited to a single row, that is, it must also support union, intersection and minus operations to yield sets of data records.</a:t>
            </a:r>
            <a:endParaRPr lang="en-US" sz="2800" dirty="0"/>
          </a:p>
        </p:txBody>
      </p:sp>
      <p:sp>
        <p:nvSpPr>
          <p:cNvPr id="3" name="Rectangle 2"/>
          <p:cNvSpPr/>
          <p:nvPr/>
        </p:nvSpPr>
        <p:spPr>
          <a:xfrm>
            <a:off x="609600" y="3886200"/>
            <a:ext cx="7772400" cy="2591479"/>
          </a:xfrm>
          <a:prstGeom prst="rect">
            <a:avLst/>
          </a:prstGeom>
        </p:spPr>
        <p:txBody>
          <a:bodyPr wrap="square">
            <a:spAutoFit/>
          </a:bodyPr>
          <a:lstStyle/>
          <a:p>
            <a:pPr marL="342900" indent="-342900">
              <a:lnSpc>
                <a:spcPct val="80000"/>
              </a:lnSpc>
              <a:spcBef>
                <a:spcPct val="20000"/>
              </a:spcBef>
              <a:buFont typeface="Arial" pitchFamily="34" charset="0"/>
              <a:buChar char="•"/>
            </a:pPr>
            <a:r>
              <a:rPr lang="en-US" sz="2800" b="1" dirty="0">
                <a:solidFill>
                  <a:schemeClr val="accent1"/>
                </a:solidFill>
              </a:rPr>
              <a:t>Rule 8: Physical Data Independence</a:t>
            </a:r>
          </a:p>
          <a:p>
            <a:pPr algn="just"/>
            <a:r>
              <a:rPr lang="en-US" sz="2800" dirty="0" smtClean="0"/>
              <a:t>The data stored in a database must be independent of the applications that access the database. Any change in the physical structure of a database must </a:t>
            </a:r>
            <a:r>
              <a:rPr lang="en-US" sz="2800" dirty="0" smtClean="0">
                <a:solidFill>
                  <a:srgbClr val="FF0000"/>
                </a:solidFill>
              </a:rPr>
              <a:t>not have any impact on how the data is being accessed by external applications.</a:t>
            </a:r>
            <a:endParaRPr lang="en-US" sz="2800"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2359"/>
            <a:ext cx="8153400" cy="6555641"/>
          </a:xfrm>
          <a:prstGeom prst="rect">
            <a:avLst/>
          </a:prstGeom>
        </p:spPr>
        <p:txBody>
          <a:bodyPr wrap="square">
            <a:spAutoFit/>
          </a:bodyPr>
          <a:lstStyle/>
          <a:p>
            <a:pPr marL="342900" indent="-342900">
              <a:lnSpc>
                <a:spcPct val="80000"/>
              </a:lnSpc>
              <a:spcBef>
                <a:spcPct val="20000"/>
              </a:spcBef>
              <a:buFont typeface="Arial" pitchFamily="34" charset="0"/>
              <a:buChar char="•"/>
            </a:pPr>
            <a:r>
              <a:rPr lang="en-US" sz="2800" b="1" dirty="0">
                <a:solidFill>
                  <a:schemeClr val="accent1"/>
                </a:solidFill>
              </a:rPr>
              <a:t>Rule 9: Logical Data Independence</a:t>
            </a:r>
          </a:p>
          <a:p>
            <a:pPr algn="just"/>
            <a:r>
              <a:rPr lang="en-US" sz="2800" dirty="0" smtClean="0"/>
              <a:t>The logical data in a database must be independent of its user’s view (application). Any change in logical data must not affect the applications using it. For example, </a:t>
            </a:r>
            <a:r>
              <a:rPr lang="en-US" sz="2800" dirty="0" smtClean="0">
                <a:solidFill>
                  <a:srgbClr val="FF0000"/>
                </a:solidFill>
              </a:rPr>
              <a:t>if two tables are merged or one is split into two different tables, there should be no impact or change on the user application. </a:t>
            </a:r>
            <a:r>
              <a:rPr lang="en-US" sz="2800" dirty="0" smtClean="0"/>
              <a:t>This is one of the most difficult rule to apply.</a:t>
            </a:r>
          </a:p>
          <a:p>
            <a:pPr marL="342900" indent="-342900">
              <a:lnSpc>
                <a:spcPct val="80000"/>
              </a:lnSpc>
              <a:spcBef>
                <a:spcPct val="20000"/>
              </a:spcBef>
              <a:buFont typeface="Arial" pitchFamily="34" charset="0"/>
              <a:buChar char="•"/>
            </a:pPr>
            <a:r>
              <a:rPr lang="en-US" sz="2800" b="1" dirty="0">
                <a:solidFill>
                  <a:schemeClr val="accent1"/>
                </a:solidFill>
              </a:rPr>
              <a:t>Rule 10: Integrity Independence</a:t>
            </a:r>
          </a:p>
          <a:p>
            <a:pPr algn="just"/>
            <a:r>
              <a:rPr lang="en-US" sz="2800" dirty="0" smtClean="0"/>
              <a:t>A </a:t>
            </a:r>
            <a:r>
              <a:rPr lang="en-US" sz="2800" dirty="0" smtClean="0">
                <a:solidFill>
                  <a:srgbClr val="FF0000"/>
                </a:solidFill>
              </a:rPr>
              <a:t>database must be independent of the application </a:t>
            </a:r>
            <a:r>
              <a:rPr lang="en-US" sz="2800" dirty="0" smtClean="0"/>
              <a:t>that uses it. All its integrity constraints can be independently modified without the need of any change in the application. This rule makes a database </a:t>
            </a:r>
            <a:r>
              <a:rPr lang="en-US" sz="2800" dirty="0" smtClean="0">
                <a:solidFill>
                  <a:srgbClr val="FF0000"/>
                </a:solidFill>
              </a:rPr>
              <a:t>independent of the front-end application and its interface.</a:t>
            </a:r>
            <a:endParaRPr lang="en-US" sz="2800" dirty="0">
              <a:solidFill>
                <a:srgbClr val="FF0000"/>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8382000" cy="5170646"/>
          </a:xfrm>
          <a:prstGeom prst="rect">
            <a:avLst/>
          </a:prstGeom>
        </p:spPr>
        <p:txBody>
          <a:bodyPr wrap="square">
            <a:spAutoFit/>
          </a:bodyPr>
          <a:lstStyle/>
          <a:p>
            <a:r>
              <a:rPr lang="en-US" sz="2800" b="1" dirty="0">
                <a:solidFill>
                  <a:schemeClr val="accent1"/>
                </a:solidFill>
              </a:rPr>
              <a:t>Rule 11: Distribution Independence</a:t>
            </a:r>
          </a:p>
          <a:p>
            <a:r>
              <a:rPr lang="en-US" sz="2800" dirty="0" smtClean="0"/>
              <a:t>The </a:t>
            </a:r>
            <a:r>
              <a:rPr lang="en-US" sz="2800" dirty="0" smtClean="0">
                <a:solidFill>
                  <a:srgbClr val="FF0000"/>
                </a:solidFill>
              </a:rPr>
              <a:t>end-user must not be able to see that the data is distributed over various locations</a:t>
            </a:r>
            <a:r>
              <a:rPr lang="en-US" sz="2800" dirty="0" smtClean="0"/>
              <a:t>. Users should always get the impression that the data is located at one site only. This rule has been regarded as the </a:t>
            </a:r>
            <a:r>
              <a:rPr lang="en-US" sz="2800" dirty="0" smtClean="0">
                <a:solidFill>
                  <a:srgbClr val="FF0000"/>
                </a:solidFill>
              </a:rPr>
              <a:t>foundation of distributed database systems.</a:t>
            </a:r>
          </a:p>
          <a:p>
            <a:endParaRPr lang="en-US" dirty="0" smtClean="0"/>
          </a:p>
          <a:p>
            <a:r>
              <a:rPr lang="en-US" sz="2800" b="1" dirty="0">
                <a:solidFill>
                  <a:schemeClr val="accent1"/>
                </a:solidFill>
              </a:rPr>
              <a:t>Rule 12: Non-Subversion Rule</a:t>
            </a:r>
          </a:p>
          <a:p>
            <a:pPr algn="just"/>
            <a:r>
              <a:rPr lang="en-US" sz="2800" dirty="0" smtClean="0"/>
              <a:t>If a system has an interface that provides access to low-level records, then the interface must not be able to subvert the system and bypass security and integrity constraints</a:t>
            </a:r>
            <a:r>
              <a:rPr lang="en-US" sz="3200" dirty="0" smtClean="0"/>
              <a:t>.</a:t>
            </a:r>
            <a:endParaRPr lang="en-US" sz="32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p:spPr>
        <p:txBody>
          <a:bodyPr/>
          <a:lstStyle/>
          <a:p>
            <a:r>
              <a:rPr lang="en-US" dirty="0" smtClean="0">
                <a:solidFill>
                  <a:srgbClr val="FF0000"/>
                </a:solidFill>
              </a:rPr>
              <a:t>Contents</a:t>
            </a:r>
            <a:endParaRPr lang="en-US" dirty="0">
              <a:solidFill>
                <a:srgbClr val="FF0000"/>
              </a:solidFill>
            </a:endParaRPr>
          </a:p>
        </p:txBody>
      </p:sp>
      <p:sp>
        <p:nvSpPr>
          <p:cNvPr id="3" name="Subtitle 2"/>
          <p:cNvSpPr>
            <a:spLocks noGrp="1"/>
          </p:cNvSpPr>
          <p:nvPr>
            <p:ph type="subTitle" idx="1"/>
          </p:nvPr>
        </p:nvSpPr>
        <p:spPr>
          <a:xfrm>
            <a:off x="152400" y="1524000"/>
            <a:ext cx="8991600" cy="4800600"/>
          </a:xfrm>
        </p:spPr>
        <p:txBody>
          <a:bodyPr>
            <a:noAutofit/>
          </a:bodyPr>
          <a:lstStyle/>
          <a:p>
            <a:pPr algn="l">
              <a:buFont typeface="Arial" pitchFamily="34" charset="0"/>
              <a:buChar char="•"/>
            </a:pPr>
            <a:r>
              <a:rPr lang="en-US" sz="2800" dirty="0" smtClean="0">
                <a:solidFill>
                  <a:srgbClr val="FF0000"/>
                </a:solidFill>
              </a:rPr>
              <a:t> Relational Model: Basic concepts, Attributes and Domains, </a:t>
            </a:r>
          </a:p>
          <a:p>
            <a:pPr algn="l">
              <a:buFont typeface="Arial" pitchFamily="34" charset="0"/>
              <a:buChar char="•"/>
            </a:pPr>
            <a:r>
              <a:rPr lang="en-US" sz="2800" dirty="0" smtClean="0">
                <a:solidFill>
                  <a:srgbClr val="FF0000"/>
                </a:solidFill>
              </a:rPr>
              <a:t> CODD's Rules, Relational Integrity: Domain, </a:t>
            </a:r>
          </a:p>
          <a:p>
            <a:pPr algn="l">
              <a:buFont typeface="Arial" pitchFamily="34" charset="0"/>
              <a:buChar char="•"/>
            </a:pPr>
            <a:r>
              <a:rPr lang="en-US" sz="2800" dirty="0" smtClean="0">
                <a:solidFill>
                  <a:srgbClr val="FF0000"/>
                </a:solidFill>
              </a:rPr>
              <a:t> Referential Integrities, Enterprise Constraints,</a:t>
            </a:r>
          </a:p>
          <a:p>
            <a:pPr algn="l">
              <a:buFont typeface="Arial" pitchFamily="34" charset="0"/>
              <a:buChar char="•"/>
            </a:pPr>
            <a:r>
              <a:rPr lang="en-US" sz="2800" dirty="0" smtClean="0">
                <a:solidFill>
                  <a:schemeClr val="tx1"/>
                </a:solidFill>
              </a:rPr>
              <a:t> </a:t>
            </a:r>
            <a:r>
              <a:rPr lang="en-US" sz="2800" dirty="0" smtClean="0">
                <a:solidFill>
                  <a:srgbClr val="FF0000"/>
                </a:solidFill>
              </a:rPr>
              <a:t>Database Design</a:t>
            </a:r>
            <a:r>
              <a:rPr lang="en-US" sz="2800" dirty="0" smtClean="0">
                <a:solidFill>
                  <a:schemeClr val="tx1"/>
                </a:solidFill>
              </a:rPr>
              <a:t>: </a:t>
            </a:r>
            <a:r>
              <a:rPr lang="en-US" sz="2800" dirty="0" smtClean="0">
                <a:solidFill>
                  <a:srgbClr val="FF0000"/>
                </a:solidFill>
              </a:rPr>
              <a:t>Features of Good Relational Designs</a:t>
            </a:r>
            <a:r>
              <a:rPr lang="en-US" sz="2800" dirty="0" smtClean="0">
                <a:solidFill>
                  <a:schemeClr val="tx1"/>
                </a:solidFill>
              </a:rPr>
              <a:t>,  </a:t>
            </a:r>
          </a:p>
          <a:p>
            <a:pPr algn="l"/>
            <a:r>
              <a:rPr lang="en-US" sz="2800" dirty="0">
                <a:solidFill>
                  <a:schemeClr val="tx1"/>
                </a:solidFill>
              </a:rPr>
              <a:t> </a:t>
            </a:r>
            <a:r>
              <a:rPr lang="en-US" sz="2800" dirty="0" smtClean="0">
                <a:solidFill>
                  <a:schemeClr val="tx1"/>
                </a:solidFill>
              </a:rPr>
              <a:t>  Normalization, </a:t>
            </a:r>
          </a:p>
          <a:p>
            <a:pPr algn="l">
              <a:buFont typeface="Arial" pitchFamily="34" charset="0"/>
              <a:buChar char="•"/>
            </a:pPr>
            <a:r>
              <a:rPr lang="en-US" sz="2800" dirty="0" smtClean="0">
                <a:solidFill>
                  <a:schemeClr val="tx1"/>
                </a:solidFill>
              </a:rPr>
              <a:t> Atomic Domains and First Normal Form, </a:t>
            </a:r>
          </a:p>
          <a:p>
            <a:pPr algn="l">
              <a:buFont typeface="Arial" pitchFamily="34" charset="0"/>
              <a:buChar char="•"/>
            </a:pPr>
            <a:r>
              <a:rPr lang="en-US" sz="2800" dirty="0" smtClean="0">
                <a:solidFill>
                  <a:schemeClr val="tx1"/>
                </a:solidFill>
              </a:rPr>
              <a:t> Decomposition using Functional Dependencies,</a:t>
            </a:r>
          </a:p>
          <a:p>
            <a:pPr algn="l">
              <a:buFont typeface="Arial" pitchFamily="34" charset="0"/>
              <a:buChar char="•"/>
            </a:pPr>
            <a:r>
              <a:rPr lang="en-US" sz="2800" dirty="0" smtClean="0">
                <a:solidFill>
                  <a:schemeClr val="tx1"/>
                </a:solidFill>
              </a:rPr>
              <a:t>  Algorithms for Decomposition, 2NF, 3NF, BCNF,</a:t>
            </a:r>
          </a:p>
          <a:p>
            <a:pPr algn="l">
              <a:buFont typeface="Arial" pitchFamily="34" charset="0"/>
              <a:buChar char="•"/>
            </a:pPr>
            <a:r>
              <a:rPr lang="en-US" sz="2800" dirty="0" smtClean="0">
                <a:solidFill>
                  <a:schemeClr val="tx1"/>
                </a:solidFill>
              </a:rPr>
              <a:t> </a:t>
            </a:r>
            <a:r>
              <a:rPr lang="en-US" sz="2800" dirty="0" smtClean="0">
                <a:solidFill>
                  <a:srgbClr val="FF0000"/>
                </a:solidFill>
              </a:rPr>
              <a:t>Modeling Temporal Data. </a:t>
            </a:r>
            <a:r>
              <a:rPr lang="en-US" sz="2800" dirty="0" smtClean="0">
                <a:solidFill>
                  <a:schemeClr val="tx1"/>
                </a:solidFill>
              </a:rPr>
              <a:t>	</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4294967295"/>
          </p:nvPr>
        </p:nvSpPr>
        <p:spPr>
          <a:xfrm>
            <a:off x="3124200" y="6356350"/>
            <a:ext cx="2895600" cy="365125"/>
          </a:xfrm>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Shape 1"/>
          <p:cNvSpPr txBox="1">
            <a:spLocks noChangeArrowheads="1"/>
          </p:cNvSpPr>
          <p:nvPr/>
        </p:nvSpPr>
        <p:spPr bwMode="auto">
          <a:xfrm>
            <a:off x="9906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FontTx/>
              <a:buNone/>
            </a:pPr>
            <a:r>
              <a:rPr lang="en-US" altLang="en-US" sz="3200" b="0">
                <a:solidFill>
                  <a:srgbClr val="006699"/>
                </a:solidFill>
                <a:latin typeface="Arial" pitchFamily="34" charset="0"/>
                <a:ea typeface="MS PGothic" pitchFamily="34" charset="-128"/>
              </a:rPr>
              <a:t>Database Components</a:t>
            </a:r>
          </a:p>
        </p:txBody>
      </p:sp>
      <p:sp>
        <p:nvSpPr>
          <p:cNvPr id="522" name="TextShape 2"/>
          <p:cNvSpPr txBox="1">
            <a:spLocks noChangeArrowheads="1"/>
          </p:cNvSpPr>
          <p:nvPr/>
        </p:nvSpPr>
        <p:spPr bwMode="auto">
          <a:xfrm>
            <a:off x="304800" y="1600200"/>
            <a:ext cx="8839200" cy="5257800"/>
          </a:xfrm>
          <a:prstGeom prst="rect">
            <a:avLst/>
          </a:prstGeom>
          <a:noFill/>
          <a:ln w="9525">
            <a:noFill/>
            <a:miter lim="800000"/>
            <a:headEnd/>
            <a:tailEnd/>
          </a:ln>
        </p:spPr>
        <p:txBody>
          <a:bodyPr/>
          <a:lstStyle/>
          <a:p>
            <a:pPr>
              <a:defRPr/>
            </a:pPr>
            <a:r>
              <a:rPr lang="en-US" sz="2600" dirty="0">
                <a:latin typeface="Perpetua" pitchFamily="18" charset="0"/>
              </a:rPr>
              <a:t>1. Back End Engine</a:t>
            </a:r>
            <a:endParaRPr lang="en-US" dirty="0"/>
          </a:p>
          <a:p>
            <a:pPr>
              <a:defRPr/>
            </a:pPr>
            <a:r>
              <a:rPr lang="en-US" sz="2600" dirty="0">
                <a:latin typeface="Perpetua" pitchFamily="18" charset="0"/>
              </a:rPr>
              <a:t>		Used for Disk </a:t>
            </a:r>
            <a:r>
              <a:rPr lang="en-US" sz="2600" dirty="0" err="1">
                <a:latin typeface="Perpetua" pitchFamily="18" charset="0"/>
              </a:rPr>
              <a:t>Input/Output</a:t>
            </a:r>
            <a:r>
              <a:rPr lang="en-US" sz="2600" dirty="0">
                <a:latin typeface="Perpetua" pitchFamily="18" charset="0"/>
              </a:rPr>
              <a:t> processes</a:t>
            </a:r>
            <a:endParaRPr lang="en-US" dirty="0"/>
          </a:p>
          <a:p>
            <a:pPr>
              <a:defRPr/>
            </a:pPr>
            <a:r>
              <a:rPr lang="en-US" sz="2600" dirty="0">
                <a:latin typeface="Perpetua" pitchFamily="18" charset="0"/>
              </a:rPr>
              <a:t>		(Read/Write/Find)</a:t>
            </a:r>
            <a:endParaRPr lang="en-US" dirty="0"/>
          </a:p>
          <a:p>
            <a:pPr>
              <a:defRPr/>
            </a:pPr>
            <a:r>
              <a:rPr lang="en-US" sz="2600" dirty="0">
                <a:latin typeface="Perpetua" pitchFamily="18" charset="0"/>
              </a:rPr>
              <a:t>2. Front End Processor</a:t>
            </a:r>
            <a:endParaRPr lang="en-US" dirty="0"/>
          </a:p>
          <a:p>
            <a:pPr>
              <a:defRPr/>
            </a:pPr>
            <a:r>
              <a:rPr lang="en-US" sz="2600" dirty="0">
                <a:latin typeface="Perpetua" pitchFamily="18" charset="0"/>
              </a:rPr>
              <a:t>		Data manipulation</a:t>
            </a:r>
            <a:endParaRPr lang="en-US" dirty="0"/>
          </a:p>
          <a:p>
            <a:pPr>
              <a:defRPr/>
            </a:pPr>
            <a:r>
              <a:rPr lang="en-US" sz="2600" dirty="0">
                <a:latin typeface="Perpetua" pitchFamily="18" charset="0"/>
              </a:rPr>
              <a:t>		String/Arithmetic/Statistical operations</a:t>
            </a:r>
            <a:endParaRPr lang="en-US" dirty="0"/>
          </a:p>
          <a:p>
            <a:pPr>
              <a:defRPr/>
            </a:pPr>
            <a:r>
              <a:rPr lang="en-US" sz="2600" dirty="0">
                <a:latin typeface="Perpetua" pitchFamily="18" charset="0"/>
              </a:rPr>
              <a:t>3. DBMS Interface</a:t>
            </a:r>
            <a:endParaRPr lang="en-US" dirty="0"/>
          </a:p>
          <a:p>
            <a:pPr>
              <a:defRPr/>
            </a:pPr>
            <a:r>
              <a:rPr lang="en-US" sz="2600" dirty="0">
                <a:latin typeface="Perpetua" pitchFamily="18" charset="0"/>
              </a:rPr>
              <a:t>		Data Definition Language (DDL)
		Data Manipulation Language (DML)</a:t>
            </a:r>
            <a:endParaRPr lang="en-US" dirty="0"/>
          </a:p>
          <a:p>
            <a:pPr>
              <a:defRPr/>
            </a:pPr>
            <a:r>
              <a:rPr lang="en-US" sz="2600" dirty="0">
                <a:latin typeface="Perpetua" pitchFamily="18" charset="0"/>
              </a:rPr>
              <a:t>4.Programmer Interface</a:t>
            </a:r>
            <a:endParaRPr lang="en-US" dirty="0"/>
          </a:p>
          <a:p>
            <a:pPr>
              <a:defRPr/>
            </a:pPr>
            <a:r>
              <a:rPr lang="en-US" sz="2600" dirty="0">
                <a:latin typeface="Perpetua" pitchFamily="18" charset="0"/>
              </a:rPr>
              <a:t>		Applications Environment (4GL’s, Embedded 			capability)</a:t>
            </a:r>
            <a:endParaRPr lang="en-US" dirty="0"/>
          </a:p>
        </p:txBody>
      </p:sp>
      <p:sp>
        <p:nvSpPr>
          <p:cNvPr id="79876" name="TextShape 3"/>
          <p:cNvSpPr txBox="1">
            <a:spLocks noChangeArrowheads="1"/>
          </p:cNvSpPr>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spcBef>
                <a:spcPct val="0"/>
              </a:spcBef>
              <a:buFontTx/>
              <a:buNone/>
            </a:pPr>
            <a:fld id="{5FF0EA57-214F-4850-B671-382B14DF7E32}" type="slidenum">
              <a:rPr lang="en-US" altLang="en-US" sz="1600" b="0">
                <a:solidFill>
                  <a:srgbClr val="000000"/>
                </a:solidFill>
                <a:latin typeface="Arial" pitchFamily="34" charset="0"/>
                <a:ea typeface="MS PGothic" pitchFamily="34" charset="-128"/>
              </a:rPr>
              <a:pPr>
                <a:spcBef>
                  <a:spcPct val="0"/>
                </a:spcBef>
                <a:buFontTx/>
                <a:buNone/>
              </a:pPr>
              <a:t>20</a:t>
            </a:fld>
            <a:endParaRPr lang="en-US" altLang="en-US" sz="1200" b="0">
              <a:solidFill>
                <a:srgbClr val="CF0E30"/>
              </a:solidFill>
              <a:latin typeface="Book Antiqua" pitchFamily="18" charset="0"/>
            </a:endParaRPr>
          </a:p>
        </p:txBody>
      </p:sp>
      <p:pic>
        <p:nvPicPr>
          <p:cNvPr id="798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76400" cy="151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68768840"/>
      </p:ext>
    </p:extLst>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22">
                                            <p:txEl>
                                              <p:charRg st="0" end="332"/>
                                            </p:txEl>
                                          </p:spTgt>
                                        </p:tgtEl>
                                        <p:attrNameLst>
                                          <p:attrName>style.visibility</p:attrName>
                                        </p:attrNameLst>
                                      </p:cBhvr>
                                      <p:to>
                                        <p:strVal val="visible"/>
                                      </p:to>
                                    </p:set>
                                    <p:anim calcmode="lin" valueType="num">
                                      <p:cBhvr additive="repl">
                                        <p:cTn id="7" dur="500" fill="hold"/>
                                        <p:tgtEl>
                                          <p:spTgt spid="522">
                                            <p:txEl>
                                              <p:charRg st="0" end="332"/>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522">
                                            <p:txEl>
                                              <p:charRg st="0" end="33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22">
                                            <p:txEl>
                                              <p:charRg st="332" end="332"/>
                                            </p:txEl>
                                          </p:spTgt>
                                        </p:tgtEl>
                                        <p:attrNameLst>
                                          <p:attrName>style.visibility</p:attrName>
                                        </p:attrNameLst>
                                      </p:cBhvr>
                                      <p:to>
                                        <p:strVal val="visible"/>
                                      </p:to>
                                    </p:set>
                                    <p:anim calcmode="lin" valueType="num">
                                      <p:cBhvr additive="repl">
                                        <p:cTn id="13" dur="500" fill="hold"/>
                                        <p:tgtEl>
                                          <p:spTgt spid="522">
                                            <p:txEl>
                                              <p:charRg st="332" end="332"/>
                                            </p:txEl>
                                          </p:spTgt>
                                        </p:tgtEl>
                                        <p:attrNameLst>
                                          <p:attrName>ppt_x</p:attrName>
                                        </p:attrNameLst>
                                      </p:cBhvr>
                                      <p:tavLst>
                                        <p:tav tm="0">
                                          <p:val>
                                            <p:strVal val="0-#ppt_w/2"/>
                                          </p:val>
                                        </p:tav>
                                        <p:tav tm="100000">
                                          <p:val>
                                            <p:strVal val="#ppt_x"/>
                                          </p:val>
                                        </p:tav>
                                      </p:tavLst>
                                    </p:anim>
                                    <p:anim calcmode="lin" valueType="num">
                                      <p:cBhvr additive="repl">
                                        <p:cTn id="14" dur="500" fill="hold"/>
                                        <p:tgtEl>
                                          <p:spTgt spid="522">
                                            <p:txEl>
                                              <p:charRg st="332" end="33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22">
                                            <p:txEl>
                                              <p:charRg st="332" end="332"/>
                                            </p:txEl>
                                          </p:spTgt>
                                        </p:tgtEl>
                                        <p:attrNameLst>
                                          <p:attrName>style.visibility</p:attrName>
                                        </p:attrNameLst>
                                      </p:cBhvr>
                                      <p:to>
                                        <p:strVal val="visible"/>
                                      </p:to>
                                    </p:set>
                                    <p:anim calcmode="lin" valueType="num">
                                      <p:cBhvr additive="repl">
                                        <p:cTn id="19" dur="500" fill="hold"/>
                                        <p:tgtEl>
                                          <p:spTgt spid="522">
                                            <p:txEl>
                                              <p:charRg st="332" end="332"/>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522">
                                            <p:txEl>
                                              <p:charRg st="332" end="33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22">
                                            <p:txEl>
                                              <p:charRg st="332" end="332"/>
                                            </p:txEl>
                                          </p:spTgt>
                                        </p:tgtEl>
                                        <p:attrNameLst>
                                          <p:attrName>style.visibility</p:attrName>
                                        </p:attrNameLst>
                                      </p:cBhvr>
                                      <p:to>
                                        <p:strVal val="visible"/>
                                      </p:to>
                                    </p:set>
                                    <p:anim calcmode="lin" valueType="num">
                                      <p:cBhvr additive="repl">
                                        <p:cTn id="25" dur="500" fill="hold"/>
                                        <p:tgtEl>
                                          <p:spTgt spid="522">
                                            <p:txEl>
                                              <p:charRg st="332" end="332"/>
                                            </p:txEl>
                                          </p:spTgt>
                                        </p:tgtEl>
                                        <p:attrNameLst>
                                          <p:attrName>ppt_x</p:attrName>
                                        </p:attrNameLst>
                                      </p:cBhvr>
                                      <p:tavLst>
                                        <p:tav tm="0">
                                          <p:val>
                                            <p:strVal val="0-#ppt_w/2"/>
                                          </p:val>
                                        </p:tav>
                                        <p:tav tm="100000">
                                          <p:val>
                                            <p:strVal val="#ppt_x"/>
                                          </p:val>
                                        </p:tav>
                                      </p:tavLst>
                                    </p:anim>
                                    <p:anim calcmode="lin" valueType="num">
                                      <p:cBhvr additive="repl">
                                        <p:cTn id="26" dur="500" fill="hold"/>
                                        <p:tgtEl>
                                          <p:spTgt spid="522">
                                            <p:txEl>
                                              <p:charRg st="332" end="33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22">
                                            <p:txEl>
                                              <p:charRg st="332" end="332"/>
                                            </p:txEl>
                                          </p:spTgt>
                                        </p:tgtEl>
                                        <p:attrNameLst>
                                          <p:attrName>style.visibility</p:attrName>
                                        </p:attrNameLst>
                                      </p:cBhvr>
                                      <p:to>
                                        <p:strVal val="visible"/>
                                      </p:to>
                                    </p:set>
                                    <p:anim calcmode="lin" valueType="num">
                                      <p:cBhvr additive="repl">
                                        <p:cTn id="31" dur="500" fill="hold"/>
                                        <p:tgtEl>
                                          <p:spTgt spid="522">
                                            <p:txEl>
                                              <p:charRg st="332" end="332"/>
                                            </p:txEl>
                                          </p:spTgt>
                                        </p:tgtEl>
                                        <p:attrNameLst>
                                          <p:attrName>ppt_x</p:attrName>
                                        </p:attrNameLst>
                                      </p:cBhvr>
                                      <p:tavLst>
                                        <p:tav tm="0">
                                          <p:val>
                                            <p:strVal val="0-#ppt_w/2"/>
                                          </p:val>
                                        </p:tav>
                                        <p:tav tm="100000">
                                          <p:val>
                                            <p:strVal val="#ppt_x"/>
                                          </p:val>
                                        </p:tav>
                                      </p:tavLst>
                                    </p:anim>
                                    <p:anim calcmode="lin" valueType="num">
                                      <p:cBhvr additive="repl">
                                        <p:cTn id="32" dur="500" fill="hold"/>
                                        <p:tgtEl>
                                          <p:spTgt spid="522">
                                            <p:txEl>
                                              <p:charRg st="332" end="33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22">
                                            <p:txEl>
                                              <p:charRg st="332" end="332"/>
                                            </p:txEl>
                                          </p:spTgt>
                                        </p:tgtEl>
                                        <p:attrNameLst>
                                          <p:attrName>style.visibility</p:attrName>
                                        </p:attrNameLst>
                                      </p:cBhvr>
                                      <p:to>
                                        <p:strVal val="visible"/>
                                      </p:to>
                                    </p:set>
                                    <p:anim calcmode="lin" valueType="num">
                                      <p:cBhvr additive="repl">
                                        <p:cTn id="37" dur="500" fill="hold"/>
                                        <p:tgtEl>
                                          <p:spTgt spid="522">
                                            <p:txEl>
                                              <p:charRg st="332" end="332"/>
                                            </p:txEl>
                                          </p:spTgt>
                                        </p:tgtEl>
                                        <p:attrNameLst>
                                          <p:attrName>ppt_x</p:attrName>
                                        </p:attrNameLst>
                                      </p:cBhvr>
                                      <p:tavLst>
                                        <p:tav tm="0">
                                          <p:val>
                                            <p:strVal val="0-#ppt_w/2"/>
                                          </p:val>
                                        </p:tav>
                                        <p:tav tm="100000">
                                          <p:val>
                                            <p:strVal val="#ppt_x"/>
                                          </p:val>
                                        </p:tav>
                                      </p:tavLst>
                                    </p:anim>
                                    <p:anim calcmode="lin" valueType="num">
                                      <p:cBhvr additive="repl">
                                        <p:cTn id="38" dur="500" fill="hold"/>
                                        <p:tgtEl>
                                          <p:spTgt spid="522">
                                            <p:txEl>
                                              <p:charRg st="332" end="332"/>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522">
                                            <p:txEl>
                                              <p:charRg st="332" end="332"/>
                                            </p:txEl>
                                          </p:spTgt>
                                        </p:tgtEl>
                                        <p:attrNameLst>
                                          <p:attrName>style.visibility</p:attrName>
                                        </p:attrNameLst>
                                      </p:cBhvr>
                                      <p:to>
                                        <p:strVal val="visible"/>
                                      </p:to>
                                    </p:set>
                                    <p:anim calcmode="lin" valueType="num">
                                      <p:cBhvr additive="repl">
                                        <p:cTn id="43" dur="500" fill="hold"/>
                                        <p:tgtEl>
                                          <p:spTgt spid="522">
                                            <p:txEl>
                                              <p:charRg st="332" end="332"/>
                                            </p:txEl>
                                          </p:spTgt>
                                        </p:tgtEl>
                                        <p:attrNameLst>
                                          <p:attrName>ppt_x</p:attrName>
                                        </p:attrNameLst>
                                      </p:cBhvr>
                                      <p:tavLst>
                                        <p:tav tm="0">
                                          <p:val>
                                            <p:strVal val="0-#ppt_w/2"/>
                                          </p:val>
                                        </p:tav>
                                        <p:tav tm="100000">
                                          <p:val>
                                            <p:strVal val="#ppt_x"/>
                                          </p:val>
                                        </p:tav>
                                      </p:tavLst>
                                    </p:anim>
                                    <p:anim calcmode="lin" valueType="num">
                                      <p:cBhvr additive="repl">
                                        <p:cTn id="44" dur="500" fill="hold"/>
                                        <p:tgtEl>
                                          <p:spTgt spid="522">
                                            <p:txEl>
                                              <p:charRg st="332" end="332"/>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522">
                                            <p:txEl>
                                              <p:charRg st="332" end="332"/>
                                            </p:txEl>
                                          </p:spTgt>
                                        </p:tgtEl>
                                        <p:attrNameLst>
                                          <p:attrName>style.visibility</p:attrName>
                                        </p:attrNameLst>
                                      </p:cBhvr>
                                      <p:to>
                                        <p:strVal val="visible"/>
                                      </p:to>
                                    </p:set>
                                    <p:anim calcmode="lin" valueType="num">
                                      <p:cBhvr additive="repl">
                                        <p:cTn id="49" dur="500" fill="hold"/>
                                        <p:tgtEl>
                                          <p:spTgt spid="522">
                                            <p:txEl>
                                              <p:charRg st="332" end="332"/>
                                            </p:txEl>
                                          </p:spTgt>
                                        </p:tgtEl>
                                        <p:attrNameLst>
                                          <p:attrName>ppt_x</p:attrName>
                                        </p:attrNameLst>
                                      </p:cBhvr>
                                      <p:tavLst>
                                        <p:tav tm="0">
                                          <p:val>
                                            <p:strVal val="0-#ppt_w/2"/>
                                          </p:val>
                                        </p:tav>
                                        <p:tav tm="100000">
                                          <p:val>
                                            <p:strVal val="#ppt_x"/>
                                          </p:val>
                                        </p:tav>
                                      </p:tavLst>
                                    </p:anim>
                                    <p:anim calcmode="lin" valueType="num">
                                      <p:cBhvr additive="repl">
                                        <p:cTn id="50" dur="500" fill="hold"/>
                                        <p:tgtEl>
                                          <p:spTgt spid="522">
                                            <p:txEl>
                                              <p:charRg st="332" end="332"/>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522">
                                            <p:txEl>
                                              <p:charRg st="332" end="332"/>
                                            </p:txEl>
                                          </p:spTgt>
                                        </p:tgtEl>
                                        <p:attrNameLst>
                                          <p:attrName>style.visibility</p:attrName>
                                        </p:attrNameLst>
                                      </p:cBhvr>
                                      <p:to>
                                        <p:strVal val="visible"/>
                                      </p:to>
                                    </p:set>
                                    <p:anim calcmode="lin" valueType="num">
                                      <p:cBhvr additive="repl">
                                        <p:cTn id="55" dur="500" fill="hold"/>
                                        <p:tgtEl>
                                          <p:spTgt spid="522">
                                            <p:txEl>
                                              <p:charRg st="332" end="332"/>
                                            </p:txEl>
                                          </p:spTgt>
                                        </p:tgtEl>
                                        <p:attrNameLst>
                                          <p:attrName>ppt_x</p:attrName>
                                        </p:attrNameLst>
                                      </p:cBhvr>
                                      <p:tavLst>
                                        <p:tav tm="0">
                                          <p:val>
                                            <p:strVal val="0-#ppt_w/2"/>
                                          </p:val>
                                        </p:tav>
                                        <p:tav tm="100000">
                                          <p:val>
                                            <p:strVal val="#ppt_x"/>
                                          </p:val>
                                        </p:tav>
                                      </p:tavLst>
                                    </p:anim>
                                    <p:anim calcmode="lin" valueType="num">
                                      <p:cBhvr additive="repl">
                                        <p:cTn id="56" dur="500" fill="hold"/>
                                        <p:tgtEl>
                                          <p:spTgt spid="522">
                                            <p:txEl>
                                              <p:charRg st="332" end="332"/>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522">
                                            <p:txEl>
                                              <p:charRg st="332" end="332"/>
                                            </p:txEl>
                                          </p:spTgt>
                                        </p:tgtEl>
                                        <p:attrNameLst>
                                          <p:attrName>style.visibility</p:attrName>
                                        </p:attrNameLst>
                                      </p:cBhvr>
                                      <p:to>
                                        <p:strVal val="visible"/>
                                      </p:to>
                                    </p:set>
                                    <p:anim calcmode="lin" valueType="num">
                                      <p:cBhvr additive="repl">
                                        <p:cTn id="61" dur="500" fill="hold"/>
                                        <p:tgtEl>
                                          <p:spTgt spid="522">
                                            <p:txEl>
                                              <p:charRg st="332" end="332"/>
                                            </p:txEl>
                                          </p:spTgt>
                                        </p:tgtEl>
                                        <p:attrNameLst>
                                          <p:attrName>ppt_x</p:attrName>
                                        </p:attrNameLst>
                                      </p:cBhvr>
                                      <p:tavLst>
                                        <p:tav tm="0">
                                          <p:val>
                                            <p:strVal val="0-#ppt_w/2"/>
                                          </p:val>
                                        </p:tav>
                                        <p:tav tm="100000">
                                          <p:val>
                                            <p:strVal val="#ppt_x"/>
                                          </p:val>
                                        </p:tav>
                                      </p:tavLst>
                                    </p:anim>
                                    <p:anim calcmode="lin" valueType="num">
                                      <p:cBhvr additive="repl">
                                        <p:cTn id="62" dur="500" fill="hold"/>
                                        <p:tgtEl>
                                          <p:spTgt spid="522">
                                            <p:txEl>
                                              <p:charRg st="332" end="33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a:xfrm>
            <a:off x="457200" y="1600200"/>
            <a:ext cx="8686800" cy="4525963"/>
          </a:xfrm>
        </p:spPr>
        <p:txBody>
          <a:bodyPr/>
          <a:lstStyle/>
          <a:p>
            <a:pPr algn="just"/>
            <a:r>
              <a:rPr lang="en-US" dirty="0"/>
              <a:t>A </a:t>
            </a:r>
            <a:r>
              <a:rPr lang="en-US" b="1" dirty="0"/>
              <a:t>Relational Database management System</a:t>
            </a:r>
            <a:r>
              <a:rPr lang="en-US" dirty="0"/>
              <a:t>(RDBMS) is a database management system based on the relational model introduced by E.F </a:t>
            </a:r>
            <a:r>
              <a:rPr lang="en-US" dirty="0" err="1"/>
              <a:t>Codd</a:t>
            </a:r>
            <a:r>
              <a:rPr lang="en-US" dirty="0"/>
              <a:t>. In relational model, data is stored in </a:t>
            </a:r>
            <a:r>
              <a:rPr lang="en-US" b="1" dirty="0"/>
              <a:t>relations</a:t>
            </a:r>
            <a:r>
              <a:rPr lang="en-US" dirty="0"/>
              <a:t>(tables) and is represented in form of </a:t>
            </a:r>
            <a:r>
              <a:rPr lang="en-US" b="1" dirty="0"/>
              <a:t>tuples</a:t>
            </a:r>
            <a:r>
              <a:rPr lang="en-US" dirty="0"/>
              <a:t>(rows).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734878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33796419"/>
              </p:ext>
            </p:extLst>
          </p:nvPr>
        </p:nvGraphicFramePr>
        <p:xfrm>
          <a:off x="1143002" y="1524001"/>
          <a:ext cx="6662736" cy="3405980"/>
        </p:xfrm>
        <a:graphic>
          <a:graphicData uri="http://schemas.openxmlformats.org/drawingml/2006/table">
            <a:tbl>
              <a:tblPr/>
              <a:tblGrid>
                <a:gridCol w="1665684"/>
                <a:gridCol w="1665684"/>
                <a:gridCol w="1665684"/>
                <a:gridCol w="1665684"/>
              </a:tblGrid>
              <a:tr h="681196">
                <a:tc>
                  <a:txBody>
                    <a:bodyPr/>
                    <a:lstStyle/>
                    <a:p>
                      <a:pPr algn="l" fontAlgn="t"/>
                      <a:r>
                        <a:rPr lang="en-US" b="1">
                          <a:effectLst/>
                        </a:rPr>
                        <a:t>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Salary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81196">
                <a:tc>
                  <a:txBody>
                    <a:bodyPr/>
                    <a:lstStyle/>
                    <a:p>
                      <a:pPr algn="l"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Adam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34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13000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81196">
                <a:tc>
                  <a:txBody>
                    <a:bodyPr/>
                    <a:lstStyle/>
                    <a:p>
                      <a:pPr algn="l"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28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15000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81196">
                <a:tc>
                  <a:txBody>
                    <a:bodyPr/>
                    <a:lstStyle/>
                    <a:p>
                      <a:pPr algn="l"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Stuart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18000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81196">
                <a:tc>
                  <a:txBody>
                    <a:bodyPr/>
                    <a:lstStyle/>
                    <a:p>
                      <a:pPr algn="l" fontAlgn="t"/>
                      <a:r>
                        <a:rPr lang="en-US">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Ross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42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effectLst/>
                        </a:rPr>
                        <a:t>19020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27889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Tuple</a:t>
            </a:r>
            <a:br>
              <a:rPr lang="en-US" b="1"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14405102"/>
              </p:ext>
            </p:extLst>
          </p:nvPr>
        </p:nvGraphicFramePr>
        <p:xfrm>
          <a:off x="838198" y="2590800"/>
          <a:ext cx="6967540" cy="1485741"/>
        </p:xfrm>
        <a:graphic>
          <a:graphicData uri="http://schemas.openxmlformats.org/drawingml/2006/table">
            <a:tbl>
              <a:tblPr/>
              <a:tblGrid>
                <a:gridCol w="1741885"/>
                <a:gridCol w="1741885"/>
                <a:gridCol w="1741885"/>
                <a:gridCol w="1741885"/>
              </a:tblGrid>
              <a:tr h="1485741">
                <a:tc>
                  <a:txBody>
                    <a:bodyPr/>
                    <a:lstStyle/>
                    <a:p>
                      <a:pPr algn="l"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Adam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34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13000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175492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Attribute</a:t>
            </a:r>
            <a:br>
              <a:rPr lang="en-US" b="1" dirty="0"/>
            </a:br>
            <a:endParaRPr lang="en-US" dirty="0"/>
          </a:p>
        </p:txBody>
      </p:sp>
      <p:sp>
        <p:nvSpPr>
          <p:cNvPr id="3" name="Content Placeholder 2"/>
          <p:cNvSpPr>
            <a:spLocks noGrp="1"/>
          </p:cNvSpPr>
          <p:nvPr>
            <p:ph idx="1"/>
          </p:nvPr>
        </p:nvSpPr>
        <p:spPr/>
        <p:txBody>
          <a:bodyPr/>
          <a:lstStyle/>
          <a:p>
            <a:r>
              <a:rPr lang="en-US" dirty="0"/>
              <a:t> </a:t>
            </a:r>
            <a:r>
              <a:rPr lang="en-US" dirty="0" smtClean="0"/>
              <a:t>A table </a:t>
            </a:r>
            <a:r>
              <a:rPr lang="en-US" dirty="0"/>
              <a:t>consists of several records(row), each record can be broken down into several smaller parts of data known as Attributes. The above Employee table consist of four attributes, ID, Name, Age and Salary.</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272532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Attribute Domain</a:t>
            </a:r>
            <a:br>
              <a:rPr lang="en-US" b="1" dirty="0"/>
            </a:br>
            <a:endParaRPr lang="en-US" dirty="0"/>
          </a:p>
        </p:txBody>
      </p:sp>
      <p:sp>
        <p:nvSpPr>
          <p:cNvPr id="3" name="Content Placeholder 2"/>
          <p:cNvSpPr>
            <a:spLocks noGrp="1"/>
          </p:cNvSpPr>
          <p:nvPr>
            <p:ph idx="1"/>
          </p:nvPr>
        </p:nvSpPr>
        <p:spPr/>
        <p:txBody>
          <a:bodyPr/>
          <a:lstStyle/>
          <a:p>
            <a:pPr algn="just"/>
            <a:r>
              <a:rPr lang="en-US" dirty="0"/>
              <a:t>When an attribute is defined in a relation(table), it is defined </a:t>
            </a:r>
            <a:r>
              <a:rPr lang="en-US" dirty="0">
                <a:solidFill>
                  <a:srgbClr val="FF0000"/>
                </a:solidFill>
              </a:rPr>
              <a:t>to hold only a certain type of values,</a:t>
            </a:r>
            <a:r>
              <a:rPr lang="en-US" dirty="0"/>
              <a:t> which is known as </a:t>
            </a:r>
            <a:r>
              <a:rPr lang="en-US" b="1" dirty="0"/>
              <a:t>Attribute Domain</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04845104"/>
              </p:ext>
            </p:extLst>
          </p:nvPr>
        </p:nvGraphicFramePr>
        <p:xfrm>
          <a:off x="3886200" y="3764915"/>
          <a:ext cx="2438400" cy="2407920"/>
        </p:xfrm>
        <a:graphic>
          <a:graphicData uri="http://schemas.openxmlformats.org/drawingml/2006/table">
            <a:tbl>
              <a:tblPr/>
              <a:tblGrid>
                <a:gridCol w="2438400"/>
              </a:tblGrid>
              <a:tr h="0">
                <a:tc>
                  <a:txBody>
                    <a:bodyPr/>
                    <a:lstStyle/>
                    <a:p>
                      <a:pPr algn="l" fontAlgn="t"/>
                      <a:r>
                        <a:rPr lang="en-US" b="1">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Adam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nl-NL">
                          <a:effectLst/>
                        </a:rPr>
                        <a:t>Stuart - 9/401, OC Street, Amsterdam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effectLst/>
                        </a:rPr>
                        <a:t>Ross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806946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Relation Schema</a:t>
            </a:r>
            <a:br>
              <a:rPr lang="en-US" b="1" dirty="0"/>
            </a:br>
            <a:endParaRPr lang="en-US" dirty="0"/>
          </a:p>
        </p:txBody>
      </p:sp>
      <p:sp>
        <p:nvSpPr>
          <p:cNvPr id="3" name="Content Placeholder 2"/>
          <p:cNvSpPr>
            <a:spLocks noGrp="1"/>
          </p:cNvSpPr>
          <p:nvPr>
            <p:ph idx="1"/>
          </p:nvPr>
        </p:nvSpPr>
        <p:spPr/>
        <p:txBody>
          <a:bodyPr/>
          <a:lstStyle/>
          <a:p>
            <a:r>
              <a:rPr lang="en-US" dirty="0"/>
              <a:t>A relation schema describes the structure of the relation, with the name of the relation(name of table), its attributes and their names and type.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28266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Relation Key</a:t>
            </a:r>
            <a:br>
              <a:rPr lang="en-US" b="1" dirty="0"/>
            </a:br>
            <a:endParaRPr lang="en-US" dirty="0"/>
          </a:p>
        </p:txBody>
      </p:sp>
      <p:sp>
        <p:nvSpPr>
          <p:cNvPr id="3" name="Content Placeholder 2"/>
          <p:cNvSpPr>
            <a:spLocks noGrp="1"/>
          </p:cNvSpPr>
          <p:nvPr>
            <p:ph idx="1"/>
          </p:nvPr>
        </p:nvSpPr>
        <p:spPr/>
        <p:txBody>
          <a:bodyPr/>
          <a:lstStyle/>
          <a:p>
            <a:r>
              <a:rPr lang="en-US" dirty="0"/>
              <a:t>A relation key is an attribute which can uniquely identify a particular tuple(row) in a relation(table).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037156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3761" y="2076152"/>
            <a:ext cx="8001000" cy="3970318"/>
          </a:xfrm>
          <a:prstGeom prst="rect">
            <a:avLst/>
          </a:prstGeom>
        </p:spPr>
        <p:txBody>
          <a:bodyPr wrap="square">
            <a:spAutoFit/>
          </a:bodyPr>
          <a:lstStyle/>
          <a:p>
            <a:pPr algn="just"/>
            <a:r>
              <a:rPr lang="en-US" sz="2800" dirty="0" smtClean="0"/>
              <a:t>Every relation has some conditions that must hold for it to be a valid relation. These conditions are called </a:t>
            </a:r>
            <a:r>
              <a:rPr lang="en-US" sz="2800" b="1" dirty="0" smtClean="0"/>
              <a:t>Relational Integrity Constraints</a:t>
            </a:r>
            <a:r>
              <a:rPr lang="en-US" sz="2800" dirty="0" smtClean="0"/>
              <a:t>. </a:t>
            </a:r>
          </a:p>
          <a:p>
            <a:pPr algn="just"/>
            <a:endParaRPr lang="en-US" sz="2800" dirty="0" smtClean="0"/>
          </a:p>
          <a:p>
            <a:pPr algn="just"/>
            <a:endParaRPr lang="en-US" sz="2800" dirty="0" smtClean="0"/>
          </a:p>
          <a:p>
            <a:pPr algn="just"/>
            <a:r>
              <a:rPr lang="en-US" sz="2800" dirty="0" smtClean="0"/>
              <a:t>There are three main integrity constraints −</a:t>
            </a:r>
          </a:p>
          <a:p>
            <a:pPr>
              <a:buFont typeface="Arial" pitchFamily="34" charset="0"/>
              <a:buChar char="•"/>
            </a:pPr>
            <a:r>
              <a:rPr lang="en-US" sz="2800" dirty="0" smtClean="0"/>
              <a:t> Key constraints</a:t>
            </a:r>
          </a:p>
          <a:p>
            <a:pPr>
              <a:buFont typeface="Arial" pitchFamily="34" charset="0"/>
              <a:buChar char="•"/>
            </a:pPr>
            <a:r>
              <a:rPr lang="en-US" sz="2800" dirty="0" smtClean="0"/>
              <a:t> Domain constraints</a:t>
            </a:r>
          </a:p>
          <a:p>
            <a:pPr>
              <a:buFont typeface="Arial" pitchFamily="34" charset="0"/>
              <a:buChar char="•"/>
            </a:pPr>
            <a:r>
              <a:rPr lang="en-US" sz="2800" dirty="0" smtClean="0"/>
              <a:t> Referential integrity constraints</a:t>
            </a:r>
            <a:endParaRPr lang="en-US" sz="2800" dirty="0"/>
          </a:p>
        </p:txBody>
      </p:sp>
      <p:sp>
        <p:nvSpPr>
          <p:cNvPr id="5" name="Title 4"/>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6" name="Content Placeholder 5"/>
          <p:cNvSpPr>
            <a:spLocks noGrp="1"/>
          </p:cNvSpPr>
          <p:nvPr>
            <p:ph idx="1"/>
          </p:nvPr>
        </p:nvSpPr>
        <p:spPr>
          <a:xfrm>
            <a:off x="1143000" y="609600"/>
            <a:ext cx="8229600" cy="4525963"/>
          </a:xfrm>
        </p:spPr>
        <p:txBody>
          <a:bodyPr/>
          <a:lstStyle/>
          <a:p>
            <a:pPr marL="0" indent="0" algn="ctr">
              <a:buNone/>
            </a:pPr>
            <a:r>
              <a:rPr lang="en-US" b="1" dirty="0"/>
              <a:t>Relational Integrity Constraints</a:t>
            </a:r>
          </a:p>
          <a:p>
            <a:pPr marL="0" indent="0" algn="ctr">
              <a:buNone/>
            </a:pP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olidFill>
              </a:rPr>
              <a:t>Key Constraints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There must be at least one minimal subset of attributes in the relation, which can identify a </a:t>
            </a:r>
            <a:r>
              <a:rPr lang="en-US" dirty="0" err="1" smtClean="0"/>
              <a:t>tuple</a:t>
            </a:r>
            <a:r>
              <a:rPr lang="en-US" dirty="0" smtClean="0"/>
              <a:t> uniquely. This minimal subset of attributes is called </a:t>
            </a:r>
            <a:r>
              <a:rPr lang="en-US" b="1" dirty="0" smtClean="0"/>
              <a:t>key </a:t>
            </a:r>
            <a:r>
              <a:rPr lang="en-US" dirty="0" smtClean="0"/>
              <a:t>for that relation. (</a:t>
            </a:r>
            <a:r>
              <a:rPr lang="en-US" b="1" i="1" dirty="0">
                <a:solidFill>
                  <a:schemeClr val="accent1"/>
                </a:solidFill>
              </a:rPr>
              <a:t>supper key</a:t>
            </a:r>
            <a:r>
              <a:rPr lang="en-US" dirty="0" smtClean="0"/>
              <a:t>)</a:t>
            </a:r>
          </a:p>
          <a:p>
            <a:pPr algn="just"/>
            <a:r>
              <a:rPr lang="en-US" dirty="0" smtClean="0"/>
              <a:t>If there are more than one such minimal subsets, these are called</a:t>
            </a:r>
            <a:r>
              <a:rPr lang="en-US" dirty="0" smtClean="0">
                <a:solidFill>
                  <a:schemeClr val="accent1"/>
                </a:solidFill>
              </a:rPr>
              <a:t> </a:t>
            </a:r>
            <a:r>
              <a:rPr lang="en-US" b="1" i="1" dirty="0" smtClean="0">
                <a:solidFill>
                  <a:schemeClr val="accent1"/>
                </a:solidFill>
              </a:rPr>
              <a:t>candidate keys</a:t>
            </a:r>
            <a:r>
              <a:rPr lang="en-US" dirty="0" smtClean="0">
                <a:solidFill>
                  <a:schemeClr val="accent1"/>
                </a:solidFill>
              </a:rPr>
              <a:t>.</a:t>
            </a:r>
          </a:p>
          <a:p>
            <a:pPr algn="just"/>
            <a:endParaRPr lang="en-US" dirty="0" smtClean="0">
              <a:solidFill>
                <a:schemeClr val="accent1"/>
              </a:solidFill>
            </a:endParaRPr>
          </a:p>
          <a:p>
            <a:pPr algn="just"/>
            <a:r>
              <a:rPr lang="en-US" b="1" dirty="0" smtClean="0">
                <a:solidFill>
                  <a:schemeClr val="accent1"/>
                </a:solidFill>
              </a:rPr>
              <a:t>Key constraints force that −</a:t>
            </a:r>
          </a:p>
          <a:p>
            <a:pPr algn="just"/>
            <a:r>
              <a:rPr lang="en-US" dirty="0" smtClean="0"/>
              <a:t>in a relation with a key attribute, no two </a:t>
            </a:r>
            <a:r>
              <a:rPr lang="en-US" dirty="0" err="1" smtClean="0"/>
              <a:t>tuples</a:t>
            </a:r>
            <a:r>
              <a:rPr lang="en-US" dirty="0" smtClean="0"/>
              <a:t> can have identical values for key attributes.</a:t>
            </a:r>
          </a:p>
          <a:p>
            <a:pPr algn="just"/>
            <a:r>
              <a:rPr lang="en-US" dirty="0" smtClean="0"/>
              <a:t>a key attribute can not have NULL values.</a:t>
            </a:r>
          </a:p>
          <a:p>
            <a:pPr algn="just"/>
            <a:r>
              <a:rPr lang="en-US" dirty="0" smtClean="0"/>
              <a:t>Key constraints are </a:t>
            </a:r>
            <a:r>
              <a:rPr lang="en-US" u="sng" dirty="0" smtClean="0"/>
              <a:t>also referred as Entity Constraints</a:t>
            </a:r>
            <a:r>
              <a:rPr lang="en-US" dirty="0" smtClean="0"/>
              <a:t>.</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Footer Placeholder 4"/>
          <p:cNvSpPr>
            <a:spLocks noGrp="1"/>
          </p:cNvSpPr>
          <p:nvPr>
            <p:ph type="ftr" sz="quarter" idx="4294967295"/>
          </p:nvPr>
        </p:nvSpPr>
        <p:spPr>
          <a:xfrm>
            <a:off x="3124200" y="6356350"/>
            <a:ext cx="2895600" cy="365125"/>
          </a:xfrm>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title"/>
          </p:nvPr>
        </p:nvSpPr>
        <p:spPr>
          <a:noFill/>
          <a:ln/>
        </p:spPr>
        <p:txBody>
          <a:bodyPr/>
          <a:lstStyle/>
          <a:p>
            <a:r>
              <a:rPr lang="en-US"/>
              <a:t>Relational Database: Definitions</a:t>
            </a:r>
          </a:p>
        </p:txBody>
      </p:sp>
      <p:sp>
        <p:nvSpPr>
          <p:cNvPr id="8197" name="Rectangle 5"/>
          <p:cNvSpPr>
            <a:spLocks noGrp="1" noChangeArrowheads="1"/>
          </p:cNvSpPr>
          <p:nvPr>
            <p:ph type="body" idx="1"/>
          </p:nvPr>
        </p:nvSpPr>
        <p:spPr>
          <a:noFill/>
          <a:ln/>
        </p:spPr>
        <p:txBody>
          <a:bodyPr>
            <a:normAutofit fontScale="92500" lnSpcReduction="10000"/>
          </a:bodyPr>
          <a:lstStyle/>
          <a:p>
            <a:pPr>
              <a:lnSpc>
                <a:spcPct val="90000"/>
              </a:lnSpc>
            </a:pPr>
            <a:r>
              <a:rPr lang="en-US" i="1">
                <a:solidFill>
                  <a:srgbClr val="CF0E30"/>
                </a:solidFill>
              </a:rPr>
              <a:t>Relational database</a:t>
            </a:r>
            <a:r>
              <a:rPr lang="en-US" i="1"/>
              <a:t>:</a:t>
            </a:r>
            <a:r>
              <a:rPr lang="en-US" i="1">
                <a:solidFill>
                  <a:schemeClr val="accent2"/>
                </a:solidFill>
              </a:rPr>
              <a:t> </a:t>
            </a:r>
            <a:r>
              <a:rPr lang="en-US"/>
              <a:t>a set of </a:t>
            </a:r>
            <a:r>
              <a:rPr lang="en-US" i="1">
                <a:solidFill>
                  <a:schemeClr val="folHlink"/>
                </a:solidFill>
              </a:rPr>
              <a:t>relations</a:t>
            </a:r>
            <a:endParaRPr lang="en-US">
              <a:solidFill>
                <a:schemeClr val="accent2"/>
              </a:solidFill>
            </a:endParaRPr>
          </a:p>
          <a:p>
            <a:pPr>
              <a:lnSpc>
                <a:spcPct val="90000"/>
              </a:lnSpc>
            </a:pPr>
            <a:r>
              <a:rPr lang="en-US" i="1">
                <a:solidFill>
                  <a:srgbClr val="CF0E30"/>
                </a:solidFill>
              </a:rPr>
              <a:t>Relation:</a:t>
            </a:r>
            <a:r>
              <a:rPr lang="en-US"/>
              <a:t> made up of 2 parts:</a:t>
            </a:r>
            <a:endParaRPr lang="en-US" i="1">
              <a:solidFill>
                <a:srgbClr val="CF0E30"/>
              </a:solidFill>
            </a:endParaRPr>
          </a:p>
          <a:p>
            <a:pPr lvl="1">
              <a:lnSpc>
                <a:spcPct val="90000"/>
              </a:lnSpc>
              <a:buSzPct val="75000"/>
            </a:pPr>
            <a:r>
              <a:rPr lang="en-US" i="1">
                <a:solidFill>
                  <a:srgbClr val="CF0E30"/>
                </a:solidFill>
              </a:rPr>
              <a:t>Schema </a:t>
            </a:r>
            <a:r>
              <a:rPr lang="en-US"/>
              <a:t>:</a:t>
            </a:r>
            <a:r>
              <a:rPr lang="en-US" i="1"/>
              <a:t> </a:t>
            </a:r>
            <a:r>
              <a:rPr lang="en-US"/>
              <a:t>specifies</a:t>
            </a:r>
            <a:r>
              <a:rPr lang="en-US" i="1"/>
              <a:t> </a:t>
            </a:r>
            <a:r>
              <a:rPr lang="en-US"/>
              <a:t>name of relation, plus name and type of each column.</a:t>
            </a:r>
          </a:p>
          <a:p>
            <a:pPr lvl="2">
              <a:lnSpc>
                <a:spcPct val="90000"/>
              </a:lnSpc>
            </a:pPr>
            <a:r>
              <a:rPr lang="en-US">
                <a:solidFill>
                  <a:srgbClr val="CF0E30"/>
                </a:solidFill>
              </a:rPr>
              <a:t>e.g. Students(</a:t>
            </a:r>
            <a:r>
              <a:rPr lang="en-US" i="1">
                <a:solidFill>
                  <a:srgbClr val="CF0E30"/>
                </a:solidFill>
              </a:rPr>
              <a:t>sid</a:t>
            </a:r>
            <a:r>
              <a:rPr lang="en-US">
                <a:solidFill>
                  <a:srgbClr val="CF0E30"/>
                </a:solidFill>
              </a:rPr>
              <a:t>: string, </a:t>
            </a:r>
            <a:r>
              <a:rPr lang="en-US" i="1">
                <a:solidFill>
                  <a:srgbClr val="CF0E30"/>
                </a:solidFill>
              </a:rPr>
              <a:t>name</a:t>
            </a:r>
            <a:r>
              <a:rPr lang="en-US">
                <a:solidFill>
                  <a:srgbClr val="CF0E30"/>
                </a:solidFill>
              </a:rPr>
              <a:t>: string, </a:t>
            </a:r>
            <a:r>
              <a:rPr lang="en-US" i="1">
                <a:solidFill>
                  <a:srgbClr val="CF0E30"/>
                </a:solidFill>
              </a:rPr>
              <a:t>login</a:t>
            </a:r>
            <a:r>
              <a:rPr lang="en-US">
                <a:solidFill>
                  <a:srgbClr val="CF0E30"/>
                </a:solidFill>
              </a:rPr>
              <a:t>: string,                        </a:t>
            </a:r>
            <a:r>
              <a:rPr lang="en-US" i="1">
                <a:solidFill>
                  <a:srgbClr val="CF0E30"/>
                </a:solidFill>
              </a:rPr>
              <a:t>age</a:t>
            </a:r>
            <a:r>
              <a:rPr lang="en-US">
                <a:solidFill>
                  <a:srgbClr val="CF0E30"/>
                </a:solidFill>
              </a:rPr>
              <a:t>: integer, </a:t>
            </a:r>
            <a:r>
              <a:rPr lang="en-US" i="1">
                <a:solidFill>
                  <a:srgbClr val="CF0E30"/>
                </a:solidFill>
              </a:rPr>
              <a:t>gpa</a:t>
            </a:r>
            <a:r>
              <a:rPr lang="en-US">
                <a:solidFill>
                  <a:srgbClr val="CF0E30"/>
                </a:solidFill>
              </a:rPr>
              <a:t>: real)</a:t>
            </a:r>
          </a:p>
          <a:p>
            <a:pPr lvl="1">
              <a:lnSpc>
                <a:spcPct val="90000"/>
              </a:lnSpc>
              <a:buSzPct val="75000"/>
            </a:pPr>
            <a:r>
              <a:rPr lang="en-US" i="1">
                <a:solidFill>
                  <a:srgbClr val="CF0E30"/>
                </a:solidFill>
              </a:rPr>
              <a:t>Instance</a:t>
            </a:r>
            <a:r>
              <a:rPr lang="en-US"/>
              <a:t> : a </a:t>
            </a:r>
            <a:r>
              <a:rPr lang="en-US" i="1">
                <a:solidFill>
                  <a:srgbClr val="CF0E30"/>
                </a:solidFill>
              </a:rPr>
              <a:t>table</a:t>
            </a:r>
            <a:r>
              <a:rPr lang="en-US">
                <a:solidFill>
                  <a:srgbClr val="CF0E30"/>
                </a:solidFill>
              </a:rPr>
              <a:t>,</a:t>
            </a:r>
            <a:r>
              <a:rPr lang="en-US"/>
              <a:t> with rows and columns. </a:t>
            </a:r>
            <a:br>
              <a:rPr lang="en-US"/>
            </a:br>
            <a:r>
              <a:rPr lang="en-US">
                <a:solidFill>
                  <a:srgbClr val="CF0E30"/>
                </a:solidFill>
              </a:rPr>
              <a:t>#Rows = </a:t>
            </a:r>
            <a:r>
              <a:rPr lang="en-US" i="1">
                <a:solidFill>
                  <a:srgbClr val="CF0E30"/>
                </a:solidFill>
              </a:rPr>
              <a:t>cardinality</a:t>
            </a:r>
            <a:r>
              <a:rPr lang="en-US">
                <a:solidFill>
                  <a:srgbClr val="CF0E30"/>
                </a:solidFill>
              </a:rPr>
              <a:t>, #fields = </a:t>
            </a:r>
            <a:r>
              <a:rPr lang="en-US" i="1">
                <a:solidFill>
                  <a:srgbClr val="CF0E30"/>
                </a:solidFill>
              </a:rPr>
              <a:t>degree / arity.</a:t>
            </a:r>
            <a:endParaRPr lang="en-US"/>
          </a:p>
          <a:p>
            <a:pPr>
              <a:lnSpc>
                <a:spcPct val="90000"/>
              </a:lnSpc>
            </a:pPr>
            <a:r>
              <a:rPr lang="en-US"/>
              <a:t>Can think of a relation as a </a:t>
            </a:r>
            <a:r>
              <a:rPr lang="en-US" i="1">
                <a:solidFill>
                  <a:srgbClr val="CF0E30"/>
                </a:solidFill>
              </a:rPr>
              <a:t>set</a:t>
            </a:r>
            <a:r>
              <a:rPr lang="en-US" i="1">
                <a:solidFill>
                  <a:schemeClr val="accent2"/>
                </a:solidFill>
              </a:rPr>
              <a:t> </a:t>
            </a:r>
            <a:r>
              <a:rPr lang="en-US"/>
              <a:t>of rows or </a:t>
            </a:r>
            <a:r>
              <a:rPr lang="en-US" i="1">
                <a:solidFill>
                  <a:srgbClr val="CF0E30"/>
                </a:solidFill>
              </a:rPr>
              <a:t>tuples </a:t>
            </a:r>
            <a:r>
              <a:rPr lang="en-US"/>
              <a:t>(i.e., all rows are distinct).</a:t>
            </a:r>
          </a:p>
          <a:p>
            <a:pPr>
              <a:lnSpc>
                <a:spcPct val="90000"/>
              </a:lnSpc>
            </a:pPr>
            <a:r>
              <a:rPr lang="en-US"/>
              <a:t>Columns (attributes) are </a:t>
            </a:r>
            <a:r>
              <a:rPr lang="en-US" i="1">
                <a:solidFill>
                  <a:schemeClr val="accent2"/>
                </a:solidFill>
              </a:rPr>
              <a:t>single-valued</a:t>
            </a:r>
            <a:endParaRPr lang="en-US"/>
          </a:p>
        </p:txBody>
      </p:sp>
    </p:spTree>
    <p:extLst>
      <p:ext uri="{BB962C8B-B14F-4D97-AF65-F5344CB8AC3E}">
        <p14:creationId xmlns:p14="http://schemas.microsoft.com/office/powerpoint/2010/main" val="3992488699"/>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19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19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19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19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1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Domain Constraints</a:t>
            </a:r>
            <a:br>
              <a:rPr lang="en-US" dirty="0">
                <a:solidFill>
                  <a:schemeClr val="accent1"/>
                </a:solidFill>
              </a:rPr>
            </a:br>
            <a:endParaRPr lang="en-US" dirty="0"/>
          </a:p>
        </p:txBody>
      </p:sp>
      <p:sp>
        <p:nvSpPr>
          <p:cNvPr id="3" name="Content Placeholder 2"/>
          <p:cNvSpPr>
            <a:spLocks noGrp="1"/>
          </p:cNvSpPr>
          <p:nvPr>
            <p:ph idx="1"/>
          </p:nvPr>
        </p:nvSpPr>
        <p:spPr>
          <a:xfrm>
            <a:off x="457200" y="1600200"/>
            <a:ext cx="8686800" cy="4525963"/>
          </a:xfrm>
        </p:spPr>
        <p:txBody>
          <a:bodyPr>
            <a:normAutofit fontScale="85000" lnSpcReduction="10000"/>
          </a:bodyPr>
          <a:lstStyle/>
          <a:p>
            <a:r>
              <a:rPr lang="en-US" dirty="0"/>
              <a:t>Domain constraints refers to the rules defined for the values that can be stored for a certain attribute</a:t>
            </a:r>
            <a:r>
              <a:rPr lang="en-US" dirty="0" smtClean="0"/>
              <a:t>.</a:t>
            </a:r>
          </a:p>
          <a:p>
            <a:r>
              <a:rPr lang="en-US" dirty="0"/>
              <a:t>Attributes have specific values in real-world scenario. </a:t>
            </a:r>
          </a:p>
          <a:p>
            <a:endParaRPr lang="en-US" dirty="0"/>
          </a:p>
          <a:p>
            <a:r>
              <a:rPr lang="en-US" dirty="0" smtClean="0"/>
              <a:t>we </a:t>
            </a:r>
            <a:r>
              <a:rPr lang="en-US" dirty="0"/>
              <a:t>cannot store </a:t>
            </a:r>
            <a:r>
              <a:rPr lang="en-US" b="1" dirty="0"/>
              <a:t>Address</a:t>
            </a:r>
            <a:r>
              <a:rPr lang="en-US" dirty="0"/>
              <a:t> of employee in the column for </a:t>
            </a:r>
            <a:r>
              <a:rPr lang="en-US" b="1" dirty="0"/>
              <a:t>Name</a:t>
            </a:r>
            <a:r>
              <a:rPr lang="en-US" dirty="0"/>
              <a:t>.</a:t>
            </a:r>
          </a:p>
          <a:p>
            <a:r>
              <a:rPr lang="en-US" dirty="0"/>
              <a:t>Similarly, a mobile number cannot exceed 10 digits.</a:t>
            </a:r>
          </a:p>
          <a:p>
            <a:r>
              <a:rPr lang="en-US" dirty="0"/>
              <a:t>telephone numbers cannot contain a digit outside 0-9.</a:t>
            </a:r>
          </a:p>
          <a:p>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205013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rPr>
              <a:t>Domain Constraints</a:t>
            </a:r>
            <a:br>
              <a:rPr lang="en-US" dirty="0" smtClean="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381000" y="1295400"/>
            <a:ext cx="8229600" cy="4525963"/>
          </a:xfrm>
        </p:spPr>
        <p:txBody>
          <a:bodyPr>
            <a:normAutofit/>
          </a:bodyPr>
          <a:lstStyle/>
          <a:p>
            <a:pPr algn="just"/>
            <a:r>
              <a:rPr lang="en-US" dirty="0" smtClean="0"/>
              <a:t>For </a:t>
            </a:r>
            <a:r>
              <a:rPr lang="en-US" dirty="0" smtClean="0">
                <a:solidFill>
                  <a:srgbClr val="FF0000"/>
                </a:solidFill>
              </a:rPr>
              <a:t>example</a:t>
            </a:r>
            <a:r>
              <a:rPr lang="en-US" dirty="0" smtClean="0"/>
              <a:t>, age can only be a positive integer. The same constraints have been tried to employ on the attributes of a relation. </a:t>
            </a:r>
          </a:p>
          <a:p>
            <a:pPr algn="just"/>
            <a:r>
              <a:rPr lang="en-US" dirty="0" smtClean="0"/>
              <a:t>Every attribute is bound to have a specific range of values. </a:t>
            </a:r>
          </a:p>
          <a:p>
            <a:pPr algn="just"/>
            <a:r>
              <a:rPr lang="en-US" dirty="0" smtClean="0"/>
              <a:t>For </a:t>
            </a:r>
            <a:r>
              <a:rPr lang="en-US" dirty="0" smtClean="0">
                <a:solidFill>
                  <a:srgbClr val="FF0000"/>
                </a:solidFill>
              </a:rPr>
              <a:t>example</a:t>
            </a:r>
            <a:r>
              <a:rPr lang="en-US" dirty="0" smtClean="0"/>
              <a:t>, age cannot be less than zero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Footer Placeholder 4"/>
          <p:cNvSpPr>
            <a:spLocks noGrp="1"/>
          </p:cNvSpPr>
          <p:nvPr>
            <p:ph type="ftr" sz="quarter" idx="4294967295"/>
          </p:nvPr>
        </p:nvSpPr>
        <p:spPr>
          <a:xfrm>
            <a:off x="3124200" y="6356350"/>
            <a:ext cx="2895600" cy="365125"/>
          </a:xfrm>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rPr>
              <a:t>Referential integrity Constraints</a:t>
            </a:r>
            <a:br>
              <a:rPr lang="en-US" dirty="0" smtClean="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a:r>
              <a:rPr lang="en-US" dirty="0" smtClean="0"/>
              <a:t>Referential integrity constraints work on the concept of Foreign Keys. </a:t>
            </a:r>
          </a:p>
          <a:p>
            <a:pPr algn="just"/>
            <a:r>
              <a:rPr lang="en-US" dirty="0" smtClean="0"/>
              <a:t>A foreign key is a key attribute of a relation that can be referred in other relation.</a:t>
            </a:r>
          </a:p>
          <a:p>
            <a:pPr algn="just"/>
            <a:r>
              <a:rPr lang="en-US" dirty="0" smtClean="0"/>
              <a:t>Referential integrity constraint states that if a relation refers to a key attribute of a different or same relation, then that key element must exist.</a:t>
            </a:r>
          </a:p>
          <a:p>
            <a:pPr algn="just">
              <a:buNone/>
            </a:pP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Footer Placeholder 4"/>
          <p:cNvSpPr>
            <a:spLocks noGrp="1"/>
          </p:cNvSpPr>
          <p:nvPr>
            <p:ph type="ftr" sz="quarter" idx="4294967295"/>
          </p:nvPr>
        </p:nvSpPr>
        <p:spPr>
          <a:xfrm>
            <a:off x="3124200" y="6356350"/>
            <a:ext cx="2895600" cy="365125"/>
          </a:xfrm>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ustomShape 1"/>
          <p:cNvSpPr>
            <a:spLocks noChangeArrowheads="1"/>
          </p:cNvSpPr>
          <p:nvPr/>
        </p:nvSpPr>
        <p:spPr bwMode="auto">
          <a:xfrm>
            <a:off x="457200" y="1295400"/>
            <a:ext cx="6921500" cy="2286000"/>
          </a:xfrm>
          <a:prstGeom prst="rect">
            <a:avLst/>
          </a:prstGeom>
          <a:solidFill>
            <a:srgbClr val="C0FEF9"/>
          </a:solidFill>
          <a:ln w="12600">
            <a:solidFill>
              <a:srgbClr val="000000"/>
            </a:solidFill>
            <a:miter lim="800000"/>
            <a:headEnd/>
            <a:tailEnd/>
          </a:ln>
        </p:spPr>
        <p:txBody>
          <a:bodyP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spcBef>
                <a:spcPct val="0"/>
              </a:spcBef>
              <a:buFontTx/>
              <a:buNone/>
            </a:pPr>
            <a:endParaRPr lang="en-US" altLang="en-US" sz="1200" b="0">
              <a:solidFill>
                <a:srgbClr val="CF0E30"/>
              </a:solidFill>
              <a:latin typeface="Book Antiqua" pitchFamily="18" charset="0"/>
            </a:endParaRPr>
          </a:p>
        </p:txBody>
      </p:sp>
      <p:sp>
        <p:nvSpPr>
          <p:cNvPr id="75779" name="Line 2"/>
          <p:cNvSpPr>
            <a:spLocks noChangeShapeType="1"/>
          </p:cNvSpPr>
          <p:nvPr/>
        </p:nvSpPr>
        <p:spPr bwMode="auto">
          <a:xfrm>
            <a:off x="457200" y="1673225"/>
            <a:ext cx="6921500" cy="1588"/>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0" name="Line 3"/>
          <p:cNvSpPr>
            <a:spLocks noChangeShapeType="1"/>
          </p:cNvSpPr>
          <p:nvPr/>
        </p:nvSpPr>
        <p:spPr bwMode="auto">
          <a:xfrm>
            <a:off x="457200" y="1979613"/>
            <a:ext cx="6921500" cy="1587"/>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1" name="Line 5"/>
          <p:cNvSpPr>
            <a:spLocks noChangeShapeType="1"/>
          </p:cNvSpPr>
          <p:nvPr/>
        </p:nvSpPr>
        <p:spPr bwMode="auto">
          <a:xfrm>
            <a:off x="457200" y="2592388"/>
            <a:ext cx="6921500" cy="1587"/>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2" name="Line 6"/>
          <p:cNvSpPr>
            <a:spLocks noChangeShapeType="1"/>
          </p:cNvSpPr>
          <p:nvPr/>
        </p:nvSpPr>
        <p:spPr bwMode="auto">
          <a:xfrm>
            <a:off x="457200" y="2900363"/>
            <a:ext cx="6921500" cy="1587"/>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3" name="Line 7"/>
          <p:cNvSpPr>
            <a:spLocks noChangeShapeType="1"/>
          </p:cNvSpPr>
          <p:nvPr/>
        </p:nvSpPr>
        <p:spPr bwMode="auto">
          <a:xfrm>
            <a:off x="1898650" y="1295400"/>
            <a:ext cx="1588" cy="2286000"/>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4" name="Line 8"/>
          <p:cNvSpPr>
            <a:spLocks noChangeShapeType="1"/>
          </p:cNvSpPr>
          <p:nvPr/>
        </p:nvSpPr>
        <p:spPr bwMode="auto">
          <a:xfrm>
            <a:off x="3422650" y="1295400"/>
            <a:ext cx="1588" cy="2286000"/>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5" name="Line 9"/>
          <p:cNvSpPr>
            <a:spLocks noChangeShapeType="1"/>
          </p:cNvSpPr>
          <p:nvPr/>
        </p:nvSpPr>
        <p:spPr bwMode="auto">
          <a:xfrm>
            <a:off x="5251450" y="1295400"/>
            <a:ext cx="1588" cy="2286000"/>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 name="CustomShape 10"/>
          <p:cNvSpPr>
            <a:spLocks noChangeArrowheads="1"/>
          </p:cNvSpPr>
          <p:nvPr/>
        </p:nvSpPr>
        <p:spPr bwMode="auto">
          <a:xfrm>
            <a:off x="1143000" y="4343400"/>
            <a:ext cx="4940300" cy="1663700"/>
          </a:xfrm>
          <a:prstGeom prst="rect">
            <a:avLst/>
          </a:prstGeom>
          <a:solidFill>
            <a:srgbClr val="C0FEF9"/>
          </a:solidFill>
          <a:ln w="12600">
            <a:solidFill>
              <a:srgbClr val="000000"/>
            </a:solidFill>
            <a:miter lim="800000"/>
            <a:headEnd/>
            <a:tailEnd/>
          </a:ln>
        </p:spPr>
        <p:txBody>
          <a:bodyP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spcBef>
                <a:spcPct val="0"/>
              </a:spcBef>
              <a:buFontTx/>
              <a:buNone/>
            </a:pPr>
            <a:endParaRPr lang="en-US" altLang="en-US" sz="1200" b="0">
              <a:solidFill>
                <a:srgbClr val="CF0E30"/>
              </a:solidFill>
              <a:latin typeface="Book Antiqua" pitchFamily="18" charset="0"/>
            </a:endParaRPr>
          </a:p>
        </p:txBody>
      </p:sp>
      <p:sp>
        <p:nvSpPr>
          <p:cNvPr id="75787" name="TextShape 11"/>
          <p:cNvSpPr txBox="1">
            <a:spLocks noChangeArrowheads="1"/>
          </p:cNvSpPr>
          <p:nvPr/>
        </p:nvSpPr>
        <p:spPr bwMode="auto">
          <a:xfrm>
            <a:off x="990600" y="228600"/>
            <a:ext cx="76898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lgn="ctr">
              <a:spcBef>
                <a:spcPct val="0"/>
              </a:spcBef>
              <a:buNone/>
            </a:pPr>
            <a:r>
              <a:rPr lang="en-US" altLang="en-US" sz="4400" dirty="0">
                <a:solidFill>
                  <a:schemeClr val="accent1"/>
                </a:solidFill>
                <a:latin typeface="+mj-lt"/>
                <a:ea typeface="+mj-ea"/>
                <a:cs typeface="+mj-cs"/>
              </a:rPr>
              <a:t>Relations</a:t>
            </a:r>
          </a:p>
        </p:txBody>
      </p:sp>
      <p:grpSp>
        <p:nvGrpSpPr>
          <p:cNvPr id="75788" name="Group 26"/>
          <p:cNvGrpSpPr>
            <a:grpSpLocks/>
          </p:cNvGrpSpPr>
          <p:nvPr/>
        </p:nvGrpSpPr>
        <p:grpSpPr bwMode="auto">
          <a:xfrm>
            <a:off x="457200" y="1295400"/>
            <a:ext cx="6921500" cy="2209800"/>
            <a:chOff x="457200" y="1295400"/>
            <a:chExt cx="6921500" cy="2209800"/>
          </a:xfrm>
        </p:grpSpPr>
        <p:sp>
          <p:nvSpPr>
            <p:cNvPr id="75802" name="Line 4"/>
            <p:cNvSpPr>
              <a:spLocks noChangeShapeType="1"/>
            </p:cNvSpPr>
            <p:nvPr/>
          </p:nvSpPr>
          <p:spPr bwMode="auto">
            <a:xfrm>
              <a:off x="457200" y="2286000"/>
              <a:ext cx="6921500" cy="1588"/>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3" name="CustomShape 12"/>
            <p:cNvSpPr>
              <a:spLocks noChangeArrowheads="1"/>
            </p:cNvSpPr>
            <p:nvPr/>
          </p:nvSpPr>
          <p:spPr bwMode="auto">
            <a:xfrm>
              <a:off x="609600" y="1295400"/>
              <a:ext cx="6705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spcBef>
                  <a:spcPct val="0"/>
                </a:spcBef>
                <a:buFontTx/>
                <a:buNone/>
              </a:pPr>
              <a:r>
                <a:rPr lang="en-US" altLang="en-US" sz="2000" b="0" dirty="0">
                  <a:solidFill>
                    <a:srgbClr val="000000"/>
                  </a:solidFill>
                  <a:latin typeface="Arial" pitchFamily="34" charset="0"/>
                  <a:ea typeface="MS PGothic" pitchFamily="34" charset="-128"/>
                </a:rPr>
                <a:t>EMPNUM       NAME         Date of Birth        DEPTNUM</a:t>
              </a:r>
              <a:endParaRPr lang="en-US" altLang="en-US" sz="1200" b="0" dirty="0">
                <a:solidFill>
                  <a:srgbClr val="CF0E30"/>
                </a:solidFill>
                <a:latin typeface="Book Antiqua" pitchFamily="18" charset="0"/>
              </a:endParaRPr>
            </a:p>
            <a:p>
              <a:pPr>
                <a:spcBef>
                  <a:spcPct val="0"/>
                </a:spcBef>
                <a:buFontTx/>
                <a:buNone/>
              </a:pPr>
              <a:r>
                <a:rPr lang="en-US" altLang="en-US" sz="2000" b="0" dirty="0">
                  <a:solidFill>
                    <a:srgbClr val="000000"/>
                  </a:solidFill>
                  <a:latin typeface="Arial" pitchFamily="34" charset="0"/>
                  <a:ea typeface="MS PGothic" pitchFamily="34" charset="-128"/>
                </a:rPr>
                <a:t>      3             JONES      16-05-1956              </a:t>
              </a:r>
              <a:r>
                <a:rPr lang="en-US" altLang="en-US" sz="2000" b="0" i="1" dirty="0">
                  <a:solidFill>
                    <a:srgbClr val="9966FF"/>
                  </a:solidFill>
                  <a:latin typeface="Arial" pitchFamily="34" charset="0"/>
                  <a:ea typeface="MS PGothic" pitchFamily="34" charset="-128"/>
                </a:rPr>
                <a:t>605</a:t>
              </a:r>
              <a:r>
                <a:rPr lang="en-US" altLang="en-US" sz="2000" b="0" i="1" dirty="0">
                  <a:solidFill>
                    <a:srgbClr val="063DE8"/>
                  </a:solidFill>
                  <a:latin typeface="Arial" pitchFamily="34" charset="0"/>
                  <a:ea typeface="MS PGothic" pitchFamily="34" charset="-128"/>
                </a:rPr>
                <a:t> </a:t>
              </a:r>
              <a:r>
                <a:rPr lang="en-US" altLang="en-US" sz="2000" b="0" dirty="0">
                  <a:solidFill>
                    <a:srgbClr val="063DE8"/>
                  </a:solidFill>
                  <a:latin typeface="Arial" pitchFamily="34" charset="0"/>
                  <a:ea typeface="MS PGothic" pitchFamily="34" charset="-128"/>
                </a:rPr>
                <a:t>   </a:t>
              </a:r>
              <a:r>
                <a:rPr lang="en-US" altLang="en-US" sz="2000" b="0" dirty="0">
                  <a:solidFill>
                    <a:srgbClr val="000000"/>
                  </a:solidFill>
                  <a:latin typeface="Arial" pitchFamily="34" charset="0"/>
                  <a:ea typeface="MS PGothic" pitchFamily="34" charset="-128"/>
                </a:rPr>
                <a:t>                 </a:t>
              </a:r>
              <a:r>
                <a:rPr lang="en-US" altLang="en-US" sz="2000" b="0" i="1" dirty="0">
                  <a:solidFill>
                    <a:srgbClr val="0000FF"/>
                  </a:solidFill>
                  <a:latin typeface="Arial" pitchFamily="34" charset="0"/>
                  <a:ea typeface="MS PGothic" pitchFamily="34" charset="-128"/>
                </a:rPr>
                <a:t>Referencing</a:t>
              </a:r>
              <a:endParaRPr lang="en-US" altLang="en-US" sz="1200" b="0" dirty="0">
                <a:solidFill>
                  <a:srgbClr val="CF0E30"/>
                </a:solidFill>
                <a:latin typeface="Book Antiqua" pitchFamily="18" charset="0"/>
              </a:endParaRPr>
            </a:p>
            <a:p>
              <a:pPr>
                <a:spcBef>
                  <a:spcPct val="0"/>
                </a:spcBef>
                <a:buFontTx/>
                <a:buNone/>
              </a:pPr>
              <a:r>
                <a:rPr lang="en-US" altLang="en-US" sz="2000" b="0" dirty="0">
                  <a:solidFill>
                    <a:srgbClr val="000000"/>
                  </a:solidFill>
                  <a:latin typeface="Arial" pitchFamily="34" charset="0"/>
                  <a:ea typeface="MS PGothic" pitchFamily="34" charset="-128"/>
                </a:rPr>
                <a:t>      7	        SMITH	23-09-1965	       </a:t>
              </a:r>
              <a:r>
                <a:rPr lang="en-US" altLang="en-US" sz="2000" b="0" i="1" dirty="0">
                  <a:solidFill>
                    <a:srgbClr val="9966FF"/>
                  </a:solidFill>
                  <a:latin typeface="Arial" pitchFamily="34" charset="0"/>
                  <a:ea typeface="MS PGothic" pitchFamily="34" charset="-128"/>
                </a:rPr>
                <a:t>432</a:t>
              </a:r>
              <a:r>
                <a:rPr lang="en-US" altLang="en-US" sz="2000" b="0" dirty="0">
                  <a:solidFill>
                    <a:srgbClr val="000000"/>
                  </a:solidFill>
                  <a:latin typeface="Arial" pitchFamily="34" charset="0"/>
                  <a:ea typeface="MS PGothic" pitchFamily="34" charset="-128"/>
                </a:rPr>
                <a:t>                    </a:t>
              </a:r>
              <a:r>
                <a:rPr lang="en-US" altLang="en-US" sz="2000" b="0" i="1" dirty="0">
                  <a:solidFill>
                    <a:srgbClr val="0000FF"/>
                  </a:solidFill>
                  <a:latin typeface="Arial" pitchFamily="34" charset="0"/>
                  <a:ea typeface="MS PGothic" pitchFamily="34" charset="-128"/>
                </a:rPr>
                <a:t>Table</a:t>
              </a:r>
              <a:endParaRPr lang="en-US" altLang="en-US" sz="1200" b="0" dirty="0">
                <a:solidFill>
                  <a:srgbClr val="CF0E30"/>
                </a:solidFill>
                <a:latin typeface="Book Antiqua" pitchFamily="18" charset="0"/>
              </a:endParaRPr>
            </a:p>
            <a:p>
              <a:pPr>
                <a:spcBef>
                  <a:spcPct val="0"/>
                </a:spcBef>
                <a:buFontTx/>
                <a:buNone/>
              </a:pPr>
              <a:r>
                <a:rPr lang="en-US" altLang="en-US" sz="2000" b="0" dirty="0">
                  <a:solidFill>
                    <a:srgbClr val="000000"/>
                  </a:solidFill>
                  <a:latin typeface="Arial" pitchFamily="34" charset="0"/>
                  <a:ea typeface="MS PGothic" pitchFamily="34" charset="-128"/>
                </a:rPr>
                <a:t>     11   	        ADAMS	11-08-1972	       </a:t>
              </a:r>
              <a:r>
                <a:rPr lang="en-US" altLang="en-US" sz="2000" b="0" i="1" dirty="0">
                  <a:solidFill>
                    <a:srgbClr val="9966FF"/>
                  </a:solidFill>
                  <a:latin typeface="Arial" pitchFamily="34" charset="0"/>
                  <a:ea typeface="MS PGothic" pitchFamily="34" charset="-128"/>
                </a:rPr>
                <a:t>201</a:t>
              </a:r>
              <a:endParaRPr lang="en-US" altLang="en-US" sz="1200" b="0" dirty="0">
                <a:solidFill>
                  <a:srgbClr val="CF0E30"/>
                </a:solidFill>
                <a:latin typeface="Book Antiqua" pitchFamily="18" charset="0"/>
              </a:endParaRPr>
            </a:p>
            <a:p>
              <a:pPr>
                <a:spcBef>
                  <a:spcPct val="0"/>
                </a:spcBef>
                <a:buFontTx/>
                <a:buNone/>
              </a:pPr>
              <a:r>
                <a:rPr lang="en-US" altLang="en-US" sz="2000" b="0" dirty="0">
                  <a:solidFill>
                    <a:srgbClr val="000000"/>
                  </a:solidFill>
                  <a:latin typeface="Arial" pitchFamily="34" charset="0"/>
                  <a:ea typeface="MS PGothic" pitchFamily="34" charset="-128"/>
                </a:rPr>
                <a:t>     15            NGUYEN	23-10-1964	       </a:t>
              </a:r>
              <a:r>
                <a:rPr lang="en-US" altLang="en-US" sz="2000" b="0" i="1" dirty="0">
                  <a:solidFill>
                    <a:srgbClr val="9966FF"/>
                  </a:solidFill>
                  <a:latin typeface="Arial" pitchFamily="34" charset="0"/>
                  <a:ea typeface="MS PGothic" pitchFamily="34" charset="-128"/>
                </a:rPr>
                <a:t>314</a:t>
              </a:r>
              <a:r>
                <a:rPr lang="en-US" altLang="en-US" sz="2000" b="0" dirty="0">
                  <a:solidFill>
                    <a:srgbClr val="000000"/>
                  </a:solidFill>
                  <a:latin typeface="Arial" pitchFamily="34" charset="0"/>
                  <a:ea typeface="MS PGothic" pitchFamily="34" charset="-128"/>
                </a:rPr>
                <a:t>		</a:t>
              </a:r>
              <a:endParaRPr lang="en-US" altLang="en-US" sz="1200" b="0" dirty="0">
                <a:solidFill>
                  <a:srgbClr val="CF0E30"/>
                </a:solidFill>
                <a:latin typeface="Book Antiqua" pitchFamily="18" charset="0"/>
              </a:endParaRPr>
            </a:p>
            <a:p>
              <a:pPr>
                <a:spcBef>
                  <a:spcPct val="0"/>
                </a:spcBef>
                <a:buFontTx/>
                <a:buNone/>
              </a:pPr>
              <a:r>
                <a:rPr lang="en-US" altLang="en-US" sz="2000" b="0" dirty="0">
                  <a:solidFill>
                    <a:srgbClr val="000000"/>
                  </a:solidFill>
                  <a:latin typeface="Arial" pitchFamily="34" charset="0"/>
                  <a:ea typeface="MS PGothic" pitchFamily="34" charset="-128"/>
                </a:rPr>
                <a:t>     18	        PHAN	16-11-1976	       </a:t>
              </a:r>
              <a:r>
                <a:rPr lang="en-US" altLang="en-US" sz="2000" b="0" i="1" dirty="0">
                  <a:solidFill>
                    <a:srgbClr val="9966FF"/>
                  </a:solidFill>
                  <a:latin typeface="Arial" pitchFamily="34" charset="0"/>
                  <a:ea typeface="MS PGothic" pitchFamily="34" charset="-128"/>
                </a:rPr>
                <a:t>201</a:t>
              </a:r>
              <a:endParaRPr lang="en-US" altLang="en-US" sz="1200" b="0" dirty="0">
                <a:solidFill>
                  <a:srgbClr val="CF0E30"/>
                </a:solidFill>
                <a:latin typeface="Book Antiqua" pitchFamily="18" charset="0"/>
              </a:endParaRPr>
            </a:p>
            <a:p>
              <a:pPr>
                <a:spcBef>
                  <a:spcPct val="0"/>
                </a:spcBef>
                <a:buFontTx/>
                <a:buNone/>
              </a:pPr>
              <a:r>
                <a:rPr lang="en-US" altLang="en-US" sz="2000" b="0" dirty="0">
                  <a:solidFill>
                    <a:srgbClr val="000000"/>
                  </a:solidFill>
                  <a:latin typeface="Arial" pitchFamily="34" charset="0"/>
                  <a:ea typeface="MS PGothic" pitchFamily="34" charset="-128"/>
                </a:rPr>
                <a:t>     23            SMITH       19-09-1974              </a:t>
              </a:r>
              <a:r>
                <a:rPr lang="en-US" altLang="en-US" sz="2000" b="0" i="1" dirty="0">
                  <a:solidFill>
                    <a:srgbClr val="9966FF"/>
                  </a:solidFill>
                  <a:latin typeface="Arial" pitchFamily="34" charset="0"/>
                  <a:ea typeface="MS PGothic" pitchFamily="34" charset="-128"/>
                </a:rPr>
                <a:t>314</a:t>
              </a:r>
              <a:endParaRPr lang="en-US" altLang="en-US" sz="1200" b="0" dirty="0">
                <a:solidFill>
                  <a:srgbClr val="CF0E30"/>
                </a:solidFill>
                <a:latin typeface="Book Antiqua" pitchFamily="18" charset="0"/>
              </a:endParaRPr>
            </a:p>
            <a:p>
              <a:pPr>
                <a:spcBef>
                  <a:spcPct val="0"/>
                </a:spcBef>
                <a:buFontTx/>
                <a:buNone/>
              </a:pPr>
              <a:endParaRPr lang="en-US" altLang="en-US" sz="1100" b="0" dirty="0" smtClean="0">
                <a:solidFill>
                  <a:srgbClr val="063DE8"/>
                </a:solidFill>
                <a:latin typeface="Arial" pitchFamily="34" charset="0"/>
                <a:ea typeface="MS PGothic" pitchFamily="34" charset="-128"/>
              </a:endParaRPr>
            </a:p>
            <a:p>
              <a:pPr>
                <a:spcBef>
                  <a:spcPct val="0"/>
                </a:spcBef>
                <a:buFontTx/>
                <a:buNone/>
              </a:pPr>
              <a:r>
                <a:rPr lang="en-US" altLang="en-US" sz="2000" b="0" dirty="0" smtClean="0">
                  <a:solidFill>
                    <a:srgbClr val="063DE8"/>
                  </a:solidFill>
                  <a:latin typeface="Arial" pitchFamily="34" charset="0"/>
                  <a:ea typeface="MS PGothic" pitchFamily="34" charset="-128"/>
                </a:rPr>
                <a:t>Relation </a:t>
              </a:r>
              <a:r>
                <a:rPr lang="en-US" altLang="en-US" sz="2000" b="0" dirty="0">
                  <a:solidFill>
                    <a:srgbClr val="063DE8"/>
                  </a:solidFill>
                  <a:latin typeface="Arial" pitchFamily="34" charset="0"/>
                  <a:ea typeface="MS PGothic" pitchFamily="34" charset="-128"/>
                </a:rPr>
                <a:t>(Table) Name :  EMP</a:t>
              </a:r>
              <a:endParaRPr lang="en-US" altLang="en-US" sz="1200" b="0" dirty="0">
                <a:solidFill>
                  <a:srgbClr val="CF0E30"/>
                </a:solidFill>
                <a:latin typeface="Book Antiqua" pitchFamily="18" charset="0"/>
              </a:endParaRPr>
            </a:p>
            <a:p>
              <a:pPr>
                <a:spcBef>
                  <a:spcPct val="0"/>
                </a:spcBef>
                <a:buFontTx/>
                <a:buNone/>
              </a:pPr>
              <a:r>
                <a:rPr lang="en-US" altLang="en-US" sz="2000" b="0" dirty="0">
                  <a:solidFill>
                    <a:srgbClr val="063DE8"/>
                  </a:solidFill>
                  <a:latin typeface="Arial" pitchFamily="34" charset="0"/>
                  <a:ea typeface="MS PGothic" pitchFamily="34" charset="-128"/>
                </a:rPr>
                <a:t>Relation Schema: EMP(</a:t>
              </a:r>
              <a:r>
                <a:rPr lang="en-US" altLang="en-US" sz="2000" b="0" dirty="0" err="1">
                  <a:solidFill>
                    <a:srgbClr val="063DE8"/>
                  </a:solidFill>
                  <a:latin typeface="Arial" pitchFamily="34" charset="0"/>
                  <a:ea typeface="MS PGothic" pitchFamily="34" charset="-128"/>
                </a:rPr>
                <a:t>empnum,name,date</a:t>
              </a:r>
              <a:r>
                <a:rPr lang="en-US" altLang="en-US" sz="2000" b="0" dirty="0">
                  <a:solidFill>
                    <a:srgbClr val="063DE8"/>
                  </a:solidFill>
                  <a:latin typeface="Arial" pitchFamily="34" charset="0"/>
                  <a:ea typeface="MS PGothic" pitchFamily="34" charset="-128"/>
                </a:rPr>
                <a:t> of </a:t>
              </a:r>
              <a:r>
                <a:rPr lang="en-US" altLang="en-US" sz="2000" b="0" dirty="0" err="1">
                  <a:solidFill>
                    <a:srgbClr val="063DE8"/>
                  </a:solidFill>
                  <a:latin typeface="Arial" pitchFamily="34" charset="0"/>
                  <a:ea typeface="MS PGothic" pitchFamily="34" charset="-128"/>
                </a:rPr>
                <a:t>birth,deptnum</a:t>
              </a:r>
              <a:r>
                <a:rPr lang="en-US" altLang="en-US" sz="2000" b="0" dirty="0">
                  <a:solidFill>
                    <a:srgbClr val="063DE8"/>
                  </a:solidFill>
                  <a:latin typeface="Arial" pitchFamily="34" charset="0"/>
                  <a:ea typeface="MS PGothic" pitchFamily="34" charset="-128"/>
                </a:rPr>
                <a:t>) </a:t>
              </a:r>
              <a:r>
                <a:rPr lang="en-US" altLang="en-US" sz="2000" b="0" dirty="0">
                  <a:solidFill>
                    <a:srgbClr val="000000"/>
                  </a:solidFill>
                  <a:latin typeface="Arial" pitchFamily="34" charset="0"/>
                  <a:ea typeface="MS PGothic" pitchFamily="34" charset="-128"/>
                </a:rPr>
                <a:t>	</a:t>
              </a:r>
              <a:endParaRPr lang="en-US" altLang="en-US" sz="1200" b="0" dirty="0">
                <a:solidFill>
                  <a:srgbClr val="CF0E30"/>
                </a:solidFill>
                <a:latin typeface="Book Antiqua" pitchFamily="18" charset="0"/>
              </a:endParaRPr>
            </a:p>
          </p:txBody>
        </p:sp>
      </p:grpSp>
      <p:sp>
        <p:nvSpPr>
          <p:cNvPr id="485" name="CustomShape 13"/>
          <p:cNvSpPr>
            <a:spLocks noChangeArrowheads="1"/>
          </p:cNvSpPr>
          <p:nvPr/>
        </p:nvSpPr>
        <p:spPr bwMode="auto">
          <a:xfrm>
            <a:off x="381000" y="4343400"/>
            <a:ext cx="3678238"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spcBef>
                <a:spcPct val="0"/>
              </a:spcBef>
              <a:buFontTx/>
              <a:buNone/>
            </a:pPr>
            <a:r>
              <a:rPr lang="en-US" altLang="en-US" sz="2000" b="0">
                <a:solidFill>
                  <a:srgbClr val="000000"/>
                </a:solidFill>
                <a:latin typeface="Arial" pitchFamily="34" charset="0"/>
                <a:ea typeface="MS PGothic" pitchFamily="34" charset="-128"/>
              </a:rPr>
              <a:t>               DEPTNUM        DEPTNAME</a:t>
            </a:r>
            <a:endParaRPr lang="en-US" altLang="en-US" sz="1200" b="0">
              <a:solidFill>
                <a:srgbClr val="CF0E30"/>
              </a:solidFill>
              <a:latin typeface="Book Antiqua" pitchFamily="18" charset="0"/>
            </a:endParaRPr>
          </a:p>
          <a:p>
            <a:pPr>
              <a:spcBef>
                <a:spcPct val="0"/>
              </a:spcBef>
              <a:buFontTx/>
              <a:buNone/>
            </a:pPr>
            <a:r>
              <a:rPr lang="en-US" altLang="en-US" sz="2000" b="0">
                <a:solidFill>
                  <a:srgbClr val="000000"/>
                </a:solidFill>
                <a:latin typeface="Arial" pitchFamily="34" charset="0"/>
                <a:ea typeface="MS PGothic" pitchFamily="34" charset="-128"/>
              </a:rPr>
              <a:t>		</a:t>
            </a:r>
            <a:r>
              <a:rPr lang="en-US" altLang="en-US" sz="2000" b="0">
                <a:solidFill>
                  <a:srgbClr val="9966FF"/>
                </a:solidFill>
                <a:latin typeface="Arial" pitchFamily="34" charset="0"/>
                <a:ea typeface="MS PGothic" pitchFamily="34" charset="-128"/>
              </a:rPr>
              <a:t>201</a:t>
            </a:r>
            <a:r>
              <a:rPr lang="en-US" altLang="en-US" sz="2000" b="0">
                <a:solidFill>
                  <a:srgbClr val="000000"/>
                </a:solidFill>
                <a:latin typeface="Arial" pitchFamily="34" charset="0"/>
                <a:ea typeface="MS PGothic" pitchFamily="34" charset="-128"/>
              </a:rPr>
              <a:t>	    Production</a:t>
            </a:r>
            <a:endParaRPr lang="en-US" altLang="en-US" sz="1200" b="0">
              <a:solidFill>
                <a:srgbClr val="CF0E30"/>
              </a:solidFill>
              <a:latin typeface="Book Antiqua" pitchFamily="18" charset="0"/>
            </a:endParaRPr>
          </a:p>
          <a:p>
            <a:pPr>
              <a:spcBef>
                <a:spcPct val="0"/>
              </a:spcBef>
              <a:buFontTx/>
              <a:buNone/>
            </a:pPr>
            <a:r>
              <a:rPr lang="en-US" altLang="en-US" sz="2000" b="0">
                <a:solidFill>
                  <a:srgbClr val="000000"/>
                </a:solidFill>
                <a:latin typeface="Arial" pitchFamily="34" charset="0"/>
                <a:ea typeface="MS PGothic" pitchFamily="34" charset="-128"/>
              </a:rPr>
              <a:t>		</a:t>
            </a:r>
            <a:r>
              <a:rPr lang="en-US" altLang="en-US" sz="2000" b="0">
                <a:solidFill>
                  <a:srgbClr val="9966FF"/>
                </a:solidFill>
                <a:latin typeface="Arial" pitchFamily="34" charset="0"/>
                <a:ea typeface="MS PGothic" pitchFamily="34" charset="-128"/>
              </a:rPr>
              <a:t>314</a:t>
            </a:r>
            <a:r>
              <a:rPr lang="en-US" altLang="en-US" sz="2000" b="0">
                <a:solidFill>
                  <a:srgbClr val="000000"/>
                </a:solidFill>
                <a:latin typeface="Arial" pitchFamily="34" charset="0"/>
                <a:ea typeface="MS PGothic" pitchFamily="34" charset="-128"/>
              </a:rPr>
              <a:t>	    Finance</a:t>
            </a:r>
            <a:endParaRPr lang="en-US" altLang="en-US" sz="1200" b="0">
              <a:solidFill>
                <a:srgbClr val="CF0E30"/>
              </a:solidFill>
              <a:latin typeface="Book Antiqua" pitchFamily="18" charset="0"/>
            </a:endParaRPr>
          </a:p>
          <a:p>
            <a:pPr>
              <a:spcBef>
                <a:spcPct val="0"/>
              </a:spcBef>
              <a:buFontTx/>
              <a:buNone/>
            </a:pPr>
            <a:r>
              <a:rPr lang="en-US" altLang="en-US" sz="2000" b="0">
                <a:solidFill>
                  <a:srgbClr val="000000"/>
                </a:solidFill>
                <a:latin typeface="Arial" pitchFamily="34" charset="0"/>
                <a:ea typeface="MS PGothic" pitchFamily="34" charset="-128"/>
              </a:rPr>
              <a:t>		</a:t>
            </a:r>
            <a:r>
              <a:rPr lang="en-US" altLang="en-US" sz="2000" b="0">
                <a:solidFill>
                  <a:srgbClr val="9966FF"/>
                </a:solidFill>
                <a:latin typeface="Arial" pitchFamily="34" charset="0"/>
                <a:ea typeface="MS PGothic" pitchFamily="34" charset="-128"/>
              </a:rPr>
              <a:t>432</a:t>
            </a:r>
            <a:r>
              <a:rPr lang="en-US" altLang="en-US" sz="2000" b="0">
                <a:solidFill>
                  <a:srgbClr val="000000"/>
                </a:solidFill>
                <a:latin typeface="Arial" pitchFamily="34" charset="0"/>
                <a:ea typeface="MS PGothic" pitchFamily="34" charset="-128"/>
              </a:rPr>
              <a:t>	    Information Systems</a:t>
            </a:r>
            <a:endParaRPr lang="en-US" altLang="en-US" sz="1200" b="0">
              <a:solidFill>
                <a:srgbClr val="CF0E30"/>
              </a:solidFill>
              <a:latin typeface="Book Antiqua" pitchFamily="18" charset="0"/>
            </a:endParaRPr>
          </a:p>
          <a:p>
            <a:pPr>
              <a:spcBef>
                <a:spcPct val="0"/>
              </a:spcBef>
              <a:buFontTx/>
              <a:buNone/>
            </a:pPr>
            <a:r>
              <a:rPr lang="en-US" altLang="en-US" sz="2000" b="0">
                <a:solidFill>
                  <a:srgbClr val="000000"/>
                </a:solidFill>
                <a:latin typeface="Arial" pitchFamily="34" charset="0"/>
                <a:ea typeface="MS PGothic" pitchFamily="34" charset="-128"/>
              </a:rPr>
              <a:t>		</a:t>
            </a:r>
            <a:r>
              <a:rPr lang="en-US" altLang="en-US" sz="2000" b="0">
                <a:solidFill>
                  <a:srgbClr val="9966FF"/>
                </a:solidFill>
                <a:latin typeface="Arial" pitchFamily="34" charset="0"/>
                <a:ea typeface="MS PGothic" pitchFamily="34" charset="-128"/>
              </a:rPr>
              <a:t>605</a:t>
            </a:r>
            <a:r>
              <a:rPr lang="en-US" altLang="en-US" sz="2000" b="0">
                <a:solidFill>
                  <a:srgbClr val="000000"/>
                </a:solidFill>
                <a:latin typeface="Arial" pitchFamily="34" charset="0"/>
                <a:ea typeface="MS PGothic" pitchFamily="34" charset="-128"/>
              </a:rPr>
              <a:t>	    Administration	</a:t>
            </a:r>
            <a:endParaRPr lang="en-US" altLang="en-US" sz="1200" b="0">
              <a:solidFill>
                <a:srgbClr val="CF0E30"/>
              </a:solidFill>
              <a:latin typeface="Book Antiqua" pitchFamily="18" charset="0"/>
            </a:endParaRPr>
          </a:p>
        </p:txBody>
      </p:sp>
      <p:sp>
        <p:nvSpPr>
          <p:cNvPr id="75790" name="Line 14"/>
          <p:cNvSpPr>
            <a:spLocks noChangeShapeType="1"/>
          </p:cNvSpPr>
          <p:nvPr/>
        </p:nvSpPr>
        <p:spPr bwMode="auto">
          <a:xfrm>
            <a:off x="1149350" y="4724400"/>
            <a:ext cx="4940300" cy="0"/>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1" name="Line 15"/>
          <p:cNvSpPr>
            <a:spLocks noChangeShapeType="1"/>
          </p:cNvSpPr>
          <p:nvPr/>
        </p:nvSpPr>
        <p:spPr bwMode="auto">
          <a:xfrm>
            <a:off x="1149350" y="5029200"/>
            <a:ext cx="4940300" cy="0"/>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2" name="Line 16"/>
          <p:cNvSpPr>
            <a:spLocks noChangeShapeType="1"/>
          </p:cNvSpPr>
          <p:nvPr/>
        </p:nvSpPr>
        <p:spPr bwMode="auto">
          <a:xfrm>
            <a:off x="1149350" y="5334000"/>
            <a:ext cx="4940300" cy="0"/>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3" name="Line 17"/>
          <p:cNvSpPr>
            <a:spLocks noChangeShapeType="1"/>
          </p:cNvSpPr>
          <p:nvPr/>
        </p:nvSpPr>
        <p:spPr bwMode="auto">
          <a:xfrm>
            <a:off x="1149350" y="5638800"/>
            <a:ext cx="4940300" cy="0"/>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4" name="Line 18"/>
          <p:cNvSpPr>
            <a:spLocks noChangeShapeType="1"/>
          </p:cNvSpPr>
          <p:nvPr/>
        </p:nvSpPr>
        <p:spPr bwMode="auto">
          <a:xfrm>
            <a:off x="2895600" y="4349750"/>
            <a:ext cx="0" cy="1663700"/>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 name="CustomShape 19"/>
          <p:cNvSpPr>
            <a:spLocks noChangeArrowheads="1"/>
          </p:cNvSpPr>
          <p:nvPr/>
        </p:nvSpPr>
        <p:spPr bwMode="auto">
          <a:xfrm>
            <a:off x="1211263" y="6051550"/>
            <a:ext cx="44323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spcBef>
                <a:spcPct val="0"/>
              </a:spcBef>
              <a:buFontTx/>
              <a:buNone/>
            </a:pPr>
            <a:r>
              <a:rPr lang="en-US" altLang="en-US" sz="2000" b="0">
                <a:solidFill>
                  <a:srgbClr val="063DE8"/>
                </a:solidFill>
                <a:latin typeface="Arial" pitchFamily="34" charset="0"/>
                <a:ea typeface="MS PGothic" pitchFamily="34" charset="-128"/>
              </a:rPr>
              <a:t>Relation (Table) Name : DEPT</a:t>
            </a:r>
            <a:endParaRPr lang="en-US" altLang="en-US" sz="1200" b="0">
              <a:solidFill>
                <a:srgbClr val="CF0E30"/>
              </a:solidFill>
              <a:latin typeface="Book Antiqua" pitchFamily="18" charset="0"/>
            </a:endParaRPr>
          </a:p>
          <a:p>
            <a:pPr>
              <a:spcBef>
                <a:spcPct val="0"/>
              </a:spcBef>
              <a:buFontTx/>
              <a:buNone/>
            </a:pPr>
            <a:r>
              <a:rPr lang="en-US" altLang="en-US" sz="2000" b="0">
                <a:solidFill>
                  <a:srgbClr val="063DE8"/>
                </a:solidFill>
                <a:latin typeface="Arial" pitchFamily="34" charset="0"/>
                <a:ea typeface="MS PGothic" pitchFamily="34" charset="-128"/>
              </a:rPr>
              <a:t>Relation Schema: DEPT(deptnum, deptname</a:t>
            </a:r>
            <a:r>
              <a:rPr lang="en-US" altLang="en-US" sz="2000" b="0">
                <a:solidFill>
                  <a:srgbClr val="000000"/>
                </a:solidFill>
                <a:latin typeface="Arial" pitchFamily="34" charset="0"/>
                <a:ea typeface="MS PGothic" pitchFamily="34" charset="-128"/>
              </a:rPr>
              <a:t>)</a:t>
            </a:r>
            <a:endParaRPr lang="en-US" altLang="en-US" sz="1200" b="0">
              <a:solidFill>
                <a:srgbClr val="CF0E30"/>
              </a:solidFill>
              <a:latin typeface="Book Antiqua" pitchFamily="18" charset="0"/>
            </a:endParaRPr>
          </a:p>
        </p:txBody>
      </p:sp>
      <p:sp>
        <p:nvSpPr>
          <p:cNvPr id="75796" name="CustomShape 20"/>
          <p:cNvSpPr>
            <a:spLocks noChangeArrowheads="1"/>
          </p:cNvSpPr>
          <p:nvPr/>
        </p:nvSpPr>
        <p:spPr bwMode="auto">
          <a:xfrm>
            <a:off x="6659563" y="4679950"/>
            <a:ext cx="125253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spcBef>
                <a:spcPct val="0"/>
              </a:spcBef>
              <a:buFontTx/>
              <a:buNone/>
            </a:pPr>
            <a:r>
              <a:rPr lang="en-US" altLang="en-US" sz="2000" b="0" i="1">
                <a:solidFill>
                  <a:srgbClr val="0000FF"/>
                </a:solidFill>
                <a:latin typeface="Arial" pitchFamily="34" charset="0"/>
                <a:ea typeface="MS PGothic" pitchFamily="34" charset="-128"/>
              </a:rPr>
              <a:t>Referenced</a:t>
            </a:r>
            <a:endParaRPr lang="en-US" altLang="en-US" sz="1200" b="0">
              <a:solidFill>
                <a:srgbClr val="CF0E30"/>
              </a:solidFill>
              <a:latin typeface="Book Antiqua" pitchFamily="18" charset="0"/>
            </a:endParaRPr>
          </a:p>
          <a:p>
            <a:pPr>
              <a:spcBef>
                <a:spcPct val="0"/>
              </a:spcBef>
              <a:buFontTx/>
              <a:buNone/>
            </a:pPr>
            <a:r>
              <a:rPr lang="en-US" altLang="en-US" sz="2000" b="0" i="1">
                <a:solidFill>
                  <a:srgbClr val="0000FF"/>
                </a:solidFill>
                <a:latin typeface="Arial" pitchFamily="34" charset="0"/>
                <a:ea typeface="MS PGothic" pitchFamily="34" charset="-128"/>
              </a:rPr>
              <a:t>Table</a:t>
            </a:r>
            <a:endParaRPr lang="en-US" altLang="en-US" sz="1200" b="0">
              <a:solidFill>
                <a:srgbClr val="CF0E30"/>
              </a:solidFill>
              <a:latin typeface="Book Antiqua" pitchFamily="18" charset="0"/>
            </a:endParaRPr>
          </a:p>
        </p:txBody>
      </p:sp>
      <p:sp>
        <p:nvSpPr>
          <p:cNvPr id="493" name="CustomShape 21"/>
          <p:cNvSpPr>
            <a:spLocks noChangeArrowheads="1"/>
          </p:cNvSpPr>
          <p:nvPr/>
        </p:nvSpPr>
        <p:spPr bwMode="auto">
          <a:xfrm>
            <a:off x="7391400" y="1295400"/>
            <a:ext cx="457200" cy="381000"/>
          </a:xfrm>
          <a:prstGeom prst="star4">
            <a:avLst>
              <a:gd name="adj" fmla="val 12500"/>
            </a:avLst>
          </a:prstGeom>
          <a:solidFill>
            <a:srgbClr val="3891A7"/>
          </a:solidFill>
          <a:ln w="12600">
            <a:solidFill>
              <a:srgbClr val="000000"/>
            </a:solidFill>
            <a:miter lim="800000"/>
            <a:headEnd/>
            <a:tailEnd/>
          </a:ln>
        </p:spPr>
        <p:txBody>
          <a:bodyP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spcBef>
                <a:spcPct val="0"/>
              </a:spcBef>
              <a:buFontTx/>
              <a:buNone/>
            </a:pPr>
            <a:endParaRPr lang="en-US" altLang="en-US" sz="1200" b="0">
              <a:solidFill>
                <a:srgbClr val="CF0E30"/>
              </a:solidFill>
              <a:latin typeface="Book Antiqua" pitchFamily="18" charset="0"/>
            </a:endParaRPr>
          </a:p>
        </p:txBody>
      </p:sp>
      <p:sp>
        <p:nvSpPr>
          <p:cNvPr id="494" name="CustomShape 22"/>
          <p:cNvSpPr>
            <a:spLocks noChangeArrowheads="1"/>
          </p:cNvSpPr>
          <p:nvPr/>
        </p:nvSpPr>
        <p:spPr bwMode="auto">
          <a:xfrm>
            <a:off x="6324600" y="4648200"/>
            <a:ext cx="457200" cy="381000"/>
          </a:xfrm>
          <a:prstGeom prst="star4">
            <a:avLst>
              <a:gd name="adj" fmla="val 12500"/>
            </a:avLst>
          </a:prstGeom>
          <a:solidFill>
            <a:srgbClr val="3891A7"/>
          </a:solidFill>
          <a:ln w="12600">
            <a:solidFill>
              <a:srgbClr val="000000"/>
            </a:solidFill>
            <a:miter lim="800000"/>
            <a:headEnd/>
            <a:tailEnd/>
          </a:ln>
        </p:spPr>
        <p:txBody>
          <a:bodyPr/>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spcBef>
                <a:spcPct val="0"/>
              </a:spcBef>
              <a:buFontTx/>
              <a:buNone/>
            </a:pPr>
            <a:endParaRPr lang="en-US" altLang="en-US" sz="1200" b="0">
              <a:solidFill>
                <a:srgbClr val="CF0E30"/>
              </a:solidFill>
              <a:latin typeface="Book Antiqua" pitchFamily="18" charset="0"/>
            </a:endParaRPr>
          </a:p>
        </p:txBody>
      </p:sp>
      <p:sp>
        <p:nvSpPr>
          <p:cNvPr id="75799" name="Line 23"/>
          <p:cNvSpPr>
            <a:spLocks noChangeShapeType="1"/>
          </p:cNvSpPr>
          <p:nvPr/>
        </p:nvSpPr>
        <p:spPr bwMode="auto">
          <a:xfrm>
            <a:off x="457200" y="3200400"/>
            <a:ext cx="6934200" cy="0"/>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0" name="TextShape 24"/>
          <p:cNvSpPr txBox="1">
            <a:spLocks noChangeArrowheads="1"/>
          </p:cNvSpPr>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a:spcBef>
                <a:spcPct val="20000"/>
              </a:spcBef>
              <a:buChar char="•"/>
              <a:defRPr sz="2400" b="1">
                <a:solidFill>
                  <a:schemeClr val="tx1"/>
                </a:solidFill>
                <a:latin typeface="Tahoma" pitchFamily="34" charset="0"/>
              </a:defRPr>
            </a:lvl1pPr>
            <a:lvl2pPr marL="742950" indent="-285750">
              <a:spcBef>
                <a:spcPct val="20000"/>
              </a:spcBef>
              <a:buChar char="–"/>
              <a:defRPr sz="2400">
                <a:solidFill>
                  <a:schemeClr val="tx1"/>
                </a:solidFill>
                <a:latin typeface="Tahoma" pitchFamily="34" charset="0"/>
              </a:defRPr>
            </a:lvl2pPr>
            <a:lvl3pPr marL="1143000" indent="-228600">
              <a:spcBef>
                <a:spcPct val="20000"/>
              </a:spcBef>
              <a:buChar char="•"/>
              <a:defRPr sz="20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defRPr>
            </a:lvl9pPr>
          </a:lstStyle>
          <a:p>
            <a:pPr>
              <a:spcBef>
                <a:spcPct val="0"/>
              </a:spcBef>
              <a:buFontTx/>
              <a:buNone/>
            </a:pPr>
            <a:fld id="{DE8BC97A-4F62-4DB4-A221-262E715ECCF9}" type="slidenum">
              <a:rPr lang="en-US" altLang="en-US" sz="1600" b="0">
                <a:solidFill>
                  <a:srgbClr val="000000"/>
                </a:solidFill>
                <a:latin typeface="Arial" pitchFamily="34" charset="0"/>
                <a:ea typeface="MS PGothic" pitchFamily="34" charset="-128"/>
              </a:rPr>
              <a:pPr>
                <a:spcBef>
                  <a:spcPct val="0"/>
                </a:spcBef>
                <a:buFontTx/>
                <a:buNone/>
              </a:pPr>
              <a:t>33</a:t>
            </a:fld>
            <a:endParaRPr lang="en-US" altLang="en-US" sz="1200" b="0">
              <a:solidFill>
                <a:srgbClr val="CF0E30"/>
              </a:solidFill>
              <a:latin typeface="Book Antiqua" pitchFamily="18" charset="0"/>
            </a:endParaRPr>
          </a:p>
        </p:txBody>
      </p:sp>
      <p:pic>
        <p:nvPicPr>
          <p:cNvPr id="758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447800" cy="130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767870669"/>
      </p:ext>
    </p:extLst>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repl">
                                        <p:cTn id="7" dur="500" fill="hold"/>
                                        <p:tgtEl>
                                          <p:spTgt spid="482"/>
                                        </p:tgtEl>
                                        <p:attrNameLst>
                                          <p:attrName>ppt_x</p:attrName>
                                        </p:attrNameLst>
                                      </p:cBhvr>
                                      <p:tavLst>
                                        <p:tav tm="0">
                                          <p:val>
                                            <p:strVal val="0-#ppt_w/2"/>
                                          </p:val>
                                        </p:tav>
                                        <p:tav tm="100000">
                                          <p:val>
                                            <p:strVal val="#ppt_x"/>
                                          </p:val>
                                        </p:tav>
                                      </p:tavLst>
                                    </p:anim>
                                    <p:anim calcmode="lin" valueType="num">
                                      <p:cBhvr additive="repl">
                                        <p:cTn id="8" dur="500" fill="hold"/>
                                        <p:tgtEl>
                                          <p:spTgt spid="4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85"/>
                                        </p:tgtEl>
                                        <p:attrNameLst>
                                          <p:attrName>style.visibility</p:attrName>
                                        </p:attrNameLst>
                                      </p:cBhvr>
                                      <p:to>
                                        <p:strVal val="visible"/>
                                      </p:to>
                                    </p:set>
                                    <p:anim calcmode="lin" valueType="num">
                                      <p:cBhvr additive="repl">
                                        <p:cTn id="13" dur="500" fill="hold"/>
                                        <p:tgtEl>
                                          <p:spTgt spid="485"/>
                                        </p:tgtEl>
                                        <p:attrNameLst>
                                          <p:attrName>ppt_x</p:attrName>
                                        </p:attrNameLst>
                                      </p:cBhvr>
                                      <p:tavLst>
                                        <p:tav tm="0">
                                          <p:val>
                                            <p:strVal val="0-#ppt_w/2"/>
                                          </p:val>
                                        </p:tav>
                                        <p:tav tm="100000">
                                          <p:val>
                                            <p:strVal val="#ppt_x"/>
                                          </p:val>
                                        </p:tav>
                                      </p:tavLst>
                                    </p:anim>
                                    <p:anim calcmode="lin" valueType="num">
                                      <p:cBhvr additive="repl">
                                        <p:cTn id="14" dur="500" fill="hold"/>
                                        <p:tgtEl>
                                          <p:spTgt spid="48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91"/>
                                        </p:tgtEl>
                                        <p:attrNameLst>
                                          <p:attrName>style.visibility</p:attrName>
                                        </p:attrNameLst>
                                      </p:cBhvr>
                                      <p:to>
                                        <p:strVal val="visible"/>
                                      </p:to>
                                    </p:set>
                                    <p:anim calcmode="lin" valueType="num">
                                      <p:cBhvr additive="repl">
                                        <p:cTn id="19" dur="500" fill="hold"/>
                                        <p:tgtEl>
                                          <p:spTgt spid="491"/>
                                        </p:tgtEl>
                                        <p:attrNameLst>
                                          <p:attrName>ppt_x</p:attrName>
                                        </p:attrNameLst>
                                      </p:cBhvr>
                                      <p:tavLst>
                                        <p:tav tm="0">
                                          <p:val>
                                            <p:strVal val="0-#ppt_w/2"/>
                                          </p:val>
                                        </p:tav>
                                        <p:tav tm="100000">
                                          <p:val>
                                            <p:strVal val="#ppt_x"/>
                                          </p:val>
                                        </p:tav>
                                      </p:tavLst>
                                    </p:anim>
                                    <p:anim calcmode="lin" valueType="num">
                                      <p:cBhvr additive="repl">
                                        <p:cTn id="20" dur="500" fill="hold"/>
                                        <p:tgtEl>
                                          <p:spTgt spid="49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3"/>
                                        </p:tgtEl>
                                        <p:attrNameLst>
                                          <p:attrName>style.visibility</p:attrName>
                                        </p:attrNameLst>
                                      </p:cBhvr>
                                      <p:to>
                                        <p:strVal val="visible"/>
                                      </p:to>
                                    </p:set>
                                    <p:anim calcmode="lin" valueType="num">
                                      <p:cBhvr additive="repl">
                                        <p:cTn id="25" dur="500" fill="hold"/>
                                        <p:tgtEl>
                                          <p:spTgt spid="493"/>
                                        </p:tgtEl>
                                        <p:attrNameLst>
                                          <p:attrName>ppt_x</p:attrName>
                                        </p:attrNameLst>
                                      </p:cBhvr>
                                      <p:tavLst>
                                        <p:tav tm="0">
                                          <p:val>
                                            <p:strVal val="0-#ppt_w/2"/>
                                          </p:val>
                                        </p:tav>
                                        <p:tav tm="100000">
                                          <p:val>
                                            <p:strVal val="#ppt_x"/>
                                          </p:val>
                                        </p:tav>
                                      </p:tavLst>
                                    </p:anim>
                                    <p:anim calcmode="lin" valueType="num">
                                      <p:cBhvr additive="repl">
                                        <p:cTn id="26" dur="500" fill="hold"/>
                                        <p:tgtEl>
                                          <p:spTgt spid="49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4"/>
                                        </p:tgtEl>
                                        <p:attrNameLst>
                                          <p:attrName>style.visibility</p:attrName>
                                        </p:attrNameLst>
                                      </p:cBhvr>
                                      <p:to>
                                        <p:strVal val="visible"/>
                                      </p:to>
                                    </p:set>
                                    <p:anim calcmode="lin" valueType="num">
                                      <p:cBhvr additive="repl">
                                        <p:cTn id="31" dur="500" fill="hold"/>
                                        <p:tgtEl>
                                          <p:spTgt spid="494"/>
                                        </p:tgtEl>
                                        <p:attrNameLst>
                                          <p:attrName>ppt_x</p:attrName>
                                        </p:attrNameLst>
                                      </p:cBhvr>
                                      <p:tavLst>
                                        <p:tav tm="0">
                                          <p:val>
                                            <p:strVal val="0-#ppt_w/2"/>
                                          </p:val>
                                        </p:tav>
                                        <p:tav tm="100000">
                                          <p:val>
                                            <p:strVal val="#ppt_x"/>
                                          </p:val>
                                        </p:tav>
                                      </p:tavLst>
                                    </p:anim>
                                    <p:anim calcmode="lin" valueType="num">
                                      <p:cBhvr additive="repl">
                                        <p:cTn id="32" dur="500" fill="hold"/>
                                        <p:tgtEl>
                                          <p:spTgt spid="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0" animBg="1"/>
      <p:bldP spid="493" grpId="0" animBg="1"/>
      <p:bldP spid="49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0" y="5181600"/>
            <a:ext cx="3505200" cy="1143000"/>
          </a:xfrm>
        </p:spPr>
        <p:txBody>
          <a:bodyPr>
            <a:normAutofit/>
          </a:bodyPr>
          <a:lstStyle/>
          <a:p>
            <a:r>
              <a:rPr lang="en-US" dirty="0" smtClean="0">
                <a:solidFill>
                  <a:schemeClr val="accent1"/>
                </a:solidFill>
              </a:rPr>
              <a:t>Do not</a:t>
            </a:r>
            <a:endParaRPr lang="en-US" dirty="0"/>
          </a:p>
        </p:txBody>
      </p:sp>
      <p:pic>
        <p:nvPicPr>
          <p:cNvPr id="37890" name="Picture 2"/>
          <p:cNvPicPr>
            <a:picLocks noGrp="1" noChangeAspect="1" noChangeArrowheads="1"/>
          </p:cNvPicPr>
          <p:nvPr>
            <p:ph idx="1"/>
          </p:nvPr>
        </p:nvPicPr>
        <p:blipFill>
          <a:blip r:embed="rId2"/>
          <a:srcRect/>
          <a:stretch>
            <a:fillRect/>
          </a:stretch>
        </p:blipFill>
        <p:spPr bwMode="auto">
          <a:xfrm>
            <a:off x="2895600" y="609600"/>
            <a:ext cx="4525963" cy="452596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Footer Placeholder 4"/>
          <p:cNvSpPr>
            <a:spLocks noGrp="1"/>
          </p:cNvSpPr>
          <p:nvPr>
            <p:ph type="ftr" sz="quarter" idx="4294967295"/>
          </p:nvPr>
        </p:nvSpPr>
        <p:spPr>
          <a:xfrm>
            <a:off x="3124200" y="6356350"/>
            <a:ext cx="2895600" cy="365125"/>
          </a:xfrm>
        </p:spPr>
        <p:txBody>
          <a:bodyPr/>
          <a:lstStyle/>
          <a:p>
            <a:endParaRPr lang="en-US"/>
          </a:p>
        </p:txBody>
      </p:sp>
      <p:sp>
        <p:nvSpPr>
          <p:cNvPr id="6" name="Title 1"/>
          <p:cNvSpPr txBox="1">
            <a:spLocks/>
          </p:cNvSpPr>
          <p:nvPr/>
        </p:nvSpPr>
        <p:spPr>
          <a:xfrm>
            <a:off x="304800" y="427038"/>
            <a:ext cx="3276600" cy="114300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1"/>
                </a:solidFill>
              </a:rPr>
              <a:t>Relational Algebra</a:t>
            </a:r>
            <a:br>
              <a:rPr lang="en-US" dirty="0" smtClean="0">
                <a:solidFill>
                  <a:schemeClr val="accent1"/>
                </a:solidFill>
              </a:rPr>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rPr>
              <a:t>Relational Algebra</a:t>
            </a:r>
            <a:br>
              <a:rPr lang="en-US" dirty="0" smtClean="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381000" y="1219200"/>
            <a:ext cx="8305800" cy="4906963"/>
          </a:xfrm>
        </p:spPr>
        <p:txBody>
          <a:bodyPr>
            <a:normAutofit fontScale="85000" lnSpcReduction="20000"/>
          </a:bodyPr>
          <a:lstStyle/>
          <a:p>
            <a:pPr algn="just"/>
            <a:r>
              <a:rPr lang="en-US" dirty="0" smtClean="0"/>
              <a:t>Relational algebra is a procedural query language, which takes instances of relations as input and yields instances of relations as output.</a:t>
            </a:r>
          </a:p>
          <a:p>
            <a:pPr algn="just">
              <a:buNone/>
            </a:pPr>
            <a:endParaRPr lang="en-US" dirty="0" smtClean="0"/>
          </a:p>
          <a:p>
            <a:pPr algn="just"/>
            <a:r>
              <a:rPr lang="en-US" dirty="0" smtClean="0"/>
              <a:t> It uses operators to perform queries. An operator can be either </a:t>
            </a:r>
            <a:r>
              <a:rPr lang="en-US" b="1" dirty="0" smtClean="0"/>
              <a:t>unary</a:t>
            </a:r>
            <a:r>
              <a:rPr lang="en-US" dirty="0" smtClean="0"/>
              <a:t> or </a:t>
            </a:r>
            <a:r>
              <a:rPr lang="en-US" b="1" dirty="0" smtClean="0"/>
              <a:t>binary</a:t>
            </a:r>
            <a:r>
              <a:rPr lang="en-US" dirty="0" smtClean="0"/>
              <a:t>. </a:t>
            </a:r>
          </a:p>
          <a:p>
            <a:pPr algn="just"/>
            <a:endParaRPr lang="en-US" dirty="0" smtClean="0"/>
          </a:p>
          <a:p>
            <a:pPr algn="just"/>
            <a:r>
              <a:rPr lang="en-US" dirty="0" smtClean="0"/>
              <a:t>They accept relations as their input and yield relations as their output.</a:t>
            </a:r>
          </a:p>
          <a:p>
            <a:pPr algn="just"/>
            <a:endParaRPr lang="en-US" dirty="0" smtClean="0"/>
          </a:p>
          <a:p>
            <a:pPr algn="just"/>
            <a:r>
              <a:rPr lang="en-US" dirty="0" smtClean="0"/>
              <a:t> Relational algebra is performed recursively on a relation and intermediate results are also considered relations.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Footer Placeholder 4"/>
          <p:cNvSpPr>
            <a:spLocks noGrp="1"/>
          </p:cNvSpPr>
          <p:nvPr>
            <p:ph type="ftr" sz="quarter" idx="4294967295"/>
          </p:nvPr>
        </p:nvSpPr>
        <p:spPr>
          <a:xfrm>
            <a:off x="3124200" y="6356350"/>
            <a:ext cx="2895600" cy="365125"/>
          </a:xfrm>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274638"/>
            <a:ext cx="8534400" cy="4525963"/>
          </a:xfrm>
        </p:spPr>
        <p:txBody>
          <a:bodyPr/>
          <a:lstStyle/>
          <a:p>
            <a:r>
              <a:rPr lang="en-US" dirty="0"/>
              <a:t>In relational algebra, input is a relation(table from which data has to be accessed) and output is also a relation(a temporary table holding the data asked for by the user).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pic>
        <p:nvPicPr>
          <p:cNvPr id="8194" name="Picture 2" descr="Introduction to Relational Algeb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073" y="2550129"/>
            <a:ext cx="7159054" cy="359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874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The fundamental operations</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The fundamental operations of relational algebra are as follows Six </a:t>
            </a:r>
            <a:r>
              <a:rPr lang="en-US" dirty="0"/>
              <a:t>basic operators</a:t>
            </a:r>
          </a:p>
          <a:p>
            <a:pPr lvl="1"/>
            <a:r>
              <a:rPr lang="en-US" dirty="0"/>
              <a:t>select: </a:t>
            </a:r>
            <a:r>
              <a:rPr lang="en-US" sz="2400" dirty="0">
                <a:sym typeface="Symbol" panose="05050102010706020507" pitchFamily="18" charset="2"/>
              </a:rPr>
              <a:t></a:t>
            </a:r>
            <a:endParaRPr lang="en-US" dirty="0"/>
          </a:p>
          <a:p>
            <a:pPr lvl="1"/>
            <a:r>
              <a:rPr lang="en-US" dirty="0"/>
              <a:t>project: </a:t>
            </a:r>
            <a:r>
              <a:rPr lang="en-US" dirty="0">
                <a:sym typeface="Symbol" panose="05050102010706020507" pitchFamily="18" charset="2"/>
              </a:rPr>
              <a:t></a:t>
            </a:r>
            <a:endParaRPr lang="en-US" dirty="0"/>
          </a:p>
          <a:p>
            <a:pPr lvl="1"/>
            <a:r>
              <a:rPr lang="en-US" dirty="0"/>
              <a:t>union: </a:t>
            </a:r>
            <a:r>
              <a:rPr lang="en-US" dirty="0">
                <a:sym typeface="Symbol" panose="05050102010706020507" pitchFamily="18" charset="2"/>
              </a:rPr>
              <a:t></a:t>
            </a:r>
            <a:endParaRPr lang="en-US" dirty="0"/>
          </a:p>
          <a:p>
            <a:pPr lvl="1"/>
            <a:r>
              <a:rPr lang="en-US" dirty="0"/>
              <a:t>set difference: </a:t>
            </a:r>
            <a:r>
              <a:rPr lang="en-US" i="1" dirty="0"/>
              <a:t>–</a:t>
            </a:r>
            <a:r>
              <a:rPr lang="en-US" dirty="0"/>
              <a:t> </a:t>
            </a:r>
          </a:p>
          <a:p>
            <a:pPr lvl="1"/>
            <a:r>
              <a:rPr lang="en-US" dirty="0"/>
              <a:t>Cartesian product: x</a:t>
            </a:r>
          </a:p>
          <a:p>
            <a:pPr lvl="1"/>
            <a:r>
              <a:rPr lang="en-US" dirty="0"/>
              <a:t>rename: </a:t>
            </a:r>
            <a:r>
              <a:rPr lang="en-US" sz="2000" i="1" dirty="0">
                <a:sym typeface="Symbol" panose="05050102010706020507" pitchFamily="18" charset="2"/>
              </a:rPr>
              <a:t></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Footer Placeholder 4"/>
          <p:cNvSpPr>
            <a:spLocks noGrp="1"/>
          </p:cNvSpPr>
          <p:nvPr>
            <p:ph type="ftr" sz="quarter" idx="4294967295"/>
          </p:nvPr>
        </p:nvSpPr>
        <p:spPr>
          <a:xfrm>
            <a:off x="3124200" y="6356350"/>
            <a:ext cx="2895600" cy="365125"/>
          </a:xfrm>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458200" cy="1143000"/>
          </a:xfrm>
        </p:spPr>
        <p:txBody>
          <a:bodyPr>
            <a:normAutofit fontScale="90000"/>
          </a:bodyPr>
          <a:lstStyle/>
          <a:p>
            <a:pPr algn="l"/>
            <a:r>
              <a:rPr lang="en-US" sz="3100" dirty="0" smtClean="0">
                <a:solidFill>
                  <a:srgbClr val="FF0000"/>
                </a:solidFill>
              </a:rPr>
              <a:t>Select Operation (σ)</a:t>
            </a:r>
            <a:r>
              <a:rPr lang="en-US" sz="3100" dirty="0" smtClean="0">
                <a:solidFill>
                  <a:schemeClr val="accent1"/>
                </a:solidFill>
              </a:rPr>
              <a:t/>
            </a:r>
            <a:br>
              <a:rPr lang="en-US" sz="3100" dirty="0" smtClean="0">
                <a:solidFill>
                  <a:schemeClr val="accent1"/>
                </a:solidFill>
              </a:rPr>
            </a:br>
            <a:r>
              <a:rPr lang="en-US" sz="2800" dirty="0"/>
              <a:t>This is used to fetch rows(tuples) from table(relation) which satisfies a given </a:t>
            </a:r>
            <a:r>
              <a:rPr lang="en-US" sz="2800" dirty="0" err="1"/>
              <a:t>condition.</a:t>
            </a:r>
            <a:r>
              <a:rPr lang="en-US" sz="3100" dirty="0" err="1" smtClean="0">
                <a:solidFill>
                  <a:schemeClr val="accent1"/>
                </a:solidFill>
              </a:rPr>
              <a:t>It</a:t>
            </a:r>
            <a:r>
              <a:rPr lang="en-US" sz="3100" dirty="0" smtClean="0">
                <a:solidFill>
                  <a:schemeClr val="accent1"/>
                </a:solidFill>
              </a:rPr>
              <a:t> selects tuples that satisfy the given predicate from a relation.</a:t>
            </a:r>
            <a:r>
              <a:rPr lang="en-US" sz="3100" i="1" dirty="0" smtClean="0">
                <a:solidFill>
                  <a:schemeClr val="accent1"/>
                </a:solidFill>
              </a:rPr>
              <a:t/>
            </a:r>
            <a:br>
              <a:rPr lang="en-US" sz="3100" i="1" dirty="0" smtClean="0">
                <a:solidFill>
                  <a:schemeClr val="accent1"/>
                </a:solidFill>
              </a:rPr>
            </a:br>
            <a:r>
              <a:rPr lang="en-US" sz="3100" b="1" i="1" dirty="0" smtClean="0">
                <a:solidFill>
                  <a:srgbClr val="FF0000"/>
                </a:solidFill>
              </a:rPr>
              <a:t>Notation</a:t>
            </a:r>
            <a:r>
              <a:rPr lang="en-US" sz="3100" i="1" dirty="0" smtClean="0">
                <a:solidFill>
                  <a:srgbClr val="FF0000"/>
                </a:solidFill>
              </a:rPr>
              <a:t> − </a:t>
            </a:r>
            <a:r>
              <a:rPr lang="en-US" sz="3100" i="1" dirty="0" err="1" smtClean="0">
                <a:solidFill>
                  <a:srgbClr val="FF0000"/>
                </a:solidFill>
              </a:rPr>
              <a:t>σ</a:t>
            </a:r>
            <a:r>
              <a:rPr lang="en-US" sz="3100" i="1" baseline="-25000" dirty="0" err="1" smtClean="0">
                <a:solidFill>
                  <a:srgbClr val="FF0000"/>
                </a:solidFill>
              </a:rPr>
              <a:t>p</a:t>
            </a:r>
            <a:r>
              <a:rPr lang="en-US" sz="3100" i="1" dirty="0" smtClean="0">
                <a:solidFill>
                  <a:srgbClr val="FF0000"/>
                </a:solidFill>
              </a:rPr>
              <a:t>(r)</a:t>
            </a:r>
            <a:r>
              <a:rPr lang="en-US" i="1" dirty="0" smtClean="0"/>
              <a:t/>
            </a:r>
            <a:br>
              <a:rPr lang="en-US" i="1" dirty="0" smtClean="0"/>
            </a:br>
            <a:endParaRPr lang="en-US" i="1" dirty="0"/>
          </a:p>
        </p:txBody>
      </p:sp>
      <p:sp>
        <p:nvSpPr>
          <p:cNvPr id="3" name="Content Placeholder 2"/>
          <p:cNvSpPr>
            <a:spLocks noGrp="1"/>
          </p:cNvSpPr>
          <p:nvPr>
            <p:ph idx="1"/>
          </p:nvPr>
        </p:nvSpPr>
        <p:spPr>
          <a:xfrm>
            <a:off x="381000" y="2133600"/>
            <a:ext cx="8229600" cy="4525963"/>
          </a:xfrm>
        </p:spPr>
        <p:txBody>
          <a:bodyPr>
            <a:normAutofit fontScale="85000" lnSpcReduction="20000"/>
          </a:bodyPr>
          <a:lstStyle/>
          <a:p>
            <a:r>
              <a:rPr lang="en-US" dirty="0" smtClean="0"/>
              <a:t>Where </a:t>
            </a:r>
            <a:r>
              <a:rPr lang="en-US" b="1" dirty="0" smtClean="0"/>
              <a:t>σ</a:t>
            </a:r>
            <a:r>
              <a:rPr lang="en-US" dirty="0" smtClean="0"/>
              <a:t> stands for selection predicate and </a:t>
            </a:r>
            <a:r>
              <a:rPr lang="en-US" b="1" dirty="0" smtClean="0"/>
              <a:t>r</a:t>
            </a:r>
            <a:r>
              <a:rPr lang="en-US" dirty="0" smtClean="0"/>
              <a:t> stands for relation. </a:t>
            </a:r>
            <a:r>
              <a:rPr lang="en-US" i="1" dirty="0" smtClean="0"/>
              <a:t>p</a:t>
            </a:r>
            <a:r>
              <a:rPr lang="en-US" dirty="0" smtClean="0"/>
              <a:t> is prepositional logic formula which may use connectors like </a:t>
            </a:r>
            <a:r>
              <a:rPr lang="en-US" b="1" dirty="0" smtClean="0"/>
              <a:t>and, or,</a:t>
            </a:r>
            <a:r>
              <a:rPr lang="en-US" dirty="0" smtClean="0"/>
              <a:t> and </a:t>
            </a:r>
            <a:r>
              <a:rPr lang="en-US" b="1" dirty="0" smtClean="0"/>
              <a:t>not</a:t>
            </a:r>
            <a:r>
              <a:rPr lang="en-US" dirty="0" smtClean="0"/>
              <a:t>. These terms may use relational operators like − =, ≠, ≥, &lt; ,  &gt;,  ≤.</a:t>
            </a:r>
          </a:p>
          <a:p>
            <a:r>
              <a:rPr lang="en-US" b="1" dirty="0" smtClean="0"/>
              <a:t>For example</a:t>
            </a:r>
            <a:r>
              <a:rPr lang="en-US" dirty="0" smtClean="0"/>
              <a:t> −</a:t>
            </a:r>
          </a:p>
          <a:p>
            <a:r>
              <a:rPr lang="en-US" sz="3300" dirty="0" err="1" smtClean="0">
                <a:solidFill>
                  <a:srgbClr val="FF0000"/>
                </a:solidFill>
              </a:rPr>
              <a:t>σ</a:t>
            </a:r>
            <a:r>
              <a:rPr lang="en-US" sz="3300" i="1" baseline="-25000" dirty="0" err="1" smtClean="0">
                <a:solidFill>
                  <a:srgbClr val="FF0000"/>
                </a:solidFill>
              </a:rPr>
              <a:t>subject</a:t>
            </a:r>
            <a:r>
              <a:rPr lang="en-US" sz="3300" i="1" baseline="-25000" dirty="0" smtClean="0">
                <a:solidFill>
                  <a:srgbClr val="FF0000"/>
                </a:solidFill>
              </a:rPr>
              <a:t> = "database"</a:t>
            </a:r>
            <a:r>
              <a:rPr lang="en-US" sz="3300" dirty="0" smtClean="0">
                <a:solidFill>
                  <a:srgbClr val="FF0000"/>
                </a:solidFill>
              </a:rPr>
              <a:t>(Books) </a:t>
            </a:r>
          </a:p>
          <a:p>
            <a:pPr>
              <a:buNone/>
            </a:pPr>
            <a:r>
              <a:rPr lang="en-US" b="1" dirty="0" smtClean="0"/>
              <a:t>    Output</a:t>
            </a:r>
            <a:r>
              <a:rPr lang="en-US" dirty="0" smtClean="0"/>
              <a:t> − Selects </a:t>
            </a:r>
            <a:r>
              <a:rPr lang="en-US" dirty="0" err="1" smtClean="0"/>
              <a:t>tuples</a:t>
            </a:r>
            <a:r>
              <a:rPr lang="en-US" dirty="0" smtClean="0"/>
              <a:t> from books where subject is 'database'.</a:t>
            </a:r>
          </a:p>
          <a:p>
            <a:r>
              <a:rPr lang="en-US" sz="3300" dirty="0" err="1" smtClean="0">
                <a:solidFill>
                  <a:srgbClr val="FF0000"/>
                </a:solidFill>
              </a:rPr>
              <a:t>σ</a:t>
            </a:r>
            <a:r>
              <a:rPr lang="en-US" sz="3300" baseline="-25000" dirty="0" err="1" smtClean="0">
                <a:solidFill>
                  <a:srgbClr val="FF0000"/>
                </a:solidFill>
              </a:rPr>
              <a:t>subject</a:t>
            </a:r>
            <a:r>
              <a:rPr lang="en-US" sz="3300" baseline="-25000" dirty="0" smtClean="0">
                <a:solidFill>
                  <a:srgbClr val="FF0000"/>
                </a:solidFill>
              </a:rPr>
              <a:t> = "database" and price = "450"</a:t>
            </a:r>
            <a:r>
              <a:rPr lang="en-US" sz="3300" dirty="0" smtClean="0">
                <a:solidFill>
                  <a:srgbClr val="FF0000"/>
                </a:solidFill>
              </a:rPr>
              <a:t>(Books) </a:t>
            </a:r>
          </a:p>
          <a:p>
            <a:r>
              <a:rPr lang="en-US" b="1" dirty="0" smtClean="0"/>
              <a:t>Output</a:t>
            </a:r>
            <a:r>
              <a:rPr lang="en-US" dirty="0" smtClean="0"/>
              <a:t> − Selects </a:t>
            </a:r>
            <a:r>
              <a:rPr lang="en-US" dirty="0" err="1" smtClean="0"/>
              <a:t>tuples</a:t>
            </a:r>
            <a:r>
              <a:rPr lang="en-US" dirty="0" smtClean="0"/>
              <a:t> from books where subject is 'database' and 'price' is 450.</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Footer Placeholder 4"/>
          <p:cNvSpPr>
            <a:spLocks noGrp="1"/>
          </p:cNvSpPr>
          <p:nvPr>
            <p:ph type="ftr" sz="quarter" idx="4294967295"/>
          </p:nvPr>
        </p:nvSpPr>
        <p:spPr>
          <a:xfrm>
            <a:off x="3124200" y="6356350"/>
            <a:ext cx="2895600" cy="365125"/>
          </a:xfrm>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fetch data for </a:t>
            </a:r>
            <a:r>
              <a:rPr lang="en-US" b="1" dirty="0"/>
              <a:t>students</a:t>
            </a:r>
            <a:r>
              <a:rPr lang="en-US" dirty="0"/>
              <a:t> with </a:t>
            </a:r>
            <a:r>
              <a:rPr lang="en-US" b="1" dirty="0"/>
              <a:t>age</a:t>
            </a:r>
            <a:r>
              <a:rPr lang="en-US" dirty="0"/>
              <a:t> more than 17</a:t>
            </a:r>
            <a:r>
              <a:rPr lang="en-US" dirty="0" smtClean="0"/>
              <a:t>.</a:t>
            </a:r>
          </a:p>
          <a:p>
            <a:pPr marL="0" indent="0">
              <a:buNone/>
            </a:pPr>
            <a:r>
              <a:rPr lang="en-US" dirty="0" smtClean="0"/>
              <a:t>	</a:t>
            </a:r>
            <a:r>
              <a:rPr lang="el-GR" dirty="0" smtClean="0"/>
              <a:t>σ</a:t>
            </a:r>
            <a:r>
              <a:rPr lang="en-US" baseline="-25000" dirty="0"/>
              <a:t>age &gt; 17</a:t>
            </a:r>
            <a:r>
              <a:rPr lang="en-US" dirty="0"/>
              <a:t> (Student</a:t>
            </a:r>
            <a:r>
              <a:rPr lang="en-US" dirty="0" smtClean="0"/>
              <a:t>)</a:t>
            </a:r>
          </a:p>
          <a:p>
            <a:r>
              <a:rPr lang="en-US" dirty="0" smtClean="0"/>
              <a:t>Fetch data of male </a:t>
            </a:r>
            <a:r>
              <a:rPr lang="en-US" dirty="0"/>
              <a:t>students, of age more than 17.</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Rectangle 4"/>
          <p:cNvSpPr/>
          <p:nvPr/>
        </p:nvSpPr>
        <p:spPr>
          <a:xfrm>
            <a:off x="2133600" y="4495800"/>
            <a:ext cx="5486400" cy="461665"/>
          </a:xfrm>
          <a:prstGeom prst="rect">
            <a:avLst/>
          </a:prstGeom>
        </p:spPr>
        <p:txBody>
          <a:bodyPr wrap="square">
            <a:spAutoFit/>
          </a:bodyPr>
          <a:lstStyle/>
          <a:p>
            <a:r>
              <a:rPr lang="el-GR" sz="2400" dirty="0">
                <a:solidFill>
                  <a:srgbClr val="C7254E"/>
                </a:solidFill>
                <a:latin typeface="Monaco"/>
              </a:rPr>
              <a:t>σ</a:t>
            </a:r>
            <a:r>
              <a:rPr lang="en-US" sz="2400" baseline="-25000" dirty="0">
                <a:solidFill>
                  <a:srgbClr val="C7254E"/>
                </a:solidFill>
                <a:latin typeface="Monaco"/>
              </a:rPr>
              <a:t>age &gt; 17 and gender = 'Male'</a:t>
            </a:r>
            <a:r>
              <a:rPr lang="en-US" sz="2400" dirty="0">
                <a:solidFill>
                  <a:srgbClr val="C7254E"/>
                </a:solidFill>
                <a:latin typeface="Monaco"/>
              </a:rPr>
              <a:t> (Student)</a:t>
            </a:r>
            <a:endParaRPr lang="en-US" sz="2400" dirty="0"/>
          </a:p>
        </p:txBody>
      </p:sp>
    </p:spTree>
    <p:extLst>
      <p:ext uri="{BB962C8B-B14F-4D97-AF65-F5344CB8AC3E}">
        <p14:creationId xmlns:p14="http://schemas.microsoft.com/office/powerpoint/2010/main" val="293591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title"/>
          </p:nvPr>
        </p:nvSpPr>
        <p:spPr>
          <a:noFill/>
          <a:ln/>
        </p:spPr>
        <p:txBody>
          <a:bodyPr/>
          <a:lstStyle/>
          <a:p>
            <a:r>
              <a:rPr lang="en-US" sz="3600"/>
              <a:t>Example Instance of Students Relation</a:t>
            </a:r>
          </a:p>
        </p:txBody>
      </p:sp>
      <p:graphicFrame>
        <p:nvGraphicFramePr>
          <p:cNvPr id="10245" name="Object 5">
            <a:hlinkClick r:id="" action="ppaction://ole?verb=0"/>
          </p:cNvPr>
          <p:cNvGraphicFramePr>
            <a:graphicFrameLocks/>
          </p:cNvGraphicFramePr>
          <p:nvPr/>
        </p:nvGraphicFramePr>
        <p:xfrm>
          <a:off x="1557338" y="2079625"/>
          <a:ext cx="6456362" cy="2463800"/>
        </p:xfrm>
        <a:graphic>
          <a:graphicData uri="http://schemas.openxmlformats.org/presentationml/2006/ole">
            <mc:AlternateContent xmlns:mc="http://schemas.openxmlformats.org/markup-compatibility/2006">
              <mc:Choice xmlns:v="urn:schemas-microsoft-com:vml" Requires="v">
                <p:oleObj spid="_x0000_s1049" name="Document" r:id="rId4" imgW="6454440" imgH="2462040" progId="Word.Document.8">
                  <p:embed/>
                </p:oleObj>
              </mc:Choice>
              <mc:Fallback>
                <p:oleObj name="Document" r:id="rId4" imgW="6454440" imgH="24620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7338" y="2079625"/>
                        <a:ext cx="6456362"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6" name="Rectangle 6"/>
          <p:cNvSpPr>
            <a:spLocks noChangeArrowheads="1"/>
          </p:cNvSpPr>
          <p:nvPr/>
        </p:nvSpPr>
        <p:spPr bwMode="auto">
          <a:xfrm>
            <a:off x="673100" y="4497388"/>
            <a:ext cx="7632700"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buFont typeface="Monotype Sorts" pitchFamily="2" charset="2"/>
              <a:buChar char="v"/>
            </a:pPr>
            <a:r>
              <a:rPr lang="en-US" sz="2800">
                <a:latin typeface="Book Antiqua" panose="02040602050305030304" pitchFamily="18" charset="0"/>
              </a:rPr>
              <a:t> Cardinality = 3, degree = 5, all rows distinct</a:t>
            </a:r>
          </a:p>
        </p:txBody>
      </p:sp>
    </p:spTree>
    <p:extLst>
      <p:ext uri="{BB962C8B-B14F-4D97-AF65-F5344CB8AC3E}">
        <p14:creationId xmlns:p14="http://schemas.microsoft.com/office/powerpoint/2010/main" val="398985468"/>
      </p:ext>
    </p:extLst>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Select Operation – Example</a:t>
            </a:r>
          </a:p>
        </p:txBody>
      </p:sp>
      <p:sp>
        <p:nvSpPr>
          <p:cNvPr id="39939" name="Text Box 3"/>
          <p:cNvSpPr txBox="1">
            <a:spLocks noChangeArrowheads="1"/>
          </p:cNvSpPr>
          <p:nvPr/>
        </p:nvSpPr>
        <p:spPr bwMode="auto">
          <a:xfrm>
            <a:off x="798513" y="1077913"/>
            <a:ext cx="1639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085850" indent="-228600">
              <a:defRPr sz="2400">
                <a:solidFill>
                  <a:schemeClr val="tx1"/>
                </a:solidFill>
                <a:latin typeface="Times New Roman" panose="02020603050405020304" pitchFamily="18" charset="0"/>
              </a:defRPr>
            </a:lvl3pPr>
            <a:lvl4pPr marL="1428750" indent="-228600">
              <a:defRPr sz="2400">
                <a:solidFill>
                  <a:schemeClr val="tx1"/>
                </a:solidFill>
                <a:latin typeface="Times New Roman" panose="02020603050405020304" pitchFamily="18" charset="0"/>
              </a:defRPr>
            </a:lvl4pPr>
            <a:lvl5pPr marL="1771650" indent="-228600">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r>
              <a:rPr kumimoji="1" lang="en-US" sz="1800">
                <a:latin typeface="Helvetica" panose="020B0604020202020204" pitchFamily="34" charset="0"/>
              </a:rPr>
              <a:t>Relation r</a:t>
            </a:r>
          </a:p>
        </p:txBody>
      </p:sp>
      <p:sp>
        <p:nvSpPr>
          <p:cNvPr id="39940" name="Rectangle 4"/>
          <p:cNvSpPr>
            <a:spLocks noChangeArrowheads="1"/>
          </p:cNvSpPr>
          <p:nvPr/>
        </p:nvSpPr>
        <p:spPr bwMode="auto">
          <a:xfrm>
            <a:off x="3505200" y="12065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A</a:t>
            </a:r>
          </a:p>
        </p:txBody>
      </p:sp>
      <p:sp>
        <p:nvSpPr>
          <p:cNvPr id="39941" name="Rectangle 5"/>
          <p:cNvSpPr>
            <a:spLocks noChangeArrowheads="1"/>
          </p:cNvSpPr>
          <p:nvPr/>
        </p:nvSpPr>
        <p:spPr bwMode="auto">
          <a:xfrm>
            <a:off x="3962400" y="12065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B</a:t>
            </a:r>
          </a:p>
        </p:txBody>
      </p:sp>
      <p:sp>
        <p:nvSpPr>
          <p:cNvPr id="39942" name="Rectangle 6"/>
          <p:cNvSpPr>
            <a:spLocks noChangeArrowheads="1"/>
          </p:cNvSpPr>
          <p:nvPr/>
        </p:nvSpPr>
        <p:spPr bwMode="auto">
          <a:xfrm>
            <a:off x="4419600" y="12065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C</a:t>
            </a:r>
          </a:p>
        </p:txBody>
      </p:sp>
      <p:sp>
        <p:nvSpPr>
          <p:cNvPr id="39943" name="Rectangle 7"/>
          <p:cNvSpPr>
            <a:spLocks noChangeArrowheads="1"/>
          </p:cNvSpPr>
          <p:nvPr/>
        </p:nvSpPr>
        <p:spPr bwMode="auto">
          <a:xfrm>
            <a:off x="4876800" y="12065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D</a:t>
            </a:r>
          </a:p>
        </p:txBody>
      </p:sp>
      <p:sp>
        <p:nvSpPr>
          <p:cNvPr id="39944" name="Rectangle 8"/>
          <p:cNvSpPr>
            <a:spLocks noChangeArrowheads="1"/>
          </p:cNvSpPr>
          <p:nvPr/>
        </p:nvSpPr>
        <p:spPr bwMode="auto">
          <a:xfrm>
            <a:off x="3505200" y="17399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p:txBody>
      </p:sp>
      <p:sp>
        <p:nvSpPr>
          <p:cNvPr id="39945" name="Rectangle 9"/>
          <p:cNvSpPr>
            <a:spLocks noChangeArrowheads="1"/>
          </p:cNvSpPr>
          <p:nvPr/>
        </p:nvSpPr>
        <p:spPr bwMode="auto">
          <a:xfrm>
            <a:off x="3962400" y="17399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p:txBody>
      </p:sp>
      <p:sp>
        <p:nvSpPr>
          <p:cNvPr id="39946" name="Rectangle 10"/>
          <p:cNvSpPr>
            <a:spLocks noChangeArrowheads="1"/>
          </p:cNvSpPr>
          <p:nvPr/>
        </p:nvSpPr>
        <p:spPr bwMode="auto">
          <a:xfrm>
            <a:off x="4419600" y="17399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5</a:t>
            </a:r>
          </a:p>
          <a:p>
            <a:pPr algn="ctr">
              <a:lnSpc>
                <a:spcPct val="150000"/>
              </a:lnSpc>
            </a:pPr>
            <a:r>
              <a:rPr lang="en-US" sz="1800" i="1">
                <a:sym typeface="Symbol" panose="05050102010706020507" pitchFamily="18" charset="2"/>
              </a:rPr>
              <a:t>12</a:t>
            </a:r>
          </a:p>
          <a:p>
            <a:pPr algn="ctr">
              <a:lnSpc>
                <a:spcPct val="150000"/>
              </a:lnSpc>
            </a:pPr>
            <a:r>
              <a:rPr lang="en-US" sz="1800" i="1">
                <a:sym typeface="Symbol" panose="05050102010706020507" pitchFamily="18" charset="2"/>
              </a:rPr>
              <a:t>23</a:t>
            </a:r>
          </a:p>
        </p:txBody>
      </p:sp>
      <p:sp>
        <p:nvSpPr>
          <p:cNvPr id="39947" name="Rectangle 11"/>
          <p:cNvSpPr>
            <a:spLocks noChangeArrowheads="1"/>
          </p:cNvSpPr>
          <p:nvPr/>
        </p:nvSpPr>
        <p:spPr bwMode="auto">
          <a:xfrm>
            <a:off x="4876800" y="17399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7</a:t>
            </a:r>
          </a:p>
          <a:p>
            <a:pPr algn="ctr">
              <a:lnSpc>
                <a:spcPct val="150000"/>
              </a:lnSpc>
            </a:pPr>
            <a:r>
              <a:rPr lang="en-US" sz="1800" i="1">
                <a:sym typeface="Symbol" panose="05050102010706020507" pitchFamily="18" charset="2"/>
              </a:rPr>
              <a:t>7</a:t>
            </a:r>
          </a:p>
          <a:p>
            <a:pPr algn="ctr">
              <a:lnSpc>
                <a:spcPct val="150000"/>
              </a:lnSpc>
            </a:pPr>
            <a:r>
              <a:rPr lang="en-US" sz="1800" i="1">
                <a:sym typeface="Symbol" panose="05050102010706020507" pitchFamily="18" charset="2"/>
              </a:rPr>
              <a:t>3</a:t>
            </a:r>
          </a:p>
          <a:p>
            <a:pPr algn="ctr">
              <a:lnSpc>
                <a:spcPct val="150000"/>
              </a:lnSpc>
            </a:pPr>
            <a:r>
              <a:rPr lang="en-US" sz="1800" i="1">
                <a:sym typeface="Symbol" panose="05050102010706020507" pitchFamily="18" charset="2"/>
              </a:rPr>
              <a:t>10</a:t>
            </a:r>
          </a:p>
        </p:txBody>
      </p:sp>
      <p:sp>
        <p:nvSpPr>
          <p:cNvPr id="39948" name="Text Box 12"/>
          <p:cNvSpPr txBox="1">
            <a:spLocks noChangeArrowheads="1"/>
          </p:cNvSpPr>
          <p:nvPr/>
        </p:nvSpPr>
        <p:spPr bwMode="auto">
          <a:xfrm>
            <a:off x="798513" y="4038600"/>
            <a:ext cx="2038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230188" indent="-230188">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buClr>
                <a:schemeClr val="tx2"/>
              </a:buClr>
              <a:buFont typeface="Wingdings 2" panose="05020102010507070707" pitchFamily="18" charset="2"/>
              <a:buChar char="¡"/>
            </a:pPr>
            <a:r>
              <a:rPr lang="en-US">
                <a:latin typeface="Helvetica" panose="020B0604020202020204" pitchFamily="34" charset="0"/>
                <a:sym typeface="Symbol" panose="05050102010706020507" pitchFamily="18" charset="2"/>
              </a:rPr>
              <a:t></a:t>
            </a:r>
            <a:r>
              <a:rPr lang="en-US" baseline="-25000">
                <a:latin typeface="Helvetica" panose="020B0604020202020204" pitchFamily="34" charset="0"/>
                <a:sym typeface="Symbol" panose="05050102010706020507" pitchFamily="18" charset="2"/>
              </a:rPr>
              <a:t>A=B ^ D &gt; 5</a:t>
            </a:r>
            <a:r>
              <a:rPr lang="en-US" sz="2000" baseline="-25000">
                <a:latin typeface="Helvetica" panose="020B0604020202020204" pitchFamily="34" charset="0"/>
                <a:sym typeface="Symbol" panose="05050102010706020507" pitchFamily="18" charset="2"/>
              </a:rPr>
              <a:t> </a:t>
            </a:r>
            <a:r>
              <a:rPr lang="en-US">
                <a:latin typeface="Helvetica" panose="020B0604020202020204" pitchFamily="34" charset="0"/>
                <a:sym typeface="Symbol" panose="05050102010706020507" pitchFamily="18" charset="2"/>
              </a:rPr>
              <a:t>(r)</a:t>
            </a:r>
            <a:endParaRPr lang="en-US">
              <a:latin typeface="Helvetica" panose="020B0604020202020204" pitchFamily="34" charset="0"/>
            </a:endParaRPr>
          </a:p>
        </p:txBody>
      </p:sp>
      <p:sp>
        <p:nvSpPr>
          <p:cNvPr id="39949" name="Rectangle 13"/>
          <p:cNvSpPr>
            <a:spLocks noChangeArrowheads="1"/>
          </p:cNvSpPr>
          <p:nvPr/>
        </p:nvSpPr>
        <p:spPr bwMode="auto">
          <a:xfrm>
            <a:off x="3581400" y="43307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A</a:t>
            </a:r>
          </a:p>
        </p:txBody>
      </p:sp>
      <p:sp>
        <p:nvSpPr>
          <p:cNvPr id="39950" name="Rectangle 14"/>
          <p:cNvSpPr>
            <a:spLocks noChangeArrowheads="1"/>
          </p:cNvSpPr>
          <p:nvPr/>
        </p:nvSpPr>
        <p:spPr bwMode="auto">
          <a:xfrm>
            <a:off x="4038600" y="43307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B</a:t>
            </a:r>
          </a:p>
        </p:txBody>
      </p:sp>
      <p:sp>
        <p:nvSpPr>
          <p:cNvPr id="39951" name="Rectangle 15"/>
          <p:cNvSpPr>
            <a:spLocks noChangeArrowheads="1"/>
          </p:cNvSpPr>
          <p:nvPr/>
        </p:nvSpPr>
        <p:spPr bwMode="auto">
          <a:xfrm>
            <a:off x="4495800" y="43307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C</a:t>
            </a:r>
          </a:p>
        </p:txBody>
      </p:sp>
      <p:sp>
        <p:nvSpPr>
          <p:cNvPr id="39952" name="Rectangle 16"/>
          <p:cNvSpPr>
            <a:spLocks noChangeArrowheads="1"/>
          </p:cNvSpPr>
          <p:nvPr/>
        </p:nvSpPr>
        <p:spPr bwMode="auto">
          <a:xfrm>
            <a:off x="4953000" y="43307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D</a:t>
            </a:r>
          </a:p>
        </p:txBody>
      </p:sp>
      <p:sp>
        <p:nvSpPr>
          <p:cNvPr id="39953" name="Rectangle 17"/>
          <p:cNvSpPr>
            <a:spLocks noChangeArrowheads="1"/>
          </p:cNvSpPr>
          <p:nvPr/>
        </p:nvSpPr>
        <p:spPr bwMode="auto">
          <a:xfrm>
            <a:off x="3581400" y="4864100"/>
            <a:ext cx="457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p:txBody>
      </p:sp>
      <p:sp>
        <p:nvSpPr>
          <p:cNvPr id="39954" name="Rectangle 18"/>
          <p:cNvSpPr>
            <a:spLocks noChangeArrowheads="1"/>
          </p:cNvSpPr>
          <p:nvPr/>
        </p:nvSpPr>
        <p:spPr bwMode="auto">
          <a:xfrm>
            <a:off x="4038600" y="4864100"/>
            <a:ext cx="457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p:txBody>
      </p:sp>
      <p:sp>
        <p:nvSpPr>
          <p:cNvPr id="39955" name="Rectangle 19"/>
          <p:cNvSpPr>
            <a:spLocks noChangeArrowheads="1"/>
          </p:cNvSpPr>
          <p:nvPr/>
        </p:nvSpPr>
        <p:spPr bwMode="auto">
          <a:xfrm>
            <a:off x="4495800" y="4864100"/>
            <a:ext cx="457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23</a:t>
            </a:r>
          </a:p>
        </p:txBody>
      </p:sp>
      <p:sp>
        <p:nvSpPr>
          <p:cNvPr id="39956" name="Rectangle 20"/>
          <p:cNvSpPr>
            <a:spLocks noChangeArrowheads="1"/>
          </p:cNvSpPr>
          <p:nvPr/>
        </p:nvSpPr>
        <p:spPr bwMode="auto">
          <a:xfrm>
            <a:off x="4953000" y="4864100"/>
            <a:ext cx="457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7</a:t>
            </a:r>
          </a:p>
          <a:p>
            <a:pPr algn="ctr">
              <a:lnSpc>
                <a:spcPct val="150000"/>
              </a:lnSpc>
            </a:pPr>
            <a:r>
              <a:rPr lang="en-US" sz="1800" i="1">
                <a:sym typeface="Symbol" panose="05050102010706020507" pitchFamily="18" charset="2"/>
              </a:rPr>
              <a:t>10</a:t>
            </a:r>
          </a:p>
        </p:txBody>
      </p:sp>
    </p:spTree>
    <p:extLst>
      <p:ext uri="{BB962C8B-B14F-4D97-AF65-F5344CB8AC3E}">
        <p14:creationId xmlns:p14="http://schemas.microsoft.com/office/powerpoint/2010/main" val="4333770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Select Operation</a:t>
            </a:r>
          </a:p>
        </p:txBody>
      </p:sp>
      <p:sp>
        <p:nvSpPr>
          <p:cNvPr id="38915" name="Rectangle 3"/>
          <p:cNvSpPr>
            <a:spLocks noGrp="1" noChangeArrowheads="1"/>
          </p:cNvSpPr>
          <p:nvPr>
            <p:ph type="body" idx="1"/>
          </p:nvPr>
        </p:nvSpPr>
        <p:spPr>
          <a:xfrm>
            <a:off x="798513" y="1077913"/>
            <a:ext cx="7050087" cy="5627687"/>
          </a:xfrm>
        </p:spPr>
        <p:txBody>
          <a:bodyPr>
            <a:noAutofit/>
          </a:bodyPr>
          <a:lstStyle/>
          <a:p>
            <a:pPr>
              <a:lnSpc>
                <a:spcPct val="90000"/>
              </a:lnSpc>
              <a:tabLst>
                <a:tab pos="1658938" algn="l"/>
                <a:tab pos="3149600" algn="ctr"/>
                <a:tab pos="3425825" algn="l"/>
              </a:tabLst>
            </a:pPr>
            <a:r>
              <a:rPr lang="en-US" sz="2400" dirty="0" smtClean="0">
                <a:sym typeface="Symbol" panose="05050102010706020507" pitchFamily="18" charset="2"/>
              </a:rPr>
              <a:t>Example </a:t>
            </a:r>
            <a:r>
              <a:rPr lang="en-US" sz="2400" dirty="0">
                <a:sym typeface="Symbol" panose="05050102010706020507" pitchFamily="18" charset="2"/>
              </a:rPr>
              <a:t>of selection:</a:t>
            </a:r>
            <a:br>
              <a:rPr lang="en-US" sz="2400" dirty="0">
                <a:sym typeface="Symbol" panose="05050102010706020507" pitchFamily="18" charset="2"/>
              </a:rPr>
            </a:br>
            <a:r>
              <a:rPr lang="en-US" sz="2400" dirty="0">
                <a:sym typeface="Symbol" panose="05050102010706020507" pitchFamily="18" charset="2"/>
              </a:rPr>
              <a:t/>
            </a:r>
            <a:br>
              <a:rPr lang="en-US" sz="2400" dirty="0">
                <a:sym typeface="Symbol" panose="05050102010706020507" pitchFamily="18" charset="2"/>
              </a:rPr>
            </a:br>
            <a:r>
              <a:rPr lang="en-US" sz="2400" dirty="0">
                <a:sym typeface="Symbol" panose="05050102010706020507" pitchFamily="18" charset="2"/>
              </a:rPr>
              <a:t>  	</a:t>
            </a:r>
            <a:r>
              <a:rPr lang="en-US" sz="2400" i="1" dirty="0">
                <a:sym typeface="Symbol" panose="05050102010706020507" pitchFamily="18" charset="2"/>
              </a:rPr>
              <a:t></a:t>
            </a:r>
            <a:r>
              <a:rPr lang="en-US" sz="2400" dirty="0">
                <a:sym typeface="Symbol" panose="05050102010706020507" pitchFamily="18" charset="2"/>
              </a:rPr>
              <a:t> </a:t>
            </a:r>
            <a:r>
              <a:rPr lang="en-US" sz="2400" i="1" baseline="-25000" dirty="0" err="1">
                <a:sym typeface="Symbol" panose="05050102010706020507" pitchFamily="18" charset="2"/>
              </a:rPr>
              <a:t>branch_name</a:t>
            </a:r>
            <a:r>
              <a:rPr lang="en-US" sz="2400" i="1" baseline="-25000" dirty="0">
                <a:sym typeface="Symbol" panose="05050102010706020507" pitchFamily="18" charset="2"/>
              </a:rPr>
              <a:t>=“</a:t>
            </a:r>
            <a:r>
              <a:rPr lang="en-US" sz="2400" i="1" baseline="-25000" dirty="0" err="1">
                <a:sym typeface="Symbol" panose="05050102010706020507" pitchFamily="18" charset="2"/>
              </a:rPr>
              <a:t>Perryridge</a:t>
            </a:r>
            <a:r>
              <a:rPr lang="en-US" sz="2400" i="1" baseline="-25000" dirty="0">
                <a:sym typeface="Symbol" panose="05050102010706020507" pitchFamily="18" charset="2"/>
              </a:rPr>
              <a:t>”</a:t>
            </a:r>
            <a:r>
              <a:rPr lang="en-US" sz="2400" dirty="0">
                <a:sym typeface="Symbol" panose="05050102010706020507" pitchFamily="18" charset="2"/>
              </a:rPr>
              <a:t>(</a:t>
            </a:r>
            <a:r>
              <a:rPr lang="en-US" sz="2400" i="1" dirty="0">
                <a:sym typeface="Symbol" panose="05050102010706020507" pitchFamily="18" charset="2"/>
              </a:rPr>
              <a:t>account</a:t>
            </a:r>
            <a:r>
              <a:rPr lang="en-US" sz="2400" dirty="0">
                <a:sym typeface="Symbol" panose="05050102010706020507" pitchFamily="18" charset="2"/>
              </a:rPr>
              <a:t>)</a:t>
            </a:r>
          </a:p>
        </p:txBody>
      </p:sp>
    </p:spTree>
    <p:extLst>
      <p:ext uri="{BB962C8B-B14F-4D97-AF65-F5344CB8AC3E}">
        <p14:creationId xmlns:p14="http://schemas.microsoft.com/office/powerpoint/2010/main" val="24395658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Project Operation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Project operation is used to project only a certain set of attributes of a relation. </a:t>
            </a:r>
            <a:endParaRPr lang="en-US" dirty="0" smtClean="0"/>
          </a:p>
          <a:p>
            <a:r>
              <a:rPr lang="en-US" dirty="0" smtClean="0"/>
              <a:t>In </a:t>
            </a:r>
            <a:r>
              <a:rPr lang="en-US" dirty="0"/>
              <a:t>simple words, If you want to see only the </a:t>
            </a:r>
            <a:r>
              <a:rPr lang="en-US" b="1" dirty="0"/>
              <a:t>names</a:t>
            </a:r>
            <a:r>
              <a:rPr lang="en-US" dirty="0"/>
              <a:t> all of the students in the </a:t>
            </a:r>
            <a:r>
              <a:rPr lang="en-US" b="1" dirty="0"/>
              <a:t>Student</a:t>
            </a:r>
            <a:r>
              <a:rPr lang="en-US" dirty="0"/>
              <a:t> table, then you can use Project Operation.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704008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fontScale="90000"/>
          </a:bodyPr>
          <a:lstStyle/>
          <a:p>
            <a:pPr algn="l"/>
            <a:r>
              <a:rPr lang="en-US" sz="3100" dirty="0" smtClean="0">
                <a:solidFill>
                  <a:srgbClr val="FF0000"/>
                </a:solidFill>
              </a:rPr>
              <a:t>Project Operation (∏)</a:t>
            </a:r>
            <a:r>
              <a:rPr lang="en-US" sz="3100" dirty="0" smtClean="0"/>
              <a:t/>
            </a:r>
            <a:br>
              <a:rPr lang="en-US" sz="3100" dirty="0" smtClean="0"/>
            </a:br>
            <a:r>
              <a:rPr lang="en-US" sz="3100" dirty="0" smtClean="0">
                <a:solidFill>
                  <a:schemeClr val="tx2">
                    <a:lumMod val="60000"/>
                    <a:lumOff val="40000"/>
                  </a:schemeClr>
                </a:solidFill>
              </a:rPr>
              <a:t>It projects column(s) that satisfy a given predicate.</a:t>
            </a:r>
            <a:br>
              <a:rPr lang="en-US" sz="3100" dirty="0" smtClean="0">
                <a:solidFill>
                  <a:schemeClr val="tx2">
                    <a:lumMod val="60000"/>
                    <a:lumOff val="40000"/>
                  </a:schemeClr>
                </a:solidFill>
              </a:rPr>
            </a:br>
            <a:r>
              <a:rPr lang="en-US" sz="3100" dirty="0" smtClean="0">
                <a:solidFill>
                  <a:srgbClr val="FF0000"/>
                </a:solidFill>
              </a:rPr>
              <a:t>Notation − ∏</a:t>
            </a:r>
            <a:r>
              <a:rPr lang="en-US" sz="3100" baseline="-25000" dirty="0" smtClean="0">
                <a:solidFill>
                  <a:srgbClr val="FF0000"/>
                </a:solidFill>
              </a:rPr>
              <a:t>A1, A2, An</a:t>
            </a:r>
            <a:r>
              <a:rPr lang="en-US" sz="3100" dirty="0" smtClean="0">
                <a:solidFill>
                  <a:srgbClr val="FF0000"/>
                </a:solidFill>
              </a:rPr>
              <a:t> (r)</a:t>
            </a:r>
            <a:r>
              <a:rPr lang="en-US" dirty="0" smtClean="0">
                <a:solidFill>
                  <a:srgbClr val="FF0000"/>
                </a:solidFill>
              </a:rPr>
              <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381000" y="1828800"/>
            <a:ext cx="8229600" cy="4525963"/>
          </a:xfrm>
        </p:spPr>
        <p:txBody>
          <a:bodyPr>
            <a:normAutofit/>
          </a:bodyPr>
          <a:lstStyle/>
          <a:p>
            <a:r>
              <a:rPr lang="en-US" dirty="0" smtClean="0"/>
              <a:t>Where A</a:t>
            </a:r>
            <a:r>
              <a:rPr lang="en-US" baseline="-25000" dirty="0" smtClean="0"/>
              <a:t>1</a:t>
            </a:r>
            <a:r>
              <a:rPr lang="en-US" dirty="0" smtClean="0"/>
              <a:t>, A</a:t>
            </a:r>
            <a:r>
              <a:rPr lang="en-US" baseline="-25000" dirty="0" smtClean="0"/>
              <a:t>2</a:t>
            </a:r>
            <a:r>
              <a:rPr lang="en-US" dirty="0" smtClean="0"/>
              <a:t> , A</a:t>
            </a:r>
            <a:r>
              <a:rPr lang="en-US" baseline="-25000" dirty="0" smtClean="0"/>
              <a:t>n</a:t>
            </a:r>
            <a:r>
              <a:rPr lang="en-US" dirty="0" smtClean="0"/>
              <a:t> are attribute names of relation </a:t>
            </a:r>
            <a:r>
              <a:rPr lang="en-US" b="1" dirty="0" smtClean="0"/>
              <a:t>r</a:t>
            </a:r>
            <a:r>
              <a:rPr lang="en-US" dirty="0" smtClean="0"/>
              <a:t>.</a:t>
            </a:r>
          </a:p>
          <a:p>
            <a:r>
              <a:rPr lang="en-US" dirty="0" smtClean="0"/>
              <a:t>Duplicate rows are automatically eliminated, as relation is a set.</a:t>
            </a:r>
          </a:p>
          <a:p>
            <a:r>
              <a:rPr lang="en-US" b="1" dirty="0" smtClean="0"/>
              <a:t>For example</a:t>
            </a:r>
            <a:r>
              <a:rPr lang="en-US" dirty="0" smtClean="0"/>
              <a:t> −</a:t>
            </a:r>
          </a:p>
          <a:p>
            <a:r>
              <a:rPr lang="en-US" dirty="0" smtClean="0">
                <a:solidFill>
                  <a:srgbClr val="FF0000"/>
                </a:solidFill>
              </a:rPr>
              <a:t>∏</a:t>
            </a:r>
            <a:r>
              <a:rPr lang="en-US" baseline="-25000" dirty="0" smtClean="0">
                <a:solidFill>
                  <a:srgbClr val="FF0000"/>
                </a:solidFill>
              </a:rPr>
              <a:t>subject, author</a:t>
            </a:r>
            <a:r>
              <a:rPr lang="en-US" dirty="0" smtClean="0">
                <a:solidFill>
                  <a:srgbClr val="FF0000"/>
                </a:solidFill>
              </a:rPr>
              <a:t> (Books) </a:t>
            </a:r>
          </a:p>
          <a:p>
            <a:r>
              <a:rPr lang="en-US" dirty="0" smtClean="0"/>
              <a:t>Selects and projects columns named as subject and author from the relation Books.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Footer Placeholder 4"/>
          <p:cNvSpPr>
            <a:spLocks noGrp="1"/>
          </p:cNvSpPr>
          <p:nvPr>
            <p:ph type="ftr" sz="quarter" idx="4294967295"/>
          </p:nvPr>
        </p:nvSpPr>
        <p:spPr>
          <a:xfrm>
            <a:off x="3124200" y="6356350"/>
            <a:ext cx="2895600" cy="365125"/>
          </a:xfrm>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44761" y="-52387"/>
            <a:ext cx="8229600" cy="1143000"/>
          </a:xfrm>
        </p:spPr>
        <p:txBody>
          <a:bodyPr/>
          <a:lstStyle/>
          <a:p>
            <a:r>
              <a:rPr lang="en-US" dirty="0"/>
              <a:t>Project Operation – Example</a:t>
            </a:r>
          </a:p>
        </p:txBody>
      </p:sp>
      <p:sp>
        <p:nvSpPr>
          <p:cNvPr id="41987" name="Rectangle 3"/>
          <p:cNvSpPr>
            <a:spLocks noGrp="1" noChangeArrowheads="1"/>
          </p:cNvSpPr>
          <p:nvPr>
            <p:ph type="body" idx="1"/>
          </p:nvPr>
        </p:nvSpPr>
        <p:spPr>
          <a:xfrm>
            <a:off x="798513" y="1077913"/>
            <a:ext cx="6861175" cy="411162"/>
          </a:xfrm>
        </p:spPr>
        <p:txBody>
          <a:bodyPr>
            <a:normAutofit fontScale="77500" lnSpcReduction="20000"/>
          </a:bodyPr>
          <a:lstStyle/>
          <a:p>
            <a:r>
              <a:rPr lang="en-US"/>
              <a:t>Relation</a:t>
            </a:r>
            <a:r>
              <a:rPr lang="en-US" i="1"/>
              <a:t> r</a:t>
            </a:r>
            <a:r>
              <a:rPr lang="en-US"/>
              <a:t>:</a:t>
            </a:r>
          </a:p>
        </p:txBody>
      </p:sp>
      <p:sp>
        <p:nvSpPr>
          <p:cNvPr id="41988" name="Rectangle 4"/>
          <p:cNvSpPr>
            <a:spLocks noChangeArrowheads="1"/>
          </p:cNvSpPr>
          <p:nvPr/>
        </p:nvSpPr>
        <p:spPr bwMode="auto">
          <a:xfrm>
            <a:off x="3073400" y="9652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A</a:t>
            </a:r>
          </a:p>
        </p:txBody>
      </p:sp>
      <p:sp>
        <p:nvSpPr>
          <p:cNvPr id="41989" name="Rectangle 5"/>
          <p:cNvSpPr>
            <a:spLocks noChangeArrowheads="1"/>
          </p:cNvSpPr>
          <p:nvPr/>
        </p:nvSpPr>
        <p:spPr bwMode="auto">
          <a:xfrm>
            <a:off x="3530600" y="9652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B</a:t>
            </a:r>
          </a:p>
        </p:txBody>
      </p:sp>
      <p:sp>
        <p:nvSpPr>
          <p:cNvPr id="41990" name="Rectangle 6"/>
          <p:cNvSpPr>
            <a:spLocks noChangeArrowheads="1"/>
          </p:cNvSpPr>
          <p:nvPr/>
        </p:nvSpPr>
        <p:spPr bwMode="auto">
          <a:xfrm>
            <a:off x="3987800" y="9652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C</a:t>
            </a:r>
          </a:p>
        </p:txBody>
      </p:sp>
      <p:sp>
        <p:nvSpPr>
          <p:cNvPr id="41991" name="Rectangle 7"/>
          <p:cNvSpPr>
            <a:spLocks noChangeArrowheads="1"/>
          </p:cNvSpPr>
          <p:nvPr/>
        </p:nvSpPr>
        <p:spPr bwMode="auto">
          <a:xfrm>
            <a:off x="3073400" y="14986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p:txBody>
      </p:sp>
      <p:sp>
        <p:nvSpPr>
          <p:cNvPr id="41992" name="Rectangle 8"/>
          <p:cNvSpPr>
            <a:spLocks noChangeArrowheads="1"/>
          </p:cNvSpPr>
          <p:nvPr/>
        </p:nvSpPr>
        <p:spPr bwMode="auto">
          <a:xfrm>
            <a:off x="3530600" y="14986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10</a:t>
            </a:r>
          </a:p>
          <a:p>
            <a:pPr algn="ctr">
              <a:lnSpc>
                <a:spcPct val="150000"/>
              </a:lnSpc>
            </a:pPr>
            <a:r>
              <a:rPr lang="en-US" sz="1800" i="1">
                <a:sym typeface="Symbol" panose="05050102010706020507" pitchFamily="18" charset="2"/>
              </a:rPr>
              <a:t>20</a:t>
            </a:r>
          </a:p>
          <a:p>
            <a:pPr algn="ctr">
              <a:lnSpc>
                <a:spcPct val="150000"/>
              </a:lnSpc>
            </a:pPr>
            <a:r>
              <a:rPr lang="en-US" sz="1800" i="1">
                <a:sym typeface="Symbol" panose="05050102010706020507" pitchFamily="18" charset="2"/>
              </a:rPr>
              <a:t>30</a:t>
            </a:r>
          </a:p>
          <a:p>
            <a:pPr algn="ctr">
              <a:lnSpc>
                <a:spcPct val="150000"/>
              </a:lnSpc>
            </a:pPr>
            <a:r>
              <a:rPr lang="en-US" sz="1800" i="1">
                <a:sym typeface="Symbol" panose="05050102010706020507" pitchFamily="18" charset="2"/>
              </a:rPr>
              <a:t>40</a:t>
            </a:r>
          </a:p>
        </p:txBody>
      </p:sp>
      <p:sp>
        <p:nvSpPr>
          <p:cNvPr id="41993" name="Rectangle 9"/>
          <p:cNvSpPr>
            <a:spLocks noChangeArrowheads="1"/>
          </p:cNvSpPr>
          <p:nvPr/>
        </p:nvSpPr>
        <p:spPr bwMode="auto">
          <a:xfrm>
            <a:off x="3987800" y="14986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2</a:t>
            </a:r>
          </a:p>
        </p:txBody>
      </p:sp>
      <p:sp>
        <p:nvSpPr>
          <p:cNvPr id="41994" name="Rectangle 10"/>
          <p:cNvSpPr>
            <a:spLocks noChangeArrowheads="1"/>
          </p:cNvSpPr>
          <p:nvPr/>
        </p:nvSpPr>
        <p:spPr bwMode="auto">
          <a:xfrm>
            <a:off x="990600" y="4114800"/>
            <a:ext cx="70294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Times New Roman" panose="02020603050405020304" pitchFamily="18" charset="0"/>
            </a:endParaRPr>
          </a:p>
        </p:txBody>
      </p:sp>
      <p:sp>
        <p:nvSpPr>
          <p:cNvPr id="41996" name="Rectangle 12"/>
          <p:cNvSpPr>
            <a:spLocks noChangeArrowheads="1"/>
          </p:cNvSpPr>
          <p:nvPr/>
        </p:nvSpPr>
        <p:spPr bwMode="auto">
          <a:xfrm>
            <a:off x="914400" y="3962400"/>
            <a:ext cx="70294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Times New Roman" panose="02020603050405020304" pitchFamily="18" charset="0"/>
            </a:endParaRPr>
          </a:p>
        </p:txBody>
      </p:sp>
      <p:sp>
        <p:nvSpPr>
          <p:cNvPr id="41997" name="Rectangle 13"/>
          <p:cNvSpPr>
            <a:spLocks noChangeArrowheads="1"/>
          </p:cNvSpPr>
          <p:nvPr/>
        </p:nvSpPr>
        <p:spPr bwMode="auto">
          <a:xfrm>
            <a:off x="533400" y="4114800"/>
            <a:ext cx="70294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Font typeface="Monotype Sorts" pitchFamily="2" charset="2"/>
              <a:buNone/>
            </a:pPr>
            <a:endParaRPr kumimoji="1" lang="en-US" sz="2000"/>
          </a:p>
        </p:txBody>
      </p:sp>
      <p:sp>
        <p:nvSpPr>
          <p:cNvPr id="41999" name="Rectangle 15"/>
          <p:cNvSpPr>
            <a:spLocks noChangeArrowheads="1"/>
          </p:cNvSpPr>
          <p:nvPr/>
        </p:nvSpPr>
        <p:spPr bwMode="auto">
          <a:xfrm>
            <a:off x="2540000" y="37211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A</a:t>
            </a:r>
          </a:p>
        </p:txBody>
      </p:sp>
      <p:sp>
        <p:nvSpPr>
          <p:cNvPr id="42000" name="Rectangle 16"/>
          <p:cNvSpPr>
            <a:spLocks noChangeArrowheads="1"/>
          </p:cNvSpPr>
          <p:nvPr/>
        </p:nvSpPr>
        <p:spPr bwMode="auto">
          <a:xfrm>
            <a:off x="2997200" y="37211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C</a:t>
            </a:r>
          </a:p>
        </p:txBody>
      </p:sp>
      <p:sp>
        <p:nvSpPr>
          <p:cNvPr id="42001" name="Rectangle 17"/>
          <p:cNvSpPr>
            <a:spLocks noChangeArrowheads="1"/>
          </p:cNvSpPr>
          <p:nvPr/>
        </p:nvSpPr>
        <p:spPr bwMode="auto">
          <a:xfrm>
            <a:off x="2540000" y="42545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p:txBody>
      </p:sp>
      <p:sp>
        <p:nvSpPr>
          <p:cNvPr id="42002" name="Rectangle 18"/>
          <p:cNvSpPr>
            <a:spLocks noChangeArrowheads="1"/>
          </p:cNvSpPr>
          <p:nvPr/>
        </p:nvSpPr>
        <p:spPr bwMode="auto">
          <a:xfrm>
            <a:off x="2997200" y="42545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2</a:t>
            </a:r>
          </a:p>
        </p:txBody>
      </p:sp>
      <p:sp>
        <p:nvSpPr>
          <p:cNvPr id="42005" name="Text Box 21"/>
          <p:cNvSpPr txBox="1">
            <a:spLocks noChangeArrowheads="1"/>
          </p:cNvSpPr>
          <p:nvPr/>
        </p:nvSpPr>
        <p:spPr bwMode="auto">
          <a:xfrm>
            <a:off x="3606800" y="4711700"/>
            <a:ext cx="317500" cy="3667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800"/>
              <a:t>=</a:t>
            </a:r>
          </a:p>
        </p:txBody>
      </p:sp>
      <p:sp>
        <p:nvSpPr>
          <p:cNvPr id="42006" name="Rectangle 22"/>
          <p:cNvSpPr>
            <a:spLocks noChangeArrowheads="1"/>
          </p:cNvSpPr>
          <p:nvPr/>
        </p:nvSpPr>
        <p:spPr bwMode="auto">
          <a:xfrm>
            <a:off x="4064000" y="37211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A</a:t>
            </a:r>
          </a:p>
        </p:txBody>
      </p:sp>
      <p:sp>
        <p:nvSpPr>
          <p:cNvPr id="42007" name="Rectangle 23"/>
          <p:cNvSpPr>
            <a:spLocks noChangeArrowheads="1"/>
          </p:cNvSpPr>
          <p:nvPr/>
        </p:nvSpPr>
        <p:spPr bwMode="auto">
          <a:xfrm>
            <a:off x="4521200" y="37211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C</a:t>
            </a:r>
          </a:p>
        </p:txBody>
      </p:sp>
      <p:sp>
        <p:nvSpPr>
          <p:cNvPr id="42008" name="Rectangle 24"/>
          <p:cNvSpPr>
            <a:spLocks noChangeArrowheads="1"/>
          </p:cNvSpPr>
          <p:nvPr/>
        </p:nvSpPr>
        <p:spPr bwMode="auto">
          <a:xfrm>
            <a:off x="4064000" y="4254500"/>
            <a:ext cx="4572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p:txBody>
      </p:sp>
      <p:sp>
        <p:nvSpPr>
          <p:cNvPr id="42009" name="Rectangle 25"/>
          <p:cNvSpPr>
            <a:spLocks noChangeArrowheads="1"/>
          </p:cNvSpPr>
          <p:nvPr/>
        </p:nvSpPr>
        <p:spPr bwMode="auto">
          <a:xfrm>
            <a:off x="4521200" y="4254500"/>
            <a:ext cx="4572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2</a:t>
            </a:r>
          </a:p>
        </p:txBody>
      </p:sp>
      <p:sp>
        <p:nvSpPr>
          <p:cNvPr id="42011" name="Rectangle 27"/>
          <p:cNvSpPr>
            <a:spLocks noChangeArrowheads="1"/>
          </p:cNvSpPr>
          <p:nvPr/>
        </p:nvSpPr>
        <p:spPr bwMode="auto">
          <a:xfrm>
            <a:off x="407988" y="4140200"/>
            <a:ext cx="70294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sz="2400">
              <a:latin typeface="Times New Roman" panose="02020603050405020304" pitchFamily="18" charset="0"/>
            </a:endParaRPr>
          </a:p>
        </p:txBody>
      </p:sp>
      <p:sp>
        <p:nvSpPr>
          <p:cNvPr id="42012" name="Rectangle 28"/>
          <p:cNvSpPr>
            <a:spLocks noChangeArrowheads="1"/>
          </p:cNvSpPr>
          <p:nvPr/>
        </p:nvSpPr>
        <p:spPr bwMode="auto">
          <a:xfrm>
            <a:off x="798513" y="3733800"/>
            <a:ext cx="70294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400">
                <a:latin typeface="Times New Roman" panose="02020603050405020304" pitchFamily="18" charset="0"/>
                <a:sym typeface="Symbol" panose="05050102010706020507" pitchFamily="18" charset="2"/>
              </a:rPr>
              <a:t></a:t>
            </a:r>
            <a:r>
              <a:rPr lang="en-US" sz="2000" baseline="-25000">
                <a:latin typeface="Times New Roman" panose="02020603050405020304" pitchFamily="18" charset="0"/>
              </a:rPr>
              <a:t>A,C</a:t>
            </a:r>
            <a:r>
              <a:rPr lang="en-US" sz="2400">
                <a:latin typeface="Times New Roman" panose="02020603050405020304" pitchFamily="18" charset="0"/>
              </a:rPr>
              <a:t> (</a:t>
            </a:r>
            <a:r>
              <a:rPr lang="en-US" sz="2400" i="1">
                <a:latin typeface="Times New Roman" panose="02020603050405020304" pitchFamily="18" charset="0"/>
              </a:rPr>
              <a:t>r</a:t>
            </a:r>
            <a:r>
              <a:rPr lang="en-US" sz="2400">
                <a:latin typeface="Times New Roman" panose="02020603050405020304" pitchFamily="18" charset="0"/>
              </a:rPr>
              <a:t>)</a:t>
            </a:r>
          </a:p>
        </p:txBody>
      </p:sp>
    </p:spTree>
    <p:extLst>
      <p:ext uri="{BB962C8B-B14F-4D97-AF65-F5344CB8AC3E}">
        <p14:creationId xmlns:p14="http://schemas.microsoft.com/office/powerpoint/2010/main" val="9787662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Union Operation (∪)</a:t>
            </a:r>
            <a:r>
              <a:rPr lang="en-US" sz="4000" dirty="0"/>
              <a:t/>
            </a:r>
            <a:br>
              <a:rPr lang="en-US" sz="4000"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This operation is used to fetch data from two relations(tables) or temporary relation(result of another operation).</a:t>
            </a:r>
          </a:p>
          <a:p>
            <a:endParaRPr lang="en-US" dirty="0"/>
          </a:p>
          <a:p>
            <a:r>
              <a:rPr lang="en-US" dirty="0"/>
              <a:t>For this operation to work, the relations(tables) specified should have same number of attributes(columns) and same attribute domain. Also the duplicate tuples are </a:t>
            </a:r>
            <a:r>
              <a:rPr lang="en-US" dirty="0" err="1"/>
              <a:t>autamatically</a:t>
            </a:r>
            <a:r>
              <a:rPr lang="en-US" dirty="0"/>
              <a:t> eliminated from the result.</a:t>
            </a:r>
          </a:p>
          <a:p>
            <a:endParaRPr lang="en-US" dirty="0"/>
          </a:p>
          <a:p>
            <a:r>
              <a:rPr lang="en-US" dirty="0"/>
              <a:t>Syntax: A ∪ B</a:t>
            </a:r>
          </a:p>
          <a:p>
            <a:endParaRPr lang="en-US" dirty="0"/>
          </a:p>
          <a:p>
            <a:r>
              <a:rPr lang="en-US" dirty="0"/>
              <a:t>where A and B are relations.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6389007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609600"/>
            <a:ext cx="8305800" cy="1371600"/>
          </a:xfrm>
        </p:spPr>
        <p:txBody>
          <a:bodyPr>
            <a:normAutofit fontScale="90000"/>
          </a:bodyPr>
          <a:lstStyle/>
          <a:p>
            <a:pPr algn="l"/>
            <a:r>
              <a:rPr lang="en-US" sz="3100" dirty="0" smtClean="0">
                <a:solidFill>
                  <a:schemeClr val="tx2">
                    <a:lumMod val="60000"/>
                    <a:lumOff val="40000"/>
                  </a:schemeClr>
                </a:solidFill>
              </a:rPr>
              <a:t>It performs binary union between two given relations and is defined as − r ∪ s = { t | t ∈ r or t ∈ s} </a:t>
            </a:r>
            <a:br>
              <a:rPr lang="en-US" sz="3100" dirty="0" smtClean="0">
                <a:solidFill>
                  <a:schemeClr val="tx2">
                    <a:lumMod val="60000"/>
                    <a:lumOff val="40000"/>
                  </a:schemeClr>
                </a:solidFill>
              </a:rPr>
            </a:br>
            <a:r>
              <a:rPr lang="en-US" sz="3600" b="1" dirty="0" smtClean="0">
                <a:solidFill>
                  <a:srgbClr val="FF0000"/>
                </a:solidFill>
              </a:rPr>
              <a:t>Notation</a:t>
            </a:r>
            <a:r>
              <a:rPr lang="en-US" sz="3600" dirty="0" smtClean="0">
                <a:solidFill>
                  <a:srgbClr val="FF0000"/>
                </a:solidFill>
              </a:rPr>
              <a:t> − r </a:t>
            </a:r>
            <a:r>
              <a:rPr lang="en-US" sz="4900" dirty="0" smtClean="0">
                <a:solidFill>
                  <a:srgbClr val="FF0000"/>
                </a:solidFill>
              </a:rPr>
              <a:t>U s</a:t>
            </a:r>
            <a:r>
              <a:rPr lang="en-US" sz="4900" dirty="0" smtClean="0"/>
              <a:t/>
            </a:r>
            <a:br>
              <a:rPr lang="en-US" sz="4900" dirty="0" smtClean="0"/>
            </a:br>
            <a:endParaRPr lang="en-US" dirty="0"/>
          </a:p>
        </p:txBody>
      </p:sp>
      <p:sp>
        <p:nvSpPr>
          <p:cNvPr id="6" name="Content Placeholder 5"/>
          <p:cNvSpPr>
            <a:spLocks noGrp="1"/>
          </p:cNvSpPr>
          <p:nvPr>
            <p:ph idx="1"/>
          </p:nvPr>
        </p:nvSpPr>
        <p:spPr>
          <a:xfrm>
            <a:off x="457200" y="2133600"/>
            <a:ext cx="8229600" cy="4525963"/>
          </a:xfrm>
        </p:spPr>
        <p:txBody>
          <a:bodyPr>
            <a:normAutofit fontScale="85000" lnSpcReduction="10000"/>
          </a:bodyPr>
          <a:lstStyle/>
          <a:p>
            <a:r>
              <a:rPr lang="en-US" dirty="0" smtClean="0"/>
              <a:t>Where </a:t>
            </a:r>
            <a:r>
              <a:rPr lang="en-US" b="1" dirty="0" smtClean="0"/>
              <a:t>r</a:t>
            </a:r>
            <a:r>
              <a:rPr lang="en-US" dirty="0" smtClean="0"/>
              <a:t> and </a:t>
            </a:r>
            <a:r>
              <a:rPr lang="en-US" b="1" dirty="0" smtClean="0"/>
              <a:t>s</a:t>
            </a:r>
            <a:r>
              <a:rPr lang="en-US" dirty="0" smtClean="0"/>
              <a:t> are either database relations or relation result set (temporary relation).</a:t>
            </a:r>
          </a:p>
          <a:p>
            <a:r>
              <a:rPr lang="en-US" dirty="0" smtClean="0"/>
              <a:t>For a union operation to be valid, the following conditions must hold −</a:t>
            </a:r>
          </a:p>
          <a:p>
            <a:pPr>
              <a:buNone/>
            </a:pPr>
            <a:r>
              <a:rPr lang="en-US" dirty="0" smtClean="0"/>
              <a:t>1. </a:t>
            </a:r>
            <a:r>
              <a:rPr lang="en-US" b="1" dirty="0" smtClean="0"/>
              <a:t>r</a:t>
            </a:r>
            <a:r>
              <a:rPr lang="en-US" dirty="0" smtClean="0"/>
              <a:t>, and </a:t>
            </a:r>
            <a:r>
              <a:rPr lang="en-US" b="1" dirty="0" smtClean="0"/>
              <a:t>s</a:t>
            </a:r>
            <a:r>
              <a:rPr lang="en-US" dirty="0" smtClean="0"/>
              <a:t> must have the same number of attributes.</a:t>
            </a:r>
          </a:p>
          <a:p>
            <a:pPr>
              <a:buNone/>
            </a:pPr>
            <a:r>
              <a:rPr lang="en-US" dirty="0" smtClean="0"/>
              <a:t>2. Attribute domains must be compatible.</a:t>
            </a:r>
          </a:p>
          <a:p>
            <a:pPr>
              <a:buNone/>
            </a:pPr>
            <a:r>
              <a:rPr lang="en-US" dirty="0" smtClean="0"/>
              <a:t>3. Duplicate </a:t>
            </a:r>
            <a:r>
              <a:rPr lang="en-US" dirty="0" err="1" smtClean="0"/>
              <a:t>tuples</a:t>
            </a:r>
            <a:r>
              <a:rPr lang="en-US" dirty="0" smtClean="0"/>
              <a:t> are automatically eliminated.</a:t>
            </a:r>
          </a:p>
          <a:p>
            <a:r>
              <a:rPr lang="en-US" dirty="0" smtClean="0">
                <a:solidFill>
                  <a:srgbClr val="FF0000"/>
                </a:solidFill>
              </a:rPr>
              <a:t>∏ </a:t>
            </a:r>
            <a:r>
              <a:rPr lang="en-US" baseline="-25000" dirty="0" smtClean="0">
                <a:solidFill>
                  <a:srgbClr val="FF0000"/>
                </a:solidFill>
              </a:rPr>
              <a:t>author</a:t>
            </a:r>
            <a:r>
              <a:rPr lang="en-US" dirty="0" smtClean="0">
                <a:solidFill>
                  <a:srgbClr val="FF0000"/>
                </a:solidFill>
              </a:rPr>
              <a:t> (Books) ∪ ∏ </a:t>
            </a:r>
            <a:r>
              <a:rPr lang="en-US" baseline="-25000" dirty="0" smtClean="0">
                <a:solidFill>
                  <a:srgbClr val="FF0000"/>
                </a:solidFill>
              </a:rPr>
              <a:t>author</a:t>
            </a:r>
            <a:r>
              <a:rPr lang="en-US" dirty="0" smtClean="0">
                <a:solidFill>
                  <a:srgbClr val="FF0000"/>
                </a:solidFill>
              </a:rPr>
              <a:t> (Articles) </a:t>
            </a:r>
          </a:p>
          <a:p>
            <a:pPr>
              <a:buNone/>
            </a:pPr>
            <a:r>
              <a:rPr lang="en-US" b="1" dirty="0" smtClean="0">
                <a:solidFill>
                  <a:srgbClr val="FF0000"/>
                </a:solidFill>
              </a:rPr>
              <a:t>   </a:t>
            </a:r>
            <a:r>
              <a:rPr lang="en-US" b="1" dirty="0" smtClean="0"/>
              <a:t>Output</a:t>
            </a:r>
            <a:r>
              <a:rPr lang="en-US" dirty="0" smtClean="0"/>
              <a:t> − Projects the names of the authors who have either written a book or an article or both.</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7" name="Footer Placeholder 6"/>
          <p:cNvSpPr>
            <a:spLocks noGrp="1"/>
          </p:cNvSpPr>
          <p:nvPr>
            <p:ph type="ftr" sz="quarter" idx="4294967295"/>
          </p:nvPr>
        </p:nvSpPr>
        <p:spPr>
          <a:xfrm>
            <a:off x="3124200" y="6356350"/>
            <a:ext cx="2895600" cy="365125"/>
          </a:xfrm>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if we have two tables </a:t>
            </a:r>
            <a:r>
              <a:rPr lang="en-US" dirty="0" err="1"/>
              <a:t>RegularClass</a:t>
            </a:r>
            <a:r>
              <a:rPr lang="en-US" dirty="0"/>
              <a:t> and </a:t>
            </a:r>
            <a:r>
              <a:rPr lang="en-US" dirty="0" err="1"/>
              <a:t>ExtraClass</a:t>
            </a:r>
            <a:r>
              <a:rPr lang="en-US" dirty="0"/>
              <a:t>, both have a column student to save name of student, then,</a:t>
            </a:r>
          </a:p>
          <a:p>
            <a:r>
              <a:rPr lang="en-US" dirty="0"/>
              <a:t>name of </a:t>
            </a:r>
            <a:r>
              <a:rPr lang="en-US" b="1" dirty="0"/>
              <a:t>Students</a:t>
            </a:r>
            <a:r>
              <a:rPr lang="en-US" dirty="0"/>
              <a:t> who are attending both regular classes and extra classes, eliminating repetition.</a:t>
            </a:r>
          </a:p>
          <a:p>
            <a:r>
              <a:rPr lang="en-US" dirty="0">
                <a:solidFill>
                  <a:srgbClr val="FF0000"/>
                </a:solidFill>
              </a:rPr>
              <a:t>∏Student(</a:t>
            </a:r>
            <a:r>
              <a:rPr lang="en-US" dirty="0" err="1">
                <a:solidFill>
                  <a:srgbClr val="FF0000"/>
                </a:solidFill>
              </a:rPr>
              <a:t>RegularClass</a:t>
            </a:r>
            <a:r>
              <a:rPr lang="en-US" dirty="0">
                <a:solidFill>
                  <a:srgbClr val="FF0000"/>
                </a:solidFill>
              </a:rPr>
              <a:t>) ∪ </a:t>
            </a:r>
            <a:r>
              <a:rPr lang="en-US" dirty="0" smtClean="0">
                <a:solidFill>
                  <a:srgbClr val="FF0000"/>
                </a:solidFill>
              </a:rPr>
              <a:t>Student(</a:t>
            </a:r>
            <a:r>
              <a:rPr lang="en-US" dirty="0" err="1" smtClean="0">
                <a:solidFill>
                  <a:srgbClr val="FF0000"/>
                </a:solidFill>
              </a:rPr>
              <a:t>ExtraClass</a:t>
            </a:r>
            <a:r>
              <a:rPr lang="en-US" dirty="0">
                <a:solidFill>
                  <a:srgbClr val="FF0000"/>
                </a:solidFill>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7603081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Project Operation – Example</a:t>
            </a:r>
          </a:p>
        </p:txBody>
      </p:sp>
      <p:sp>
        <p:nvSpPr>
          <p:cNvPr id="41987" name="Rectangle 3"/>
          <p:cNvSpPr>
            <a:spLocks noGrp="1" noChangeArrowheads="1"/>
          </p:cNvSpPr>
          <p:nvPr>
            <p:ph type="body" idx="1"/>
          </p:nvPr>
        </p:nvSpPr>
        <p:spPr>
          <a:xfrm>
            <a:off x="798513" y="1077913"/>
            <a:ext cx="6861175" cy="411162"/>
          </a:xfrm>
        </p:spPr>
        <p:txBody>
          <a:bodyPr>
            <a:normAutofit fontScale="77500" lnSpcReduction="20000"/>
          </a:bodyPr>
          <a:lstStyle/>
          <a:p>
            <a:r>
              <a:rPr lang="en-US"/>
              <a:t>Relation</a:t>
            </a:r>
            <a:r>
              <a:rPr lang="en-US" i="1"/>
              <a:t> r</a:t>
            </a:r>
            <a:r>
              <a:rPr lang="en-US"/>
              <a:t>:</a:t>
            </a:r>
          </a:p>
        </p:txBody>
      </p:sp>
      <p:sp>
        <p:nvSpPr>
          <p:cNvPr id="41988" name="Rectangle 4"/>
          <p:cNvSpPr>
            <a:spLocks noChangeArrowheads="1"/>
          </p:cNvSpPr>
          <p:nvPr/>
        </p:nvSpPr>
        <p:spPr bwMode="auto">
          <a:xfrm>
            <a:off x="3073400" y="9652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A</a:t>
            </a:r>
          </a:p>
        </p:txBody>
      </p:sp>
      <p:sp>
        <p:nvSpPr>
          <p:cNvPr id="41989" name="Rectangle 5"/>
          <p:cNvSpPr>
            <a:spLocks noChangeArrowheads="1"/>
          </p:cNvSpPr>
          <p:nvPr/>
        </p:nvSpPr>
        <p:spPr bwMode="auto">
          <a:xfrm>
            <a:off x="3530600" y="9652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B</a:t>
            </a:r>
          </a:p>
        </p:txBody>
      </p:sp>
      <p:sp>
        <p:nvSpPr>
          <p:cNvPr id="41990" name="Rectangle 6"/>
          <p:cNvSpPr>
            <a:spLocks noChangeArrowheads="1"/>
          </p:cNvSpPr>
          <p:nvPr/>
        </p:nvSpPr>
        <p:spPr bwMode="auto">
          <a:xfrm>
            <a:off x="3987800" y="9652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C</a:t>
            </a:r>
          </a:p>
        </p:txBody>
      </p:sp>
      <p:sp>
        <p:nvSpPr>
          <p:cNvPr id="41991" name="Rectangle 7"/>
          <p:cNvSpPr>
            <a:spLocks noChangeArrowheads="1"/>
          </p:cNvSpPr>
          <p:nvPr/>
        </p:nvSpPr>
        <p:spPr bwMode="auto">
          <a:xfrm>
            <a:off x="3073400" y="14986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p:txBody>
      </p:sp>
      <p:sp>
        <p:nvSpPr>
          <p:cNvPr id="41992" name="Rectangle 8"/>
          <p:cNvSpPr>
            <a:spLocks noChangeArrowheads="1"/>
          </p:cNvSpPr>
          <p:nvPr/>
        </p:nvSpPr>
        <p:spPr bwMode="auto">
          <a:xfrm>
            <a:off x="3530600" y="14986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10</a:t>
            </a:r>
          </a:p>
          <a:p>
            <a:pPr algn="ctr">
              <a:lnSpc>
                <a:spcPct val="150000"/>
              </a:lnSpc>
            </a:pPr>
            <a:r>
              <a:rPr lang="en-US" sz="1800" i="1">
                <a:sym typeface="Symbol" panose="05050102010706020507" pitchFamily="18" charset="2"/>
              </a:rPr>
              <a:t>20</a:t>
            </a:r>
          </a:p>
          <a:p>
            <a:pPr algn="ctr">
              <a:lnSpc>
                <a:spcPct val="150000"/>
              </a:lnSpc>
            </a:pPr>
            <a:r>
              <a:rPr lang="en-US" sz="1800" i="1">
                <a:sym typeface="Symbol" panose="05050102010706020507" pitchFamily="18" charset="2"/>
              </a:rPr>
              <a:t>30</a:t>
            </a:r>
          </a:p>
          <a:p>
            <a:pPr algn="ctr">
              <a:lnSpc>
                <a:spcPct val="150000"/>
              </a:lnSpc>
            </a:pPr>
            <a:r>
              <a:rPr lang="en-US" sz="1800" i="1">
                <a:sym typeface="Symbol" panose="05050102010706020507" pitchFamily="18" charset="2"/>
              </a:rPr>
              <a:t>40</a:t>
            </a:r>
          </a:p>
        </p:txBody>
      </p:sp>
      <p:sp>
        <p:nvSpPr>
          <p:cNvPr id="41993" name="Rectangle 9"/>
          <p:cNvSpPr>
            <a:spLocks noChangeArrowheads="1"/>
          </p:cNvSpPr>
          <p:nvPr/>
        </p:nvSpPr>
        <p:spPr bwMode="auto">
          <a:xfrm>
            <a:off x="3987800" y="14986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2</a:t>
            </a:r>
          </a:p>
        </p:txBody>
      </p:sp>
      <p:sp>
        <p:nvSpPr>
          <p:cNvPr id="41994" name="Rectangle 10"/>
          <p:cNvSpPr>
            <a:spLocks noChangeArrowheads="1"/>
          </p:cNvSpPr>
          <p:nvPr/>
        </p:nvSpPr>
        <p:spPr bwMode="auto">
          <a:xfrm>
            <a:off x="990600" y="4114800"/>
            <a:ext cx="70294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Times New Roman" panose="02020603050405020304" pitchFamily="18" charset="0"/>
            </a:endParaRPr>
          </a:p>
        </p:txBody>
      </p:sp>
      <p:sp>
        <p:nvSpPr>
          <p:cNvPr id="41996" name="Rectangle 12"/>
          <p:cNvSpPr>
            <a:spLocks noChangeArrowheads="1"/>
          </p:cNvSpPr>
          <p:nvPr/>
        </p:nvSpPr>
        <p:spPr bwMode="auto">
          <a:xfrm>
            <a:off x="914400" y="3962400"/>
            <a:ext cx="70294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Times New Roman" panose="02020603050405020304" pitchFamily="18" charset="0"/>
            </a:endParaRPr>
          </a:p>
        </p:txBody>
      </p:sp>
      <p:sp>
        <p:nvSpPr>
          <p:cNvPr id="41997" name="Rectangle 13"/>
          <p:cNvSpPr>
            <a:spLocks noChangeArrowheads="1"/>
          </p:cNvSpPr>
          <p:nvPr/>
        </p:nvSpPr>
        <p:spPr bwMode="auto">
          <a:xfrm>
            <a:off x="533400" y="4114800"/>
            <a:ext cx="70294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Font typeface="Monotype Sorts" pitchFamily="2" charset="2"/>
              <a:buNone/>
            </a:pPr>
            <a:endParaRPr kumimoji="1" lang="en-US" sz="2000"/>
          </a:p>
        </p:txBody>
      </p:sp>
      <p:sp>
        <p:nvSpPr>
          <p:cNvPr id="41999" name="Rectangle 15"/>
          <p:cNvSpPr>
            <a:spLocks noChangeArrowheads="1"/>
          </p:cNvSpPr>
          <p:nvPr/>
        </p:nvSpPr>
        <p:spPr bwMode="auto">
          <a:xfrm>
            <a:off x="2540000" y="37211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A</a:t>
            </a:r>
          </a:p>
        </p:txBody>
      </p:sp>
      <p:sp>
        <p:nvSpPr>
          <p:cNvPr id="42000" name="Rectangle 16"/>
          <p:cNvSpPr>
            <a:spLocks noChangeArrowheads="1"/>
          </p:cNvSpPr>
          <p:nvPr/>
        </p:nvSpPr>
        <p:spPr bwMode="auto">
          <a:xfrm>
            <a:off x="2997200" y="37211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C</a:t>
            </a:r>
          </a:p>
        </p:txBody>
      </p:sp>
      <p:sp>
        <p:nvSpPr>
          <p:cNvPr id="42001" name="Rectangle 17"/>
          <p:cNvSpPr>
            <a:spLocks noChangeArrowheads="1"/>
          </p:cNvSpPr>
          <p:nvPr/>
        </p:nvSpPr>
        <p:spPr bwMode="auto">
          <a:xfrm>
            <a:off x="2540000" y="42545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p:txBody>
      </p:sp>
      <p:sp>
        <p:nvSpPr>
          <p:cNvPr id="42002" name="Rectangle 18"/>
          <p:cNvSpPr>
            <a:spLocks noChangeArrowheads="1"/>
          </p:cNvSpPr>
          <p:nvPr/>
        </p:nvSpPr>
        <p:spPr bwMode="auto">
          <a:xfrm>
            <a:off x="2997200" y="42545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2</a:t>
            </a:r>
          </a:p>
        </p:txBody>
      </p:sp>
      <p:sp>
        <p:nvSpPr>
          <p:cNvPr id="42005" name="Text Box 21"/>
          <p:cNvSpPr txBox="1">
            <a:spLocks noChangeArrowheads="1"/>
          </p:cNvSpPr>
          <p:nvPr/>
        </p:nvSpPr>
        <p:spPr bwMode="auto">
          <a:xfrm>
            <a:off x="3606800" y="4711700"/>
            <a:ext cx="317500" cy="3667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800"/>
              <a:t>=</a:t>
            </a:r>
          </a:p>
        </p:txBody>
      </p:sp>
      <p:sp>
        <p:nvSpPr>
          <p:cNvPr id="42006" name="Rectangle 22"/>
          <p:cNvSpPr>
            <a:spLocks noChangeArrowheads="1"/>
          </p:cNvSpPr>
          <p:nvPr/>
        </p:nvSpPr>
        <p:spPr bwMode="auto">
          <a:xfrm>
            <a:off x="4064000" y="37211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A</a:t>
            </a:r>
          </a:p>
        </p:txBody>
      </p:sp>
      <p:sp>
        <p:nvSpPr>
          <p:cNvPr id="42007" name="Rectangle 23"/>
          <p:cNvSpPr>
            <a:spLocks noChangeArrowheads="1"/>
          </p:cNvSpPr>
          <p:nvPr/>
        </p:nvSpPr>
        <p:spPr bwMode="auto">
          <a:xfrm>
            <a:off x="4521200" y="37211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C</a:t>
            </a:r>
          </a:p>
        </p:txBody>
      </p:sp>
      <p:sp>
        <p:nvSpPr>
          <p:cNvPr id="42008" name="Rectangle 24"/>
          <p:cNvSpPr>
            <a:spLocks noChangeArrowheads="1"/>
          </p:cNvSpPr>
          <p:nvPr/>
        </p:nvSpPr>
        <p:spPr bwMode="auto">
          <a:xfrm>
            <a:off x="4064000" y="4254500"/>
            <a:ext cx="4572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p:txBody>
      </p:sp>
      <p:sp>
        <p:nvSpPr>
          <p:cNvPr id="42009" name="Rectangle 25"/>
          <p:cNvSpPr>
            <a:spLocks noChangeArrowheads="1"/>
          </p:cNvSpPr>
          <p:nvPr/>
        </p:nvSpPr>
        <p:spPr bwMode="auto">
          <a:xfrm>
            <a:off x="4521200" y="4254500"/>
            <a:ext cx="4572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2</a:t>
            </a:r>
          </a:p>
        </p:txBody>
      </p:sp>
      <p:sp>
        <p:nvSpPr>
          <p:cNvPr id="42011" name="Rectangle 27"/>
          <p:cNvSpPr>
            <a:spLocks noChangeArrowheads="1"/>
          </p:cNvSpPr>
          <p:nvPr/>
        </p:nvSpPr>
        <p:spPr bwMode="auto">
          <a:xfrm>
            <a:off x="407988" y="4140200"/>
            <a:ext cx="70294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sz="2400">
              <a:latin typeface="Times New Roman" panose="02020603050405020304" pitchFamily="18" charset="0"/>
            </a:endParaRPr>
          </a:p>
        </p:txBody>
      </p:sp>
      <p:sp>
        <p:nvSpPr>
          <p:cNvPr id="42012" name="Rectangle 28"/>
          <p:cNvSpPr>
            <a:spLocks noChangeArrowheads="1"/>
          </p:cNvSpPr>
          <p:nvPr/>
        </p:nvSpPr>
        <p:spPr bwMode="auto">
          <a:xfrm>
            <a:off x="798513" y="3733800"/>
            <a:ext cx="70294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400">
                <a:latin typeface="Times New Roman" panose="02020603050405020304" pitchFamily="18" charset="0"/>
                <a:sym typeface="Symbol" panose="05050102010706020507" pitchFamily="18" charset="2"/>
              </a:rPr>
              <a:t></a:t>
            </a:r>
            <a:r>
              <a:rPr lang="en-US" sz="2000" baseline="-25000">
                <a:latin typeface="Times New Roman" panose="02020603050405020304" pitchFamily="18" charset="0"/>
              </a:rPr>
              <a:t>A,C</a:t>
            </a:r>
            <a:r>
              <a:rPr lang="en-US" sz="2400">
                <a:latin typeface="Times New Roman" panose="02020603050405020304" pitchFamily="18" charset="0"/>
              </a:rPr>
              <a:t> (</a:t>
            </a:r>
            <a:r>
              <a:rPr lang="en-US" sz="2400" i="1">
                <a:latin typeface="Times New Roman" panose="02020603050405020304" pitchFamily="18" charset="0"/>
              </a:rPr>
              <a:t>r</a:t>
            </a:r>
            <a:r>
              <a:rPr lang="en-US" sz="2400">
                <a:latin typeface="Times New Roman" panose="02020603050405020304" pitchFamily="18" charset="0"/>
              </a:rPr>
              <a:t>)</a:t>
            </a:r>
          </a:p>
        </p:txBody>
      </p:sp>
    </p:spTree>
    <p:extLst>
      <p:ext uri="{BB962C8B-B14F-4D97-AF65-F5344CB8AC3E}">
        <p14:creationId xmlns:p14="http://schemas.microsoft.com/office/powerpoint/2010/main" val="33008549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l"/>
            <a:r>
              <a:rPr lang="en-US" sz="3600" dirty="0" smtClean="0">
                <a:solidFill>
                  <a:srgbClr val="FF0000"/>
                </a:solidFill>
              </a:rPr>
              <a:t>Set Difference (−)</a:t>
            </a:r>
            <a:r>
              <a:rPr lang="en-US" sz="3600" dirty="0" smtClean="0"/>
              <a:t/>
            </a:r>
            <a:br>
              <a:rPr lang="en-US" sz="3600" dirty="0" smtClean="0"/>
            </a:br>
            <a:r>
              <a:rPr lang="en-US" sz="3600" dirty="0" smtClean="0"/>
              <a:t>The result of set difference operation is </a:t>
            </a:r>
            <a:r>
              <a:rPr lang="en-US" sz="3600" dirty="0" err="1" smtClean="0"/>
              <a:t>tuples</a:t>
            </a:r>
            <a:r>
              <a:rPr lang="en-US" sz="3600" dirty="0" smtClean="0"/>
              <a:t>, which are present in one relation but are not in the second relation.</a:t>
            </a:r>
            <a:br>
              <a:rPr lang="en-US" sz="3600" dirty="0" smtClean="0"/>
            </a:br>
            <a:r>
              <a:rPr lang="en-US" sz="3600" b="1" dirty="0" smtClean="0">
                <a:solidFill>
                  <a:srgbClr val="FF0000"/>
                </a:solidFill>
              </a:rPr>
              <a:t>Notation</a:t>
            </a:r>
            <a:r>
              <a:rPr lang="en-US" sz="3600" dirty="0" smtClean="0">
                <a:solidFill>
                  <a:srgbClr val="FF0000"/>
                </a:solidFill>
              </a:rPr>
              <a:t> − </a:t>
            </a:r>
            <a:r>
              <a:rPr lang="en-US" sz="3600" b="1" dirty="0" smtClean="0">
                <a:solidFill>
                  <a:srgbClr val="FF0000"/>
                </a:solidFill>
              </a:rPr>
              <a:t>r</a:t>
            </a:r>
            <a:r>
              <a:rPr lang="en-US" sz="3600" dirty="0" smtClean="0">
                <a:solidFill>
                  <a:srgbClr val="FF0000"/>
                </a:solidFill>
              </a:rPr>
              <a:t> − </a:t>
            </a:r>
            <a:r>
              <a:rPr lang="en-US" sz="3600" b="1" dirty="0" smtClean="0">
                <a:solidFill>
                  <a:srgbClr val="FF0000"/>
                </a:solidFill>
              </a:rPr>
              <a:t>s</a:t>
            </a:r>
            <a:r>
              <a:rPr lang="en-US" dirty="0" smtClean="0"/>
              <a:t/>
            </a:r>
            <a:br>
              <a:rPr lang="en-US" dirty="0" smtClean="0"/>
            </a:br>
            <a:endParaRPr lang="en-US" dirty="0"/>
          </a:p>
        </p:txBody>
      </p:sp>
      <p:sp>
        <p:nvSpPr>
          <p:cNvPr id="3" name="Content Placeholder 2"/>
          <p:cNvSpPr>
            <a:spLocks noGrp="1"/>
          </p:cNvSpPr>
          <p:nvPr>
            <p:ph idx="1"/>
          </p:nvPr>
        </p:nvSpPr>
        <p:spPr>
          <a:xfrm>
            <a:off x="533400" y="2743200"/>
            <a:ext cx="8153400" cy="3382963"/>
          </a:xfrm>
        </p:spPr>
        <p:txBody>
          <a:bodyPr>
            <a:normAutofit fontScale="70000" lnSpcReduction="20000"/>
          </a:bodyPr>
          <a:lstStyle/>
          <a:p>
            <a:r>
              <a:rPr lang="en-US" dirty="0" smtClean="0"/>
              <a:t>Finds all the </a:t>
            </a:r>
            <a:r>
              <a:rPr lang="en-US" dirty="0" err="1" smtClean="0"/>
              <a:t>tuples</a:t>
            </a:r>
            <a:r>
              <a:rPr lang="en-US" dirty="0" smtClean="0"/>
              <a:t> that are present in </a:t>
            </a:r>
            <a:r>
              <a:rPr lang="en-US" b="1" dirty="0" smtClean="0"/>
              <a:t>r</a:t>
            </a:r>
            <a:r>
              <a:rPr lang="en-US" dirty="0" smtClean="0"/>
              <a:t> but not in </a:t>
            </a:r>
            <a:r>
              <a:rPr lang="en-US" b="1" dirty="0" smtClean="0"/>
              <a:t>s</a:t>
            </a:r>
            <a:r>
              <a:rPr lang="en-US" dirty="0" smtClean="0"/>
              <a:t>.</a:t>
            </a:r>
          </a:p>
          <a:p>
            <a:r>
              <a:rPr lang="en-US" dirty="0" smtClean="0">
                <a:solidFill>
                  <a:srgbClr val="FF0000"/>
                </a:solidFill>
              </a:rPr>
              <a:t>∏ </a:t>
            </a:r>
            <a:r>
              <a:rPr lang="en-US" baseline="-25000" dirty="0" smtClean="0">
                <a:solidFill>
                  <a:srgbClr val="FF0000"/>
                </a:solidFill>
              </a:rPr>
              <a:t>author</a:t>
            </a:r>
            <a:r>
              <a:rPr lang="en-US" dirty="0" smtClean="0">
                <a:solidFill>
                  <a:srgbClr val="FF0000"/>
                </a:solidFill>
              </a:rPr>
              <a:t> (Books) − ∏ </a:t>
            </a:r>
            <a:r>
              <a:rPr lang="en-US" baseline="-25000" dirty="0" smtClean="0">
                <a:solidFill>
                  <a:srgbClr val="FF0000"/>
                </a:solidFill>
              </a:rPr>
              <a:t>author</a:t>
            </a:r>
            <a:r>
              <a:rPr lang="en-US" dirty="0" smtClean="0">
                <a:solidFill>
                  <a:srgbClr val="FF0000"/>
                </a:solidFill>
              </a:rPr>
              <a:t> (Articles) </a:t>
            </a:r>
          </a:p>
          <a:p>
            <a:endParaRPr lang="en-US" dirty="0" smtClean="0">
              <a:solidFill>
                <a:srgbClr val="FF0000"/>
              </a:solidFill>
            </a:endParaRPr>
          </a:p>
          <a:p>
            <a:r>
              <a:rPr lang="en-US" b="1" dirty="0" smtClean="0"/>
              <a:t>Output</a:t>
            </a:r>
            <a:r>
              <a:rPr lang="en-US" dirty="0" smtClean="0"/>
              <a:t> − Provides the name of authors who have written books but not articles.</a:t>
            </a:r>
          </a:p>
          <a:p>
            <a:endParaRPr lang="en-US" dirty="0" smtClean="0"/>
          </a:p>
          <a:p>
            <a:r>
              <a:rPr lang="en-US" dirty="0"/>
              <a:t>find name of students who attend the regular class but not the extra class, then, we can use the below operation:</a:t>
            </a:r>
          </a:p>
          <a:p>
            <a:endParaRPr lang="en-US" dirty="0"/>
          </a:p>
          <a:p>
            <a:r>
              <a:rPr lang="en-US" dirty="0">
                <a:solidFill>
                  <a:srgbClr val="FF0000"/>
                </a:solidFill>
              </a:rPr>
              <a:t>∏Student(</a:t>
            </a:r>
            <a:r>
              <a:rPr lang="en-US" dirty="0" err="1">
                <a:solidFill>
                  <a:srgbClr val="FF0000"/>
                </a:solidFill>
              </a:rPr>
              <a:t>RegularClass</a:t>
            </a:r>
            <a:r>
              <a:rPr lang="en-US" dirty="0">
                <a:solidFill>
                  <a:srgbClr val="FF0000"/>
                </a:solidFill>
              </a:rPr>
              <a:t>) - ∏Student(</a:t>
            </a:r>
            <a:r>
              <a:rPr lang="en-US" dirty="0" err="1">
                <a:solidFill>
                  <a:srgbClr val="FF0000"/>
                </a:solidFill>
              </a:rPr>
              <a:t>ExtraClass</a:t>
            </a:r>
            <a:r>
              <a:rPr lang="en-US" dirty="0">
                <a:solidFill>
                  <a:srgbClr val="FF0000"/>
                </a:solidFill>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5" name="Footer Placeholder 4"/>
          <p:cNvSpPr>
            <a:spLocks noGrp="1"/>
          </p:cNvSpPr>
          <p:nvPr>
            <p:ph type="ftr" sz="quarter" idx="4294967295"/>
          </p:nvPr>
        </p:nvSpPr>
        <p:spPr>
          <a:xfrm>
            <a:off x="3124200" y="6356350"/>
            <a:ext cx="2895600" cy="365125"/>
          </a:xfrm>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Model</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There are several processes and algorithms available to convert ER Diagrams into Relational Schema. </a:t>
            </a:r>
          </a:p>
          <a:p>
            <a:pPr algn="just"/>
            <a:r>
              <a:rPr lang="en-US" dirty="0" smtClean="0"/>
              <a:t>Some of them are automated and some of them are manual. We may focus here on the mapping diagram contents to relational basics.</a:t>
            </a:r>
          </a:p>
          <a:p>
            <a:pPr algn="just"/>
            <a:r>
              <a:rPr lang="en-US" b="1" dirty="0" smtClean="0">
                <a:solidFill>
                  <a:srgbClr val="FF0000"/>
                </a:solidFill>
              </a:rPr>
              <a:t>ER diagrams mainly comprise of </a:t>
            </a:r>
            <a:r>
              <a:rPr lang="en-US" dirty="0" smtClean="0"/>
              <a:t>−</a:t>
            </a:r>
          </a:p>
          <a:p>
            <a:pPr algn="just">
              <a:buNone/>
            </a:pPr>
            <a:r>
              <a:rPr lang="en-US" dirty="0" smtClean="0"/>
              <a:t>    -Entity and its attributes</a:t>
            </a:r>
          </a:p>
          <a:p>
            <a:pPr algn="just">
              <a:buNone/>
            </a:pPr>
            <a:r>
              <a:rPr lang="en-US" dirty="0" smtClean="0"/>
              <a:t>    -Relationship, </a:t>
            </a:r>
            <a:r>
              <a:rPr lang="en-US" sz="3000" dirty="0" smtClean="0"/>
              <a:t>which is association among entities.</a:t>
            </a: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4294967295"/>
          </p:nvPr>
        </p:nvSpPr>
        <p:spPr>
          <a:xfrm>
            <a:off x="3124200" y="6356350"/>
            <a:ext cx="2895600" cy="365125"/>
          </a:xfrm>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23913" y="66675"/>
            <a:ext cx="8077200" cy="609600"/>
          </a:xfrm>
        </p:spPr>
        <p:txBody>
          <a:bodyPr>
            <a:normAutofit fontScale="90000"/>
          </a:bodyPr>
          <a:lstStyle/>
          <a:p>
            <a:r>
              <a:rPr lang="en-US"/>
              <a:t>Set Difference Operation – Example</a:t>
            </a:r>
          </a:p>
        </p:txBody>
      </p:sp>
      <p:sp>
        <p:nvSpPr>
          <p:cNvPr id="46084" name="Rectangle 4"/>
          <p:cNvSpPr>
            <a:spLocks noGrp="1" noChangeArrowheads="1"/>
          </p:cNvSpPr>
          <p:nvPr>
            <p:ph type="body" idx="1"/>
          </p:nvPr>
        </p:nvSpPr>
        <p:spPr>
          <a:xfrm>
            <a:off x="798513" y="1077913"/>
            <a:ext cx="6861175" cy="334962"/>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70000" lnSpcReduction="20000"/>
          </a:bodyPr>
          <a:lstStyle/>
          <a:p>
            <a:pPr>
              <a:lnSpc>
                <a:spcPct val="90000"/>
              </a:lnSpc>
            </a:pPr>
            <a:r>
              <a:rPr lang="en-US"/>
              <a:t>Relations </a:t>
            </a:r>
            <a:r>
              <a:rPr lang="en-US" i="1"/>
              <a:t>r</a:t>
            </a:r>
            <a:r>
              <a:rPr lang="en-US"/>
              <a:t>, </a:t>
            </a:r>
            <a:r>
              <a:rPr lang="en-US" i="1"/>
              <a:t>s</a:t>
            </a:r>
            <a:r>
              <a:rPr lang="en-US"/>
              <a:t>:</a:t>
            </a:r>
          </a:p>
        </p:txBody>
      </p:sp>
      <p:sp>
        <p:nvSpPr>
          <p:cNvPr id="46085" name="Rectangle 5"/>
          <p:cNvSpPr>
            <a:spLocks noChangeArrowheads="1"/>
          </p:cNvSpPr>
          <p:nvPr/>
        </p:nvSpPr>
        <p:spPr bwMode="auto">
          <a:xfrm>
            <a:off x="798513" y="3810000"/>
            <a:ext cx="70294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085850" indent="-228600">
              <a:defRPr sz="2400">
                <a:solidFill>
                  <a:schemeClr val="tx1"/>
                </a:solidFill>
                <a:latin typeface="Times New Roman" panose="02020603050405020304" pitchFamily="18" charset="0"/>
              </a:defRPr>
            </a:lvl3pPr>
            <a:lvl4pPr marL="1428750" indent="-228600">
              <a:defRPr sz="2400">
                <a:solidFill>
                  <a:schemeClr val="tx1"/>
                </a:solidFill>
                <a:latin typeface="Times New Roman" panose="02020603050405020304" pitchFamily="18" charset="0"/>
              </a:defRPr>
            </a:lvl4pPr>
            <a:lvl5pPr marL="1771650" indent="-228600">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5000"/>
              </a:spcBef>
              <a:buClr>
                <a:schemeClr val="tx2"/>
              </a:buClr>
              <a:buSzPct val="90000"/>
              <a:buFont typeface="Monotype Sorts" pitchFamily="2" charset="2"/>
              <a:buChar char="n"/>
            </a:pPr>
            <a:r>
              <a:rPr kumimoji="1" lang="en-US" sz="1800" i="1">
                <a:latin typeface="Helvetica" panose="020B0604020202020204" pitchFamily="34" charset="0"/>
              </a:rPr>
              <a:t>r  </a:t>
            </a:r>
            <a:r>
              <a:rPr kumimoji="1" lang="en-US" sz="1800" i="1">
                <a:latin typeface="Helvetica" panose="020B0604020202020204" pitchFamily="34" charset="0"/>
                <a:sym typeface="Symbol" panose="05050102010706020507" pitchFamily="18" charset="2"/>
              </a:rPr>
              <a:t>– s</a:t>
            </a:r>
            <a:r>
              <a:rPr kumimoji="1" lang="en-US" sz="1800" i="1">
                <a:latin typeface="Helvetica" panose="020B0604020202020204" pitchFamily="34" charset="0"/>
              </a:rPr>
              <a:t>:</a:t>
            </a:r>
          </a:p>
        </p:txBody>
      </p:sp>
      <p:sp>
        <p:nvSpPr>
          <p:cNvPr id="46086" name="Rectangle 6"/>
          <p:cNvSpPr>
            <a:spLocks noChangeArrowheads="1"/>
          </p:cNvSpPr>
          <p:nvPr/>
        </p:nvSpPr>
        <p:spPr bwMode="auto">
          <a:xfrm>
            <a:off x="3124200" y="1168400"/>
            <a:ext cx="457200" cy="457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A</a:t>
            </a:r>
          </a:p>
        </p:txBody>
      </p:sp>
      <p:sp>
        <p:nvSpPr>
          <p:cNvPr id="46087" name="Rectangle 7"/>
          <p:cNvSpPr>
            <a:spLocks noChangeArrowheads="1"/>
          </p:cNvSpPr>
          <p:nvPr/>
        </p:nvSpPr>
        <p:spPr bwMode="auto">
          <a:xfrm>
            <a:off x="3581400" y="1168400"/>
            <a:ext cx="457200" cy="457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B</a:t>
            </a:r>
          </a:p>
        </p:txBody>
      </p:sp>
      <p:sp>
        <p:nvSpPr>
          <p:cNvPr id="46088" name="Rectangle 8"/>
          <p:cNvSpPr>
            <a:spLocks noChangeArrowheads="1"/>
          </p:cNvSpPr>
          <p:nvPr/>
        </p:nvSpPr>
        <p:spPr bwMode="auto">
          <a:xfrm>
            <a:off x="3124200" y="1701800"/>
            <a:ext cx="457200" cy="1295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p:txBody>
      </p:sp>
      <p:sp>
        <p:nvSpPr>
          <p:cNvPr id="46089" name="Rectangle 9"/>
          <p:cNvSpPr>
            <a:spLocks noChangeArrowheads="1"/>
          </p:cNvSpPr>
          <p:nvPr/>
        </p:nvSpPr>
        <p:spPr bwMode="auto">
          <a:xfrm>
            <a:off x="3581400" y="1701800"/>
            <a:ext cx="457200" cy="1295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2</a:t>
            </a:r>
          </a:p>
          <a:p>
            <a:pPr algn="ctr">
              <a:lnSpc>
                <a:spcPct val="150000"/>
              </a:lnSpc>
            </a:pPr>
            <a:r>
              <a:rPr lang="en-US" sz="1800" i="1">
                <a:sym typeface="Symbol" panose="05050102010706020507" pitchFamily="18" charset="2"/>
              </a:rPr>
              <a:t>1</a:t>
            </a:r>
          </a:p>
        </p:txBody>
      </p:sp>
      <p:sp>
        <p:nvSpPr>
          <p:cNvPr id="46090" name="Rectangle 10"/>
          <p:cNvSpPr>
            <a:spLocks noChangeArrowheads="1"/>
          </p:cNvSpPr>
          <p:nvPr/>
        </p:nvSpPr>
        <p:spPr bwMode="auto">
          <a:xfrm>
            <a:off x="5257800" y="1168400"/>
            <a:ext cx="457200" cy="457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A</a:t>
            </a:r>
          </a:p>
        </p:txBody>
      </p:sp>
      <p:sp>
        <p:nvSpPr>
          <p:cNvPr id="46091" name="Rectangle 11"/>
          <p:cNvSpPr>
            <a:spLocks noChangeArrowheads="1"/>
          </p:cNvSpPr>
          <p:nvPr/>
        </p:nvSpPr>
        <p:spPr bwMode="auto">
          <a:xfrm>
            <a:off x="5715000" y="1168400"/>
            <a:ext cx="457200" cy="457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B</a:t>
            </a:r>
          </a:p>
        </p:txBody>
      </p:sp>
      <p:sp>
        <p:nvSpPr>
          <p:cNvPr id="46092" name="Rectangle 12"/>
          <p:cNvSpPr>
            <a:spLocks noChangeArrowheads="1"/>
          </p:cNvSpPr>
          <p:nvPr/>
        </p:nvSpPr>
        <p:spPr bwMode="auto">
          <a:xfrm>
            <a:off x="5257800" y="1701800"/>
            <a:ext cx="457200" cy="914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p:txBody>
      </p:sp>
      <p:sp>
        <p:nvSpPr>
          <p:cNvPr id="46093" name="Rectangle 13"/>
          <p:cNvSpPr>
            <a:spLocks noChangeArrowheads="1"/>
          </p:cNvSpPr>
          <p:nvPr/>
        </p:nvSpPr>
        <p:spPr bwMode="auto">
          <a:xfrm>
            <a:off x="5715000" y="1701800"/>
            <a:ext cx="457200" cy="914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2</a:t>
            </a:r>
          </a:p>
          <a:p>
            <a:pPr algn="ctr">
              <a:lnSpc>
                <a:spcPct val="150000"/>
              </a:lnSpc>
            </a:pPr>
            <a:r>
              <a:rPr lang="en-US" sz="1800" i="1">
                <a:sym typeface="Symbol" panose="05050102010706020507" pitchFamily="18" charset="2"/>
              </a:rPr>
              <a:t>3</a:t>
            </a:r>
          </a:p>
        </p:txBody>
      </p:sp>
      <p:sp>
        <p:nvSpPr>
          <p:cNvPr id="46094" name="Text Box 14"/>
          <p:cNvSpPr txBox="1">
            <a:spLocks noChangeArrowheads="1"/>
          </p:cNvSpPr>
          <p:nvPr/>
        </p:nvSpPr>
        <p:spPr bwMode="auto">
          <a:xfrm>
            <a:off x="3451225" y="2997200"/>
            <a:ext cx="26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800" i="1"/>
              <a:t>r</a:t>
            </a:r>
          </a:p>
        </p:txBody>
      </p:sp>
      <p:sp>
        <p:nvSpPr>
          <p:cNvPr id="46095" name="Text Box 15"/>
          <p:cNvSpPr txBox="1">
            <a:spLocks noChangeArrowheads="1"/>
          </p:cNvSpPr>
          <p:nvPr/>
        </p:nvSpPr>
        <p:spPr bwMode="auto">
          <a:xfrm>
            <a:off x="5543550" y="2692400"/>
            <a:ext cx="2984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800" i="1"/>
              <a:t>s</a:t>
            </a:r>
          </a:p>
        </p:txBody>
      </p:sp>
      <p:sp>
        <p:nvSpPr>
          <p:cNvPr id="46096" name="Rectangle 16"/>
          <p:cNvSpPr>
            <a:spLocks noChangeArrowheads="1"/>
          </p:cNvSpPr>
          <p:nvPr/>
        </p:nvSpPr>
        <p:spPr bwMode="auto">
          <a:xfrm>
            <a:off x="4191000" y="3911600"/>
            <a:ext cx="457200" cy="457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A</a:t>
            </a:r>
          </a:p>
        </p:txBody>
      </p:sp>
      <p:sp>
        <p:nvSpPr>
          <p:cNvPr id="46097" name="Rectangle 17"/>
          <p:cNvSpPr>
            <a:spLocks noChangeArrowheads="1"/>
          </p:cNvSpPr>
          <p:nvPr/>
        </p:nvSpPr>
        <p:spPr bwMode="auto">
          <a:xfrm>
            <a:off x="4648200" y="3911600"/>
            <a:ext cx="457200" cy="457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B</a:t>
            </a:r>
          </a:p>
        </p:txBody>
      </p:sp>
      <p:sp>
        <p:nvSpPr>
          <p:cNvPr id="46098" name="Rectangle 18"/>
          <p:cNvSpPr>
            <a:spLocks noChangeArrowheads="1"/>
          </p:cNvSpPr>
          <p:nvPr/>
        </p:nvSpPr>
        <p:spPr bwMode="auto">
          <a:xfrm>
            <a:off x="4191000" y="4445000"/>
            <a:ext cx="457200" cy="914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p:txBody>
      </p:sp>
      <p:sp>
        <p:nvSpPr>
          <p:cNvPr id="46099" name="Rectangle 19"/>
          <p:cNvSpPr>
            <a:spLocks noChangeArrowheads="1"/>
          </p:cNvSpPr>
          <p:nvPr/>
        </p:nvSpPr>
        <p:spPr bwMode="auto">
          <a:xfrm>
            <a:off x="4648200" y="4445000"/>
            <a:ext cx="457200" cy="914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1</a:t>
            </a:r>
          </a:p>
        </p:txBody>
      </p:sp>
    </p:spTree>
    <p:extLst>
      <p:ext uri="{BB962C8B-B14F-4D97-AF65-F5344CB8AC3E}">
        <p14:creationId xmlns:p14="http://schemas.microsoft.com/office/powerpoint/2010/main" val="24456579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Autofit/>
          </a:bodyPr>
          <a:lstStyle/>
          <a:p>
            <a:pPr algn="l"/>
            <a:r>
              <a:rPr lang="en-US" sz="3200" dirty="0" smtClean="0">
                <a:solidFill>
                  <a:srgbClr val="FF0000"/>
                </a:solidFill>
              </a:rPr>
              <a:t>Cartesian Product (Χ)</a:t>
            </a:r>
            <a:r>
              <a:rPr lang="en-US" sz="3200" dirty="0" smtClean="0"/>
              <a:t/>
            </a:r>
            <a:br>
              <a:rPr lang="en-US" sz="3200" dirty="0" smtClean="0"/>
            </a:br>
            <a:r>
              <a:rPr lang="en-US" sz="3200" dirty="0" smtClean="0">
                <a:solidFill>
                  <a:schemeClr val="tx2">
                    <a:lumMod val="60000"/>
                    <a:lumOff val="40000"/>
                  </a:schemeClr>
                </a:solidFill>
              </a:rPr>
              <a:t>Combines information of two different relations into one.</a:t>
            </a:r>
            <a:r>
              <a:rPr lang="en-US" sz="3200" dirty="0" smtClean="0"/>
              <a:t/>
            </a:r>
            <a:br>
              <a:rPr lang="en-US" sz="3200" dirty="0" smtClean="0"/>
            </a:br>
            <a:r>
              <a:rPr lang="en-US" sz="3200" b="1" dirty="0" smtClean="0">
                <a:solidFill>
                  <a:srgbClr val="FF0000"/>
                </a:solidFill>
              </a:rPr>
              <a:t>Notation</a:t>
            </a:r>
            <a:r>
              <a:rPr lang="en-US" sz="3200" dirty="0" smtClean="0">
                <a:solidFill>
                  <a:srgbClr val="FF0000"/>
                </a:solidFill>
              </a:rPr>
              <a:t> − r Χ s</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2590800"/>
            <a:ext cx="8229600" cy="4525963"/>
          </a:xfrm>
        </p:spPr>
        <p:txBody>
          <a:bodyPr>
            <a:normAutofit/>
          </a:bodyPr>
          <a:lstStyle/>
          <a:p>
            <a:r>
              <a:rPr lang="en-US" dirty="0" smtClean="0"/>
              <a:t>Where </a:t>
            </a:r>
            <a:r>
              <a:rPr lang="en-US" b="1" dirty="0" smtClean="0"/>
              <a:t>r</a:t>
            </a:r>
            <a:r>
              <a:rPr lang="en-US" dirty="0" smtClean="0"/>
              <a:t> and </a:t>
            </a:r>
            <a:r>
              <a:rPr lang="en-US" b="1" dirty="0" smtClean="0"/>
              <a:t>s</a:t>
            </a:r>
            <a:r>
              <a:rPr lang="en-US" dirty="0" smtClean="0"/>
              <a:t> are relations and their output will be defined as −</a:t>
            </a:r>
          </a:p>
          <a:p>
            <a:r>
              <a:rPr lang="en-US" dirty="0" smtClean="0"/>
              <a:t>r Χ s = { q t | q ∈ r and t ∈ s}</a:t>
            </a:r>
          </a:p>
          <a:p>
            <a:r>
              <a:rPr lang="en-US" dirty="0" err="1" smtClean="0">
                <a:solidFill>
                  <a:srgbClr val="FF0000"/>
                </a:solidFill>
              </a:rPr>
              <a:t>σ</a:t>
            </a:r>
            <a:r>
              <a:rPr lang="en-US" baseline="-25000" dirty="0" err="1" smtClean="0">
                <a:solidFill>
                  <a:srgbClr val="FF0000"/>
                </a:solidFill>
              </a:rPr>
              <a:t>author</a:t>
            </a:r>
            <a:r>
              <a:rPr lang="en-US" baseline="-25000" dirty="0" smtClean="0">
                <a:solidFill>
                  <a:srgbClr val="FF0000"/>
                </a:solidFill>
              </a:rPr>
              <a:t> = '</a:t>
            </a:r>
            <a:r>
              <a:rPr lang="en-US" baseline="-25000" dirty="0" err="1" smtClean="0">
                <a:solidFill>
                  <a:srgbClr val="FF0000"/>
                </a:solidFill>
              </a:rPr>
              <a:t>tutorialspoint</a:t>
            </a:r>
            <a:r>
              <a:rPr lang="en-US" baseline="-25000" dirty="0" smtClean="0">
                <a:solidFill>
                  <a:srgbClr val="FF0000"/>
                </a:solidFill>
              </a:rPr>
              <a:t>'</a:t>
            </a:r>
            <a:r>
              <a:rPr lang="en-US" dirty="0" smtClean="0">
                <a:solidFill>
                  <a:srgbClr val="FF0000"/>
                </a:solidFill>
              </a:rPr>
              <a:t>(Books Χ Articles)</a:t>
            </a:r>
          </a:p>
          <a:p>
            <a:pPr algn="just"/>
            <a:r>
              <a:rPr lang="en-US" dirty="0" smtClean="0">
                <a:solidFill>
                  <a:srgbClr val="FF0000"/>
                </a:solidFill>
              </a:rPr>
              <a:t> </a:t>
            </a:r>
            <a:r>
              <a:rPr lang="en-US" b="1" dirty="0" smtClean="0"/>
              <a:t>Output</a:t>
            </a:r>
            <a:r>
              <a:rPr lang="en-US" dirty="0" smtClean="0"/>
              <a:t> − Yields a relation, which shows all the books and articles written by </a:t>
            </a:r>
            <a:r>
              <a:rPr lang="en-US" dirty="0" err="1" smtClean="0"/>
              <a:t>tutorialspoint</a:t>
            </a:r>
            <a:r>
              <a:rPr lang="en-US" dirty="0" smtClean="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5" name="Footer Placeholder 4"/>
          <p:cNvSpPr>
            <a:spLocks noGrp="1"/>
          </p:cNvSpPr>
          <p:nvPr>
            <p:ph type="ftr" sz="quarter" idx="4294967295"/>
          </p:nvPr>
        </p:nvSpPr>
        <p:spPr>
          <a:xfrm>
            <a:off x="3124200" y="6356350"/>
            <a:ext cx="2895600" cy="365125"/>
          </a:xfrm>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a:xfrm>
            <a:off x="914400" y="193675"/>
            <a:ext cx="8077200" cy="503238"/>
          </a:xfrm>
        </p:spPr>
        <p:txBody>
          <a:bodyPr>
            <a:normAutofit fontScale="90000"/>
          </a:bodyPr>
          <a:lstStyle/>
          <a:p>
            <a:r>
              <a:rPr lang="en-US"/>
              <a:t>Cartesian-Product Operation –  Example</a:t>
            </a:r>
          </a:p>
        </p:txBody>
      </p:sp>
      <p:sp>
        <p:nvSpPr>
          <p:cNvPr id="48131" name="Rectangle 1027"/>
          <p:cNvSpPr>
            <a:spLocks noChangeArrowheads="1"/>
          </p:cNvSpPr>
          <p:nvPr/>
        </p:nvSpPr>
        <p:spPr bwMode="auto">
          <a:xfrm>
            <a:off x="798513" y="1077913"/>
            <a:ext cx="70294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tabLst>
                <a:tab pos="3149600" algn="ctr"/>
              </a:tabLst>
              <a:defRPr sz="2400">
                <a:solidFill>
                  <a:schemeClr val="tx1"/>
                </a:solidFill>
                <a:latin typeface="Times New Roman" panose="02020603050405020304" pitchFamily="18" charset="0"/>
              </a:defRPr>
            </a:lvl1pPr>
            <a:lvl2pPr>
              <a:tabLst>
                <a:tab pos="3149600" algn="ctr"/>
              </a:tabLst>
              <a:defRPr sz="2400">
                <a:solidFill>
                  <a:schemeClr val="tx1"/>
                </a:solidFill>
                <a:latin typeface="Times New Roman" panose="02020603050405020304" pitchFamily="18" charset="0"/>
              </a:defRPr>
            </a:lvl2pPr>
            <a:lvl3pPr>
              <a:tabLst>
                <a:tab pos="3149600" algn="ctr"/>
              </a:tabLst>
              <a:defRPr sz="2400">
                <a:solidFill>
                  <a:schemeClr val="tx1"/>
                </a:solidFill>
                <a:latin typeface="Times New Roman" panose="02020603050405020304" pitchFamily="18" charset="0"/>
              </a:defRPr>
            </a:lvl3pPr>
            <a:lvl4pPr>
              <a:tabLst>
                <a:tab pos="3149600" algn="ctr"/>
              </a:tabLst>
              <a:defRPr sz="2400">
                <a:solidFill>
                  <a:schemeClr val="tx1"/>
                </a:solidFill>
                <a:latin typeface="Times New Roman" panose="02020603050405020304" pitchFamily="18" charset="0"/>
              </a:defRPr>
            </a:lvl4pPr>
            <a:lvl5pPr>
              <a:tabLst>
                <a:tab pos="3149600" algn="ct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149600" algn="ct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149600" algn="ct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149600" algn="ct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149600" algn="ctr"/>
              </a:tabLst>
              <a:defRPr sz="2400">
                <a:solidFill>
                  <a:schemeClr val="tx1"/>
                </a:solidFill>
                <a:latin typeface="Times New Roman" panose="02020603050405020304" pitchFamily="18" charset="0"/>
              </a:defRPr>
            </a:lvl9pPr>
          </a:lstStyle>
          <a:p>
            <a:pPr>
              <a:spcBef>
                <a:spcPct val="35000"/>
              </a:spcBef>
              <a:buClr>
                <a:schemeClr val="tx2"/>
              </a:buClr>
              <a:buFont typeface="Monotype Sorts" pitchFamily="2" charset="2"/>
              <a:buChar char="n"/>
            </a:pPr>
            <a:r>
              <a:rPr kumimoji="1" lang="en-US" sz="1800">
                <a:latin typeface="Helvetica" panose="020B0604020202020204" pitchFamily="34" charset="0"/>
              </a:rPr>
              <a:t>Relations </a:t>
            </a:r>
            <a:r>
              <a:rPr kumimoji="1" lang="en-US" sz="1800" i="1">
                <a:latin typeface="Helvetica" panose="020B0604020202020204" pitchFamily="34" charset="0"/>
              </a:rPr>
              <a:t>r, s</a:t>
            </a:r>
            <a:r>
              <a:rPr kumimoji="1" lang="en-US" sz="1800">
                <a:latin typeface="Helvetica" panose="020B0604020202020204" pitchFamily="34" charset="0"/>
              </a:rPr>
              <a:t>:</a:t>
            </a:r>
          </a:p>
        </p:txBody>
      </p:sp>
      <p:sp>
        <p:nvSpPr>
          <p:cNvPr id="48132" name="Rectangle 1028"/>
          <p:cNvSpPr>
            <a:spLocks noChangeArrowheads="1"/>
          </p:cNvSpPr>
          <p:nvPr/>
        </p:nvSpPr>
        <p:spPr bwMode="auto">
          <a:xfrm>
            <a:off x="798513" y="3135313"/>
            <a:ext cx="70294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tabLst>
                <a:tab pos="3149600" algn="ctr"/>
              </a:tabLst>
              <a:defRPr sz="2400">
                <a:solidFill>
                  <a:schemeClr val="tx1"/>
                </a:solidFill>
                <a:latin typeface="Times New Roman" panose="02020603050405020304" pitchFamily="18" charset="0"/>
              </a:defRPr>
            </a:lvl1pPr>
            <a:lvl2pPr>
              <a:tabLst>
                <a:tab pos="3149600" algn="ctr"/>
              </a:tabLst>
              <a:defRPr sz="2400">
                <a:solidFill>
                  <a:schemeClr val="tx1"/>
                </a:solidFill>
                <a:latin typeface="Times New Roman" panose="02020603050405020304" pitchFamily="18" charset="0"/>
              </a:defRPr>
            </a:lvl2pPr>
            <a:lvl3pPr>
              <a:tabLst>
                <a:tab pos="3149600" algn="ctr"/>
              </a:tabLst>
              <a:defRPr sz="2400">
                <a:solidFill>
                  <a:schemeClr val="tx1"/>
                </a:solidFill>
                <a:latin typeface="Times New Roman" panose="02020603050405020304" pitchFamily="18" charset="0"/>
              </a:defRPr>
            </a:lvl3pPr>
            <a:lvl4pPr>
              <a:tabLst>
                <a:tab pos="3149600" algn="ctr"/>
              </a:tabLst>
              <a:defRPr sz="2400">
                <a:solidFill>
                  <a:schemeClr val="tx1"/>
                </a:solidFill>
                <a:latin typeface="Times New Roman" panose="02020603050405020304" pitchFamily="18" charset="0"/>
              </a:defRPr>
            </a:lvl4pPr>
            <a:lvl5pPr>
              <a:tabLst>
                <a:tab pos="3149600" algn="ct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149600" algn="ct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149600" algn="ct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149600" algn="ct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149600" algn="ctr"/>
              </a:tabLst>
              <a:defRPr sz="2400">
                <a:solidFill>
                  <a:schemeClr val="tx1"/>
                </a:solidFill>
                <a:latin typeface="Times New Roman" panose="02020603050405020304" pitchFamily="18" charset="0"/>
              </a:defRPr>
            </a:lvl9pPr>
          </a:lstStyle>
          <a:p>
            <a:pPr>
              <a:spcBef>
                <a:spcPct val="35000"/>
              </a:spcBef>
              <a:buClr>
                <a:schemeClr val="tx2"/>
              </a:buClr>
              <a:buFont typeface="Monotype Sorts" pitchFamily="2" charset="2"/>
              <a:buChar char="n"/>
            </a:pPr>
            <a:r>
              <a:rPr kumimoji="1" lang="en-US" sz="1800" i="1">
                <a:latin typeface="Helvetica" panose="020B0604020202020204" pitchFamily="34" charset="0"/>
              </a:rPr>
              <a:t>r</a:t>
            </a:r>
            <a:r>
              <a:rPr kumimoji="1" lang="en-US" sz="1800">
                <a:latin typeface="Helvetica" panose="020B0604020202020204" pitchFamily="34" charset="0"/>
              </a:rPr>
              <a:t> x</a:t>
            </a:r>
            <a:r>
              <a:rPr kumimoji="1" lang="en-US" sz="1800">
                <a:latin typeface="Helvetica" panose="020B0604020202020204" pitchFamily="34" charset="0"/>
                <a:sym typeface="Symbol" panose="05050102010706020507" pitchFamily="18" charset="2"/>
              </a:rPr>
              <a:t> </a:t>
            </a:r>
            <a:r>
              <a:rPr kumimoji="1" lang="en-US" sz="1800" i="1">
                <a:latin typeface="Helvetica" panose="020B0604020202020204" pitchFamily="34" charset="0"/>
                <a:sym typeface="Symbol" panose="05050102010706020507" pitchFamily="18" charset="2"/>
              </a:rPr>
              <a:t>s</a:t>
            </a:r>
            <a:r>
              <a:rPr kumimoji="1" lang="en-US" sz="1800">
                <a:latin typeface="Helvetica" panose="020B0604020202020204" pitchFamily="34" charset="0"/>
              </a:rPr>
              <a:t>:</a:t>
            </a:r>
          </a:p>
        </p:txBody>
      </p:sp>
      <p:sp>
        <p:nvSpPr>
          <p:cNvPr id="48133" name="Rectangle 1029"/>
          <p:cNvSpPr>
            <a:spLocks noChangeArrowheads="1"/>
          </p:cNvSpPr>
          <p:nvPr/>
        </p:nvSpPr>
        <p:spPr bwMode="auto">
          <a:xfrm>
            <a:off x="2895600" y="1219200"/>
            <a:ext cx="457200" cy="457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A</a:t>
            </a:r>
          </a:p>
        </p:txBody>
      </p:sp>
      <p:sp>
        <p:nvSpPr>
          <p:cNvPr id="48134" name="Rectangle 1030"/>
          <p:cNvSpPr>
            <a:spLocks noChangeArrowheads="1"/>
          </p:cNvSpPr>
          <p:nvPr/>
        </p:nvSpPr>
        <p:spPr bwMode="auto">
          <a:xfrm>
            <a:off x="3352800" y="1219200"/>
            <a:ext cx="457200" cy="457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B</a:t>
            </a:r>
          </a:p>
        </p:txBody>
      </p:sp>
      <p:sp>
        <p:nvSpPr>
          <p:cNvPr id="48135" name="Rectangle 1031"/>
          <p:cNvSpPr>
            <a:spLocks noChangeArrowheads="1"/>
          </p:cNvSpPr>
          <p:nvPr/>
        </p:nvSpPr>
        <p:spPr bwMode="auto">
          <a:xfrm>
            <a:off x="2895600" y="1752600"/>
            <a:ext cx="457200" cy="7620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a:t>
            </a:r>
          </a:p>
          <a:p>
            <a:pPr algn="ctr">
              <a:lnSpc>
                <a:spcPct val="150000"/>
              </a:lnSpc>
            </a:pPr>
            <a:r>
              <a:rPr lang="en-US" sz="1800" i="1">
                <a:sym typeface="Symbol" panose="05050102010706020507" pitchFamily="18" charset="2"/>
              </a:rPr>
              <a:t></a:t>
            </a:r>
          </a:p>
        </p:txBody>
      </p:sp>
      <p:sp>
        <p:nvSpPr>
          <p:cNvPr id="48136" name="Rectangle 1032"/>
          <p:cNvSpPr>
            <a:spLocks noChangeArrowheads="1"/>
          </p:cNvSpPr>
          <p:nvPr/>
        </p:nvSpPr>
        <p:spPr bwMode="auto">
          <a:xfrm>
            <a:off x="3352800" y="1752600"/>
            <a:ext cx="457200" cy="7620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sz="1800" i="1">
                <a:sym typeface="Symbol" panose="05050102010706020507" pitchFamily="18" charset="2"/>
              </a:rPr>
              <a:t>1</a:t>
            </a:r>
          </a:p>
          <a:p>
            <a:pPr algn="ctr">
              <a:lnSpc>
                <a:spcPct val="150000"/>
              </a:lnSpc>
            </a:pPr>
            <a:r>
              <a:rPr lang="en-US" sz="1800" i="1">
                <a:sym typeface="Symbol" panose="05050102010706020507" pitchFamily="18" charset="2"/>
              </a:rPr>
              <a:t>2</a:t>
            </a:r>
          </a:p>
        </p:txBody>
      </p:sp>
      <p:sp>
        <p:nvSpPr>
          <p:cNvPr id="48137" name="Rectangle 1033"/>
          <p:cNvSpPr>
            <a:spLocks noChangeArrowheads="1"/>
          </p:cNvSpPr>
          <p:nvPr/>
        </p:nvSpPr>
        <p:spPr bwMode="auto">
          <a:xfrm>
            <a:off x="2819400" y="3365500"/>
            <a:ext cx="457200" cy="533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A</a:t>
            </a:r>
          </a:p>
        </p:txBody>
      </p:sp>
      <p:sp>
        <p:nvSpPr>
          <p:cNvPr id="48138" name="Rectangle 1034"/>
          <p:cNvSpPr>
            <a:spLocks noChangeArrowheads="1"/>
          </p:cNvSpPr>
          <p:nvPr/>
        </p:nvSpPr>
        <p:spPr bwMode="auto">
          <a:xfrm>
            <a:off x="3276600" y="3365500"/>
            <a:ext cx="457200" cy="533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B</a:t>
            </a:r>
          </a:p>
        </p:txBody>
      </p:sp>
      <p:sp>
        <p:nvSpPr>
          <p:cNvPr id="48139" name="Rectangle 1035"/>
          <p:cNvSpPr>
            <a:spLocks noChangeArrowheads="1"/>
          </p:cNvSpPr>
          <p:nvPr/>
        </p:nvSpPr>
        <p:spPr bwMode="auto">
          <a:xfrm>
            <a:off x="2819400" y="3975100"/>
            <a:ext cx="457200" cy="21336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sym typeface="Symbol" panose="05050102010706020507" pitchFamily="18" charset="2"/>
              </a:rPr>
              <a:t></a:t>
            </a:r>
          </a:p>
          <a:p>
            <a:pPr algn="ctr"/>
            <a:r>
              <a:rPr lang="en-US" sz="1800" i="1">
                <a:sym typeface="Symbol" panose="05050102010706020507" pitchFamily="18" charset="2"/>
              </a:rPr>
              <a:t></a:t>
            </a:r>
          </a:p>
          <a:p>
            <a:pPr algn="ctr"/>
            <a:r>
              <a:rPr lang="en-US" sz="1800" i="1">
                <a:sym typeface="Symbol" panose="05050102010706020507" pitchFamily="18" charset="2"/>
              </a:rPr>
              <a:t></a:t>
            </a:r>
          </a:p>
          <a:p>
            <a:pPr algn="ctr"/>
            <a:r>
              <a:rPr lang="en-US" sz="1800" i="1">
                <a:sym typeface="Symbol" panose="05050102010706020507" pitchFamily="18" charset="2"/>
              </a:rPr>
              <a:t></a:t>
            </a:r>
          </a:p>
          <a:p>
            <a:pPr algn="ctr"/>
            <a:r>
              <a:rPr lang="en-US" sz="1800" i="1">
                <a:sym typeface="Symbol" panose="05050102010706020507" pitchFamily="18" charset="2"/>
              </a:rPr>
              <a:t></a:t>
            </a:r>
          </a:p>
          <a:p>
            <a:pPr algn="ctr"/>
            <a:r>
              <a:rPr lang="en-US" sz="1800" i="1">
                <a:sym typeface="Symbol" panose="05050102010706020507" pitchFamily="18" charset="2"/>
              </a:rPr>
              <a:t></a:t>
            </a:r>
          </a:p>
          <a:p>
            <a:pPr algn="ctr"/>
            <a:r>
              <a:rPr lang="en-US" sz="1800" i="1">
                <a:sym typeface="Symbol" panose="05050102010706020507" pitchFamily="18" charset="2"/>
              </a:rPr>
              <a:t></a:t>
            </a:r>
          </a:p>
          <a:p>
            <a:pPr algn="ctr"/>
            <a:r>
              <a:rPr lang="en-US" sz="1800" i="1">
                <a:sym typeface="Symbol" panose="05050102010706020507" pitchFamily="18" charset="2"/>
              </a:rPr>
              <a:t></a:t>
            </a:r>
          </a:p>
        </p:txBody>
      </p:sp>
      <p:sp>
        <p:nvSpPr>
          <p:cNvPr id="48140" name="Rectangle 1036"/>
          <p:cNvSpPr>
            <a:spLocks noChangeArrowheads="1"/>
          </p:cNvSpPr>
          <p:nvPr/>
        </p:nvSpPr>
        <p:spPr bwMode="auto">
          <a:xfrm>
            <a:off x="3276600" y="3975100"/>
            <a:ext cx="457200" cy="21336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sym typeface="Symbol" panose="05050102010706020507" pitchFamily="18" charset="2"/>
              </a:rPr>
              <a:t>1</a:t>
            </a:r>
          </a:p>
          <a:p>
            <a:pPr algn="ctr"/>
            <a:r>
              <a:rPr lang="en-US" sz="1800" i="1">
                <a:sym typeface="Symbol" panose="05050102010706020507" pitchFamily="18" charset="2"/>
              </a:rPr>
              <a:t>1</a:t>
            </a:r>
          </a:p>
          <a:p>
            <a:pPr algn="ctr"/>
            <a:r>
              <a:rPr lang="en-US" sz="1800" i="1">
                <a:sym typeface="Symbol" panose="05050102010706020507" pitchFamily="18" charset="2"/>
              </a:rPr>
              <a:t>1</a:t>
            </a:r>
          </a:p>
          <a:p>
            <a:pPr algn="ctr"/>
            <a:r>
              <a:rPr lang="en-US" sz="1800" i="1">
                <a:sym typeface="Symbol" panose="05050102010706020507" pitchFamily="18" charset="2"/>
              </a:rPr>
              <a:t>1</a:t>
            </a:r>
          </a:p>
          <a:p>
            <a:pPr algn="ctr"/>
            <a:r>
              <a:rPr lang="en-US" sz="1800" i="1">
                <a:sym typeface="Symbol" panose="05050102010706020507" pitchFamily="18" charset="2"/>
              </a:rPr>
              <a:t>2</a:t>
            </a:r>
          </a:p>
          <a:p>
            <a:pPr algn="ctr"/>
            <a:r>
              <a:rPr lang="en-US" sz="1800" i="1">
                <a:sym typeface="Symbol" panose="05050102010706020507" pitchFamily="18" charset="2"/>
              </a:rPr>
              <a:t>2</a:t>
            </a:r>
          </a:p>
          <a:p>
            <a:pPr algn="ctr"/>
            <a:r>
              <a:rPr lang="en-US" sz="1800" i="1">
                <a:sym typeface="Symbol" panose="05050102010706020507" pitchFamily="18" charset="2"/>
              </a:rPr>
              <a:t>2</a:t>
            </a:r>
          </a:p>
          <a:p>
            <a:pPr algn="ctr"/>
            <a:r>
              <a:rPr lang="en-US" sz="1800" i="1">
                <a:sym typeface="Symbol" panose="05050102010706020507" pitchFamily="18" charset="2"/>
              </a:rPr>
              <a:t>2</a:t>
            </a:r>
          </a:p>
        </p:txBody>
      </p:sp>
      <p:sp>
        <p:nvSpPr>
          <p:cNvPr id="48141" name="Rectangle 1037"/>
          <p:cNvSpPr>
            <a:spLocks noChangeArrowheads="1"/>
          </p:cNvSpPr>
          <p:nvPr/>
        </p:nvSpPr>
        <p:spPr bwMode="auto">
          <a:xfrm>
            <a:off x="3733800" y="3365500"/>
            <a:ext cx="457200" cy="533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C</a:t>
            </a:r>
          </a:p>
        </p:txBody>
      </p:sp>
      <p:sp>
        <p:nvSpPr>
          <p:cNvPr id="48142" name="Rectangle 1038"/>
          <p:cNvSpPr>
            <a:spLocks noChangeArrowheads="1"/>
          </p:cNvSpPr>
          <p:nvPr/>
        </p:nvSpPr>
        <p:spPr bwMode="auto">
          <a:xfrm>
            <a:off x="4191000" y="3365500"/>
            <a:ext cx="457200" cy="533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D</a:t>
            </a:r>
          </a:p>
        </p:txBody>
      </p:sp>
      <p:sp>
        <p:nvSpPr>
          <p:cNvPr id="48143" name="Rectangle 1039"/>
          <p:cNvSpPr>
            <a:spLocks noChangeArrowheads="1"/>
          </p:cNvSpPr>
          <p:nvPr/>
        </p:nvSpPr>
        <p:spPr bwMode="auto">
          <a:xfrm>
            <a:off x="3733800" y="3975100"/>
            <a:ext cx="457200" cy="21336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sym typeface="Symbol" panose="05050102010706020507" pitchFamily="18" charset="2"/>
              </a:rPr>
              <a:t></a:t>
            </a:r>
          </a:p>
          <a:p>
            <a:pPr algn="ctr"/>
            <a:r>
              <a:rPr lang="en-US" sz="1800" i="1">
                <a:sym typeface="Symbol" panose="05050102010706020507" pitchFamily="18" charset="2"/>
              </a:rPr>
              <a:t> </a:t>
            </a:r>
          </a:p>
          <a:p>
            <a:pPr algn="ctr"/>
            <a:r>
              <a:rPr lang="en-US" sz="1800" i="1">
                <a:sym typeface="Symbol" panose="05050102010706020507" pitchFamily="18" charset="2"/>
              </a:rPr>
              <a:t></a:t>
            </a:r>
          </a:p>
          <a:p>
            <a:pPr algn="ctr"/>
            <a:r>
              <a:rPr lang="en-US" sz="1800" i="1">
                <a:sym typeface="Symbol" panose="05050102010706020507" pitchFamily="18" charset="2"/>
              </a:rPr>
              <a:t></a:t>
            </a:r>
          </a:p>
          <a:p>
            <a:pPr algn="ctr"/>
            <a:r>
              <a:rPr lang="en-US" sz="1800" i="1">
                <a:sym typeface="Symbol" panose="05050102010706020507" pitchFamily="18" charset="2"/>
              </a:rPr>
              <a:t></a:t>
            </a:r>
          </a:p>
          <a:p>
            <a:pPr algn="ctr"/>
            <a:r>
              <a:rPr lang="en-US" sz="1800" i="1">
                <a:sym typeface="Symbol" panose="05050102010706020507" pitchFamily="18" charset="2"/>
              </a:rPr>
              <a:t></a:t>
            </a:r>
          </a:p>
          <a:p>
            <a:pPr algn="ctr"/>
            <a:r>
              <a:rPr lang="en-US" sz="1800" i="1">
                <a:sym typeface="Symbol" panose="05050102010706020507" pitchFamily="18" charset="2"/>
              </a:rPr>
              <a:t></a:t>
            </a:r>
          </a:p>
          <a:p>
            <a:pPr algn="ctr"/>
            <a:r>
              <a:rPr lang="en-US" sz="1800" i="1">
                <a:sym typeface="Symbol" panose="05050102010706020507" pitchFamily="18" charset="2"/>
              </a:rPr>
              <a:t></a:t>
            </a:r>
          </a:p>
        </p:txBody>
      </p:sp>
      <p:sp>
        <p:nvSpPr>
          <p:cNvPr id="48144" name="Rectangle 1040"/>
          <p:cNvSpPr>
            <a:spLocks noChangeArrowheads="1"/>
          </p:cNvSpPr>
          <p:nvPr/>
        </p:nvSpPr>
        <p:spPr bwMode="auto">
          <a:xfrm>
            <a:off x="4191000" y="3975100"/>
            <a:ext cx="457200" cy="21336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sym typeface="Symbol" panose="05050102010706020507" pitchFamily="18" charset="2"/>
              </a:rPr>
              <a:t>10</a:t>
            </a:r>
          </a:p>
          <a:p>
            <a:pPr algn="ctr"/>
            <a:r>
              <a:rPr lang="en-US" sz="1800" i="1">
                <a:sym typeface="Symbol" panose="05050102010706020507" pitchFamily="18" charset="2"/>
              </a:rPr>
              <a:t>10</a:t>
            </a:r>
          </a:p>
          <a:p>
            <a:pPr algn="ctr"/>
            <a:r>
              <a:rPr lang="en-US" sz="1800" i="1">
                <a:sym typeface="Symbol" panose="05050102010706020507" pitchFamily="18" charset="2"/>
              </a:rPr>
              <a:t>20</a:t>
            </a:r>
          </a:p>
          <a:p>
            <a:pPr algn="ctr"/>
            <a:r>
              <a:rPr lang="en-US" sz="1800" i="1">
                <a:sym typeface="Symbol" panose="05050102010706020507" pitchFamily="18" charset="2"/>
              </a:rPr>
              <a:t>10</a:t>
            </a:r>
          </a:p>
          <a:p>
            <a:pPr algn="ctr"/>
            <a:r>
              <a:rPr lang="en-US" sz="1800" i="1">
                <a:sym typeface="Symbol" panose="05050102010706020507" pitchFamily="18" charset="2"/>
              </a:rPr>
              <a:t>10</a:t>
            </a:r>
          </a:p>
          <a:p>
            <a:pPr algn="ctr"/>
            <a:r>
              <a:rPr lang="en-US" sz="1800" i="1">
                <a:sym typeface="Symbol" panose="05050102010706020507" pitchFamily="18" charset="2"/>
              </a:rPr>
              <a:t>10</a:t>
            </a:r>
          </a:p>
          <a:p>
            <a:pPr algn="ctr"/>
            <a:r>
              <a:rPr lang="en-US" sz="1800" i="1">
                <a:sym typeface="Symbol" panose="05050102010706020507" pitchFamily="18" charset="2"/>
              </a:rPr>
              <a:t>20</a:t>
            </a:r>
          </a:p>
          <a:p>
            <a:pPr algn="ctr"/>
            <a:r>
              <a:rPr lang="en-US" sz="1800" i="1">
                <a:sym typeface="Symbol" panose="05050102010706020507" pitchFamily="18" charset="2"/>
              </a:rPr>
              <a:t>10</a:t>
            </a:r>
          </a:p>
        </p:txBody>
      </p:sp>
      <p:sp>
        <p:nvSpPr>
          <p:cNvPr id="48145" name="Rectangle 1041"/>
          <p:cNvSpPr>
            <a:spLocks noChangeArrowheads="1"/>
          </p:cNvSpPr>
          <p:nvPr/>
        </p:nvSpPr>
        <p:spPr bwMode="auto">
          <a:xfrm>
            <a:off x="4648200" y="3365500"/>
            <a:ext cx="457200" cy="533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E</a:t>
            </a:r>
          </a:p>
        </p:txBody>
      </p:sp>
      <p:sp>
        <p:nvSpPr>
          <p:cNvPr id="48146" name="Rectangle 1042"/>
          <p:cNvSpPr>
            <a:spLocks noChangeArrowheads="1"/>
          </p:cNvSpPr>
          <p:nvPr/>
        </p:nvSpPr>
        <p:spPr bwMode="auto">
          <a:xfrm>
            <a:off x="4648200" y="3975100"/>
            <a:ext cx="457200" cy="21336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sym typeface="Symbol" panose="05050102010706020507" pitchFamily="18" charset="2"/>
              </a:rPr>
              <a:t>a</a:t>
            </a:r>
          </a:p>
          <a:p>
            <a:pPr algn="ctr"/>
            <a:r>
              <a:rPr lang="en-US" sz="1800" i="1">
                <a:sym typeface="Symbol" panose="05050102010706020507" pitchFamily="18" charset="2"/>
              </a:rPr>
              <a:t>a</a:t>
            </a:r>
          </a:p>
          <a:p>
            <a:pPr algn="ctr"/>
            <a:r>
              <a:rPr lang="en-US" sz="1800" i="1">
                <a:sym typeface="Symbol" panose="05050102010706020507" pitchFamily="18" charset="2"/>
              </a:rPr>
              <a:t>b</a:t>
            </a:r>
          </a:p>
          <a:p>
            <a:pPr algn="ctr"/>
            <a:r>
              <a:rPr lang="en-US" sz="1800" i="1">
                <a:sym typeface="Symbol" panose="05050102010706020507" pitchFamily="18" charset="2"/>
              </a:rPr>
              <a:t>b</a:t>
            </a:r>
          </a:p>
          <a:p>
            <a:pPr algn="ctr"/>
            <a:r>
              <a:rPr lang="en-US" sz="1800" i="1">
                <a:sym typeface="Symbol" panose="05050102010706020507" pitchFamily="18" charset="2"/>
              </a:rPr>
              <a:t>a</a:t>
            </a:r>
          </a:p>
          <a:p>
            <a:pPr algn="ctr"/>
            <a:r>
              <a:rPr lang="en-US" sz="1800" i="1">
                <a:sym typeface="Symbol" panose="05050102010706020507" pitchFamily="18" charset="2"/>
              </a:rPr>
              <a:t>a</a:t>
            </a:r>
          </a:p>
          <a:p>
            <a:pPr algn="ctr"/>
            <a:r>
              <a:rPr lang="en-US" sz="1800" i="1">
                <a:sym typeface="Symbol" panose="05050102010706020507" pitchFamily="18" charset="2"/>
              </a:rPr>
              <a:t>b</a:t>
            </a:r>
          </a:p>
          <a:p>
            <a:pPr algn="ctr"/>
            <a:r>
              <a:rPr lang="en-US" sz="1800" i="1">
                <a:sym typeface="Symbol" panose="05050102010706020507" pitchFamily="18" charset="2"/>
              </a:rPr>
              <a:t>b</a:t>
            </a:r>
          </a:p>
        </p:txBody>
      </p:sp>
      <p:sp>
        <p:nvSpPr>
          <p:cNvPr id="48147" name="Rectangle 1043"/>
          <p:cNvSpPr>
            <a:spLocks noChangeArrowheads="1"/>
          </p:cNvSpPr>
          <p:nvPr/>
        </p:nvSpPr>
        <p:spPr bwMode="auto">
          <a:xfrm>
            <a:off x="4648200" y="1219200"/>
            <a:ext cx="457200" cy="457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C</a:t>
            </a:r>
          </a:p>
        </p:txBody>
      </p:sp>
      <p:sp>
        <p:nvSpPr>
          <p:cNvPr id="48148" name="Rectangle 1044"/>
          <p:cNvSpPr>
            <a:spLocks noChangeArrowheads="1"/>
          </p:cNvSpPr>
          <p:nvPr/>
        </p:nvSpPr>
        <p:spPr bwMode="auto">
          <a:xfrm>
            <a:off x="5105400" y="1219200"/>
            <a:ext cx="457200" cy="457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D</a:t>
            </a:r>
          </a:p>
        </p:txBody>
      </p:sp>
      <p:sp>
        <p:nvSpPr>
          <p:cNvPr id="48149" name="Rectangle 1045"/>
          <p:cNvSpPr>
            <a:spLocks noChangeArrowheads="1"/>
          </p:cNvSpPr>
          <p:nvPr/>
        </p:nvSpPr>
        <p:spPr bwMode="auto">
          <a:xfrm>
            <a:off x="4648200" y="1752600"/>
            <a:ext cx="457200" cy="1219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sym typeface="Symbol" panose="05050102010706020507" pitchFamily="18" charset="2"/>
              </a:rPr>
              <a:t></a:t>
            </a:r>
          </a:p>
          <a:p>
            <a:pPr algn="ctr"/>
            <a:r>
              <a:rPr lang="en-US" sz="1800" i="1">
                <a:sym typeface="Symbol" panose="05050102010706020507" pitchFamily="18" charset="2"/>
              </a:rPr>
              <a:t></a:t>
            </a:r>
          </a:p>
          <a:p>
            <a:pPr algn="ctr"/>
            <a:r>
              <a:rPr lang="en-US" sz="1800" i="1">
                <a:sym typeface="Symbol" panose="05050102010706020507" pitchFamily="18" charset="2"/>
              </a:rPr>
              <a:t></a:t>
            </a:r>
          </a:p>
          <a:p>
            <a:pPr algn="ctr"/>
            <a:r>
              <a:rPr lang="en-US" sz="1800" i="1">
                <a:sym typeface="Symbol" panose="05050102010706020507" pitchFamily="18" charset="2"/>
              </a:rPr>
              <a:t></a:t>
            </a:r>
          </a:p>
        </p:txBody>
      </p:sp>
      <p:sp>
        <p:nvSpPr>
          <p:cNvPr id="48150" name="Rectangle 1046"/>
          <p:cNvSpPr>
            <a:spLocks noChangeArrowheads="1"/>
          </p:cNvSpPr>
          <p:nvPr/>
        </p:nvSpPr>
        <p:spPr bwMode="auto">
          <a:xfrm>
            <a:off x="5105400" y="1752600"/>
            <a:ext cx="457200" cy="1219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sym typeface="Symbol" panose="05050102010706020507" pitchFamily="18" charset="2"/>
              </a:rPr>
              <a:t>10</a:t>
            </a:r>
          </a:p>
          <a:p>
            <a:pPr algn="ctr"/>
            <a:r>
              <a:rPr lang="en-US" sz="1800" i="1">
                <a:sym typeface="Symbol" panose="05050102010706020507" pitchFamily="18" charset="2"/>
              </a:rPr>
              <a:t>10</a:t>
            </a:r>
          </a:p>
          <a:p>
            <a:pPr algn="ctr"/>
            <a:r>
              <a:rPr lang="en-US" sz="1800" i="1">
                <a:sym typeface="Symbol" panose="05050102010706020507" pitchFamily="18" charset="2"/>
              </a:rPr>
              <a:t>20</a:t>
            </a:r>
          </a:p>
          <a:p>
            <a:pPr algn="ctr"/>
            <a:r>
              <a:rPr lang="en-US" sz="1800" i="1">
                <a:sym typeface="Symbol" panose="05050102010706020507" pitchFamily="18" charset="2"/>
              </a:rPr>
              <a:t>10</a:t>
            </a:r>
          </a:p>
        </p:txBody>
      </p:sp>
      <p:sp>
        <p:nvSpPr>
          <p:cNvPr id="48151" name="Rectangle 1047"/>
          <p:cNvSpPr>
            <a:spLocks noChangeArrowheads="1"/>
          </p:cNvSpPr>
          <p:nvPr/>
        </p:nvSpPr>
        <p:spPr bwMode="auto">
          <a:xfrm>
            <a:off x="5562600" y="1219200"/>
            <a:ext cx="457200" cy="457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t>E</a:t>
            </a:r>
          </a:p>
        </p:txBody>
      </p:sp>
      <p:sp>
        <p:nvSpPr>
          <p:cNvPr id="48152" name="Rectangle 1048"/>
          <p:cNvSpPr>
            <a:spLocks noChangeArrowheads="1"/>
          </p:cNvSpPr>
          <p:nvPr/>
        </p:nvSpPr>
        <p:spPr bwMode="auto">
          <a:xfrm>
            <a:off x="5562600" y="1752600"/>
            <a:ext cx="457200" cy="1219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i="1">
                <a:sym typeface="Symbol" panose="05050102010706020507" pitchFamily="18" charset="2"/>
              </a:rPr>
              <a:t>a</a:t>
            </a:r>
          </a:p>
          <a:p>
            <a:pPr algn="ctr"/>
            <a:r>
              <a:rPr lang="en-US" sz="1800" i="1">
                <a:sym typeface="Symbol" panose="05050102010706020507" pitchFamily="18" charset="2"/>
              </a:rPr>
              <a:t>a</a:t>
            </a:r>
          </a:p>
          <a:p>
            <a:pPr algn="ctr"/>
            <a:r>
              <a:rPr lang="en-US" sz="1800" i="1">
                <a:sym typeface="Symbol" panose="05050102010706020507" pitchFamily="18" charset="2"/>
              </a:rPr>
              <a:t>b</a:t>
            </a:r>
          </a:p>
          <a:p>
            <a:pPr algn="ctr"/>
            <a:r>
              <a:rPr lang="en-US" sz="1800" i="1">
                <a:sym typeface="Symbol" panose="05050102010706020507" pitchFamily="18" charset="2"/>
              </a:rPr>
              <a:t>b</a:t>
            </a:r>
          </a:p>
        </p:txBody>
      </p:sp>
      <p:sp>
        <p:nvSpPr>
          <p:cNvPr id="48154" name="Text Box 1050"/>
          <p:cNvSpPr txBox="1">
            <a:spLocks noChangeArrowheads="1"/>
          </p:cNvSpPr>
          <p:nvPr/>
        </p:nvSpPr>
        <p:spPr bwMode="auto">
          <a:xfrm>
            <a:off x="3200400" y="2514600"/>
            <a:ext cx="26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800" i="1"/>
              <a:t>r</a:t>
            </a:r>
          </a:p>
        </p:txBody>
      </p:sp>
      <p:sp>
        <p:nvSpPr>
          <p:cNvPr id="48155" name="Text Box 1051"/>
          <p:cNvSpPr txBox="1">
            <a:spLocks noChangeArrowheads="1"/>
          </p:cNvSpPr>
          <p:nvPr/>
        </p:nvSpPr>
        <p:spPr bwMode="auto">
          <a:xfrm>
            <a:off x="5238750" y="2971800"/>
            <a:ext cx="2984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800" i="1"/>
              <a:t>s</a:t>
            </a:r>
          </a:p>
        </p:txBody>
      </p:sp>
    </p:spTree>
    <p:extLst>
      <p:ext uri="{BB962C8B-B14F-4D97-AF65-F5344CB8AC3E}">
        <p14:creationId xmlns:p14="http://schemas.microsoft.com/office/powerpoint/2010/main" val="27461017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0"/>
            <a:ext cx="8229600" cy="1143000"/>
          </a:xfrm>
        </p:spPr>
        <p:txBody>
          <a:bodyPr>
            <a:noAutofit/>
          </a:bodyPr>
          <a:lstStyle/>
          <a:p>
            <a:pPr algn="l"/>
            <a:r>
              <a:rPr lang="en-US" sz="3200" dirty="0" smtClean="0">
                <a:solidFill>
                  <a:srgbClr val="FF0000"/>
                </a:solidFill>
              </a:rPr>
              <a:t>Rename Operation (ρ)</a:t>
            </a:r>
            <a:r>
              <a:rPr lang="en-US" sz="3200" dirty="0" smtClean="0"/>
              <a:t/>
            </a:r>
            <a:br>
              <a:rPr lang="en-US" sz="3200" dirty="0" smtClean="0"/>
            </a:br>
            <a:r>
              <a:rPr lang="en-US" sz="3200" dirty="0" smtClean="0">
                <a:solidFill>
                  <a:schemeClr val="tx2">
                    <a:lumMod val="60000"/>
                    <a:lumOff val="40000"/>
                  </a:schemeClr>
                </a:solidFill>
              </a:rPr>
              <a:t>The results of relational algebra are also relations but without any name. The rename operation allows us to rename the output relation. 'rename' operation is denoted with small Greek letter </a:t>
            </a:r>
            <a:r>
              <a:rPr lang="en-US" sz="3200" b="1" dirty="0" smtClean="0">
                <a:solidFill>
                  <a:schemeClr val="tx2">
                    <a:lumMod val="60000"/>
                    <a:lumOff val="40000"/>
                  </a:schemeClr>
                </a:solidFill>
              </a:rPr>
              <a:t>rho</a:t>
            </a:r>
            <a:r>
              <a:rPr lang="en-US" sz="3200" dirty="0" smtClean="0">
                <a:solidFill>
                  <a:schemeClr val="tx2">
                    <a:lumMod val="60000"/>
                    <a:lumOff val="40000"/>
                  </a:schemeClr>
                </a:solidFill>
              </a:rPr>
              <a:t> </a:t>
            </a:r>
            <a:r>
              <a:rPr lang="en-US" sz="3200" i="1" dirty="0" smtClean="0">
                <a:solidFill>
                  <a:schemeClr val="tx2">
                    <a:lumMod val="60000"/>
                    <a:lumOff val="40000"/>
                  </a:schemeClr>
                </a:solidFill>
              </a:rPr>
              <a:t>ρ</a:t>
            </a:r>
            <a:r>
              <a:rPr lang="en-US" sz="3200" dirty="0" smtClean="0">
                <a:solidFill>
                  <a:schemeClr val="tx2">
                    <a:lumMod val="60000"/>
                    <a:lumOff val="40000"/>
                  </a:schemeClr>
                </a:solidFill>
              </a:rPr>
              <a:t>.</a:t>
            </a:r>
            <a:r>
              <a:rPr lang="en-US" sz="3200" dirty="0" smtClean="0"/>
              <a:t/>
            </a:r>
            <a:br>
              <a:rPr lang="en-US" sz="3200" dirty="0" smtClean="0"/>
            </a:br>
            <a:r>
              <a:rPr lang="en-US" sz="3200" b="1" dirty="0" smtClean="0">
                <a:solidFill>
                  <a:srgbClr val="FF0000"/>
                </a:solidFill>
              </a:rPr>
              <a:t>Notation</a:t>
            </a:r>
            <a:r>
              <a:rPr lang="en-US" sz="3200" dirty="0" smtClean="0">
                <a:solidFill>
                  <a:srgbClr val="FF0000"/>
                </a:solidFill>
              </a:rPr>
              <a:t> − </a:t>
            </a:r>
            <a:r>
              <a:rPr lang="en-US" sz="3200" i="1" dirty="0" smtClean="0">
                <a:solidFill>
                  <a:srgbClr val="FF0000"/>
                </a:solidFill>
              </a:rPr>
              <a:t>ρ</a:t>
            </a:r>
            <a:r>
              <a:rPr lang="en-US" sz="3200" dirty="0" smtClean="0">
                <a:solidFill>
                  <a:srgbClr val="FF0000"/>
                </a:solidFill>
              </a:rPr>
              <a:t> </a:t>
            </a:r>
            <a:r>
              <a:rPr lang="en-US" sz="3200" baseline="-25000" dirty="0" smtClean="0">
                <a:solidFill>
                  <a:srgbClr val="FF0000"/>
                </a:solidFill>
              </a:rPr>
              <a:t>x</a:t>
            </a:r>
            <a:r>
              <a:rPr lang="en-US" sz="3200" dirty="0" smtClean="0">
                <a:solidFill>
                  <a:srgbClr val="FF0000"/>
                </a:solidFill>
              </a:rPr>
              <a:t> (E)</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3429000"/>
            <a:ext cx="8229600" cy="4525963"/>
          </a:xfrm>
        </p:spPr>
        <p:txBody>
          <a:bodyPr>
            <a:normAutofit/>
          </a:bodyPr>
          <a:lstStyle/>
          <a:p>
            <a:r>
              <a:rPr lang="en-US" dirty="0" smtClean="0"/>
              <a:t>Where the result of expression </a:t>
            </a:r>
            <a:r>
              <a:rPr lang="en-US" b="1" dirty="0" smtClean="0"/>
              <a:t>E</a:t>
            </a:r>
            <a:r>
              <a:rPr lang="en-US" dirty="0" smtClean="0"/>
              <a:t> is saved with name of </a:t>
            </a:r>
            <a:r>
              <a:rPr lang="en-US" b="1" dirty="0" smtClean="0"/>
              <a:t>x</a:t>
            </a:r>
            <a:r>
              <a:rPr lang="en-US" dirty="0" smtClean="0"/>
              <a:t>.</a:t>
            </a:r>
          </a:p>
          <a:p>
            <a:r>
              <a:rPr lang="el-GR" dirty="0"/>
              <a:t>ρ(</a:t>
            </a:r>
            <a:r>
              <a:rPr lang="en-US" dirty="0" err="1"/>
              <a:t>RelationNew</a:t>
            </a:r>
            <a:r>
              <a:rPr lang="en-US" dirty="0"/>
              <a:t>, </a:t>
            </a:r>
            <a:r>
              <a:rPr lang="en-US" dirty="0" err="1"/>
              <a:t>RelationOld</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5" name="Footer Placeholder 4"/>
          <p:cNvSpPr>
            <a:spLocks noGrp="1"/>
          </p:cNvSpPr>
          <p:nvPr>
            <p:ph type="ftr" sz="quarter" idx="4294967295"/>
          </p:nvPr>
        </p:nvSpPr>
        <p:spPr>
          <a:xfrm>
            <a:off x="3124200" y="6356350"/>
            <a:ext cx="2895600" cy="365125"/>
          </a:xfrm>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Banking Example</a:t>
            </a:r>
          </a:p>
        </p:txBody>
      </p:sp>
      <p:sp>
        <p:nvSpPr>
          <p:cNvPr id="102403" name="Rectangle 3"/>
          <p:cNvSpPr>
            <a:spLocks noGrp="1" noChangeArrowheads="1"/>
          </p:cNvSpPr>
          <p:nvPr>
            <p:ph type="body" idx="1"/>
          </p:nvPr>
        </p:nvSpPr>
        <p:spPr>
          <a:xfrm>
            <a:off x="798513" y="1077913"/>
            <a:ext cx="6861175" cy="4138612"/>
          </a:xfrm>
        </p:spPr>
        <p:txBody>
          <a:bodyPr>
            <a:normAutofit fontScale="85000" lnSpcReduction="10000"/>
          </a:bodyPr>
          <a:lstStyle/>
          <a:p>
            <a:pPr>
              <a:lnSpc>
                <a:spcPct val="70000"/>
              </a:lnSpc>
              <a:buFont typeface="Monotype Sorts" pitchFamily="2" charset="2"/>
              <a:buNone/>
            </a:pPr>
            <a:r>
              <a:rPr lang="en-US" i="1"/>
              <a:t>branch (branch_name, branch_city, assets)</a:t>
            </a:r>
            <a:br>
              <a:rPr lang="en-US" i="1"/>
            </a:br>
            <a:endParaRPr lang="en-US" i="1"/>
          </a:p>
          <a:p>
            <a:pPr>
              <a:lnSpc>
                <a:spcPct val="70000"/>
              </a:lnSpc>
              <a:buFont typeface="Monotype Sorts" pitchFamily="2" charset="2"/>
              <a:buNone/>
            </a:pPr>
            <a:r>
              <a:rPr lang="en-US" i="1"/>
              <a:t>customer (customer_name, customer_street, customer_city)</a:t>
            </a:r>
          </a:p>
          <a:p>
            <a:pPr>
              <a:lnSpc>
                <a:spcPct val="70000"/>
              </a:lnSpc>
              <a:buFont typeface="Monotype Sorts" pitchFamily="2" charset="2"/>
              <a:buNone/>
            </a:pPr>
            <a:endParaRPr lang="en-US" i="1"/>
          </a:p>
          <a:p>
            <a:pPr>
              <a:lnSpc>
                <a:spcPct val="70000"/>
              </a:lnSpc>
              <a:buFont typeface="Monotype Sorts" pitchFamily="2" charset="2"/>
              <a:buNone/>
            </a:pPr>
            <a:r>
              <a:rPr lang="en-US" i="1"/>
              <a:t>account (account_number, branch_name, balance)</a:t>
            </a:r>
          </a:p>
          <a:p>
            <a:pPr>
              <a:lnSpc>
                <a:spcPct val="70000"/>
              </a:lnSpc>
              <a:buFont typeface="Monotype Sorts" pitchFamily="2" charset="2"/>
              <a:buNone/>
            </a:pPr>
            <a:endParaRPr lang="en-US" i="1"/>
          </a:p>
          <a:p>
            <a:pPr>
              <a:lnSpc>
                <a:spcPct val="70000"/>
              </a:lnSpc>
              <a:buFont typeface="Monotype Sorts" pitchFamily="2" charset="2"/>
              <a:buNone/>
            </a:pPr>
            <a:r>
              <a:rPr lang="en-US" i="1"/>
              <a:t>loan (loan_number, branch_name, amount)</a:t>
            </a:r>
          </a:p>
          <a:p>
            <a:pPr>
              <a:lnSpc>
                <a:spcPct val="70000"/>
              </a:lnSpc>
              <a:buFont typeface="Monotype Sorts" pitchFamily="2" charset="2"/>
              <a:buNone/>
            </a:pPr>
            <a:endParaRPr lang="en-US" i="1"/>
          </a:p>
          <a:p>
            <a:pPr>
              <a:lnSpc>
                <a:spcPct val="70000"/>
              </a:lnSpc>
              <a:buFont typeface="Monotype Sorts" pitchFamily="2" charset="2"/>
              <a:buNone/>
            </a:pPr>
            <a:r>
              <a:rPr lang="en-US" i="1"/>
              <a:t>depositor (customer_name, account_number)</a:t>
            </a:r>
          </a:p>
          <a:p>
            <a:pPr>
              <a:lnSpc>
                <a:spcPct val="70000"/>
              </a:lnSpc>
              <a:buFont typeface="Monotype Sorts" pitchFamily="2" charset="2"/>
              <a:buNone/>
            </a:pPr>
            <a:endParaRPr lang="en-US" i="1"/>
          </a:p>
          <a:p>
            <a:pPr>
              <a:lnSpc>
                <a:spcPct val="70000"/>
              </a:lnSpc>
              <a:buFont typeface="Monotype Sorts" pitchFamily="2" charset="2"/>
              <a:buNone/>
            </a:pPr>
            <a:r>
              <a:rPr lang="en-US" i="1"/>
              <a:t>borrower</a:t>
            </a:r>
            <a:r>
              <a:rPr lang="en-US" b="1" i="1">
                <a:solidFill>
                  <a:schemeClr val="tx2"/>
                </a:solidFill>
              </a:rPr>
              <a:t> </a:t>
            </a:r>
            <a:r>
              <a:rPr lang="en-US" i="1"/>
              <a:t>(customer_name, loan_number)</a:t>
            </a:r>
          </a:p>
        </p:txBody>
      </p:sp>
    </p:spTree>
    <p:extLst>
      <p:ext uri="{BB962C8B-B14F-4D97-AF65-F5344CB8AC3E}">
        <p14:creationId xmlns:p14="http://schemas.microsoft.com/office/powerpoint/2010/main" val="635759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Example Queries</a:t>
            </a:r>
          </a:p>
        </p:txBody>
      </p:sp>
      <p:sp>
        <p:nvSpPr>
          <p:cNvPr id="101379" name="Rectangle 3"/>
          <p:cNvSpPr>
            <a:spLocks noGrp="1" noChangeArrowheads="1"/>
          </p:cNvSpPr>
          <p:nvPr>
            <p:ph type="body" idx="1"/>
          </p:nvPr>
        </p:nvSpPr>
        <p:spPr>
          <a:xfrm>
            <a:off x="838200" y="1092200"/>
            <a:ext cx="7912100" cy="558800"/>
          </a:xfrm>
        </p:spPr>
        <p:txBody>
          <a:bodyPr>
            <a:normAutofit fontScale="55000" lnSpcReduction="20000"/>
          </a:bodyPr>
          <a:lstStyle/>
          <a:p>
            <a:pPr>
              <a:lnSpc>
                <a:spcPct val="90000"/>
              </a:lnSpc>
            </a:pPr>
            <a:r>
              <a:rPr lang="en-US"/>
              <a:t>Find all loans of over $1200</a:t>
            </a:r>
          </a:p>
          <a:p>
            <a:pPr>
              <a:lnSpc>
                <a:spcPct val="90000"/>
              </a:lnSpc>
              <a:buFont typeface="Monotype Sorts" pitchFamily="2" charset="2"/>
              <a:buNone/>
            </a:pPr>
            <a:r>
              <a:rPr lang="en-US">
                <a:sym typeface="Symbol" panose="05050102010706020507" pitchFamily="18" charset="2"/>
              </a:rPr>
              <a:t>                       </a:t>
            </a:r>
          </a:p>
        </p:txBody>
      </p:sp>
      <p:sp>
        <p:nvSpPr>
          <p:cNvPr id="101380" name="Text Box 4"/>
          <p:cNvSpPr txBox="1">
            <a:spLocks noChangeArrowheads="1"/>
          </p:cNvSpPr>
          <p:nvPr/>
        </p:nvSpPr>
        <p:spPr bwMode="auto">
          <a:xfrm>
            <a:off x="860425" y="2806700"/>
            <a:ext cx="7761288"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r>
              <a:rPr kumimoji="1" lang="en-US" sz="1800">
                <a:latin typeface="Helvetica" panose="020B0604020202020204" pitchFamily="34" charset="0"/>
                <a:sym typeface="Symbol" panose="05050102010706020507" pitchFamily="18" charset="2"/>
              </a:rPr>
              <a:t>Find the loan number for each loan of an amount greater than                             $1200</a:t>
            </a:r>
          </a:p>
          <a:p>
            <a:pPr algn="ctr">
              <a:spcBef>
                <a:spcPct val="35000"/>
              </a:spcBef>
              <a:buClr>
                <a:schemeClr val="tx2"/>
              </a:buClr>
              <a:buSzPct val="90000"/>
              <a:buFont typeface="Monotype Sorts" pitchFamily="2" charset="2"/>
              <a:buNone/>
            </a:pPr>
            <a:r>
              <a:rPr kumimoji="1" lang="en-US" sz="1800">
                <a:latin typeface="Helvetica" panose="020B0604020202020204" pitchFamily="34" charset="0"/>
                <a:sym typeface="Symbol" panose="05050102010706020507" pitchFamily="18" charset="2"/>
              </a:rPr>
              <a:t>                     </a:t>
            </a:r>
            <a:endParaRPr lang="en-US" sz="1800">
              <a:latin typeface="Helvetica" panose="020B0604020202020204" pitchFamily="34" charset="0"/>
            </a:endParaRPr>
          </a:p>
        </p:txBody>
      </p:sp>
      <p:sp>
        <p:nvSpPr>
          <p:cNvPr id="101381" name="Text Box 5"/>
          <p:cNvSpPr txBox="1">
            <a:spLocks noChangeArrowheads="1"/>
          </p:cNvSpPr>
          <p:nvPr/>
        </p:nvSpPr>
        <p:spPr bwMode="auto">
          <a:xfrm>
            <a:off x="2092325" y="1609725"/>
            <a:ext cx="2725738"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35000"/>
              </a:spcBef>
              <a:buClr>
                <a:schemeClr val="tx2"/>
              </a:buClr>
              <a:buSzPct val="90000"/>
              <a:buFont typeface="Monotype Sorts" pitchFamily="2" charset="2"/>
              <a:buNone/>
            </a:pPr>
            <a:r>
              <a:rPr kumimoji="1" lang="en-US" sz="2400">
                <a:sym typeface="Symbol" panose="05050102010706020507" pitchFamily="18" charset="2"/>
              </a:rPr>
              <a:t></a:t>
            </a:r>
            <a:r>
              <a:rPr kumimoji="1" lang="en-US" sz="2800" i="1" baseline="-25000">
                <a:sym typeface="Symbol" panose="05050102010706020507" pitchFamily="18" charset="2"/>
              </a:rPr>
              <a:t>amount</a:t>
            </a:r>
            <a:r>
              <a:rPr kumimoji="1" lang="en-US" sz="2400" i="1" baseline="-25000">
                <a:sym typeface="Symbol" panose="05050102010706020507" pitchFamily="18" charset="2"/>
              </a:rPr>
              <a:t> </a:t>
            </a:r>
            <a:r>
              <a:rPr kumimoji="1" lang="en-US" sz="2400" baseline="-25000">
                <a:sym typeface="Symbol" panose="05050102010706020507" pitchFamily="18" charset="2"/>
              </a:rPr>
              <a:t>&gt; 1200</a:t>
            </a:r>
            <a:r>
              <a:rPr kumimoji="1" lang="en-US" sz="2400">
                <a:sym typeface="Symbol" panose="05050102010706020507" pitchFamily="18" charset="2"/>
              </a:rPr>
              <a:t> (</a:t>
            </a:r>
            <a:r>
              <a:rPr kumimoji="1" lang="en-US" sz="2400" i="1">
                <a:sym typeface="Symbol" panose="05050102010706020507" pitchFamily="18" charset="2"/>
              </a:rPr>
              <a:t>loan</a:t>
            </a:r>
            <a:r>
              <a:rPr kumimoji="1" lang="en-US" sz="2400">
                <a:sym typeface="Symbol" panose="05050102010706020507" pitchFamily="18" charset="2"/>
              </a:rPr>
              <a:t>)</a:t>
            </a:r>
          </a:p>
          <a:p>
            <a:pPr algn="ctr"/>
            <a:endParaRPr lang="en-US" sz="1800"/>
          </a:p>
        </p:txBody>
      </p:sp>
      <p:sp>
        <p:nvSpPr>
          <p:cNvPr id="101382" name="Text Box 6"/>
          <p:cNvSpPr txBox="1">
            <a:spLocks noChangeArrowheads="1"/>
          </p:cNvSpPr>
          <p:nvPr/>
        </p:nvSpPr>
        <p:spPr bwMode="auto">
          <a:xfrm>
            <a:off x="1978025" y="3502025"/>
            <a:ext cx="47069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35000"/>
              </a:spcBef>
              <a:buClr>
                <a:schemeClr val="tx2"/>
              </a:buClr>
              <a:buSzPct val="90000"/>
              <a:buFont typeface="Monotype Sorts" pitchFamily="2" charset="2"/>
              <a:buNone/>
            </a:pPr>
            <a:r>
              <a:rPr kumimoji="1" lang="en-US" sz="2400">
                <a:sym typeface="Symbol" panose="05050102010706020507" pitchFamily="18" charset="2"/>
              </a:rPr>
              <a:t></a:t>
            </a:r>
            <a:r>
              <a:rPr kumimoji="1" lang="en-US" sz="2800" i="1" baseline="-25000">
                <a:sym typeface="Symbol" panose="05050102010706020507" pitchFamily="18" charset="2"/>
              </a:rPr>
              <a:t>loan_number</a:t>
            </a:r>
            <a:r>
              <a:rPr kumimoji="1" lang="en-US" sz="2400">
                <a:sym typeface="Symbol" panose="05050102010706020507" pitchFamily="18" charset="2"/>
              </a:rPr>
              <a:t> (</a:t>
            </a:r>
            <a:r>
              <a:rPr kumimoji="1" lang="en-US" sz="2800" i="1" baseline="-25000">
                <a:sym typeface="Symbol" panose="05050102010706020507" pitchFamily="18" charset="2"/>
              </a:rPr>
              <a:t>amount</a:t>
            </a:r>
            <a:r>
              <a:rPr kumimoji="1" lang="en-US" sz="2400" i="1">
                <a:sym typeface="Symbol" panose="05050102010706020507" pitchFamily="18" charset="2"/>
              </a:rPr>
              <a:t> </a:t>
            </a:r>
            <a:r>
              <a:rPr kumimoji="1" lang="en-US" sz="2400" baseline="-25000">
                <a:sym typeface="Symbol" panose="05050102010706020507" pitchFamily="18" charset="2"/>
              </a:rPr>
              <a:t>&gt; 1200</a:t>
            </a:r>
            <a:r>
              <a:rPr kumimoji="1" lang="en-US" sz="2400">
                <a:sym typeface="Symbol" panose="05050102010706020507" pitchFamily="18" charset="2"/>
              </a:rPr>
              <a:t> (</a:t>
            </a:r>
            <a:r>
              <a:rPr kumimoji="1" lang="en-US" sz="2400" i="1">
                <a:sym typeface="Symbol" panose="05050102010706020507" pitchFamily="18" charset="2"/>
              </a:rPr>
              <a:t>loan</a:t>
            </a:r>
            <a:r>
              <a:rPr kumimoji="1" lang="en-US" sz="2400">
                <a:sym typeface="Symbol" panose="05050102010706020507" pitchFamily="18" charset="2"/>
              </a:rPr>
              <a:t>))</a:t>
            </a:r>
            <a:endParaRPr kumimoji="1" lang="en-US" sz="2400"/>
          </a:p>
          <a:p>
            <a:pPr algn="ctr"/>
            <a:endParaRPr lang="en-US" sz="1800"/>
          </a:p>
          <a:p>
            <a:pPr algn="ctr"/>
            <a:endParaRPr lang="en-US" sz="1800"/>
          </a:p>
        </p:txBody>
      </p:sp>
      <p:sp>
        <p:nvSpPr>
          <p:cNvPr id="101383" name="Rectangle 7"/>
          <p:cNvSpPr>
            <a:spLocks noChangeArrowheads="1"/>
          </p:cNvSpPr>
          <p:nvPr/>
        </p:nvSpPr>
        <p:spPr bwMode="auto">
          <a:xfrm>
            <a:off x="838200" y="4322763"/>
            <a:ext cx="76612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a:solidFill>
                  <a:schemeClr val="tx1"/>
                </a:solidFill>
                <a:latin typeface="Helvetica" panose="020B0604020202020204" pitchFamily="34" charset="0"/>
              </a:defRPr>
            </a:lvl2pPr>
            <a:lvl3pPr marL="108585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428750" indent="-228600">
              <a:spcBef>
                <a:spcPct val="35000"/>
              </a:spcBef>
              <a:buClr>
                <a:schemeClr val="hlink"/>
              </a:buClr>
              <a:buChar char="–"/>
              <a:defRPr kumimoji="1">
                <a:solidFill>
                  <a:schemeClr val="tx1"/>
                </a:solidFill>
                <a:latin typeface="Helvetica" panose="020B0604020202020204" pitchFamily="34" charset="0"/>
              </a:defRPr>
            </a:lvl4pPr>
            <a:lvl5pPr marL="1771650" indent="-228600">
              <a:spcBef>
                <a:spcPct val="35000"/>
              </a:spcBef>
              <a:buClr>
                <a:schemeClr val="tx2"/>
              </a:buClr>
              <a:buSzPct val="75000"/>
              <a:buChar char="»"/>
              <a:defRPr kumimoji="1">
                <a:solidFill>
                  <a:schemeClr val="tx1"/>
                </a:solidFill>
                <a:latin typeface="Helvetica" panose="020B0604020202020204" pitchFamily="34" charset="0"/>
              </a:defRPr>
            </a:lvl5pPr>
            <a:lvl6pPr marL="22288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6860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1432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6004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r>
              <a:rPr lang="en-US" sz="1800"/>
              <a:t>Find the names of all customers who have a loan, an account, or both, from the bank</a:t>
            </a:r>
          </a:p>
        </p:txBody>
      </p:sp>
      <p:sp>
        <p:nvSpPr>
          <p:cNvPr id="101384" name="Text Box 8"/>
          <p:cNvSpPr txBox="1">
            <a:spLocks noChangeArrowheads="1"/>
          </p:cNvSpPr>
          <p:nvPr/>
        </p:nvSpPr>
        <p:spPr bwMode="auto">
          <a:xfrm>
            <a:off x="1308100" y="5195888"/>
            <a:ext cx="681355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ctr">
              <a:spcBef>
                <a:spcPct val="35000"/>
              </a:spcBef>
              <a:buClr>
                <a:srgbClr val="CC6600"/>
              </a:buClr>
              <a:buSzPct val="105000"/>
              <a:buFont typeface="Monotype Sorts" pitchFamily="2" charset="2"/>
              <a:buNone/>
            </a:pPr>
            <a:r>
              <a:rPr kumimoji="1" lang="en-US" sz="2000">
                <a:sym typeface="Symbol" panose="05050102010706020507" pitchFamily="18" charset="2"/>
              </a:rPr>
              <a:t></a:t>
            </a:r>
            <a:r>
              <a:rPr kumimoji="1" lang="en-US" sz="2400" i="1" baseline="-25000">
                <a:sym typeface="Symbol" panose="05050102010706020507" pitchFamily="18" charset="2"/>
              </a:rPr>
              <a:t>customer_name</a:t>
            </a:r>
            <a:r>
              <a:rPr kumimoji="1" lang="en-US" sz="2000">
                <a:sym typeface="Symbol" panose="05050102010706020507" pitchFamily="18" charset="2"/>
              </a:rPr>
              <a:t> (</a:t>
            </a:r>
            <a:r>
              <a:rPr kumimoji="1" lang="en-US" sz="2000" i="1">
                <a:sym typeface="Symbol" panose="05050102010706020507" pitchFamily="18" charset="2"/>
              </a:rPr>
              <a:t>borrower</a:t>
            </a:r>
            <a:r>
              <a:rPr kumimoji="1" lang="en-US" sz="2000">
                <a:sym typeface="Symbol" panose="05050102010706020507" pitchFamily="18" charset="2"/>
              </a:rPr>
              <a:t>)  </a:t>
            </a:r>
            <a:r>
              <a:rPr kumimoji="1" lang="en-US" sz="2400" i="1" baseline="-25000">
                <a:sym typeface="Symbol" panose="05050102010706020507" pitchFamily="18" charset="2"/>
              </a:rPr>
              <a:t>customer_name</a:t>
            </a:r>
            <a:r>
              <a:rPr kumimoji="1" lang="en-US" sz="2000">
                <a:sym typeface="Symbol" panose="05050102010706020507" pitchFamily="18" charset="2"/>
              </a:rPr>
              <a:t> (</a:t>
            </a:r>
            <a:r>
              <a:rPr kumimoji="1" lang="en-US" sz="2000" i="1">
                <a:sym typeface="Symbol" panose="05050102010706020507" pitchFamily="18" charset="2"/>
              </a:rPr>
              <a:t>depositor</a:t>
            </a:r>
            <a:r>
              <a:rPr kumimoji="1" lang="en-US" sz="2000">
                <a:sym typeface="Symbol" panose="05050102010706020507" pitchFamily="18" charset="2"/>
              </a:rPr>
              <a:t>)</a:t>
            </a:r>
          </a:p>
          <a:p>
            <a:pPr algn="ctr"/>
            <a:endParaRPr lang="en-US" sz="1800"/>
          </a:p>
        </p:txBody>
      </p:sp>
    </p:spTree>
    <p:extLst>
      <p:ext uri="{BB962C8B-B14F-4D97-AF65-F5344CB8AC3E}">
        <p14:creationId xmlns:p14="http://schemas.microsoft.com/office/powerpoint/2010/main" val="70373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3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3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1383">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1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utoUpdateAnimBg="0"/>
      <p:bldP spid="101381" grpId="0" autoUpdateAnimBg="0"/>
      <p:bldP spid="101382" grpId="0" autoUpdateAnimBg="0"/>
      <p:bldP spid="101384"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Example Queries</a:t>
            </a:r>
          </a:p>
        </p:txBody>
      </p:sp>
      <p:sp>
        <p:nvSpPr>
          <p:cNvPr id="107523" name="Rectangle 3"/>
          <p:cNvSpPr>
            <a:spLocks noGrp="1" noChangeArrowheads="1"/>
          </p:cNvSpPr>
          <p:nvPr>
            <p:ph type="body" idx="1"/>
          </p:nvPr>
        </p:nvSpPr>
        <p:spPr>
          <a:xfrm>
            <a:off x="798513" y="1077913"/>
            <a:ext cx="8013700" cy="825500"/>
          </a:xfrm>
        </p:spPr>
        <p:txBody>
          <a:bodyPr>
            <a:normAutofit fontScale="92500" lnSpcReduction="20000"/>
          </a:bodyPr>
          <a:lstStyle/>
          <a:p>
            <a:r>
              <a:rPr lang="en-US"/>
              <a:t>Find the names of all customers who have a loan at the Perryridge branch.</a:t>
            </a:r>
          </a:p>
        </p:txBody>
      </p:sp>
      <p:sp>
        <p:nvSpPr>
          <p:cNvPr id="107524" name="Text Box 4"/>
          <p:cNvSpPr txBox="1">
            <a:spLocks noChangeArrowheads="1"/>
          </p:cNvSpPr>
          <p:nvPr/>
        </p:nvSpPr>
        <p:spPr bwMode="auto">
          <a:xfrm>
            <a:off x="792163" y="3163888"/>
            <a:ext cx="7816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5000"/>
              </a:spcBef>
              <a:buClr>
                <a:schemeClr val="tx2"/>
              </a:buClr>
              <a:buSzPct val="90000"/>
              <a:buFont typeface="Monotype Sorts" pitchFamily="2" charset="2"/>
              <a:buChar char="n"/>
            </a:pPr>
            <a:r>
              <a:rPr kumimoji="1" lang="en-US" sz="1800">
                <a:sym typeface="Symbol" panose="05050102010706020507" pitchFamily="18" charset="2"/>
              </a:rPr>
              <a:t>  Find the names of all customers who have a loan at the </a:t>
            </a:r>
            <a:br>
              <a:rPr kumimoji="1" lang="en-US" sz="1800">
                <a:sym typeface="Symbol" panose="05050102010706020507" pitchFamily="18" charset="2"/>
              </a:rPr>
            </a:br>
            <a:r>
              <a:rPr kumimoji="1" lang="en-US" sz="1800">
                <a:sym typeface="Symbol" panose="05050102010706020507" pitchFamily="18" charset="2"/>
              </a:rPr>
              <a:t>    Perryridge branch but do not have an account at any branch of   </a:t>
            </a:r>
            <a:br>
              <a:rPr kumimoji="1" lang="en-US" sz="1800">
                <a:sym typeface="Symbol" panose="05050102010706020507" pitchFamily="18" charset="2"/>
              </a:rPr>
            </a:br>
            <a:r>
              <a:rPr kumimoji="1" lang="en-US" sz="1800">
                <a:sym typeface="Symbol" panose="05050102010706020507" pitchFamily="18" charset="2"/>
              </a:rPr>
              <a:t>    the bank.</a:t>
            </a:r>
            <a:endParaRPr lang="en-US" sz="1800"/>
          </a:p>
        </p:txBody>
      </p:sp>
      <p:sp>
        <p:nvSpPr>
          <p:cNvPr id="107525" name="Text Box 5"/>
          <p:cNvSpPr txBox="1">
            <a:spLocks noChangeArrowheads="1"/>
          </p:cNvSpPr>
          <p:nvPr/>
        </p:nvSpPr>
        <p:spPr bwMode="auto">
          <a:xfrm>
            <a:off x="801688" y="3984625"/>
            <a:ext cx="8469312"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35000"/>
              </a:spcBef>
              <a:buClr>
                <a:schemeClr val="tx2"/>
              </a:buClr>
              <a:buSzPct val="90000"/>
              <a:buFont typeface="Monotype Sorts" pitchFamily="2" charset="2"/>
              <a:buNone/>
            </a:pPr>
            <a:r>
              <a:rPr kumimoji="1" lang="en-US" sz="2000">
                <a:sym typeface="Symbol" panose="05050102010706020507" pitchFamily="18" charset="2"/>
              </a:rPr>
              <a:t></a:t>
            </a:r>
            <a:r>
              <a:rPr kumimoji="1" lang="en-US" sz="2800" i="1" baseline="-25000">
                <a:sym typeface="Symbol" panose="05050102010706020507" pitchFamily="18" charset="2"/>
              </a:rPr>
              <a:t>customer_name</a:t>
            </a:r>
            <a:r>
              <a:rPr kumimoji="1" lang="en-US" sz="2000">
                <a:sym typeface="Symbol" panose="05050102010706020507" pitchFamily="18" charset="2"/>
              </a:rPr>
              <a:t> (</a:t>
            </a:r>
            <a:r>
              <a:rPr kumimoji="1" lang="en-US" sz="2800">
                <a:sym typeface="Symbol" panose="05050102010706020507" pitchFamily="18" charset="2"/>
              </a:rPr>
              <a:t></a:t>
            </a:r>
            <a:r>
              <a:rPr kumimoji="1" lang="en-US" sz="2800" i="1" baseline="-25000">
                <a:sym typeface="Symbol" panose="05050102010706020507" pitchFamily="18" charset="2"/>
              </a:rPr>
              <a:t>branch_name = “Perryridge”</a:t>
            </a:r>
            <a:endParaRPr kumimoji="1" lang="en-US" sz="2800">
              <a:sym typeface="Symbol" panose="05050102010706020507" pitchFamily="18" charset="2"/>
            </a:endParaRPr>
          </a:p>
          <a:p>
            <a:pPr>
              <a:lnSpc>
                <a:spcPct val="130000"/>
              </a:lnSpc>
              <a:spcBef>
                <a:spcPct val="35000"/>
              </a:spcBef>
              <a:buClr>
                <a:schemeClr val="tx2"/>
              </a:buClr>
              <a:buSzPct val="90000"/>
              <a:buFont typeface="Monotype Sorts" pitchFamily="2" charset="2"/>
              <a:buNone/>
            </a:pPr>
            <a:r>
              <a:rPr kumimoji="1" lang="en-US" sz="2000">
                <a:sym typeface="Symbol" panose="05050102010706020507" pitchFamily="18" charset="2"/>
              </a:rPr>
              <a:t> (</a:t>
            </a:r>
            <a:r>
              <a:rPr kumimoji="1" lang="en-US" sz="2800">
                <a:sym typeface="Symbol" panose="05050102010706020507" pitchFamily="18" charset="2"/>
              </a:rPr>
              <a:t></a:t>
            </a:r>
            <a:r>
              <a:rPr kumimoji="1" lang="en-US" sz="2800" i="1" baseline="-25000">
                <a:sym typeface="Symbol" panose="05050102010706020507" pitchFamily="18" charset="2"/>
              </a:rPr>
              <a:t>borrower.loan_number = loan.loan_number</a:t>
            </a:r>
            <a:r>
              <a:rPr kumimoji="1" lang="en-US" sz="2000">
                <a:sym typeface="Symbol" panose="05050102010706020507" pitchFamily="18" charset="2"/>
              </a:rPr>
              <a:t>(borrower x loan)))  –           </a:t>
            </a:r>
            <a:br>
              <a:rPr kumimoji="1" lang="en-US" sz="2000">
                <a:sym typeface="Symbol" panose="05050102010706020507" pitchFamily="18" charset="2"/>
              </a:rPr>
            </a:br>
            <a:r>
              <a:rPr kumimoji="1" lang="en-US" sz="2000">
                <a:sym typeface="Symbol" panose="05050102010706020507" pitchFamily="18" charset="2"/>
              </a:rPr>
              <a:t>     </a:t>
            </a:r>
            <a:r>
              <a:rPr kumimoji="1" lang="en-US" sz="2800" i="1" baseline="-25000">
                <a:sym typeface="Symbol" panose="05050102010706020507" pitchFamily="18" charset="2"/>
              </a:rPr>
              <a:t>customer_name</a:t>
            </a:r>
            <a:r>
              <a:rPr kumimoji="1" lang="en-US" sz="2000">
                <a:sym typeface="Symbol" panose="05050102010706020507" pitchFamily="18" charset="2"/>
              </a:rPr>
              <a:t>(depositor)</a:t>
            </a:r>
            <a:endParaRPr lang="en-US" sz="2000"/>
          </a:p>
        </p:txBody>
      </p:sp>
      <p:sp>
        <p:nvSpPr>
          <p:cNvPr id="107526" name="Text Box 6"/>
          <p:cNvSpPr txBox="1">
            <a:spLocks noChangeArrowheads="1"/>
          </p:cNvSpPr>
          <p:nvPr/>
        </p:nvSpPr>
        <p:spPr bwMode="auto">
          <a:xfrm>
            <a:off x="1258888" y="1774825"/>
            <a:ext cx="7437437"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35000"/>
              </a:spcBef>
              <a:buClr>
                <a:schemeClr val="tx2"/>
              </a:buClr>
              <a:buSzPct val="90000"/>
              <a:buFont typeface="Monotype Sorts" pitchFamily="2" charset="2"/>
              <a:buNone/>
            </a:pPr>
            <a:r>
              <a:rPr kumimoji="1" lang="en-US" sz="2400">
                <a:sym typeface="Symbol" panose="05050102010706020507" pitchFamily="18" charset="2"/>
              </a:rPr>
              <a:t></a:t>
            </a:r>
            <a:r>
              <a:rPr kumimoji="1" lang="en-US" sz="2800" i="1" baseline="-25000">
                <a:sym typeface="Symbol" panose="05050102010706020507" pitchFamily="18" charset="2"/>
              </a:rPr>
              <a:t>customer_name</a:t>
            </a:r>
            <a:r>
              <a:rPr kumimoji="1" lang="en-US" sz="2400">
                <a:sym typeface="Symbol" panose="05050102010706020507" pitchFamily="18" charset="2"/>
              </a:rPr>
              <a:t> (</a:t>
            </a:r>
            <a:r>
              <a:rPr kumimoji="1" lang="en-US" sz="2800">
                <a:sym typeface="Symbol" panose="05050102010706020507" pitchFamily="18" charset="2"/>
              </a:rPr>
              <a:t></a:t>
            </a:r>
            <a:r>
              <a:rPr kumimoji="1" lang="en-US" sz="2800" i="1" baseline="-25000">
                <a:sym typeface="Symbol" panose="05050102010706020507" pitchFamily="18" charset="2"/>
              </a:rPr>
              <a:t>branch_name=“Perryridge</a:t>
            </a:r>
            <a:r>
              <a:rPr kumimoji="1" lang="en-US" sz="2400" i="1" baseline="-25000">
                <a:sym typeface="Symbol" panose="05050102010706020507" pitchFamily="18" charset="2"/>
              </a:rPr>
              <a:t>”</a:t>
            </a:r>
            <a:endParaRPr kumimoji="1" lang="en-US" sz="2400">
              <a:sym typeface="Symbol" panose="05050102010706020507" pitchFamily="18" charset="2"/>
            </a:endParaRPr>
          </a:p>
          <a:p>
            <a:pPr algn="ctr">
              <a:spcBef>
                <a:spcPct val="35000"/>
              </a:spcBef>
              <a:buClr>
                <a:schemeClr val="tx2"/>
              </a:buClr>
              <a:buSzPct val="90000"/>
              <a:buFont typeface="Monotype Sorts" pitchFamily="2" charset="2"/>
              <a:buNone/>
            </a:pPr>
            <a:r>
              <a:rPr kumimoji="1" lang="en-US" sz="2400"/>
              <a:t>    (</a:t>
            </a:r>
            <a:r>
              <a:rPr kumimoji="1" lang="en-US" sz="2400" i="1">
                <a:sym typeface="Symbol" panose="05050102010706020507" pitchFamily="18" charset="2"/>
              </a:rPr>
              <a:t></a:t>
            </a:r>
            <a:r>
              <a:rPr kumimoji="1" lang="en-US" sz="2800" i="1" baseline="-25000">
                <a:sym typeface="Symbol" panose="05050102010706020507" pitchFamily="18" charset="2"/>
              </a:rPr>
              <a:t>borrower.loan_number = loan.loan_number</a:t>
            </a:r>
            <a:r>
              <a:rPr kumimoji="1" lang="en-US" sz="2000">
                <a:sym typeface="Symbol" panose="05050102010706020507" pitchFamily="18" charset="2"/>
              </a:rPr>
              <a:t>(</a:t>
            </a:r>
            <a:r>
              <a:rPr kumimoji="1" lang="en-US" sz="2000" i="1">
                <a:sym typeface="Symbol" panose="05050102010706020507" pitchFamily="18" charset="2"/>
              </a:rPr>
              <a:t>borrower x loan</a:t>
            </a:r>
            <a:r>
              <a:rPr kumimoji="1" lang="en-US" sz="2000">
                <a:sym typeface="Symbol" panose="05050102010706020507" pitchFamily="18" charset="2"/>
              </a:rPr>
              <a:t>)))</a:t>
            </a:r>
          </a:p>
        </p:txBody>
      </p:sp>
    </p:spTree>
    <p:extLst>
      <p:ext uri="{BB962C8B-B14F-4D97-AF65-F5344CB8AC3E}">
        <p14:creationId xmlns:p14="http://schemas.microsoft.com/office/powerpoint/2010/main" val="292163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75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7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utoUpdateAnimBg="0"/>
      <p:bldP spid="107525" grpId="0" autoUpdateAnimBg="0"/>
      <p:bldP spid="10752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Example Queries</a:t>
            </a:r>
          </a:p>
        </p:txBody>
      </p:sp>
      <p:sp>
        <p:nvSpPr>
          <p:cNvPr id="109571" name="Rectangle 3"/>
          <p:cNvSpPr>
            <a:spLocks noGrp="1" noChangeArrowheads="1"/>
          </p:cNvSpPr>
          <p:nvPr>
            <p:ph type="body" idx="1"/>
          </p:nvPr>
        </p:nvSpPr>
        <p:spPr>
          <a:xfrm>
            <a:off x="798513" y="1077913"/>
            <a:ext cx="8153400" cy="698500"/>
          </a:xfrm>
        </p:spPr>
        <p:txBody>
          <a:bodyPr>
            <a:normAutofit fontScale="70000" lnSpcReduction="20000"/>
          </a:bodyPr>
          <a:lstStyle/>
          <a:p>
            <a:r>
              <a:rPr lang="en-US"/>
              <a:t>Find the names of all customers who have a loan at the Perryridge branch.</a:t>
            </a:r>
          </a:p>
        </p:txBody>
      </p:sp>
      <p:sp>
        <p:nvSpPr>
          <p:cNvPr id="109572" name="Text Box 4"/>
          <p:cNvSpPr txBox="1">
            <a:spLocks noChangeArrowheads="1"/>
          </p:cNvSpPr>
          <p:nvPr/>
        </p:nvSpPr>
        <p:spPr bwMode="auto">
          <a:xfrm>
            <a:off x="706438" y="3873500"/>
            <a:ext cx="7858125" cy="171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850900" indent="-393700">
              <a:defRPr sz="2400">
                <a:solidFill>
                  <a:schemeClr val="tx1"/>
                </a:solidFill>
                <a:latin typeface="Times New Roman" panose="02020603050405020304" pitchFamily="18" charset="0"/>
              </a:defRPr>
            </a:lvl2pPr>
            <a:lvl3pPr marL="9652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35000"/>
              </a:spcBef>
              <a:buClr>
                <a:schemeClr val="hlink"/>
              </a:buClr>
              <a:buSzPct val="80000"/>
              <a:buFont typeface="Monotype Sorts" pitchFamily="2" charset="2"/>
              <a:buChar char="l"/>
            </a:pPr>
            <a:r>
              <a:rPr kumimoji="1" lang="en-US" sz="1800">
                <a:latin typeface="Helvetica" panose="020B0604020202020204" pitchFamily="34" charset="0"/>
                <a:sym typeface="Symbol" panose="05050102010706020507" pitchFamily="18" charset="2"/>
              </a:rPr>
              <a:t> Query 2</a:t>
            </a:r>
          </a:p>
          <a:p>
            <a:pPr lvl="1">
              <a:lnSpc>
                <a:spcPct val="130000"/>
              </a:lnSpc>
              <a:spcBef>
                <a:spcPct val="35000"/>
              </a:spcBef>
              <a:buClr>
                <a:schemeClr val="hlink"/>
              </a:buClr>
              <a:buSzPct val="80000"/>
              <a:buFont typeface="Monotype Sorts" pitchFamily="2" charset="2"/>
              <a:buNone/>
            </a:pPr>
            <a:r>
              <a:rPr kumimoji="1" lang="en-US" sz="2000">
                <a:latin typeface="Helvetica" panose="020B0604020202020204" pitchFamily="34" charset="0"/>
                <a:sym typeface="Symbol" panose="05050102010706020507" pitchFamily="18" charset="2"/>
              </a:rPr>
              <a:t> </a:t>
            </a:r>
            <a:r>
              <a:rPr kumimoji="1" lang="en-US">
                <a:latin typeface="Helvetica" panose="020B0604020202020204" pitchFamily="34" charset="0"/>
                <a:sym typeface="Symbol" panose="05050102010706020507" pitchFamily="18" charset="2"/>
              </a:rPr>
              <a:t></a:t>
            </a:r>
            <a:r>
              <a:rPr kumimoji="1" lang="en-US" sz="2800" baseline="-25000">
                <a:latin typeface="Helvetica" panose="020B0604020202020204" pitchFamily="34" charset="0"/>
                <a:sym typeface="Symbol" panose="05050102010706020507" pitchFamily="18" charset="2"/>
              </a:rPr>
              <a:t>customer_name</a:t>
            </a:r>
            <a:r>
              <a:rPr kumimoji="1" lang="en-US">
                <a:latin typeface="Helvetica" panose="020B0604020202020204" pitchFamily="34" charset="0"/>
                <a:sym typeface="Symbol" panose="05050102010706020507" pitchFamily="18" charset="2"/>
              </a:rPr>
              <a:t>(</a:t>
            </a:r>
            <a:r>
              <a:rPr kumimoji="1" lang="en-US" sz="2800" baseline="-25000">
                <a:latin typeface="Helvetica" panose="020B0604020202020204" pitchFamily="34" charset="0"/>
                <a:sym typeface="Symbol" panose="05050102010706020507" pitchFamily="18" charset="2"/>
              </a:rPr>
              <a:t>loan.loan_number = borrower.loan_number </a:t>
            </a:r>
            <a:r>
              <a:rPr kumimoji="1" lang="en-US">
                <a:latin typeface="Helvetica" panose="020B0604020202020204" pitchFamily="34" charset="0"/>
                <a:sym typeface="Symbol" panose="05050102010706020507" pitchFamily="18" charset="2"/>
              </a:rPr>
              <a:t>(</a:t>
            </a:r>
            <a:br>
              <a:rPr kumimoji="1" lang="en-US">
                <a:latin typeface="Helvetica" panose="020B0604020202020204" pitchFamily="34" charset="0"/>
                <a:sym typeface="Symbol" panose="05050102010706020507" pitchFamily="18" charset="2"/>
              </a:rPr>
            </a:br>
            <a:r>
              <a:rPr kumimoji="1" lang="en-US">
                <a:latin typeface="Helvetica" panose="020B0604020202020204" pitchFamily="34" charset="0"/>
                <a:sym typeface="Symbol" panose="05050102010706020507" pitchFamily="18" charset="2"/>
              </a:rPr>
              <a:t>             (</a:t>
            </a:r>
            <a:r>
              <a:rPr kumimoji="1" lang="en-US" sz="2800" baseline="-25000">
                <a:latin typeface="Helvetica" panose="020B0604020202020204" pitchFamily="34" charset="0"/>
                <a:sym typeface="Symbol" panose="05050102010706020507" pitchFamily="18" charset="2"/>
              </a:rPr>
              <a:t>branch_name = “Perryridge</a:t>
            </a:r>
            <a:r>
              <a:rPr kumimoji="1" lang="en-US" sz="2000" baseline="-25000">
                <a:latin typeface="Helvetica" panose="020B0604020202020204" pitchFamily="34" charset="0"/>
                <a:sym typeface="Symbol" panose="05050102010706020507" pitchFamily="18" charset="2"/>
              </a:rPr>
              <a:t>” </a:t>
            </a:r>
            <a:r>
              <a:rPr kumimoji="1" lang="en-US" sz="2000">
                <a:latin typeface="Helvetica" panose="020B0604020202020204" pitchFamily="34" charset="0"/>
                <a:sym typeface="Symbol" panose="05050102010706020507" pitchFamily="18" charset="2"/>
              </a:rPr>
              <a:t>(loan)) x  borrower))</a:t>
            </a:r>
            <a:endParaRPr kumimoji="1" lang="en-US" sz="2000">
              <a:latin typeface="Helvetica" panose="020B0604020202020204" pitchFamily="34" charset="0"/>
            </a:endParaRPr>
          </a:p>
          <a:p>
            <a:pPr>
              <a:buClr>
                <a:schemeClr val="hlink"/>
              </a:buClr>
              <a:buSzPct val="80000"/>
              <a:buFont typeface="Monotype Sorts" pitchFamily="2" charset="2"/>
              <a:buChar char="l"/>
            </a:pPr>
            <a:endParaRPr lang="en-US" sz="1800">
              <a:latin typeface="Helvetica" panose="020B0604020202020204" pitchFamily="34" charset="0"/>
            </a:endParaRPr>
          </a:p>
        </p:txBody>
      </p:sp>
      <p:sp>
        <p:nvSpPr>
          <p:cNvPr id="109573" name="Text Box 5"/>
          <p:cNvSpPr txBox="1">
            <a:spLocks noChangeArrowheads="1"/>
          </p:cNvSpPr>
          <p:nvPr/>
        </p:nvSpPr>
        <p:spPr bwMode="auto">
          <a:xfrm>
            <a:off x="730250" y="1841500"/>
            <a:ext cx="8661400" cy="167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93750" indent="-3365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120000"/>
              </a:lnSpc>
              <a:spcBef>
                <a:spcPct val="35000"/>
              </a:spcBef>
              <a:buClr>
                <a:schemeClr val="hlink"/>
              </a:buClr>
              <a:buSzPct val="80000"/>
              <a:buFont typeface="Monotype Sorts" pitchFamily="2" charset="2"/>
              <a:buChar char="l"/>
            </a:pPr>
            <a:r>
              <a:rPr kumimoji="1" lang="en-US" sz="1800">
                <a:latin typeface="Helvetica" panose="020B0604020202020204" pitchFamily="34" charset="0"/>
              </a:rPr>
              <a:t>Query 1</a:t>
            </a:r>
            <a:br>
              <a:rPr kumimoji="1" lang="en-US" sz="1800">
                <a:latin typeface="Helvetica" panose="020B0604020202020204" pitchFamily="34" charset="0"/>
              </a:rPr>
            </a:br>
            <a:r>
              <a:rPr kumimoji="1" lang="en-US" sz="1800">
                <a:latin typeface="Helvetica" panose="020B0604020202020204" pitchFamily="34" charset="0"/>
              </a:rPr>
              <a:t>  </a:t>
            </a:r>
            <a:r>
              <a:rPr kumimoji="1" lang="en-US">
                <a:latin typeface="Helvetica" panose="020B0604020202020204" pitchFamily="34" charset="0"/>
                <a:sym typeface="Symbol" panose="05050102010706020507" pitchFamily="18" charset="2"/>
              </a:rPr>
              <a:t></a:t>
            </a:r>
            <a:r>
              <a:rPr kumimoji="1" lang="en-US" sz="2800" baseline="-25000">
                <a:latin typeface="Helvetica" panose="020B0604020202020204" pitchFamily="34" charset="0"/>
                <a:sym typeface="Symbol" panose="05050102010706020507" pitchFamily="18" charset="2"/>
              </a:rPr>
              <a:t>customer_name </a:t>
            </a:r>
            <a:r>
              <a:rPr kumimoji="1" lang="en-US">
                <a:latin typeface="Helvetica" panose="020B0604020202020204" pitchFamily="34" charset="0"/>
                <a:sym typeface="Symbol" panose="05050102010706020507" pitchFamily="18" charset="2"/>
              </a:rPr>
              <a:t>(</a:t>
            </a:r>
            <a:r>
              <a:rPr kumimoji="1" lang="en-US" sz="2800" baseline="-25000">
                <a:latin typeface="Helvetica" panose="020B0604020202020204" pitchFamily="34" charset="0"/>
                <a:sym typeface="Symbol" panose="05050102010706020507" pitchFamily="18" charset="2"/>
              </a:rPr>
              <a:t>branch_name = “Perryridge”</a:t>
            </a:r>
            <a:r>
              <a:rPr kumimoji="1" lang="en-US" sz="2800">
                <a:latin typeface="Helvetica" panose="020B0604020202020204" pitchFamily="34" charset="0"/>
                <a:sym typeface="Symbol" panose="05050102010706020507" pitchFamily="18" charset="2"/>
              </a:rPr>
              <a:t> </a:t>
            </a:r>
            <a:r>
              <a:rPr kumimoji="1" lang="en-US" sz="2000">
                <a:latin typeface="Helvetica" panose="020B0604020202020204" pitchFamily="34" charset="0"/>
                <a:sym typeface="Symbol" panose="05050102010706020507" pitchFamily="18" charset="2"/>
              </a:rPr>
              <a:t>(</a:t>
            </a:r>
            <a:br>
              <a:rPr kumimoji="1" lang="en-US" sz="2000">
                <a:latin typeface="Helvetica" panose="020B0604020202020204" pitchFamily="34" charset="0"/>
                <a:sym typeface="Symbol" panose="05050102010706020507" pitchFamily="18" charset="2"/>
              </a:rPr>
            </a:br>
            <a:r>
              <a:rPr kumimoji="1" lang="en-US">
                <a:latin typeface="Helvetica" panose="020B0604020202020204" pitchFamily="34" charset="0"/>
                <a:sym typeface="Symbol" panose="05050102010706020507" pitchFamily="18" charset="2"/>
              </a:rPr>
              <a:t>  </a:t>
            </a:r>
            <a:r>
              <a:rPr kumimoji="1" lang="en-US" sz="2800" baseline="-25000">
                <a:latin typeface="Helvetica" panose="020B0604020202020204" pitchFamily="34" charset="0"/>
                <a:sym typeface="Symbol" panose="05050102010706020507" pitchFamily="18" charset="2"/>
              </a:rPr>
              <a:t>borrower.loan_number = loan.loan_number </a:t>
            </a:r>
            <a:r>
              <a:rPr kumimoji="1" lang="en-US" sz="2000">
                <a:latin typeface="Helvetica" panose="020B0604020202020204" pitchFamily="34" charset="0"/>
                <a:sym typeface="Symbol" panose="05050102010706020507" pitchFamily="18" charset="2"/>
              </a:rPr>
              <a:t>(borrower x loan)))</a:t>
            </a:r>
          </a:p>
          <a:p>
            <a:endParaRPr lang="en-US" sz="2000">
              <a:latin typeface="Helvetica" panose="020B0604020202020204" pitchFamily="34" charset="0"/>
            </a:endParaRPr>
          </a:p>
        </p:txBody>
      </p:sp>
    </p:spTree>
    <p:extLst>
      <p:ext uri="{BB962C8B-B14F-4D97-AF65-F5344CB8AC3E}">
        <p14:creationId xmlns:p14="http://schemas.microsoft.com/office/powerpoint/2010/main" val="1443045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utoUpdateAnimBg="0"/>
      <p:bldP spid="109573"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Example Queries</a:t>
            </a:r>
          </a:p>
        </p:txBody>
      </p:sp>
      <p:sp>
        <p:nvSpPr>
          <p:cNvPr id="111619" name="Rectangle 3"/>
          <p:cNvSpPr>
            <a:spLocks noGrp="1" noChangeArrowheads="1"/>
          </p:cNvSpPr>
          <p:nvPr>
            <p:ph type="body" idx="1"/>
          </p:nvPr>
        </p:nvSpPr>
        <p:spPr>
          <a:xfrm>
            <a:off x="609600" y="990600"/>
            <a:ext cx="7661275" cy="2895600"/>
          </a:xfrm>
        </p:spPr>
        <p:txBody>
          <a:bodyPr/>
          <a:lstStyle/>
          <a:p>
            <a:r>
              <a:rPr lang="en-US" sz="1600"/>
              <a:t>Find the largest account balance</a:t>
            </a:r>
          </a:p>
          <a:p>
            <a:pPr lvl="1"/>
            <a:r>
              <a:rPr lang="en-US" sz="1600"/>
              <a:t>Strategy:</a:t>
            </a:r>
          </a:p>
          <a:p>
            <a:pPr lvl="2"/>
            <a:r>
              <a:rPr lang="en-US" sz="1600"/>
              <a:t>Find those balances that are </a:t>
            </a:r>
            <a:r>
              <a:rPr lang="en-US" sz="1600" i="1"/>
              <a:t>not </a:t>
            </a:r>
            <a:r>
              <a:rPr lang="en-US" sz="1600"/>
              <a:t>the largest</a:t>
            </a:r>
          </a:p>
          <a:p>
            <a:pPr lvl="3"/>
            <a:r>
              <a:rPr lang="en-US" sz="1600"/>
              <a:t>Rename </a:t>
            </a:r>
            <a:r>
              <a:rPr lang="en-US" sz="1600" i="1"/>
              <a:t>account </a:t>
            </a:r>
            <a:r>
              <a:rPr lang="en-US" sz="1600"/>
              <a:t>relation as </a:t>
            </a:r>
            <a:r>
              <a:rPr lang="en-US" sz="1600" i="1"/>
              <a:t>d </a:t>
            </a:r>
            <a:r>
              <a:rPr lang="en-US" sz="1600"/>
              <a:t>so that we can compare each account balance with all others</a:t>
            </a:r>
          </a:p>
          <a:p>
            <a:pPr lvl="2"/>
            <a:r>
              <a:rPr lang="en-US" sz="1600"/>
              <a:t>Use set difference to find those account balances that were </a:t>
            </a:r>
            <a:r>
              <a:rPr lang="en-US" sz="1600" i="1"/>
              <a:t>not</a:t>
            </a:r>
            <a:r>
              <a:rPr lang="en-US" sz="1600"/>
              <a:t> found in the earlier step.  </a:t>
            </a:r>
          </a:p>
          <a:p>
            <a:pPr lvl="1"/>
            <a:r>
              <a:rPr lang="en-US" sz="1600"/>
              <a:t>The query is:</a:t>
            </a:r>
          </a:p>
          <a:p>
            <a:pPr>
              <a:buFont typeface="Monotype Sorts" pitchFamily="2" charset="2"/>
              <a:buNone/>
            </a:pPr>
            <a:r>
              <a:rPr lang="en-US" sz="1600">
                <a:sym typeface="Symbol" panose="05050102010706020507" pitchFamily="18" charset="2"/>
              </a:rPr>
              <a:t>     </a:t>
            </a:r>
            <a:endParaRPr lang="en-US"/>
          </a:p>
        </p:txBody>
      </p:sp>
      <p:sp>
        <p:nvSpPr>
          <p:cNvPr id="111620" name="Text Box 4"/>
          <p:cNvSpPr txBox="1">
            <a:spLocks noChangeArrowheads="1"/>
          </p:cNvSpPr>
          <p:nvPr/>
        </p:nvSpPr>
        <p:spPr bwMode="auto">
          <a:xfrm>
            <a:off x="1447800" y="3657600"/>
            <a:ext cx="7331075"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5000"/>
              </a:spcBef>
              <a:buClr>
                <a:schemeClr val="tx2"/>
              </a:buClr>
              <a:buSzPct val="90000"/>
              <a:buFont typeface="Monotype Sorts" pitchFamily="2" charset="2"/>
              <a:buNone/>
            </a:pPr>
            <a:r>
              <a:rPr kumimoji="1" lang="en-US" sz="2400">
                <a:sym typeface="Symbol" panose="05050102010706020507" pitchFamily="18" charset="2"/>
              </a:rPr>
              <a:t></a:t>
            </a:r>
            <a:r>
              <a:rPr kumimoji="1" lang="en-US" sz="2800" i="1" baseline="-25000">
                <a:sym typeface="Symbol" panose="05050102010706020507" pitchFamily="18" charset="2"/>
              </a:rPr>
              <a:t>balance</a:t>
            </a:r>
            <a:r>
              <a:rPr kumimoji="1" lang="en-US" sz="2400" i="1">
                <a:sym typeface="Symbol" panose="05050102010706020507" pitchFamily="18" charset="2"/>
              </a:rPr>
              <a:t>(account) </a:t>
            </a:r>
            <a:r>
              <a:rPr kumimoji="1" lang="en-US" sz="2400">
                <a:sym typeface="Symbol" panose="05050102010706020507" pitchFamily="18" charset="2"/>
              </a:rPr>
              <a:t>- </a:t>
            </a:r>
            <a:r>
              <a:rPr kumimoji="1" lang="en-US" sz="2800" i="1" baseline="-25000">
                <a:sym typeface="Symbol" panose="05050102010706020507" pitchFamily="18" charset="2"/>
              </a:rPr>
              <a:t>account.balance</a:t>
            </a:r>
            <a:endParaRPr kumimoji="1" lang="en-US" sz="2800">
              <a:sym typeface="Symbol" panose="05050102010706020507" pitchFamily="18" charset="2"/>
            </a:endParaRPr>
          </a:p>
          <a:p>
            <a:pPr>
              <a:spcBef>
                <a:spcPct val="35000"/>
              </a:spcBef>
              <a:buClr>
                <a:schemeClr val="tx2"/>
              </a:buClr>
              <a:buSzPct val="90000"/>
              <a:buFont typeface="Monotype Sorts" pitchFamily="2" charset="2"/>
              <a:buNone/>
            </a:pPr>
            <a:r>
              <a:rPr kumimoji="1" lang="en-US" sz="2400">
                <a:sym typeface="Symbol" panose="05050102010706020507" pitchFamily="18" charset="2"/>
              </a:rPr>
              <a:t>    (</a:t>
            </a:r>
            <a:r>
              <a:rPr kumimoji="1" lang="en-US" sz="2800" i="1" baseline="-25000">
                <a:sym typeface="Symbol" panose="05050102010706020507" pitchFamily="18" charset="2"/>
              </a:rPr>
              <a:t>account.balance &lt; d.balance</a:t>
            </a:r>
            <a:r>
              <a:rPr kumimoji="1" lang="en-US" sz="2400" i="1">
                <a:sym typeface="Symbol" panose="05050102010706020507" pitchFamily="18" charset="2"/>
              </a:rPr>
              <a:t> </a:t>
            </a:r>
            <a:r>
              <a:rPr kumimoji="1" lang="en-US" sz="2000">
                <a:sym typeface="Symbol" panose="05050102010706020507" pitchFamily="18" charset="2"/>
              </a:rPr>
              <a:t>(</a:t>
            </a:r>
            <a:r>
              <a:rPr kumimoji="1" lang="en-US" sz="2000" i="1">
                <a:sym typeface="Symbol" panose="05050102010706020507" pitchFamily="18" charset="2"/>
              </a:rPr>
              <a:t>account</a:t>
            </a:r>
            <a:r>
              <a:rPr kumimoji="1" lang="en-US" sz="2400" i="1">
                <a:sym typeface="Symbol" panose="05050102010706020507" pitchFamily="18" charset="2"/>
              </a:rPr>
              <a:t> </a:t>
            </a:r>
            <a:r>
              <a:rPr kumimoji="1" lang="en-US" sz="2000" i="1">
                <a:sym typeface="Symbol" panose="05050102010706020507" pitchFamily="18" charset="2"/>
              </a:rPr>
              <a:t>x</a:t>
            </a:r>
            <a:r>
              <a:rPr kumimoji="1" lang="en-US" sz="2400" i="1">
                <a:sym typeface="Symbol" panose="05050102010706020507" pitchFamily="18" charset="2"/>
              </a:rPr>
              <a:t> </a:t>
            </a:r>
            <a:r>
              <a:rPr kumimoji="1" lang="en-US" sz="2400" i="1">
                <a:latin typeface="Symbol" panose="05050102010706020507" pitchFamily="18" charset="2"/>
                <a:sym typeface="Symbol" panose="05050102010706020507" pitchFamily="18" charset="2"/>
              </a:rPr>
              <a:t>r</a:t>
            </a:r>
            <a:r>
              <a:rPr kumimoji="1" lang="en-US" sz="2800" i="1" baseline="-25000">
                <a:sym typeface="Symbol" panose="05050102010706020507" pitchFamily="18" charset="2"/>
              </a:rPr>
              <a:t>d</a:t>
            </a:r>
            <a:r>
              <a:rPr kumimoji="1" lang="en-US" sz="2400" i="1">
                <a:sym typeface="Symbol" panose="05050102010706020507" pitchFamily="18" charset="2"/>
              </a:rPr>
              <a:t> </a:t>
            </a:r>
            <a:r>
              <a:rPr kumimoji="1" lang="en-US" sz="2000" i="1">
                <a:sym typeface="Symbol" panose="05050102010706020507" pitchFamily="18" charset="2"/>
              </a:rPr>
              <a:t>(account</a:t>
            </a:r>
            <a:r>
              <a:rPr kumimoji="1" lang="en-US" sz="2000">
                <a:sym typeface="Symbol" panose="05050102010706020507" pitchFamily="18" charset="2"/>
              </a:rPr>
              <a:t>)))</a:t>
            </a:r>
            <a:endParaRPr lang="en-US" sz="2000"/>
          </a:p>
        </p:txBody>
      </p:sp>
    </p:spTree>
    <p:extLst>
      <p:ext uri="{BB962C8B-B14F-4D97-AF65-F5344CB8AC3E}">
        <p14:creationId xmlns:p14="http://schemas.microsoft.com/office/powerpoint/2010/main" val="2886389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
        <p:nvSpPr>
          <p:cNvPr id="6" name="Footer Placeholder 5"/>
          <p:cNvSpPr>
            <a:spLocks noGrp="1"/>
          </p:cNvSpPr>
          <p:nvPr>
            <p:ph type="ftr" sz="quarter" idx="4294967295"/>
          </p:nvPr>
        </p:nvSpPr>
        <p:spPr>
          <a:xfrm>
            <a:off x="3124200" y="6356350"/>
            <a:ext cx="2895600" cy="365125"/>
          </a:xfrm>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smtClean="0"/>
              <a:t/>
            </a:r>
            <a:br>
              <a:rPr lang="en-US" sz="3600" dirty="0" smtClean="0"/>
            </a:br>
            <a:r>
              <a:rPr lang="en-US" sz="3600" dirty="0" smtClean="0"/>
              <a:t/>
            </a:r>
            <a:br>
              <a:rPr lang="en-US" sz="3600" dirty="0" smtClean="0"/>
            </a:br>
            <a:r>
              <a:rPr lang="en-US" sz="3200" dirty="0" smtClean="0"/>
              <a:t>ER diagrams mainly comprise of −</a:t>
            </a:r>
            <a:br>
              <a:rPr lang="en-US" sz="3200" dirty="0" smtClean="0"/>
            </a:br>
            <a:r>
              <a:rPr lang="en-US" sz="3200" dirty="0" smtClean="0"/>
              <a:t>1.Entity and its attributes</a:t>
            </a:r>
            <a:br>
              <a:rPr lang="en-US" sz="3200" dirty="0" smtClean="0"/>
            </a:br>
            <a:r>
              <a:rPr lang="en-US" sz="3200" dirty="0" smtClean="0"/>
              <a:t> 2.Relationship, </a:t>
            </a:r>
            <a:r>
              <a:rPr lang="en-US" sz="2800" dirty="0" smtClean="0"/>
              <a:t>which is association among entities.</a:t>
            </a:r>
            <a:r>
              <a:rPr lang="en-US" sz="3200" dirty="0" smtClean="0"/>
              <a:t/>
            </a:r>
            <a:br>
              <a:rPr lang="en-US" sz="3200" dirty="0" smtClean="0"/>
            </a:br>
            <a:endParaRPr lang="en-US" sz="3600" dirty="0"/>
          </a:p>
        </p:txBody>
      </p:sp>
      <p:pic>
        <p:nvPicPr>
          <p:cNvPr id="1026" name="Picture 2"/>
          <p:cNvPicPr>
            <a:picLocks noGrp="1" noChangeAspect="1" noChangeArrowheads="1"/>
          </p:cNvPicPr>
          <p:nvPr>
            <p:ph sz="half" idx="2"/>
          </p:nvPr>
        </p:nvPicPr>
        <p:blipFill>
          <a:blip r:embed="rId2"/>
          <a:stretch>
            <a:fillRect/>
          </a:stretch>
        </p:blipFill>
        <p:spPr bwMode="auto">
          <a:xfrm>
            <a:off x="457200" y="3434703"/>
            <a:ext cx="4040188" cy="1431632"/>
          </a:xfrm>
          <a:prstGeom prst="rect">
            <a:avLst/>
          </a:prstGeom>
          <a:noFill/>
          <a:ln w="9525">
            <a:noFill/>
            <a:miter lim="800000"/>
            <a:headEnd/>
            <a:tailEnd/>
          </a:ln>
          <a:effectLst/>
        </p:spPr>
      </p:pic>
      <p:sp>
        <p:nvSpPr>
          <p:cNvPr id="6" name="Text Placeholder 5"/>
          <p:cNvSpPr>
            <a:spLocks noGrp="1"/>
          </p:cNvSpPr>
          <p:nvPr>
            <p:ph type="body" sz="quarter" idx="3"/>
          </p:nvPr>
        </p:nvSpPr>
        <p:spPr>
          <a:xfrm>
            <a:off x="4648200" y="2209800"/>
            <a:ext cx="4041775" cy="639762"/>
          </a:xfrm>
        </p:spPr>
        <p:txBody>
          <a:bodyPr>
            <a:normAutofit fontScale="92500" lnSpcReduction="20000"/>
          </a:bodyPr>
          <a:lstStyle/>
          <a:p>
            <a:r>
              <a:rPr lang="en-US" dirty="0" smtClean="0"/>
              <a:t>Mapping Process (Algorithm)</a:t>
            </a:r>
            <a:br>
              <a:rPr lang="en-US" dirty="0" smtClean="0"/>
            </a:br>
            <a:endParaRPr lang="en-US" dirty="0"/>
          </a:p>
        </p:txBody>
      </p:sp>
      <p:sp>
        <p:nvSpPr>
          <p:cNvPr id="7" name="Content Placeholder 6"/>
          <p:cNvSpPr>
            <a:spLocks noGrp="1"/>
          </p:cNvSpPr>
          <p:nvPr>
            <p:ph sz="quarter" idx="4"/>
          </p:nvPr>
        </p:nvSpPr>
        <p:spPr>
          <a:xfrm>
            <a:off x="4645025" y="2174874"/>
            <a:ext cx="4041775" cy="4530725"/>
          </a:xfrm>
        </p:spPr>
        <p:txBody>
          <a:bodyPr/>
          <a:lstStyle/>
          <a:p>
            <a:endParaRPr lang="en-US" dirty="0" smtClean="0"/>
          </a:p>
          <a:p>
            <a:pPr>
              <a:buNone/>
            </a:pPr>
            <a:endParaRPr lang="en-US" dirty="0" smtClean="0"/>
          </a:p>
          <a:p>
            <a:r>
              <a:rPr lang="en-US" dirty="0" smtClean="0"/>
              <a:t>Create table for each entity.</a:t>
            </a:r>
          </a:p>
          <a:p>
            <a:r>
              <a:rPr lang="en-US" dirty="0" smtClean="0"/>
              <a:t>Entity's attributes should become fields of tables with their respective data types.</a:t>
            </a:r>
          </a:p>
          <a:p>
            <a:r>
              <a:rPr lang="en-US" dirty="0" smtClean="0"/>
              <a:t>Declare primary key.</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a:t>
            </a:fld>
            <a:endParaRPr lang="en-US"/>
          </a:p>
        </p:txBody>
      </p:sp>
      <p:sp>
        <p:nvSpPr>
          <p:cNvPr id="9" name="Footer Placeholder 8"/>
          <p:cNvSpPr>
            <a:spLocks noGrp="1"/>
          </p:cNvSpPr>
          <p:nvPr>
            <p:ph type="ftr" sz="quarter" idx="11"/>
          </p:nvPr>
        </p:nvSpPr>
        <p:spPr/>
        <p:txBody>
          <a:bodyPr/>
          <a:lstStyle/>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990600"/>
          </a:xfrm>
        </p:spPr>
        <p:txBody>
          <a:bodyPr/>
          <a:lstStyle/>
          <a:p>
            <a:r>
              <a:rPr lang="en-CA" b="1" i="1" dirty="0" smtClean="0">
                <a:latin typeface="Arial" panose="020B0604020202020204" pitchFamily="34" charset="0"/>
              </a:rPr>
              <a:t>Normalization</a:t>
            </a:r>
            <a:endParaRPr lang="en-US" dirty="0"/>
          </a:p>
        </p:txBody>
      </p:sp>
      <p:sp>
        <p:nvSpPr>
          <p:cNvPr id="9" name="Content Placeholder 8"/>
          <p:cNvSpPr>
            <a:spLocks noGrp="1"/>
          </p:cNvSpPr>
          <p:nvPr>
            <p:ph idx="1"/>
          </p:nvPr>
        </p:nvSpPr>
        <p:spPr>
          <a:xfrm>
            <a:off x="152400" y="685800"/>
            <a:ext cx="8946524" cy="5456193"/>
          </a:xfrm>
        </p:spPr>
        <p:txBody>
          <a:bodyPr>
            <a:normAutofit fontScale="92500" lnSpcReduction="10000"/>
          </a:bodyPr>
          <a:lstStyle/>
          <a:p>
            <a:pPr algn="just"/>
            <a:r>
              <a:rPr lang="en-US" dirty="0"/>
              <a:t>Normalization is a systematic approach of decomposing tables to </a:t>
            </a:r>
            <a:r>
              <a:rPr lang="en-US" dirty="0">
                <a:solidFill>
                  <a:srgbClr val="FF0000"/>
                </a:solidFill>
              </a:rPr>
              <a:t>eliminate data redundancy(repetition) and undesirable characteristics like Insertion, Update and Deletion </a:t>
            </a:r>
            <a:r>
              <a:rPr lang="en-US" dirty="0" err="1">
                <a:solidFill>
                  <a:srgbClr val="FF0000"/>
                </a:solidFill>
              </a:rPr>
              <a:t>Anamolies</a:t>
            </a:r>
            <a:r>
              <a:rPr lang="en-US" dirty="0">
                <a:solidFill>
                  <a:srgbClr val="FF0000"/>
                </a:solidFill>
              </a:rPr>
              <a:t>. </a:t>
            </a:r>
            <a:endParaRPr lang="en-US" dirty="0" smtClean="0">
              <a:solidFill>
                <a:srgbClr val="FF0000"/>
              </a:solidFill>
            </a:endParaRPr>
          </a:p>
          <a:p>
            <a:pPr algn="just"/>
            <a:r>
              <a:rPr lang="en-US" dirty="0" smtClean="0"/>
              <a:t>It </a:t>
            </a:r>
            <a:r>
              <a:rPr lang="en-US" dirty="0"/>
              <a:t>is a multi-step process that puts data into tabular form, removing duplicated data from the relation tables.</a:t>
            </a:r>
          </a:p>
          <a:p>
            <a:pPr algn="just"/>
            <a:r>
              <a:rPr lang="en-US" dirty="0"/>
              <a:t>Normalization is used for mainly two purposes,</a:t>
            </a:r>
          </a:p>
          <a:p>
            <a:pPr lvl="1" algn="just"/>
            <a:r>
              <a:rPr lang="en-US" dirty="0">
                <a:solidFill>
                  <a:srgbClr val="FF0000"/>
                </a:solidFill>
              </a:rPr>
              <a:t>Eliminating </a:t>
            </a:r>
            <a:r>
              <a:rPr lang="en-US" dirty="0" err="1">
                <a:solidFill>
                  <a:srgbClr val="FF0000"/>
                </a:solidFill>
              </a:rPr>
              <a:t>reduntant</a:t>
            </a:r>
            <a:r>
              <a:rPr lang="en-US" dirty="0">
                <a:solidFill>
                  <a:srgbClr val="FF0000"/>
                </a:solidFill>
              </a:rPr>
              <a:t>(useless) data.</a:t>
            </a:r>
          </a:p>
          <a:p>
            <a:pPr lvl="1" algn="just"/>
            <a:r>
              <a:rPr lang="en-US" dirty="0">
                <a:solidFill>
                  <a:srgbClr val="FF0000"/>
                </a:solidFill>
              </a:rPr>
              <a:t>Ensuring data dependencies make sense </a:t>
            </a:r>
            <a:r>
              <a:rPr lang="en-US" dirty="0" err="1">
                <a:solidFill>
                  <a:srgbClr val="FF0000"/>
                </a:solidFill>
              </a:rPr>
              <a:t>i.e</a:t>
            </a:r>
            <a:r>
              <a:rPr lang="en-US" dirty="0">
                <a:solidFill>
                  <a:srgbClr val="FF0000"/>
                </a:solidFill>
              </a:rPr>
              <a:t> data is logically stored.</a:t>
            </a:r>
          </a:p>
          <a:p>
            <a:pPr algn="just"/>
            <a:endParaRPr lang="en-US" dirty="0"/>
          </a:p>
        </p:txBody>
      </p:sp>
      <p:sp>
        <p:nvSpPr>
          <p:cNvPr id="3" name="Date Placeholder 2"/>
          <p:cNvSpPr>
            <a:spLocks noGrp="1"/>
          </p:cNvSpPr>
          <p:nvPr>
            <p:ph type="dt" sz="half" idx="10"/>
          </p:nvPr>
        </p:nvSpPr>
        <p:spPr/>
        <p:txBody>
          <a:bodyPr/>
          <a:lstStyle/>
          <a:p>
            <a:pPr>
              <a:defRPr/>
            </a:pPr>
            <a:r>
              <a:rPr lang="en-US" smtClean="0"/>
              <a:t>May 2012</a:t>
            </a:r>
            <a:endParaRPr lang="en-US"/>
          </a:p>
        </p:txBody>
      </p:sp>
      <p:sp>
        <p:nvSpPr>
          <p:cNvPr id="4" name="Footer Placeholder 3"/>
          <p:cNvSpPr>
            <a:spLocks noGrp="1"/>
          </p:cNvSpPr>
          <p:nvPr>
            <p:ph type="ftr" sz="quarter" idx="4294967295"/>
          </p:nvPr>
        </p:nvSpPr>
        <p:spPr>
          <a:xfrm>
            <a:off x="3124200" y="6365875"/>
            <a:ext cx="2895600" cy="365125"/>
          </a:xfrm>
          <a:prstGeom prst="rect">
            <a:avLst/>
          </a:prstGeom>
        </p:spPr>
        <p:txBody>
          <a:bodyPr/>
          <a:lstStyle/>
          <a:p>
            <a:pPr>
              <a:defRPr/>
            </a:pPr>
            <a:r>
              <a:rPr lang="en-US" smtClean="0"/>
              <a:t>91.2814</a:t>
            </a:r>
            <a:endParaRPr lang="en-US"/>
          </a:p>
        </p:txBody>
      </p:sp>
      <p:sp>
        <p:nvSpPr>
          <p:cNvPr id="5" name="Slide Number Placeholder 4"/>
          <p:cNvSpPr>
            <a:spLocks noGrp="1"/>
          </p:cNvSpPr>
          <p:nvPr>
            <p:ph type="sldNum" sz="quarter" idx="12"/>
          </p:nvPr>
        </p:nvSpPr>
        <p:spPr/>
        <p:txBody>
          <a:bodyPr/>
          <a:lstStyle/>
          <a:p>
            <a:pPr>
              <a:defRPr/>
            </a:pPr>
            <a:fld id="{7C38A891-BDB4-47AD-BC2F-7423DE78B693}" type="slidenum">
              <a:rPr lang="en-US" smtClean="0"/>
              <a:pPr>
                <a:defRPr/>
              </a:pPr>
              <a:t>60</a:t>
            </a:fld>
            <a:endParaRPr lang="en-US"/>
          </a:p>
        </p:txBody>
      </p:sp>
    </p:spTree>
    <p:extLst>
      <p:ext uri="{BB962C8B-B14F-4D97-AF65-F5344CB8AC3E}">
        <p14:creationId xmlns:p14="http://schemas.microsoft.com/office/powerpoint/2010/main" val="17922453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title"/>
          </p:nvPr>
        </p:nvSpPr>
        <p:spPr>
          <a:noFill/>
        </p:spPr>
        <p:txBody>
          <a:bodyPr/>
          <a:lstStyle/>
          <a:p>
            <a:pPr eaLnBrk="1" hangingPunct="1"/>
            <a:r>
              <a:rPr lang="en-CA" b="1" i="1" dirty="0" smtClean="0">
                <a:latin typeface="Arial" panose="020B0604020202020204" pitchFamily="34" charset="0"/>
              </a:rPr>
              <a:t>Normalization</a:t>
            </a:r>
            <a:endParaRPr lang="en-US" b="1" i="1" dirty="0" smtClean="0">
              <a:latin typeface="Arial" panose="020B0604020202020204" pitchFamily="34" charset="0"/>
            </a:endParaRPr>
          </a:p>
        </p:txBody>
      </p:sp>
      <p:sp>
        <p:nvSpPr>
          <p:cNvPr id="5"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410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DA1933F-960A-45C4-9DD3-597B4509CA69}" type="slidenum">
              <a:rPr lang="en-US" sz="1200">
                <a:solidFill>
                  <a:srgbClr val="898989"/>
                </a:solidFill>
                <a:latin typeface="Times New Roman" panose="02020603050405020304" pitchFamily="18" charset="0"/>
              </a:rPr>
              <a:pPr>
                <a:spcBef>
                  <a:spcPct val="0"/>
                </a:spcBef>
                <a:buFontTx/>
                <a:buNone/>
              </a:pPr>
              <a:t>61</a:t>
            </a:fld>
            <a:endParaRPr lang="en-US" sz="1200">
              <a:solidFill>
                <a:srgbClr val="898989"/>
              </a:solidFill>
              <a:latin typeface="Times New Roman" panose="02020603050405020304" pitchFamily="18" charset="0"/>
            </a:endParaRPr>
          </a:p>
        </p:txBody>
      </p:sp>
      <p:sp>
        <p:nvSpPr>
          <p:cNvPr id="4101" name="Text Box 3"/>
          <p:cNvSpPr txBox="1">
            <a:spLocks noChangeArrowheads="1"/>
          </p:cNvSpPr>
          <p:nvPr/>
        </p:nvSpPr>
        <p:spPr bwMode="auto">
          <a:xfrm>
            <a:off x="492125" y="1066800"/>
            <a:ext cx="80772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190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1219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16764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133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2590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4">
              <a:spcBef>
                <a:spcPct val="0"/>
              </a:spcBef>
              <a:buFontTx/>
              <a:buNone/>
            </a:pPr>
            <a:endParaRPr lang="en-CA" sz="2400" dirty="0">
              <a:latin typeface="Times New Roman" panose="02020603050405020304" pitchFamily="18" charset="0"/>
            </a:endParaRPr>
          </a:p>
          <a:p>
            <a:pPr lvl="4">
              <a:spcBef>
                <a:spcPct val="0"/>
              </a:spcBef>
              <a:buFontTx/>
              <a:buNone/>
            </a:pPr>
            <a:r>
              <a:rPr lang="en-CA" sz="2400" i="1" dirty="0">
                <a:latin typeface="Times New Roman" panose="02020603050405020304" pitchFamily="18" charset="0"/>
              </a:rPr>
              <a:t>Normalization</a:t>
            </a:r>
            <a:r>
              <a:rPr lang="en-CA" sz="2400" dirty="0">
                <a:latin typeface="Times New Roman" panose="02020603050405020304" pitchFamily="18" charset="0"/>
              </a:rPr>
              <a:t> is a process that “improves” a database design by generating relations that are of higher normal forms.</a:t>
            </a:r>
          </a:p>
          <a:p>
            <a:pPr>
              <a:spcBef>
                <a:spcPct val="0"/>
              </a:spcBef>
              <a:buFontTx/>
              <a:buNone/>
            </a:pPr>
            <a:endParaRPr lang="en-CA" sz="2400" dirty="0">
              <a:latin typeface="Times New Roman" panose="02020603050405020304" pitchFamily="18" charset="0"/>
            </a:endParaRPr>
          </a:p>
          <a:p>
            <a:pPr lvl="4">
              <a:spcBef>
                <a:spcPct val="0"/>
              </a:spcBef>
              <a:buFontTx/>
              <a:buNone/>
            </a:pPr>
            <a:r>
              <a:rPr lang="en-CA" sz="2400" dirty="0">
                <a:latin typeface="Times New Roman" panose="02020603050405020304" pitchFamily="18" charset="0"/>
              </a:rPr>
              <a:t>The </a:t>
            </a:r>
            <a:r>
              <a:rPr lang="en-CA" sz="2400" i="1" dirty="0">
                <a:latin typeface="Times New Roman" panose="02020603050405020304" pitchFamily="18" charset="0"/>
              </a:rPr>
              <a:t>objective</a:t>
            </a:r>
            <a:r>
              <a:rPr lang="en-CA" sz="2400" dirty="0">
                <a:latin typeface="Times New Roman" panose="02020603050405020304" pitchFamily="18" charset="0"/>
              </a:rPr>
              <a:t> of normalization: </a:t>
            </a:r>
          </a:p>
          <a:p>
            <a:pPr lvl="4">
              <a:spcBef>
                <a:spcPct val="0"/>
              </a:spcBef>
              <a:buFontTx/>
              <a:buNone/>
            </a:pPr>
            <a:r>
              <a:rPr lang="en-CA" sz="2400" dirty="0">
                <a:latin typeface="Times New Roman" panose="02020603050405020304" pitchFamily="18" charset="0"/>
              </a:rPr>
              <a:t>“</a:t>
            </a:r>
            <a:r>
              <a:rPr lang="en-CA" sz="2400" i="1" dirty="0">
                <a:latin typeface="Times New Roman" panose="02020603050405020304" pitchFamily="18" charset="0"/>
              </a:rPr>
              <a:t>to create relations where every dependency is on the key, the whole key, and nothing but the key</a:t>
            </a:r>
            <a:r>
              <a:rPr lang="en-CA" sz="2400" dirty="0">
                <a:latin typeface="Times New Roman" panose="02020603050405020304" pitchFamily="18" charset="0"/>
              </a:rPr>
              <a:t>”.</a:t>
            </a:r>
          </a:p>
          <a:p>
            <a:pPr>
              <a:spcBef>
                <a:spcPct val="50000"/>
              </a:spcBef>
              <a:buFontTx/>
              <a:buNone/>
            </a:pPr>
            <a:endParaRPr lang="en-US" sz="2400" dirty="0">
              <a:latin typeface="Times New Roman" panose="02020603050405020304" pitchFamily="18" charset="0"/>
            </a:endParaRPr>
          </a:p>
        </p:txBody>
      </p:sp>
    </p:spTree>
    <p:extLst>
      <p:ext uri="{BB962C8B-B14F-4D97-AF65-F5344CB8AC3E}">
        <p14:creationId xmlns:p14="http://schemas.microsoft.com/office/powerpoint/2010/main" val="19622172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r>
              <a:rPr lang="en-US" b="1" dirty="0"/>
              <a:t>Problems Without Normalization</a:t>
            </a:r>
            <a:br>
              <a:rPr lang="en-US" b="1" dirty="0"/>
            </a:br>
            <a:endParaRPr lang="en-US" dirty="0" smtClean="0"/>
          </a:p>
        </p:txBody>
      </p:sp>
      <p:sp>
        <p:nvSpPr>
          <p:cNvPr id="17411"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May 2012</a:t>
            </a:r>
          </a:p>
        </p:txBody>
      </p:sp>
      <p:sp>
        <p:nvSpPr>
          <p:cNvPr id="174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91.2814</a:t>
            </a:r>
          </a:p>
        </p:txBody>
      </p:sp>
      <p:sp>
        <p:nvSpPr>
          <p:cNvPr id="174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8561A0-384D-4E0D-A2CC-2877648BAE16}" type="slidenum">
              <a:rPr lang="en-US" sz="1200">
                <a:solidFill>
                  <a:srgbClr val="898989"/>
                </a:solidFill>
              </a:rPr>
              <a:pPr/>
              <a:t>62</a:t>
            </a:fld>
            <a:endParaRPr lang="en-US" sz="1200">
              <a:solidFill>
                <a:srgbClr val="898989"/>
              </a:solidFill>
            </a:endParaRPr>
          </a:p>
        </p:txBody>
      </p:sp>
      <p:graphicFrame>
        <p:nvGraphicFramePr>
          <p:cNvPr id="6" name="Table 5"/>
          <p:cNvGraphicFramePr>
            <a:graphicFrameLocks noGrp="1"/>
          </p:cNvGraphicFramePr>
          <p:nvPr/>
        </p:nvGraphicFramePr>
        <p:xfrm>
          <a:off x="1066800" y="2646360"/>
          <a:ext cx="6967540" cy="3709990"/>
        </p:xfrm>
        <a:graphic>
          <a:graphicData uri="http://schemas.openxmlformats.org/drawingml/2006/table">
            <a:tbl>
              <a:tblPr/>
              <a:tblGrid>
                <a:gridCol w="1393508"/>
                <a:gridCol w="1393508"/>
                <a:gridCol w="1393508"/>
                <a:gridCol w="1393508"/>
                <a:gridCol w="1393508"/>
              </a:tblGrid>
              <a:tr h="741998">
                <a:tc>
                  <a:txBody>
                    <a:bodyPr/>
                    <a:lstStyle/>
                    <a:p>
                      <a:pPr algn="l" fontAlgn="t"/>
                      <a:r>
                        <a:rPr lang="en-US" sz="1800" b="1" dirty="0" err="1">
                          <a:effectLst/>
                        </a:rPr>
                        <a:t>rollno</a:t>
                      </a:r>
                      <a:endParaRPr lang="en-US" sz="1800" b="1" dirty="0">
                        <a:effectLst/>
                      </a:endParaRP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1" dirty="0">
                          <a:effectLst/>
                        </a:rPr>
                        <a:t>name</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1">
                          <a:effectLst/>
                        </a:rPr>
                        <a:t>branch</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1">
                          <a:effectLst/>
                        </a:rPr>
                        <a:t>hod</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1">
                          <a:effectLst/>
                        </a:rPr>
                        <a:t>office_tel</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741998">
                <a:tc>
                  <a:txBody>
                    <a:bodyPr/>
                    <a:lstStyle/>
                    <a:p>
                      <a:pPr algn="l" fontAlgn="t"/>
                      <a:r>
                        <a:rPr lang="en-US" sz="1800">
                          <a:effectLst/>
                        </a:rPr>
                        <a:t>401</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Akon</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CSE</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Mr. X</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53337</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41998">
                <a:tc>
                  <a:txBody>
                    <a:bodyPr/>
                    <a:lstStyle/>
                    <a:p>
                      <a:pPr algn="l" fontAlgn="t"/>
                      <a:r>
                        <a:rPr lang="en-US" sz="1800">
                          <a:effectLst/>
                        </a:rPr>
                        <a:t>402</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Bkon</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CSE</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Mr. X</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53337</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741998">
                <a:tc>
                  <a:txBody>
                    <a:bodyPr/>
                    <a:lstStyle/>
                    <a:p>
                      <a:pPr algn="l" fontAlgn="t"/>
                      <a:r>
                        <a:rPr lang="en-US" sz="1800">
                          <a:effectLst/>
                        </a:rPr>
                        <a:t>403</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Ckon</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CSE</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Mr. X</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53337</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41998">
                <a:tc>
                  <a:txBody>
                    <a:bodyPr/>
                    <a:lstStyle/>
                    <a:p>
                      <a:pPr algn="l" fontAlgn="t"/>
                      <a:r>
                        <a:rPr lang="en-US" sz="1800">
                          <a:effectLst/>
                        </a:rPr>
                        <a:t>404</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Dkon</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CSE</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Mr. X</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53337</a:t>
                      </a:r>
                    </a:p>
                  </a:txBody>
                  <a:tcPr marL="76200" marR="76200" marT="76184" marB="761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2" name="Rectangle 1"/>
          <p:cNvSpPr/>
          <p:nvPr/>
        </p:nvSpPr>
        <p:spPr>
          <a:xfrm>
            <a:off x="533400" y="1219200"/>
            <a:ext cx="8153400" cy="1015663"/>
          </a:xfrm>
          <a:prstGeom prst="rect">
            <a:avLst/>
          </a:prstGeom>
        </p:spPr>
        <p:txBody>
          <a:bodyPr wrap="square">
            <a:spAutoFit/>
          </a:bodyPr>
          <a:lstStyle/>
          <a:p>
            <a:pPr algn="just"/>
            <a:r>
              <a:rPr lang="en-US" sz="2000" b="0" i="0" dirty="0" smtClean="0">
                <a:solidFill>
                  <a:srgbClr val="FF0000"/>
                </a:solidFill>
                <a:effectLst/>
                <a:latin typeface="Arial" panose="020B0604020202020204" pitchFamily="34" charset="0"/>
              </a:rPr>
              <a:t>extra memory space </a:t>
            </a:r>
            <a:r>
              <a:rPr lang="en-US" sz="2000" b="0" i="0" dirty="0" smtClean="0">
                <a:solidFill>
                  <a:srgbClr val="000000"/>
                </a:solidFill>
                <a:effectLst/>
                <a:latin typeface="Arial" panose="020B0604020202020204" pitchFamily="34" charset="0"/>
              </a:rPr>
              <a:t>but will also make it </a:t>
            </a:r>
            <a:r>
              <a:rPr lang="en-US" sz="2000" b="0" i="0" dirty="0" smtClean="0">
                <a:solidFill>
                  <a:srgbClr val="FF0000"/>
                </a:solidFill>
                <a:effectLst/>
                <a:latin typeface="Arial" panose="020B0604020202020204" pitchFamily="34" charset="0"/>
              </a:rPr>
              <a:t>difficult to handle and update the database, </a:t>
            </a:r>
            <a:r>
              <a:rPr lang="en-US" sz="2000" b="0" i="0" dirty="0" smtClean="0">
                <a:solidFill>
                  <a:srgbClr val="000000"/>
                </a:solidFill>
                <a:effectLst/>
                <a:latin typeface="Arial" panose="020B0604020202020204" pitchFamily="34" charset="0"/>
              </a:rPr>
              <a:t>without facing </a:t>
            </a:r>
            <a:r>
              <a:rPr lang="en-US" sz="2000" b="0" i="0" dirty="0" smtClean="0">
                <a:solidFill>
                  <a:srgbClr val="FF0000"/>
                </a:solidFill>
                <a:effectLst/>
                <a:latin typeface="Arial" panose="020B0604020202020204" pitchFamily="34" charset="0"/>
              </a:rPr>
              <a:t>data loss. Insertion, </a:t>
            </a:r>
            <a:r>
              <a:rPr lang="en-US" sz="2000" b="0" i="0" dirty="0" err="1" smtClean="0">
                <a:solidFill>
                  <a:srgbClr val="FF0000"/>
                </a:solidFill>
                <a:effectLst/>
                <a:latin typeface="Arial" panose="020B0604020202020204" pitchFamily="34" charset="0"/>
              </a:rPr>
              <a:t>Updation</a:t>
            </a:r>
            <a:r>
              <a:rPr lang="en-US" sz="2000" b="0" i="0" dirty="0" smtClean="0">
                <a:solidFill>
                  <a:srgbClr val="FF0000"/>
                </a:solidFill>
                <a:effectLst/>
                <a:latin typeface="Arial" panose="020B0604020202020204" pitchFamily="34" charset="0"/>
              </a:rPr>
              <a:t> and Deletion </a:t>
            </a:r>
            <a:r>
              <a:rPr lang="en-US" sz="2000" b="0" i="0" dirty="0" err="1" smtClean="0">
                <a:solidFill>
                  <a:srgbClr val="FF0000"/>
                </a:solidFill>
                <a:effectLst/>
                <a:latin typeface="Arial" panose="020B0604020202020204" pitchFamily="34" charset="0"/>
              </a:rPr>
              <a:t>Anamolies</a:t>
            </a:r>
            <a:r>
              <a:rPr lang="en-US" sz="2000" b="0" i="0" dirty="0" smtClean="0">
                <a:solidFill>
                  <a:srgbClr val="FF0000"/>
                </a:solidFill>
                <a:effectLst/>
                <a:latin typeface="Arial" panose="020B0604020202020204" pitchFamily="34" charset="0"/>
              </a:rPr>
              <a:t> </a:t>
            </a:r>
            <a:r>
              <a:rPr lang="en-US" sz="2000" b="0" i="0" dirty="0" smtClean="0">
                <a:solidFill>
                  <a:srgbClr val="000000"/>
                </a:solidFill>
                <a:effectLst/>
                <a:latin typeface="Arial" panose="020B0604020202020204" pitchFamily="34" charset="0"/>
              </a:rPr>
              <a:t>are very frequent if database is not normalized.</a:t>
            </a:r>
            <a:endParaRPr lang="en-US" sz="2000" dirty="0"/>
          </a:p>
        </p:txBody>
      </p:sp>
    </p:spTree>
    <p:extLst>
      <p:ext uri="{BB962C8B-B14F-4D97-AF65-F5344CB8AC3E}">
        <p14:creationId xmlns:p14="http://schemas.microsoft.com/office/powerpoint/2010/main" val="12530072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smtClean="0"/>
          </a:p>
        </p:txBody>
      </p:sp>
      <p:sp>
        <p:nvSpPr>
          <p:cNvPr id="18435"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May 2012</a:t>
            </a:r>
          </a:p>
        </p:txBody>
      </p:sp>
      <p:sp>
        <p:nvSpPr>
          <p:cNvPr id="1843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91.2814</a:t>
            </a:r>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619F74-0BFD-4F6A-9049-74BD8291F84D}" type="slidenum">
              <a:rPr lang="en-US" sz="1200">
                <a:solidFill>
                  <a:srgbClr val="898989"/>
                </a:solidFill>
              </a:rPr>
              <a:pPr/>
              <a:t>63</a:t>
            </a:fld>
            <a:endParaRPr lang="en-US" sz="1200">
              <a:solidFill>
                <a:srgbClr val="898989"/>
              </a:solidFill>
            </a:endParaRPr>
          </a:p>
        </p:txBody>
      </p:sp>
      <p:sp>
        <p:nvSpPr>
          <p:cNvPr id="18438" name="Rectangle 5"/>
          <p:cNvSpPr>
            <a:spLocks noChangeArrowheads="1"/>
          </p:cNvSpPr>
          <p:nvPr/>
        </p:nvSpPr>
        <p:spPr bwMode="auto">
          <a:xfrm>
            <a:off x="3143250" y="3198813"/>
            <a:ext cx="2857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b="1" dirty="0">
                <a:solidFill>
                  <a:srgbClr val="BF360C"/>
                </a:solidFill>
                <a:latin typeface="roboto"/>
              </a:rPr>
              <a:t>Insertion Anomaly</a:t>
            </a:r>
          </a:p>
        </p:txBody>
      </p:sp>
      <p:sp>
        <p:nvSpPr>
          <p:cNvPr id="18439" name="Rectangle 6"/>
          <p:cNvSpPr>
            <a:spLocks noChangeArrowheads="1"/>
          </p:cNvSpPr>
          <p:nvPr/>
        </p:nvSpPr>
        <p:spPr bwMode="auto">
          <a:xfrm>
            <a:off x="2133600" y="2076450"/>
            <a:ext cx="2890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b="1" dirty="0" err="1">
                <a:solidFill>
                  <a:srgbClr val="BF360C"/>
                </a:solidFill>
                <a:latin typeface="roboto"/>
              </a:rPr>
              <a:t>Updation</a:t>
            </a:r>
            <a:r>
              <a:rPr lang="en-US" b="1" dirty="0">
                <a:solidFill>
                  <a:srgbClr val="BF360C"/>
                </a:solidFill>
                <a:latin typeface="roboto"/>
              </a:rPr>
              <a:t> Anomaly</a:t>
            </a:r>
          </a:p>
        </p:txBody>
      </p:sp>
      <p:sp>
        <p:nvSpPr>
          <p:cNvPr id="18440" name="Rectangle 7"/>
          <p:cNvSpPr>
            <a:spLocks noChangeArrowheads="1"/>
          </p:cNvSpPr>
          <p:nvPr/>
        </p:nvSpPr>
        <p:spPr bwMode="auto">
          <a:xfrm>
            <a:off x="4343400" y="4550569"/>
            <a:ext cx="277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b="1" dirty="0">
                <a:solidFill>
                  <a:srgbClr val="BF360C"/>
                </a:solidFill>
                <a:latin typeface="roboto"/>
              </a:rPr>
              <a:t>Deletion Anomaly</a:t>
            </a:r>
          </a:p>
        </p:txBody>
      </p:sp>
    </p:spTree>
    <p:extLst>
      <p:ext uri="{BB962C8B-B14F-4D97-AF65-F5344CB8AC3E}">
        <p14:creationId xmlns:p14="http://schemas.microsoft.com/office/powerpoint/2010/main" val="18006594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dirty="0" smtClean="0">
                <a:solidFill>
                  <a:srgbClr val="BF360C"/>
                </a:solidFill>
                <a:latin typeface="roboto"/>
              </a:rPr>
              <a:t>Insertion Anomaly</a:t>
            </a:r>
            <a:br>
              <a:rPr lang="en-US" b="1" dirty="0" smtClean="0">
                <a:solidFill>
                  <a:srgbClr val="BF360C"/>
                </a:solidFill>
                <a:latin typeface="roboto"/>
              </a:rPr>
            </a:br>
            <a:endParaRPr lang="en-US" dirty="0"/>
          </a:p>
        </p:txBody>
      </p:sp>
      <p:sp>
        <p:nvSpPr>
          <p:cNvPr id="7" name="Content Placeholder 6"/>
          <p:cNvSpPr>
            <a:spLocks noGrp="1"/>
          </p:cNvSpPr>
          <p:nvPr>
            <p:ph idx="1"/>
          </p:nvPr>
        </p:nvSpPr>
        <p:spPr>
          <a:xfrm>
            <a:off x="457200" y="1600200"/>
            <a:ext cx="8686800" cy="4525963"/>
          </a:xfrm>
        </p:spPr>
        <p:txBody>
          <a:bodyPr>
            <a:normAutofit lnSpcReduction="10000"/>
          </a:bodyPr>
          <a:lstStyle/>
          <a:p>
            <a:r>
              <a:rPr lang="en-US" dirty="0"/>
              <a:t>Suppose for a new admission, until and unless a student opts for a branch, data of the student cannot be inserted, or else we will have to set the branch information as </a:t>
            </a:r>
            <a:r>
              <a:rPr lang="en-US" b="1" dirty="0"/>
              <a:t>NULL</a:t>
            </a:r>
            <a:r>
              <a:rPr lang="en-US" dirty="0"/>
              <a:t>.</a:t>
            </a:r>
          </a:p>
          <a:p>
            <a:r>
              <a:rPr lang="en-US" dirty="0"/>
              <a:t>Also, if we have to insert data of 100 students of same branch, then the branch information will be repeated for all those 100 students.</a:t>
            </a:r>
          </a:p>
          <a:p>
            <a:r>
              <a:rPr lang="en-US" dirty="0"/>
              <a:t>These scenarios are nothing but </a:t>
            </a:r>
            <a:r>
              <a:rPr lang="en-US" b="1" dirty="0"/>
              <a:t>Insertion anomalies</a:t>
            </a:r>
            <a:r>
              <a:rPr lang="en-US" dirty="0"/>
              <a:t>.</a:t>
            </a:r>
          </a:p>
          <a:p>
            <a:endParaRPr lang="en-US" dirty="0"/>
          </a:p>
        </p:txBody>
      </p:sp>
      <p:sp>
        <p:nvSpPr>
          <p:cNvPr id="3" name="Date Placeholder 2"/>
          <p:cNvSpPr>
            <a:spLocks noGrp="1"/>
          </p:cNvSpPr>
          <p:nvPr>
            <p:ph type="dt" sz="half" idx="10"/>
          </p:nvPr>
        </p:nvSpPr>
        <p:spPr/>
        <p:txBody>
          <a:bodyPr/>
          <a:lstStyle/>
          <a:p>
            <a:pPr>
              <a:defRPr/>
            </a:pPr>
            <a:r>
              <a:rPr lang="en-US" smtClean="0"/>
              <a:t>May 2012</a:t>
            </a:r>
            <a:endParaRPr lang="en-US"/>
          </a:p>
        </p:txBody>
      </p:sp>
      <p:sp>
        <p:nvSpPr>
          <p:cNvPr id="4" name="Footer Placeholder 3"/>
          <p:cNvSpPr>
            <a:spLocks noGrp="1"/>
          </p:cNvSpPr>
          <p:nvPr>
            <p:ph type="ftr" sz="quarter" idx="4294967295"/>
          </p:nvPr>
        </p:nvSpPr>
        <p:spPr>
          <a:xfrm>
            <a:off x="3124200" y="6365875"/>
            <a:ext cx="2895600" cy="365125"/>
          </a:xfrm>
          <a:prstGeom prst="rect">
            <a:avLst/>
          </a:prstGeom>
        </p:spPr>
        <p:txBody>
          <a:bodyPr/>
          <a:lstStyle/>
          <a:p>
            <a:pPr>
              <a:defRPr/>
            </a:pPr>
            <a:r>
              <a:rPr lang="en-US" smtClean="0"/>
              <a:t>91.2814</a:t>
            </a:r>
            <a:endParaRPr lang="en-US"/>
          </a:p>
        </p:txBody>
      </p:sp>
      <p:sp>
        <p:nvSpPr>
          <p:cNvPr id="5" name="Slide Number Placeholder 4"/>
          <p:cNvSpPr>
            <a:spLocks noGrp="1"/>
          </p:cNvSpPr>
          <p:nvPr>
            <p:ph type="sldNum" sz="quarter" idx="12"/>
          </p:nvPr>
        </p:nvSpPr>
        <p:spPr/>
        <p:txBody>
          <a:bodyPr/>
          <a:lstStyle/>
          <a:p>
            <a:pPr>
              <a:defRPr/>
            </a:pPr>
            <a:fld id="{7C38A891-BDB4-47AD-BC2F-7423DE78B693}" type="slidenum">
              <a:rPr lang="en-US" smtClean="0"/>
              <a:pPr>
                <a:defRPr/>
              </a:pPr>
              <a:t>64</a:t>
            </a:fld>
            <a:endParaRPr lang="en-US"/>
          </a:p>
        </p:txBody>
      </p:sp>
    </p:spTree>
    <p:extLst>
      <p:ext uri="{BB962C8B-B14F-4D97-AF65-F5344CB8AC3E}">
        <p14:creationId xmlns:p14="http://schemas.microsoft.com/office/powerpoint/2010/main" val="3904703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dirty="0" err="1" smtClean="0">
                <a:solidFill>
                  <a:srgbClr val="BF360C"/>
                </a:solidFill>
                <a:latin typeface="roboto"/>
              </a:rPr>
              <a:t>Updation</a:t>
            </a:r>
            <a:r>
              <a:rPr lang="en-US" b="1" dirty="0" smtClean="0">
                <a:solidFill>
                  <a:srgbClr val="BF360C"/>
                </a:solidFill>
                <a:latin typeface="roboto"/>
              </a:rPr>
              <a:t> Anomaly</a:t>
            </a:r>
            <a:br>
              <a:rPr lang="en-US" b="1" dirty="0" smtClean="0">
                <a:solidFill>
                  <a:srgbClr val="BF360C"/>
                </a:solidFill>
                <a:latin typeface="roboto"/>
              </a:rPr>
            </a:br>
            <a:endParaRPr lang="en-US" dirty="0"/>
          </a:p>
        </p:txBody>
      </p:sp>
      <p:sp>
        <p:nvSpPr>
          <p:cNvPr id="7" name="Content Placeholder 6"/>
          <p:cNvSpPr>
            <a:spLocks noGrp="1"/>
          </p:cNvSpPr>
          <p:nvPr>
            <p:ph idx="1"/>
          </p:nvPr>
        </p:nvSpPr>
        <p:spPr>
          <a:xfrm>
            <a:off x="457200" y="1600200"/>
            <a:ext cx="8458200" cy="4525963"/>
          </a:xfrm>
        </p:spPr>
        <p:txBody>
          <a:bodyPr/>
          <a:lstStyle/>
          <a:p>
            <a:r>
              <a:rPr lang="en-US" dirty="0"/>
              <a:t>What if Mr. X leaves the college? or is no longer the HOD of computer science department? </a:t>
            </a:r>
            <a:endParaRPr lang="en-US" dirty="0" smtClean="0"/>
          </a:p>
          <a:p>
            <a:r>
              <a:rPr lang="en-US" dirty="0" smtClean="0"/>
              <a:t>In </a:t>
            </a:r>
            <a:r>
              <a:rPr lang="en-US" dirty="0"/>
              <a:t>that case all the student records will have to be updated, and if by mistake we miss any record, it will lead to </a:t>
            </a:r>
            <a:r>
              <a:rPr lang="en-US" dirty="0">
                <a:solidFill>
                  <a:srgbClr val="FF0000"/>
                </a:solidFill>
              </a:rPr>
              <a:t>data inconsistency</a:t>
            </a:r>
            <a:r>
              <a:rPr lang="en-US" dirty="0"/>
              <a:t>. This is </a:t>
            </a:r>
            <a:r>
              <a:rPr lang="en-US" dirty="0" err="1"/>
              <a:t>Updation</a:t>
            </a:r>
            <a:r>
              <a:rPr lang="en-US" dirty="0"/>
              <a:t> anomaly.</a:t>
            </a:r>
            <a:endParaRPr lang="en-US" dirty="0"/>
          </a:p>
        </p:txBody>
      </p:sp>
      <p:sp>
        <p:nvSpPr>
          <p:cNvPr id="3" name="Date Placeholder 2"/>
          <p:cNvSpPr>
            <a:spLocks noGrp="1"/>
          </p:cNvSpPr>
          <p:nvPr>
            <p:ph type="dt" sz="half" idx="10"/>
          </p:nvPr>
        </p:nvSpPr>
        <p:spPr/>
        <p:txBody>
          <a:bodyPr/>
          <a:lstStyle/>
          <a:p>
            <a:pPr>
              <a:defRPr/>
            </a:pPr>
            <a:r>
              <a:rPr lang="en-US" smtClean="0"/>
              <a:t>May 2012</a:t>
            </a:r>
            <a:endParaRPr lang="en-US"/>
          </a:p>
        </p:txBody>
      </p:sp>
      <p:sp>
        <p:nvSpPr>
          <p:cNvPr id="4" name="Footer Placeholder 3"/>
          <p:cNvSpPr>
            <a:spLocks noGrp="1"/>
          </p:cNvSpPr>
          <p:nvPr>
            <p:ph type="ftr" sz="quarter" idx="4294967295"/>
          </p:nvPr>
        </p:nvSpPr>
        <p:spPr>
          <a:xfrm>
            <a:off x="3124200" y="6365875"/>
            <a:ext cx="2895600" cy="365125"/>
          </a:xfrm>
          <a:prstGeom prst="rect">
            <a:avLst/>
          </a:prstGeom>
        </p:spPr>
        <p:txBody>
          <a:bodyPr/>
          <a:lstStyle/>
          <a:p>
            <a:pPr>
              <a:defRPr/>
            </a:pPr>
            <a:r>
              <a:rPr lang="en-US" smtClean="0"/>
              <a:t>91.2814</a:t>
            </a:r>
            <a:endParaRPr lang="en-US"/>
          </a:p>
        </p:txBody>
      </p:sp>
      <p:sp>
        <p:nvSpPr>
          <p:cNvPr id="5" name="Slide Number Placeholder 4"/>
          <p:cNvSpPr>
            <a:spLocks noGrp="1"/>
          </p:cNvSpPr>
          <p:nvPr>
            <p:ph type="sldNum" sz="quarter" idx="12"/>
          </p:nvPr>
        </p:nvSpPr>
        <p:spPr/>
        <p:txBody>
          <a:bodyPr/>
          <a:lstStyle/>
          <a:p>
            <a:pPr>
              <a:defRPr/>
            </a:pPr>
            <a:fld id="{7C38A891-BDB4-47AD-BC2F-7423DE78B693}" type="slidenum">
              <a:rPr lang="en-US" smtClean="0"/>
              <a:pPr>
                <a:defRPr/>
              </a:pPr>
              <a:t>65</a:t>
            </a:fld>
            <a:endParaRPr lang="en-US"/>
          </a:p>
        </p:txBody>
      </p:sp>
    </p:spTree>
    <p:extLst>
      <p:ext uri="{BB962C8B-B14F-4D97-AF65-F5344CB8AC3E}">
        <p14:creationId xmlns:p14="http://schemas.microsoft.com/office/powerpoint/2010/main" val="17695927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dirty="0" smtClean="0">
                <a:solidFill>
                  <a:srgbClr val="BF360C"/>
                </a:solidFill>
                <a:latin typeface="roboto"/>
              </a:rPr>
              <a:t>Deletion Anomaly</a:t>
            </a:r>
            <a:br>
              <a:rPr lang="en-US" b="1" dirty="0" smtClean="0">
                <a:solidFill>
                  <a:srgbClr val="BF360C"/>
                </a:solidFill>
                <a:latin typeface="roboto"/>
              </a:rPr>
            </a:br>
            <a:endParaRPr lang="en-US" dirty="0"/>
          </a:p>
        </p:txBody>
      </p:sp>
      <p:sp>
        <p:nvSpPr>
          <p:cNvPr id="7" name="Content Placeholder 6"/>
          <p:cNvSpPr>
            <a:spLocks noGrp="1"/>
          </p:cNvSpPr>
          <p:nvPr>
            <p:ph idx="1"/>
          </p:nvPr>
        </p:nvSpPr>
        <p:spPr>
          <a:xfrm>
            <a:off x="457200" y="1600200"/>
            <a:ext cx="8458200" cy="4525963"/>
          </a:xfrm>
        </p:spPr>
        <p:txBody>
          <a:bodyPr/>
          <a:lstStyle/>
          <a:p>
            <a:r>
              <a:rPr lang="en-US" dirty="0"/>
              <a:t>In our </a:t>
            </a:r>
            <a:r>
              <a:rPr lang="en-US" b="1" dirty="0"/>
              <a:t>Student</a:t>
            </a:r>
            <a:r>
              <a:rPr lang="en-US" dirty="0"/>
              <a:t> table, two different </a:t>
            </a:r>
            <a:r>
              <a:rPr lang="en-US" dirty="0" err="1"/>
              <a:t>informations</a:t>
            </a:r>
            <a:r>
              <a:rPr lang="en-US" dirty="0"/>
              <a:t> are kept together, Student information and Branch information. </a:t>
            </a:r>
            <a:endParaRPr lang="en-US" dirty="0" smtClean="0"/>
          </a:p>
          <a:p>
            <a:r>
              <a:rPr lang="en-US" dirty="0" smtClean="0"/>
              <a:t>Hence</a:t>
            </a:r>
            <a:r>
              <a:rPr lang="en-US" dirty="0"/>
              <a:t>, at the end of the academic year, if student records are deleted, we will also lose the branch information. </a:t>
            </a:r>
            <a:endParaRPr lang="en-US" dirty="0" smtClean="0"/>
          </a:p>
          <a:p>
            <a:r>
              <a:rPr lang="en-US" dirty="0" smtClean="0"/>
              <a:t>This </a:t>
            </a:r>
            <a:r>
              <a:rPr lang="en-US" dirty="0"/>
              <a:t>is Deletion anomaly.</a:t>
            </a:r>
            <a:endParaRPr lang="en-US" dirty="0"/>
          </a:p>
        </p:txBody>
      </p:sp>
      <p:sp>
        <p:nvSpPr>
          <p:cNvPr id="3" name="Date Placeholder 2"/>
          <p:cNvSpPr>
            <a:spLocks noGrp="1"/>
          </p:cNvSpPr>
          <p:nvPr>
            <p:ph type="dt" sz="half" idx="10"/>
          </p:nvPr>
        </p:nvSpPr>
        <p:spPr/>
        <p:txBody>
          <a:bodyPr/>
          <a:lstStyle/>
          <a:p>
            <a:pPr>
              <a:defRPr/>
            </a:pPr>
            <a:r>
              <a:rPr lang="en-US" smtClean="0"/>
              <a:t>May 2012</a:t>
            </a:r>
            <a:endParaRPr lang="en-US"/>
          </a:p>
        </p:txBody>
      </p:sp>
      <p:sp>
        <p:nvSpPr>
          <p:cNvPr id="4" name="Footer Placeholder 3"/>
          <p:cNvSpPr>
            <a:spLocks noGrp="1"/>
          </p:cNvSpPr>
          <p:nvPr>
            <p:ph type="ftr" sz="quarter" idx="4294967295"/>
          </p:nvPr>
        </p:nvSpPr>
        <p:spPr>
          <a:xfrm>
            <a:off x="3124200" y="6365875"/>
            <a:ext cx="2895600" cy="365125"/>
          </a:xfrm>
          <a:prstGeom prst="rect">
            <a:avLst/>
          </a:prstGeom>
        </p:spPr>
        <p:txBody>
          <a:bodyPr/>
          <a:lstStyle/>
          <a:p>
            <a:pPr>
              <a:defRPr/>
            </a:pPr>
            <a:r>
              <a:rPr lang="en-US" smtClean="0"/>
              <a:t>91.2814</a:t>
            </a:r>
            <a:endParaRPr lang="en-US"/>
          </a:p>
        </p:txBody>
      </p:sp>
      <p:sp>
        <p:nvSpPr>
          <p:cNvPr id="5" name="Slide Number Placeholder 4"/>
          <p:cNvSpPr>
            <a:spLocks noGrp="1"/>
          </p:cNvSpPr>
          <p:nvPr>
            <p:ph type="sldNum" sz="quarter" idx="12"/>
          </p:nvPr>
        </p:nvSpPr>
        <p:spPr/>
        <p:txBody>
          <a:bodyPr/>
          <a:lstStyle/>
          <a:p>
            <a:pPr>
              <a:defRPr/>
            </a:pPr>
            <a:fld id="{7C38A891-BDB4-47AD-BC2F-7423DE78B693}" type="slidenum">
              <a:rPr lang="en-US" smtClean="0"/>
              <a:pPr>
                <a:defRPr/>
              </a:pPr>
              <a:t>66</a:t>
            </a:fld>
            <a:endParaRPr lang="en-US"/>
          </a:p>
        </p:txBody>
      </p:sp>
    </p:spTree>
    <p:extLst>
      <p:ext uri="{BB962C8B-B14F-4D97-AF65-F5344CB8AC3E}">
        <p14:creationId xmlns:p14="http://schemas.microsoft.com/office/powerpoint/2010/main" val="14554753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CA" b="1" smtClean="0">
                <a:latin typeface="Arial" panose="020B0604020202020204" pitchFamily="34" charset="0"/>
              </a:rPr>
              <a:t>Functional Dependencies</a:t>
            </a:r>
            <a:endParaRPr lang="en-US" b="1" smtClean="0">
              <a:latin typeface="Arial" panose="020B0604020202020204" pitchFamily="34" charset="0"/>
            </a:endParaRPr>
          </a:p>
        </p:txBody>
      </p:sp>
      <p:sp>
        <p:nvSpPr>
          <p:cNvPr id="6"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92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B1CEDB7-D8B3-417B-AB74-66C47E564D8B}" type="slidenum">
              <a:rPr lang="en-US" sz="1200">
                <a:solidFill>
                  <a:srgbClr val="898989"/>
                </a:solidFill>
                <a:latin typeface="Times New Roman" panose="02020603050405020304" pitchFamily="18" charset="0"/>
              </a:rPr>
              <a:pPr>
                <a:spcBef>
                  <a:spcPct val="0"/>
                </a:spcBef>
                <a:buFontTx/>
                <a:buNone/>
              </a:pPr>
              <a:t>67</a:t>
            </a:fld>
            <a:endParaRPr lang="en-US" sz="1200">
              <a:solidFill>
                <a:srgbClr val="898989"/>
              </a:solidFill>
              <a:latin typeface="Times New Roman" panose="02020603050405020304" pitchFamily="18" charset="0"/>
            </a:endParaRPr>
          </a:p>
        </p:txBody>
      </p:sp>
      <p:sp>
        <p:nvSpPr>
          <p:cNvPr id="9221" name="Text Box 3"/>
          <p:cNvSpPr txBox="1">
            <a:spLocks noChangeArrowheads="1"/>
          </p:cNvSpPr>
          <p:nvPr/>
        </p:nvSpPr>
        <p:spPr bwMode="auto">
          <a:xfrm>
            <a:off x="766763" y="1219200"/>
            <a:ext cx="8077200" cy="24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669925">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1200"/>
              </a:spcBef>
              <a:spcAft>
                <a:spcPts val="1200"/>
              </a:spcAft>
              <a:buFontTx/>
              <a:buNone/>
            </a:pPr>
            <a:r>
              <a:rPr lang="en-CA" sz="2400" b="1">
                <a:latin typeface="Arial" panose="020B0604020202020204" pitchFamily="34" charset="0"/>
              </a:rPr>
              <a:t>Functional Dependencies</a:t>
            </a:r>
          </a:p>
          <a:p>
            <a:pPr>
              <a:spcBef>
                <a:spcPct val="0"/>
              </a:spcBef>
              <a:buFontTx/>
              <a:buNone/>
            </a:pPr>
            <a:r>
              <a:rPr lang="en-CA" sz="2400">
                <a:latin typeface="Arial" panose="020B0604020202020204" pitchFamily="34" charset="0"/>
              </a:rPr>
              <a:t>We say an attribute, B, has a </a:t>
            </a:r>
            <a:r>
              <a:rPr lang="en-CA" sz="2400" i="1">
                <a:latin typeface="Arial" panose="020B0604020202020204" pitchFamily="34" charset="0"/>
              </a:rPr>
              <a:t>functional dependency</a:t>
            </a:r>
            <a:r>
              <a:rPr lang="en-CA" sz="2400">
                <a:latin typeface="Arial" panose="020B0604020202020204" pitchFamily="34" charset="0"/>
              </a:rPr>
              <a:t> on another attribute, A, if for any two records, which have</a:t>
            </a:r>
          </a:p>
          <a:p>
            <a:pPr>
              <a:spcBef>
                <a:spcPct val="0"/>
              </a:spcBef>
              <a:buFontTx/>
              <a:buNone/>
            </a:pPr>
            <a:r>
              <a:rPr lang="en-CA" sz="2400">
                <a:latin typeface="Arial" panose="020B0604020202020204" pitchFamily="34" charset="0"/>
              </a:rPr>
              <a:t>the same value for A, then the values for B in these two records must be the same. We illustrate this as:</a:t>
            </a:r>
          </a:p>
          <a:p>
            <a:pPr lvl="1">
              <a:spcBef>
                <a:spcPct val="0"/>
              </a:spcBef>
              <a:buFontTx/>
              <a:buNone/>
            </a:pPr>
            <a:r>
              <a:rPr lang="en-CA" sz="2400">
                <a:latin typeface="Arial" panose="020B0604020202020204" pitchFamily="34" charset="0"/>
              </a:rPr>
              <a:t>A </a:t>
            </a:r>
            <a:r>
              <a:rPr lang="en-CA" sz="2400" noProof="1">
                <a:latin typeface="Arial" panose="020B0604020202020204" pitchFamily="34" charset="0"/>
                <a:sym typeface="Wingdings" panose="05000000000000000000" pitchFamily="2" charset="2"/>
              </a:rPr>
              <a:t></a:t>
            </a:r>
            <a:r>
              <a:rPr lang="en-CA" sz="2400">
                <a:latin typeface="Arial" panose="020B0604020202020204" pitchFamily="34" charset="0"/>
              </a:rPr>
              <a:t> B</a:t>
            </a:r>
          </a:p>
        </p:txBody>
      </p:sp>
      <p:sp>
        <p:nvSpPr>
          <p:cNvPr id="9222" name="Text Box 4"/>
          <p:cNvSpPr txBox="1">
            <a:spLocks noChangeArrowheads="1"/>
          </p:cNvSpPr>
          <p:nvPr/>
        </p:nvSpPr>
        <p:spPr bwMode="auto">
          <a:xfrm>
            <a:off x="842963" y="3733800"/>
            <a:ext cx="7696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b="1">
                <a:latin typeface="Times New Roman" panose="02020603050405020304" pitchFamily="18" charset="0"/>
              </a:rPr>
              <a:t>Example</a:t>
            </a:r>
            <a:r>
              <a:rPr lang="en-CA" sz="2400">
                <a:latin typeface="Times New Roman" panose="02020603050405020304" pitchFamily="18" charset="0"/>
              </a:rPr>
              <a:t>: Suppose we keep track of employee email addresses, and we only track one email address for each employee. Suppose each employee is identified by their unique employee number. We say there is a functional dependency of email address on employee number:</a:t>
            </a:r>
          </a:p>
          <a:p>
            <a:pPr>
              <a:spcBef>
                <a:spcPct val="0"/>
              </a:spcBef>
              <a:buFontTx/>
              <a:buNone/>
            </a:pPr>
            <a:endParaRPr lang="en-CA" sz="2400">
              <a:latin typeface="Times New Roman" panose="02020603050405020304" pitchFamily="18" charset="0"/>
            </a:endParaRPr>
          </a:p>
          <a:p>
            <a:pPr lvl="2">
              <a:spcBef>
                <a:spcPct val="0"/>
              </a:spcBef>
              <a:buFontTx/>
              <a:buNone/>
            </a:pPr>
            <a:r>
              <a:rPr lang="en-CA">
                <a:latin typeface="Times New Roman" panose="02020603050405020304" pitchFamily="18" charset="0"/>
              </a:rPr>
              <a:t>employee number </a:t>
            </a:r>
            <a:r>
              <a:rPr lang="en-CA" noProof="1">
                <a:latin typeface="Times New Roman" panose="02020603050405020304" pitchFamily="18" charset="0"/>
              </a:rPr>
              <a:t> </a:t>
            </a:r>
            <a:r>
              <a:rPr lang="en-CA" noProof="1">
                <a:latin typeface="Times New Roman" panose="02020603050405020304" pitchFamily="18" charset="0"/>
                <a:sym typeface="Wingdings" panose="05000000000000000000" pitchFamily="2" charset="2"/>
              </a:rPr>
              <a:t></a:t>
            </a:r>
            <a:r>
              <a:rPr lang="en-CA" noProof="1">
                <a:latin typeface="Times New Roman" panose="02020603050405020304" pitchFamily="18" charset="0"/>
              </a:rPr>
              <a:t> </a:t>
            </a:r>
            <a:r>
              <a:rPr lang="en-CA">
                <a:latin typeface="Times New Roman" panose="02020603050405020304" pitchFamily="18" charset="0"/>
              </a:rPr>
              <a:t>email address </a:t>
            </a:r>
            <a:endParaRPr lang="en-US">
              <a:latin typeface="Times New Roman" panose="02020603050405020304" pitchFamily="18" charset="0"/>
            </a:endParaRPr>
          </a:p>
        </p:txBody>
      </p:sp>
    </p:spTree>
    <p:extLst>
      <p:ext uri="{BB962C8B-B14F-4D97-AF65-F5344CB8AC3E}">
        <p14:creationId xmlns:p14="http://schemas.microsoft.com/office/powerpoint/2010/main" val="14099556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CA" b="1" smtClean="0">
                <a:latin typeface="Arial" panose="020B0604020202020204" pitchFamily="34" charset="0"/>
              </a:rPr>
              <a:t>Functional Dependencies</a:t>
            </a:r>
            <a:endParaRPr lang="en-US" b="1" smtClean="0">
              <a:latin typeface="Arial" panose="020B0604020202020204" pitchFamily="34" charset="0"/>
            </a:endParaRPr>
          </a:p>
        </p:txBody>
      </p:sp>
      <p:sp>
        <p:nvSpPr>
          <p:cNvPr id="229"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102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0513A09-830E-4501-ABB2-5599E478B2BD}" type="slidenum">
              <a:rPr lang="en-US" sz="1200">
                <a:solidFill>
                  <a:srgbClr val="898989"/>
                </a:solidFill>
                <a:latin typeface="Times New Roman" panose="02020603050405020304" pitchFamily="18" charset="0"/>
              </a:rPr>
              <a:pPr>
                <a:spcBef>
                  <a:spcPct val="0"/>
                </a:spcBef>
                <a:buFontTx/>
                <a:buNone/>
              </a:pPr>
              <a:t>68</a:t>
            </a:fld>
            <a:endParaRPr lang="en-US" sz="1200">
              <a:solidFill>
                <a:srgbClr val="898989"/>
              </a:solidFill>
              <a:latin typeface="Times New Roman" panose="02020603050405020304" pitchFamily="18" charset="0"/>
            </a:endParaRPr>
          </a:p>
        </p:txBody>
      </p:sp>
      <p:sp>
        <p:nvSpPr>
          <p:cNvPr id="10245" name="Rectangle 296"/>
          <p:cNvSpPr>
            <a:spLocks noChangeArrowheads="1"/>
          </p:cNvSpPr>
          <p:nvPr/>
        </p:nvSpPr>
        <p:spPr bwMode="auto">
          <a:xfrm>
            <a:off x="6621463" y="1371600"/>
            <a:ext cx="11112"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46" name="Rectangle 313"/>
          <p:cNvSpPr>
            <a:spLocks noChangeArrowheads="1"/>
          </p:cNvSpPr>
          <p:nvPr/>
        </p:nvSpPr>
        <p:spPr bwMode="auto">
          <a:xfrm>
            <a:off x="6621463" y="1382713"/>
            <a:ext cx="11112" cy="3127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47" name="Rectangle 350"/>
          <p:cNvSpPr>
            <a:spLocks noChangeArrowheads="1"/>
          </p:cNvSpPr>
          <p:nvPr/>
        </p:nvSpPr>
        <p:spPr bwMode="auto">
          <a:xfrm>
            <a:off x="6621463" y="1706563"/>
            <a:ext cx="11112" cy="3127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48" name="Rectangle 373"/>
          <p:cNvSpPr>
            <a:spLocks noChangeArrowheads="1"/>
          </p:cNvSpPr>
          <p:nvPr/>
        </p:nvSpPr>
        <p:spPr bwMode="auto">
          <a:xfrm>
            <a:off x="6621463" y="2995613"/>
            <a:ext cx="111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49" name="Rectangle 387"/>
          <p:cNvSpPr>
            <a:spLocks noChangeArrowheads="1"/>
          </p:cNvSpPr>
          <p:nvPr/>
        </p:nvSpPr>
        <p:spPr bwMode="auto">
          <a:xfrm>
            <a:off x="6621463" y="2030413"/>
            <a:ext cx="11112" cy="3127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50" name="Rectangle 424"/>
          <p:cNvSpPr>
            <a:spLocks noChangeArrowheads="1"/>
          </p:cNvSpPr>
          <p:nvPr/>
        </p:nvSpPr>
        <p:spPr bwMode="auto">
          <a:xfrm>
            <a:off x="6621463" y="2347913"/>
            <a:ext cx="11112" cy="3127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51" name="Rectangle 447"/>
          <p:cNvSpPr>
            <a:spLocks noChangeArrowheads="1"/>
          </p:cNvSpPr>
          <p:nvPr/>
        </p:nvSpPr>
        <p:spPr bwMode="auto">
          <a:xfrm>
            <a:off x="6621463" y="2660650"/>
            <a:ext cx="11112"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52" name="Rectangle 461"/>
          <p:cNvSpPr>
            <a:spLocks noChangeArrowheads="1"/>
          </p:cNvSpPr>
          <p:nvPr/>
        </p:nvSpPr>
        <p:spPr bwMode="auto">
          <a:xfrm>
            <a:off x="6621463" y="2671763"/>
            <a:ext cx="11112" cy="3127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53" name="Rectangle 485"/>
          <p:cNvSpPr>
            <a:spLocks noChangeArrowheads="1"/>
          </p:cNvSpPr>
          <p:nvPr/>
        </p:nvSpPr>
        <p:spPr bwMode="auto">
          <a:xfrm>
            <a:off x="6621463" y="2979738"/>
            <a:ext cx="111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54" name="Rectangle 517"/>
          <p:cNvSpPr>
            <a:spLocks noChangeArrowheads="1"/>
          </p:cNvSpPr>
          <p:nvPr/>
        </p:nvSpPr>
        <p:spPr bwMode="auto">
          <a:xfrm>
            <a:off x="6621463" y="2990850"/>
            <a:ext cx="11112" cy="3127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grpSp>
        <p:nvGrpSpPr>
          <p:cNvPr id="10255" name="Group 534"/>
          <p:cNvGrpSpPr>
            <a:grpSpLocks/>
          </p:cNvGrpSpPr>
          <p:nvPr/>
        </p:nvGrpSpPr>
        <p:grpSpPr bwMode="auto">
          <a:xfrm>
            <a:off x="762000" y="1371600"/>
            <a:ext cx="7620000" cy="1944688"/>
            <a:chOff x="249" y="864"/>
            <a:chExt cx="5236" cy="1225"/>
          </a:xfrm>
        </p:grpSpPr>
        <p:sp>
          <p:nvSpPr>
            <p:cNvPr id="10258" name="Rectangle 269"/>
            <p:cNvSpPr>
              <a:spLocks noChangeArrowheads="1"/>
            </p:cNvSpPr>
            <p:nvPr/>
          </p:nvSpPr>
          <p:spPr bwMode="auto">
            <a:xfrm>
              <a:off x="256" y="871"/>
              <a:ext cx="1201" cy="19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59" name="Rectangle 270"/>
            <p:cNvSpPr>
              <a:spLocks noChangeArrowheads="1"/>
            </p:cNvSpPr>
            <p:nvPr/>
          </p:nvSpPr>
          <p:spPr bwMode="auto">
            <a:xfrm>
              <a:off x="552" y="874"/>
              <a:ext cx="76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b="1" u="sng">
                  <a:solidFill>
                    <a:srgbClr val="010000"/>
                  </a:solidFill>
                  <a:latin typeface="Times New Roman" panose="02020603050405020304" pitchFamily="18" charset="0"/>
                </a:rPr>
                <a:t>EmpNum</a:t>
              </a:r>
              <a:endParaRPr lang="en-US" sz="2400" u="sng">
                <a:latin typeface="Times New Roman" panose="02020603050405020304" pitchFamily="18" charset="0"/>
              </a:endParaRPr>
            </a:p>
          </p:txBody>
        </p:sp>
        <p:sp>
          <p:nvSpPr>
            <p:cNvPr id="10260" name="Rectangle 272"/>
            <p:cNvSpPr>
              <a:spLocks noChangeArrowheads="1"/>
            </p:cNvSpPr>
            <p:nvPr/>
          </p:nvSpPr>
          <p:spPr bwMode="auto">
            <a:xfrm>
              <a:off x="1464" y="871"/>
              <a:ext cx="1301" cy="19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61" name="Rectangle 273"/>
            <p:cNvSpPr>
              <a:spLocks noChangeArrowheads="1"/>
            </p:cNvSpPr>
            <p:nvPr/>
          </p:nvSpPr>
          <p:spPr bwMode="auto">
            <a:xfrm>
              <a:off x="1760" y="874"/>
              <a:ext cx="84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b="1">
                  <a:solidFill>
                    <a:srgbClr val="010000"/>
                  </a:solidFill>
                  <a:latin typeface="Times New Roman" panose="02020603050405020304" pitchFamily="18" charset="0"/>
                </a:rPr>
                <a:t>EmpEmail</a:t>
              </a:r>
              <a:endParaRPr lang="en-US" sz="2400">
                <a:latin typeface="Times New Roman" panose="02020603050405020304" pitchFamily="18" charset="0"/>
              </a:endParaRPr>
            </a:p>
          </p:txBody>
        </p:sp>
        <p:sp>
          <p:nvSpPr>
            <p:cNvPr id="10262" name="Rectangle 274"/>
            <p:cNvSpPr>
              <a:spLocks noChangeArrowheads="1"/>
            </p:cNvSpPr>
            <p:nvPr/>
          </p:nvSpPr>
          <p:spPr bwMode="auto">
            <a:xfrm>
              <a:off x="2772" y="871"/>
              <a:ext cx="1399" cy="19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63" name="Rectangle 275"/>
            <p:cNvSpPr>
              <a:spLocks noChangeArrowheads="1"/>
            </p:cNvSpPr>
            <p:nvPr/>
          </p:nvSpPr>
          <p:spPr bwMode="auto">
            <a:xfrm>
              <a:off x="3095" y="874"/>
              <a:ext cx="91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b="1">
                  <a:solidFill>
                    <a:srgbClr val="010000"/>
                  </a:solidFill>
                  <a:latin typeface="Times New Roman" panose="02020603050405020304" pitchFamily="18" charset="0"/>
                </a:rPr>
                <a:t>EmpFname</a:t>
              </a:r>
              <a:endParaRPr lang="en-US" sz="2400">
                <a:latin typeface="Times New Roman" panose="02020603050405020304" pitchFamily="18" charset="0"/>
              </a:endParaRPr>
            </a:p>
          </p:txBody>
        </p:sp>
        <p:sp>
          <p:nvSpPr>
            <p:cNvPr id="10264" name="Rectangle 276"/>
            <p:cNvSpPr>
              <a:spLocks noChangeArrowheads="1"/>
            </p:cNvSpPr>
            <p:nvPr/>
          </p:nvSpPr>
          <p:spPr bwMode="auto">
            <a:xfrm>
              <a:off x="4178" y="871"/>
              <a:ext cx="1300" cy="19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65" name="Rectangle 277"/>
            <p:cNvSpPr>
              <a:spLocks noChangeArrowheads="1"/>
            </p:cNvSpPr>
            <p:nvPr/>
          </p:nvSpPr>
          <p:spPr bwMode="auto">
            <a:xfrm>
              <a:off x="4447" y="874"/>
              <a:ext cx="92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b="1">
                  <a:solidFill>
                    <a:srgbClr val="010000"/>
                  </a:solidFill>
                  <a:latin typeface="Times New Roman" panose="02020603050405020304" pitchFamily="18" charset="0"/>
                </a:rPr>
                <a:t>EmpLname</a:t>
              </a:r>
              <a:endParaRPr lang="en-US" sz="2400">
                <a:latin typeface="Times New Roman" panose="02020603050405020304" pitchFamily="18" charset="0"/>
              </a:endParaRPr>
            </a:p>
          </p:txBody>
        </p:sp>
        <p:sp>
          <p:nvSpPr>
            <p:cNvPr id="10266" name="Rectangle 278"/>
            <p:cNvSpPr>
              <a:spLocks noChangeArrowheads="1"/>
            </p:cNvSpPr>
            <p:nvPr/>
          </p:nvSpPr>
          <p:spPr bwMode="auto">
            <a:xfrm>
              <a:off x="249" y="86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67" name="Line 279"/>
            <p:cNvSpPr>
              <a:spLocks noChangeShapeType="1"/>
            </p:cNvSpPr>
            <p:nvPr/>
          </p:nvSpPr>
          <p:spPr bwMode="auto">
            <a:xfrm>
              <a:off x="249"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8" name="Line 280"/>
            <p:cNvSpPr>
              <a:spLocks noChangeShapeType="1"/>
            </p:cNvSpPr>
            <p:nvPr/>
          </p:nvSpPr>
          <p:spPr bwMode="auto">
            <a:xfrm>
              <a:off x="249"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9" name="Rectangle 281"/>
            <p:cNvSpPr>
              <a:spLocks noChangeArrowheads="1"/>
            </p:cNvSpPr>
            <p:nvPr/>
          </p:nvSpPr>
          <p:spPr bwMode="auto">
            <a:xfrm>
              <a:off x="249" y="86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70" name="Line 282"/>
            <p:cNvSpPr>
              <a:spLocks noChangeShapeType="1"/>
            </p:cNvSpPr>
            <p:nvPr/>
          </p:nvSpPr>
          <p:spPr bwMode="auto">
            <a:xfrm>
              <a:off x="249"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1" name="Line 283"/>
            <p:cNvSpPr>
              <a:spLocks noChangeShapeType="1"/>
            </p:cNvSpPr>
            <p:nvPr/>
          </p:nvSpPr>
          <p:spPr bwMode="auto">
            <a:xfrm>
              <a:off x="249"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2" name="Rectangle 284"/>
            <p:cNvSpPr>
              <a:spLocks noChangeArrowheads="1"/>
            </p:cNvSpPr>
            <p:nvPr/>
          </p:nvSpPr>
          <p:spPr bwMode="auto">
            <a:xfrm>
              <a:off x="256" y="864"/>
              <a:ext cx="12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73" name="Line 285"/>
            <p:cNvSpPr>
              <a:spLocks noChangeShapeType="1"/>
            </p:cNvSpPr>
            <p:nvPr/>
          </p:nvSpPr>
          <p:spPr bwMode="auto">
            <a:xfrm>
              <a:off x="256" y="86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4" name="Rectangle 286"/>
            <p:cNvSpPr>
              <a:spLocks noChangeArrowheads="1"/>
            </p:cNvSpPr>
            <p:nvPr/>
          </p:nvSpPr>
          <p:spPr bwMode="auto">
            <a:xfrm>
              <a:off x="1457" y="86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75" name="Line 287"/>
            <p:cNvSpPr>
              <a:spLocks noChangeShapeType="1"/>
            </p:cNvSpPr>
            <p:nvPr/>
          </p:nvSpPr>
          <p:spPr bwMode="auto">
            <a:xfrm>
              <a:off x="1457"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6" name="Line 288"/>
            <p:cNvSpPr>
              <a:spLocks noChangeShapeType="1"/>
            </p:cNvSpPr>
            <p:nvPr/>
          </p:nvSpPr>
          <p:spPr bwMode="auto">
            <a:xfrm>
              <a:off x="1457"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7" name="Rectangle 289"/>
            <p:cNvSpPr>
              <a:spLocks noChangeArrowheads="1"/>
            </p:cNvSpPr>
            <p:nvPr/>
          </p:nvSpPr>
          <p:spPr bwMode="auto">
            <a:xfrm>
              <a:off x="1464" y="864"/>
              <a:ext cx="13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78" name="Line 290"/>
            <p:cNvSpPr>
              <a:spLocks noChangeShapeType="1"/>
            </p:cNvSpPr>
            <p:nvPr/>
          </p:nvSpPr>
          <p:spPr bwMode="auto">
            <a:xfrm>
              <a:off x="1464" y="864"/>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9" name="Line 292"/>
            <p:cNvSpPr>
              <a:spLocks noChangeShapeType="1"/>
            </p:cNvSpPr>
            <p:nvPr/>
          </p:nvSpPr>
          <p:spPr bwMode="auto">
            <a:xfrm>
              <a:off x="2765"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0" name="Line 293"/>
            <p:cNvSpPr>
              <a:spLocks noChangeShapeType="1"/>
            </p:cNvSpPr>
            <p:nvPr/>
          </p:nvSpPr>
          <p:spPr bwMode="auto">
            <a:xfrm>
              <a:off x="2765"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1" name="Rectangle 294"/>
            <p:cNvSpPr>
              <a:spLocks noChangeArrowheads="1"/>
            </p:cNvSpPr>
            <p:nvPr/>
          </p:nvSpPr>
          <p:spPr bwMode="auto">
            <a:xfrm>
              <a:off x="2772" y="864"/>
              <a:ext cx="13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82" name="Line 295"/>
            <p:cNvSpPr>
              <a:spLocks noChangeShapeType="1"/>
            </p:cNvSpPr>
            <p:nvPr/>
          </p:nvSpPr>
          <p:spPr bwMode="auto">
            <a:xfrm>
              <a:off x="2772" y="864"/>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3" name="Line 297"/>
            <p:cNvSpPr>
              <a:spLocks noChangeShapeType="1"/>
            </p:cNvSpPr>
            <p:nvPr/>
          </p:nvSpPr>
          <p:spPr bwMode="auto">
            <a:xfrm>
              <a:off x="4171"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4" name="Line 298"/>
            <p:cNvSpPr>
              <a:spLocks noChangeShapeType="1"/>
            </p:cNvSpPr>
            <p:nvPr/>
          </p:nvSpPr>
          <p:spPr bwMode="auto">
            <a:xfrm>
              <a:off x="4171"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5" name="Rectangle 299"/>
            <p:cNvSpPr>
              <a:spLocks noChangeArrowheads="1"/>
            </p:cNvSpPr>
            <p:nvPr/>
          </p:nvSpPr>
          <p:spPr bwMode="auto">
            <a:xfrm>
              <a:off x="4178" y="864"/>
              <a:ext cx="130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86" name="Line 300"/>
            <p:cNvSpPr>
              <a:spLocks noChangeShapeType="1"/>
            </p:cNvSpPr>
            <p:nvPr/>
          </p:nvSpPr>
          <p:spPr bwMode="auto">
            <a:xfrm>
              <a:off x="4178" y="864"/>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7" name="Rectangle 301"/>
            <p:cNvSpPr>
              <a:spLocks noChangeArrowheads="1"/>
            </p:cNvSpPr>
            <p:nvPr/>
          </p:nvSpPr>
          <p:spPr bwMode="auto">
            <a:xfrm>
              <a:off x="5478" y="86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88" name="Line 302"/>
            <p:cNvSpPr>
              <a:spLocks noChangeShapeType="1"/>
            </p:cNvSpPr>
            <p:nvPr/>
          </p:nvSpPr>
          <p:spPr bwMode="auto">
            <a:xfrm>
              <a:off x="5478"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9" name="Line 303"/>
            <p:cNvSpPr>
              <a:spLocks noChangeShapeType="1"/>
            </p:cNvSpPr>
            <p:nvPr/>
          </p:nvSpPr>
          <p:spPr bwMode="auto">
            <a:xfrm>
              <a:off x="5478"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0" name="Rectangle 304"/>
            <p:cNvSpPr>
              <a:spLocks noChangeArrowheads="1"/>
            </p:cNvSpPr>
            <p:nvPr/>
          </p:nvSpPr>
          <p:spPr bwMode="auto">
            <a:xfrm>
              <a:off x="5478" y="86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91" name="Line 305"/>
            <p:cNvSpPr>
              <a:spLocks noChangeShapeType="1"/>
            </p:cNvSpPr>
            <p:nvPr/>
          </p:nvSpPr>
          <p:spPr bwMode="auto">
            <a:xfrm>
              <a:off x="5478"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2" name="Line 306"/>
            <p:cNvSpPr>
              <a:spLocks noChangeShapeType="1"/>
            </p:cNvSpPr>
            <p:nvPr/>
          </p:nvSpPr>
          <p:spPr bwMode="auto">
            <a:xfrm>
              <a:off x="5478"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3" name="Rectangle 307"/>
            <p:cNvSpPr>
              <a:spLocks noChangeArrowheads="1"/>
            </p:cNvSpPr>
            <p:nvPr/>
          </p:nvSpPr>
          <p:spPr bwMode="auto">
            <a:xfrm>
              <a:off x="249" y="871"/>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94" name="Line 308"/>
            <p:cNvSpPr>
              <a:spLocks noChangeShapeType="1"/>
            </p:cNvSpPr>
            <p:nvPr/>
          </p:nvSpPr>
          <p:spPr bwMode="auto">
            <a:xfrm>
              <a:off x="249" y="871"/>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5" name="Rectangle 309"/>
            <p:cNvSpPr>
              <a:spLocks noChangeArrowheads="1"/>
            </p:cNvSpPr>
            <p:nvPr/>
          </p:nvSpPr>
          <p:spPr bwMode="auto">
            <a:xfrm>
              <a:off x="1457" y="871"/>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296" name="Line 310"/>
            <p:cNvSpPr>
              <a:spLocks noChangeShapeType="1"/>
            </p:cNvSpPr>
            <p:nvPr/>
          </p:nvSpPr>
          <p:spPr bwMode="auto">
            <a:xfrm>
              <a:off x="1457" y="871"/>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7" name="Line 312"/>
            <p:cNvSpPr>
              <a:spLocks noChangeShapeType="1"/>
            </p:cNvSpPr>
            <p:nvPr/>
          </p:nvSpPr>
          <p:spPr bwMode="auto">
            <a:xfrm>
              <a:off x="2765" y="871"/>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8" name="Line 314"/>
            <p:cNvSpPr>
              <a:spLocks noChangeShapeType="1"/>
            </p:cNvSpPr>
            <p:nvPr/>
          </p:nvSpPr>
          <p:spPr bwMode="auto">
            <a:xfrm>
              <a:off x="4171" y="871"/>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9" name="Rectangle 315"/>
            <p:cNvSpPr>
              <a:spLocks noChangeArrowheads="1"/>
            </p:cNvSpPr>
            <p:nvPr/>
          </p:nvSpPr>
          <p:spPr bwMode="auto">
            <a:xfrm>
              <a:off x="5478" y="871"/>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00" name="Line 316"/>
            <p:cNvSpPr>
              <a:spLocks noChangeShapeType="1"/>
            </p:cNvSpPr>
            <p:nvPr/>
          </p:nvSpPr>
          <p:spPr bwMode="auto">
            <a:xfrm>
              <a:off x="5478" y="871"/>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1" name="Rectangle 317"/>
            <p:cNvSpPr>
              <a:spLocks noChangeArrowheads="1"/>
            </p:cNvSpPr>
            <p:nvPr/>
          </p:nvSpPr>
          <p:spPr bwMode="auto">
            <a:xfrm>
              <a:off x="729" y="1078"/>
              <a:ext cx="2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123</a:t>
              </a:r>
              <a:endParaRPr lang="en-US" sz="2400">
                <a:latin typeface="Times New Roman" panose="02020603050405020304" pitchFamily="18" charset="0"/>
              </a:endParaRPr>
            </a:p>
          </p:txBody>
        </p:sp>
        <p:sp>
          <p:nvSpPr>
            <p:cNvPr id="10302" name="Rectangle 318"/>
            <p:cNvSpPr>
              <a:spLocks noChangeArrowheads="1"/>
            </p:cNvSpPr>
            <p:nvPr/>
          </p:nvSpPr>
          <p:spPr bwMode="auto">
            <a:xfrm>
              <a:off x="1536" y="1078"/>
              <a:ext cx="110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jdoe@abc.com</a:t>
              </a:r>
              <a:endParaRPr lang="en-US" sz="2400">
                <a:latin typeface="Times New Roman" panose="02020603050405020304" pitchFamily="18" charset="0"/>
              </a:endParaRPr>
            </a:p>
          </p:txBody>
        </p:sp>
        <p:sp>
          <p:nvSpPr>
            <p:cNvPr id="10303" name="Rectangle 319"/>
            <p:cNvSpPr>
              <a:spLocks noChangeArrowheads="1"/>
            </p:cNvSpPr>
            <p:nvPr/>
          </p:nvSpPr>
          <p:spPr bwMode="auto">
            <a:xfrm>
              <a:off x="3309" y="1078"/>
              <a:ext cx="34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John</a:t>
              </a:r>
              <a:endParaRPr lang="en-US" sz="2400">
                <a:latin typeface="Times New Roman" panose="02020603050405020304" pitchFamily="18" charset="0"/>
              </a:endParaRPr>
            </a:p>
          </p:txBody>
        </p:sp>
        <p:sp>
          <p:nvSpPr>
            <p:cNvPr id="10304" name="Rectangle 320"/>
            <p:cNvSpPr>
              <a:spLocks noChangeArrowheads="1"/>
            </p:cNvSpPr>
            <p:nvPr/>
          </p:nvSpPr>
          <p:spPr bwMode="auto">
            <a:xfrm>
              <a:off x="4681" y="1078"/>
              <a:ext cx="30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Doe</a:t>
              </a:r>
              <a:endParaRPr lang="en-US" sz="2400">
                <a:latin typeface="Times New Roman" panose="02020603050405020304" pitchFamily="18" charset="0"/>
              </a:endParaRPr>
            </a:p>
          </p:txBody>
        </p:sp>
        <p:sp>
          <p:nvSpPr>
            <p:cNvPr id="10305" name="Line 322"/>
            <p:cNvSpPr>
              <a:spLocks noChangeShapeType="1"/>
            </p:cNvSpPr>
            <p:nvPr/>
          </p:nvSpPr>
          <p:spPr bwMode="auto">
            <a:xfrm>
              <a:off x="249" y="106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6" name="Line 323"/>
            <p:cNvSpPr>
              <a:spLocks noChangeShapeType="1"/>
            </p:cNvSpPr>
            <p:nvPr/>
          </p:nvSpPr>
          <p:spPr bwMode="auto">
            <a:xfrm>
              <a:off x="249" y="1068"/>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7" name="Line 325"/>
            <p:cNvSpPr>
              <a:spLocks noChangeShapeType="1"/>
            </p:cNvSpPr>
            <p:nvPr/>
          </p:nvSpPr>
          <p:spPr bwMode="auto">
            <a:xfrm>
              <a:off x="256" y="106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8" name="Line 327"/>
            <p:cNvSpPr>
              <a:spLocks noChangeShapeType="1"/>
            </p:cNvSpPr>
            <p:nvPr/>
          </p:nvSpPr>
          <p:spPr bwMode="auto">
            <a:xfrm>
              <a:off x="1457" y="106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9" name="Line 328"/>
            <p:cNvSpPr>
              <a:spLocks noChangeShapeType="1"/>
            </p:cNvSpPr>
            <p:nvPr/>
          </p:nvSpPr>
          <p:spPr bwMode="auto">
            <a:xfrm>
              <a:off x="1457" y="1068"/>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0" name="Line 330"/>
            <p:cNvSpPr>
              <a:spLocks noChangeShapeType="1"/>
            </p:cNvSpPr>
            <p:nvPr/>
          </p:nvSpPr>
          <p:spPr bwMode="auto">
            <a:xfrm>
              <a:off x="1464" y="1068"/>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1" name="Line 332"/>
            <p:cNvSpPr>
              <a:spLocks noChangeShapeType="1"/>
            </p:cNvSpPr>
            <p:nvPr/>
          </p:nvSpPr>
          <p:spPr bwMode="auto">
            <a:xfrm>
              <a:off x="2765" y="106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2" name="Line 333"/>
            <p:cNvSpPr>
              <a:spLocks noChangeShapeType="1"/>
            </p:cNvSpPr>
            <p:nvPr/>
          </p:nvSpPr>
          <p:spPr bwMode="auto">
            <a:xfrm>
              <a:off x="2765" y="1068"/>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3" name="Line 335"/>
            <p:cNvSpPr>
              <a:spLocks noChangeShapeType="1"/>
            </p:cNvSpPr>
            <p:nvPr/>
          </p:nvSpPr>
          <p:spPr bwMode="auto">
            <a:xfrm>
              <a:off x="2772" y="1068"/>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4" name="Line 337"/>
            <p:cNvSpPr>
              <a:spLocks noChangeShapeType="1"/>
            </p:cNvSpPr>
            <p:nvPr/>
          </p:nvSpPr>
          <p:spPr bwMode="auto">
            <a:xfrm>
              <a:off x="4171" y="106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5" name="Line 338"/>
            <p:cNvSpPr>
              <a:spLocks noChangeShapeType="1"/>
            </p:cNvSpPr>
            <p:nvPr/>
          </p:nvSpPr>
          <p:spPr bwMode="auto">
            <a:xfrm>
              <a:off x="4171" y="1068"/>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6" name="Line 340"/>
            <p:cNvSpPr>
              <a:spLocks noChangeShapeType="1"/>
            </p:cNvSpPr>
            <p:nvPr/>
          </p:nvSpPr>
          <p:spPr bwMode="auto">
            <a:xfrm>
              <a:off x="4178" y="1068"/>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7" name="Line 342"/>
            <p:cNvSpPr>
              <a:spLocks noChangeShapeType="1"/>
            </p:cNvSpPr>
            <p:nvPr/>
          </p:nvSpPr>
          <p:spPr bwMode="auto">
            <a:xfrm>
              <a:off x="5478" y="106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8" name="Line 343"/>
            <p:cNvSpPr>
              <a:spLocks noChangeShapeType="1"/>
            </p:cNvSpPr>
            <p:nvPr/>
          </p:nvSpPr>
          <p:spPr bwMode="auto">
            <a:xfrm>
              <a:off x="5478" y="1068"/>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9" name="Rectangle 344"/>
            <p:cNvSpPr>
              <a:spLocks noChangeArrowheads="1"/>
            </p:cNvSpPr>
            <p:nvPr/>
          </p:nvSpPr>
          <p:spPr bwMode="auto">
            <a:xfrm>
              <a:off x="249" y="1075"/>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20" name="Line 345"/>
            <p:cNvSpPr>
              <a:spLocks noChangeShapeType="1"/>
            </p:cNvSpPr>
            <p:nvPr/>
          </p:nvSpPr>
          <p:spPr bwMode="auto">
            <a:xfrm>
              <a:off x="249" y="1075"/>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1" name="Rectangle 346"/>
            <p:cNvSpPr>
              <a:spLocks noChangeArrowheads="1"/>
            </p:cNvSpPr>
            <p:nvPr/>
          </p:nvSpPr>
          <p:spPr bwMode="auto">
            <a:xfrm>
              <a:off x="1457" y="1075"/>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22" name="Line 347"/>
            <p:cNvSpPr>
              <a:spLocks noChangeShapeType="1"/>
            </p:cNvSpPr>
            <p:nvPr/>
          </p:nvSpPr>
          <p:spPr bwMode="auto">
            <a:xfrm>
              <a:off x="1457" y="1075"/>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3" name="Line 349"/>
            <p:cNvSpPr>
              <a:spLocks noChangeShapeType="1"/>
            </p:cNvSpPr>
            <p:nvPr/>
          </p:nvSpPr>
          <p:spPr bwMode="auto">
            <a:xfrm>
              <a:off x="2765" y="1075"/>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4" name="Line 351"/>
            <p:cNvSpPr>
              <a:spLocks noChangeShapeType="1"/>
            </p:cNvSpPr>
            <p:nvPr/>
          </p:nvSpPr>
          <p:spPr bwMode="auto">
            <a:xfrm>
              <a:off x="4171" y="1075"/>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5" name="Rectangle 352"/>
            <p:cNvSpPr>
              <a:spLocks noChangeArrowheads="1"/>
            </p:cNvSpPr>
            <p:nvPr/>
          </p:nvSpPr>
          <p:spPr bwMode="auto">
            <a:xfrm>
              <a:off x="5478" y="1075"/>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26" name="Line 353"/>
            <p:cNvSpPr>
              <a:spLocks noChangeShapeType="1"/>
            </p:cNvSpPr>
            <p:nvPr/>
          </p:nvSpPr>
          <p:spPr bwMode="auto">
            <a:xfrm>
              <a:off x="5478" y="1075"/>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7" name="Rectangle 354"/>
            <p:cNvSpPr>
              <a:spLocks noChangeArrowheads="1"/>
            </p:cNvSpPr>
            <p:nvPr/>
          </p:nvSpPr>
          <p:spPr bwMode="auto">
            <a:xfrm>
              <a:off x="729" y="1279"/>
              <a:ext cx="2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456</a:t>
              </a:r>
              <a:endParaRPr lang="en-US" sz="2400">
                <a:latin typeface="Times New Roman" panose="02020603050405020304" pitchFamily="18" charset="0"/>
              </a:endParaRPr>
            </a:p>
          </p:txBody>
        </p:sp>
        <p:sp>
          <p:nvSpPr>
            <p:cNvPr id="10328" name="Rectangle 355"/>
            <p:cNvSpPr>
              <a:spLocks noChangeArrowheads="1"/>
            </p:cNvSpPr>
            <p:nvPr/>
          </p:nvSpPr>
          <p:spPr bwMode="auto">
            <a:xfrm>
              <a:off x="1536" y="1279"/>
              <a:ext cx="128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psmith@abc.com</a:t>
              </a:r>
            </a:p>
          </p:txBody>
        </p:sp>
        <p:sp>
          <p:nvSpPr>
            <p:cNvPr id="10329" name="Rectangle 356"/>
            <p:cNvSpPr>
              <a:spLocks noChangeArrowheads="1"/>
            </p:cNvSpPr>
            <p:nvPr/>
          </p:nvSpPr>
          <p:spPr bwMode="auto">
            <a:xfrm>
              <a:off x="3292" y="1279"/>
              <a:ext cx="37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Peter</a:t>
              </a:r>
              <a:endParaRPr lang="en-US" sz="2400">
                <a:latin typeface="Times New Roman" panose="02020603050405020304" pitchFamily="18" charset="0"/>
              </a:endParaRPr>
            </a:p>
          </p:txBody>
        </p:sp>
        <p:sp>
          <p:nvSpPr>
            <p:cNvPr id="10330" name="Rectangle 357"/>
            <p:cNvSpPr>
              <a:spLocks noChangeArrowheads="1"/>
            </p:cNvSpPr>
            <p:nvPr/>
          </p:nvSpPr>
          <p:spPr bwMode="auto">
            <a:xfrm>
              <a:off x="4624" y="1279"/>
              <a:ext cx="43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Smith</a:t>
              </a:r>
              <a:endParaRPr lang="en-US" sz="2400">
                <a:latin typeface="Times New Roman" panose="02020603050405020304" pitchFamily="18" charset="0"/>
              </a:endParaRPr>
            </a:p>
          </p:txBody>
        </p:sp>
        <p:sp>
          <p:nvSpPr>
            <p:cNvPr id="10331" name="Rectangle 358"/>
            <p:cNvSpPr>
              <a:spLocks noChangeArrowheads="1"/>
            </p:cNvSpPr>
            <p:nvPr/>
          </p:nvSpPr>
          <p:spPr bwMode="auto">
            <a:xfrm>
              <a:off x="249" y="188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32" name="Line 359"/>
            <p:cNvSpPr>
              <a:spLocks noChangeShapeType="1"/>
            </p:cNvSpPr>
            <p:nvPr/>
          </p:nvSpPr>
          <p:spPr bwMode="auto">
            <a:xfrm>
              <a:off x="249" y="12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3" name="Line 360"/>
            <p:cNvSpPr>
              <a:spLocks noChangeShapeType="1"/>
            </p:cNvSpPr>
            <p:nvPr/>
          </p:nvSpPr>
          <p:spPr bwMode="auto">
            <a:xfrm>
              <a:off x="249" y="12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4" name="Rectangle 361"/>
            <p:cNvSpPr>
              <a:spLocks noChangeArrowheads="1"/>
            </p:cNvSpPr>
            <p:nvPr/>
          </p:nvSpPr>
          <p:spPr bwMode="auto">
            <a:xfrm>
              <a:off x="256" y="1887"/>
              <a:ext cx="12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35" name="Line 362"/>
            <p:cNvSpPr>
              <a:spLocks noChangeShapeType="1"/>
            </p:cNvSpPr>
            <p:nvPr/>
          </p:nvSpPr>
          <p:spPr bwMode="auto">
            <a:xfrm>
              <a:off x="256" y="1272"/>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6" name="Rectangle 363"/>
            <p:cNvSpPr>
              <a:spLocks noChangeArrowheads="1"/>
            </p:cNvSpPr>
            <p:nvPr/>
          </p:nvSpPr>
          <p:spPr bwMode="auto">
            <a:xfrm>
              <a:off x="1457" y="188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37" name="Line 364"/>
            <p:cNvSpPr>
              <a:spLocks noChangeShapeType="1"/>
            </p:cNvSpPr>
            <p:nvPr/>
          </p:nvSpPr>
          <p:spPr bwMode="auto">
            <a:xfrm>
              <a:off x="1457" y="12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8" name="Line 365"/>
            <p:cNvSpPr>
              <a:spLocks noChangeShapeType="1"/>
            </p:cNvSpPr>
            <p:nvPr/>
          </p:nvSpPr>
          <p:spPr bwMode="auto">
            <a:xfrm>
              <a:off x="1457" y="12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9" name="Rectangle 366"/>
            <p:cNvSpPr>
              <a:spLocks noChangeArrowheads="1"/>
            </p:cNvSpPr>
            <p:nvPr/>
          </p:nvSpPr>
          <p:spPr bwMode="auto">
            <a:xfrm>
              <a:off x="1464" y="1887"/>
              <a:ext cx="13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40" name="Line 367"/>
            <p:cNvSpPr>
              <a:spLocks noChangeShapeType="1"/>
            </p:cNvSpPr>
            <p:nvPr/>
          </p:nvSpPr>
          <p:spPr bwMode="auto">
            <a:xfrm>
              <a:off x="1464" y="1272"/>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1" name="Line 369"/>
            <p:cNvSpPr>
              <a:spLocks noChangeShapeType="1"/>
            </p:cNvSpPr>
            <p:nvPr/>
          </p:nvSpPr>
          <p:spPr bwMode="auto">
            <a:xfrm>
              <a:off x="2765" y="12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2" name="Line 370"/>
            <p:cNvSpPr>
              <a:spLocks noChangeShapeType="1"/>
            </p:cNvSpPr>
            <p:nvPr/>
          </p:nvSpPr>
          <p:spPr bwMode="auto">
            <a:xfrm>
              <a:off x="2765" y="12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 name="Rectangle 371"/>
            <p:cNvSpPr>
              <a:spLocks noChangeArrowheads="1"/>
            </p:cNvSpPr>
            <p:nvPr/>
          </p:nvSpPr>
          <p:spPr bwMode="auto">
            <a:xfrm>
              <a:off x="2772" y="1887"/>
              <a:ext cx="13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44" name="Line 372"/>
            <p:cNvSpPr>
              <a:spLocks noChangeShapeType="1"/>
            </p:cNvSpPr>
            <p:nvPr/>
          </p:nvSpPr>
          <p:spPr bwMode="auto">
            <a:xfrm>
              <a:off x="2772" y="1272"/>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 name="Line 374"/>
            <p:cNvSpPr>
              <a:spLocks noChangeShapeType="1"/>
            </p:cNvSpPr>
            <p:nvPr/>
          </p:nvSpPr>
          <p:spPr bwMode="auto">
            <a:xfrm>
              <a:off x="4171" y="12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6" name="Line 375"/>
            <p:cNvSpPr>
              <a:spLocks noChangeShapeType="1"/>
            </p:cNvSpPr>
            <p:nvPr/>
          </p:nvSpPr>
          <p:spPr bwMode="auto">
            <a:xfrm>
              <a:off x="4171" y="12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7" name="Rectangle 376"/>
            <p:cNvSpPr>
              <a:spLocks noChangeArrowheads="1"/>
            </p:cNvSpPr>
            <p:nvPr/>
          </p:nvSpPr>
          <p:spPr bwMode="auto">
            <a:xfrm>
              <a:off x="4178" y="1887"/>
              <a:ext cx="130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48" name="Line 377"/>
            <p:cNvSpPr>
              <a:spLocks noChangeShapeType="1"/>
            </p:cNvSpPr>
            <p:nvPr/>
          </p:nvSpPr>
          <p:spPr bwMode="auto">
            <a:xfrm>
              <a:off x="4178" y="1272"/>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 name="Rectangle 378"/>
            <p:cNvSpPr>
              <a:spLocks noChangeArrowheads="1"/>
            </p:cNvSpPr>
            <p:nvPr/>
          </p:nvSpPr>
          <p:spPr bwMode="auto">
            <a:xfrm>
              <a:off x="5478" y="188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50" name="Line 379"/>
            <p:cNvSpPr>
              <a:spLocks noChangeShapeType="1"/>
            </p:cNvSpPr>
            <p:nvPr/>
          </p:nvSpPr>
          <p:spPr bwMode="auto">
            <a:xfrm>
              <a:off x="5478" y="12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 name="Line 380"/>
            <p:cNvSpPr>
              <a:spLocks noChangeShapeType="1"/>
            </p:cNvSpPr>
            <p:nvPr/>
          </p:nvSpPr>
          <p:spPr bwMode="auto">
            <a:xfrm>
              <a:off x="5478" y="12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 name="Rectangle 381"/>
            <p:cNvSpPr>
              <a:spLocks noChangeArrowheads="1"/>
            </p:cNvSpPr>
            <p:nvPr/>
          </p:nvSpPr>
          <p:spPr bwMode="auto">
            <a:xfrm>
              <a:off x="249" y="12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53" name="Line 382"/>
            <p:cNvSpPr>
              <a:spLocks noChangeShapeType="1"/>
            </p:cNvSpPr>
            <p:nvPr/>
          </p:nvSpPr>
          <p:spPr bwMode="auto">
            <a:xfrm>
              <a:off x="249" y="12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 name="Rectangle 383"/>
            <p:cNvSpPr>
              <a:spLocks noChangeArrowheads="1"/>
            </p:cNvSpPr>
            <p:nvPr/>
          </p:nvSpPr>
          <p:spPr bwMode="auto">
            <a:xfrm>
              <a:off x="1457" y="12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55" name="Line 384"/>
            <p:cNvSpPr>
              <a:spLocks noChangeShapeType="1"/>
            </p:cNvSpPr>
            <p:nvPr/>
          </p:nvSpPr>
          <p:spPr bwMode="auto">
            <a:xfrm>
              <a:off x="1457" y="12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 name="Line 386"/>
            <p:cNvSpPr>
              <a:spLocks noChangeShapeType="1"/>
            </p:cNvSpPr>
            <p:nvPr/>
          </p:nvSpPr>
          <p:spPr bwMode="auto">
            <a:xfrm>
              <a:off x="2765" y="12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 name="Line 388"/>
            <p:cNvSpPr>
              <a:spLocks noChangeShapeType="1"/>
            </p:cNvSpPr>
            <p:nvPr/>
          </p:nvSpPr>
          <p:spPr bwMode="auto">
            <a:xfrm>
              <a:off x="4171" y="12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 name="Rectangle 389"/>
            <p:cNvSpPr>
              <a:spLocks noChangeArrowheads="1"/>
            </p:cNvSpPr>
            <p:nvPr/>
          </p:nvSpPr>
          <p:spPr bwMode="auto">
            <a:xfrm>
              <a:off x="5478" y="12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59" name="Line 390"/>
            <p:cNvSpPr>
              <a:spLocks noChangeShapeType="1"/>
            </p:cNvSpPr>
            <p:nvPr/>
          </p:nvSpPr>
          <p:spPr bwMode="auto">
            <a:xfrm>
              <a:off x="5478" y="12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 name="Rectangle 391"/>
            <p:cNvSpPr>
              <a:spLocks noChangeArrowheads="1"/>
            </p:cNvSpPr>
            <p:nvPr/>
          </p:nvSpPr>
          <p:spPr bwMode="auto">
            <a:xfrm>
              <a:off x="729" y="1483"/>
              <a:ext cx="2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555</a:t>
              </a:r>
              <a:endParaRPr lang="en-US" sz="2400">
                <a:latin typeface="Times New Roman" panose="02020603050405020304" pitchFamily="18" charset="0"/>
              </a:endParaRPr>
            </a:p>
          </p:txBody>
        </p:sp>
        <p:sp>
          <p:nvSpPr>
            <p:cNvPr id="10361" name="Rectangle 392"/>
            <p:cNvSpPr>
              <a:spLocks noChangeArrowheads="1"/>
            </p:cNvSpPr>
            <p:nvPr/>
          </p:nvSpPr>
          <p:spPr bwMode="auto">
            <a:xfrm>
              <a:off x="1536" y="1483"/>
              <a:ext cx="11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alee1@abc.com</a:t>
              </a:r>
            </a:p>
          </p:txBody>
        </p:sp>
        <p:sp>
          <p:nvSpPr>
            <p:cNvPr id="10362" name="Rectangle 393"/>
            <p:cNvSpPr>
              <a:spLocks noChangeArrowheads="1"/>
            </p:cNvSpPr>
            <p:nvPr/>
          </p:nvSpPr>
          <p:spPr bwMode="auto">
            <a:xfrm>
              <a:off x="3306" y="1483"/>
              <a:ext cx="3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Alan</a:t>
              </a:r>
              <a:endParaRPr lang="en-US" sz="2400">
                <a:latin typeface="Times New Roman" panose="02020603050405020304" pitchFamily="18" charset="0"/>
              </a:endParaRPr>
            </a:p>
          </p:txBody>
        </p:sp>
        <p:sp>
          <p:nvSpPr>
            <p:cNvPr id="10363" name="Rectangle 394"/>
            <p:cNvSpPr>
              <a:spLocks noChangeArrowheads="1"/>
            </p:cNvSpPr>
            <p:nvPr/>
          </p:nvSpPr>
          <p:spPr bwMode="auto">
            <a:xfrm>
              <a:off x="4699" y="1483"/>
              <a:ext cx="2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Lee</a:t>
              </a:r>
              <a:endParaRPr lang="en-US" sz="2400">
                <a:latin typeface="Times New Roman" panose="02020603050405020304" pitchFamily="18" charset="0"/>
              </a:endParaRPr>
            </a:p>
          </p:txBody>
        </p:sp>
        <p:sp>
          <p:nvSpPr>
            <p:cNvPr id="10364" name="Line 396"/>
            <p:cNvSpPr>
              <a:spLocks noChangeShapeType="1"/>
            </p:cNvSpPr>
            <p:nvPr/>
          </p:nvSpPr>
          <p:spPr bwMode="auto">
            <a:xfrm>
              <a:off x="249" y="14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 name="Line 397"/>
            <p:cNvSpPr>
              <a:spLocks noChangeShapeType="1"/>
            </p:cNvSpPr>
            <p:nvPr/>
          </p:nvSpPr>
          <p:spPr bwMode="auto">
            <a:xfrm>
              <a:off x="249" y="14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 name="Line 399"/>
            <p:cNvSpPr>
              <a:spLocks noChangeShapeType="1"/>
            </p:cNvSpPr>
            <p:nvPr/>
          </p:nvSpPr>
          <p:spPr bwMode="auto">
            <a:xfrm>
              <a:off x="256" y="1472"/>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7" name="Line 401"/>
            <p:cNvSpPr>
              <a:spLocks noChangeShapeType="1"/>
            </p:cNvSpPr>
            <p:nvPr/>
          </p:nvSpPr>
          <p:spPr bwMode="auto">
            <a:xfrm>
              <a:off x="1457" y="14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8" name="Line 402"/>
            <p:cNvSpPr>
              <a:spLocks noChangeShapeType="1"/>
            </p:cNvSpPr>
            <p:nvPr/>
          </p:nvSpPr>
          <p:spPr bwMode="auto">
            <a:xfrm>
              <a:off x="1457" y="14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9" name="Line 404"/>
            <p:cNvSpPr>
              <a:spLocks noChangeShapeType="1"/>
            </p:cNvSpPr>
            <p:nvPr/>
          </p:nvSpPr>
          <p:spPr bwMode="auto">
            <a:xfrm>
              <a:off x="1464" y="1472"/>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70" name="Line 406"/>
            <p:cNvSpPr>
              <a:spLocks noChangeShapeType="1"/>
            </p:cNvSpPr>
            <p:nvPr/>
          </p:nvSpPr>
          <p:spPr bwMode="auto">
            <a:xfrm>
              <a:off x="2765" y="14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71" name="Line 407"/>
            <p:cNvSpPr>
              <a:spLocks noChangeShapeType="1"/>
            </p:cNvSpPr>
            <p:nvPr/>
          </p:nvSpPr>
          <p:spPr bwMode="auto">
            <a:xfrm>
              <a:off x="2765" y="14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72" name="Line 409"/>
            <p:cNvSpPr>
              <a:spLocks noChangeShapeType="1"/>
            </p:cNvSpPr>
            <p:nvPr/>
          </p:nvSpPr>
          <p:spPr bwMode="auto">
            <a:xfrm>
              <a:off x="2772" y="1472"/>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73" name="Line 411"/>
            <p:cNvSpPr>
              <a:spLocks noChangeShapeType="1"/>
            </p:cNvSpPr>
            <p:nvPr/>
          </p:nvSpPr>
          <p:spPr bwMode="auto">
            <a:xfrm>
              <a:off x="4171" y="14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74" name="Line 412"/>
            <p:cNvSpPr>
              <a:spLocks noChangeShapeType="1"/>
            </p:cNvSpPr>
            <p:nvPr/>
          </p:nvSpPr>
          <p:spPr bwMode="auto">
            <a:xfrm>
              <a:off x="4171" y="14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75" name="Line 414"/>
            <p:cNvSpPr>
              <a:spLocks noChangeShapeType="1"/>
            </p:cNvSpPr>
            <p:nvPr/>
          </p:nvSpPr>
          <p:spPr bwMode="auto">
            <a:xfrm>
              <a:off x="4178" y="1472"/>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76" name="Line 416"/>
            <p:cNvSpPr>
              <a:spLocks noChangeShapeType="1"/>
            </p:cNvSpPr>
            <p:nvPr/>
          </p:nvSpPr>
          <p:spPr bwMode="auto">
            <a:xfrm>
              <a:off x="5478" y="14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77" name="Line 417"/>
            <p:cNvSpPr>
              <a:spLocks noChangeShapeType="1"/>
            </p:cNvSpPr>
            <p:nvPr/>
          </p:nvSpPr>
          <p:spPr bwMode="auto">
            <a:xfrm>
              <a:off x="5478" y="14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78" name="Rectangle 418"/>
            <p:cNvSpPr>
              <a:spLocks noChangeArrowheads="1"/>
            </p:cNvSpPr>
            <p:nvPr/>
          </p:nvSpPr>
          <p:spPr bwMode="auto">
            <a:xfrm>
              <a:off x="249" y="14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79" name="Line 419"/>
            <p:cNvSpPr>
              <a:spLocks noChangeShapeType="1"/>
            </p:cNvSpPr>
            <p:nvPr/>
          </p:nvSpPr>
          <p:spPr bwMode="auto">
            <a:xfrm>
              <a:off x="249" y="14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0" name="Rectangle 420"/>
            <p:cNvSpPr>
              <a:spLocks noChangeArrowheads="1"/>
            </p:cNvSpPr>
            <p:nvPr/>
          </p:nvSpPr>
          <p:spPr bwMode="auto">
            <a:xfrm>
              <a:off x="1457" y="14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81" name="Line 421"/>
            <p:cNvSpPr>
              <a:spLocks noChangeShapeType="1"/>
            </p:cNvSpPr>
            <p:nvPr/>
          </p:nvSpPr>
          <p:spPr bwMode="auto">
            <a:xfrm>
              <a:off x="1457" y="14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2" name="Line 423"/>
            <p:cNvSpPr>
              <a:spLocks noChangeShapeType="1"/>
            </p:cNvSpPr>
            <p:nvPr/>
          </p:nvSpPr>
          <p:spPr bwMode="auto">
            <a:xfrm>
              <a:off x="2765" y="14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3" name="Line 425"/>
            <p:cNvSpPr>
              <a:spLocks noChangeShapeType="1"/>
            </p:cNvSpPr>
            <p:nvPr/>
          </p:nvSpPr>
          <p:spPr bwMode="auto">
            <a:xfrm>
              <a:off x="4171" y="14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4" name="Rectangle 426"/>
            <p:cNvSpPr>
              <a:spLocks noChangeArrowheads="1"/>
            </p:cNvSpPr>
            <p:nvPr/>
          </p:nvSpPr>
          <p:spPr bwMode="auto">
            <a:xfrm>
              <a:off x="5478" y="14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85" name="Line 427"/>
            <p:cNvSpPr>
              <a:spLocks noChangeShapeType="1"/>
            </p:cNvSpPr>
            <p:nvPr/>
          </p:nvSpPr>
          <p:spPr bwMode="auto">
            <a:xfrm>
              <a:off x="5478" y="14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6" name="Rectangle 428"/>
            <p:cNvSpPr>
              <a:spLocks noChangeArrowheads="1"/>
            </p:cNvSpPr>
            <p:nvPr/>
          </p:nvSpPr>
          <p:spPr bwMode="auto">
            <a:xfrm>
              <a:off x="729" y="1683"/>
              <a:ext cx="2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633</a:t>
              </a:r>
              <a:endParaRPr lang="en-US" sz="2400">
                <a:latin typeface="Times New Roman" panose="02020603050405020304" pitchFamily="18" charset="0"/>
              </a:endParaRPr>
            </a:p>
          </p:txBody>
        </p:sp>
        <p:sp>
          <p:nvSpPr>
            <p:cNvPr id="10387" name="Rectangle 429"/>
            <p:cNvSpPr>
              <a:spLocks noChangeArrowheads="1"/>
            </p:cNvSpPr>
            <p:nvPr/>
          </p:nvSpPr>
          <p:spPr bwMode="auto">
            <a:xfrm>
              <a:off x="1536" y="1683"/>
              <a:ext cx="114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pdoe@abc.com</a:t>
              </a:r>
            </a:p>
          </p:txBody>
        </p:sp>
        <p:sp>
          <p:nvSpPr>
            <p:cNvPr id="10388" name="Rectangle 430"/>
            <p:cNvSpPr>
              <a:spLocks noChangeArrowheads="1"/>
            </p:cNvSpPr>
            <p:nvPr/>
          </p:nvSpPr>
          <p:spPr bwMode="auto">
            <a:xfrm>
              <a:off x="3292" y="1683"/>
              <a:ext cx="37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Peter</a:t>
              </a:r>
              <a:endParaRPr lang="en-US" sz="2400">
                <a:latin typeface="Times New Roman" panose="02020603050405020304" pitchFamily="18" charset="0"/>
              </a:endParaRPr>
            </a:p>
          </p:txBody>
        </p:sp>
        <p:sp>
          <p:nvSpPr>
            <p:cNvPr id="10389" name="Rectangle 431"/>
            <p:cNvSpPr>
              <a:spLocks noChangeArrowheads="1"/>
            </p:cNvSpPr>
            <p:nvPr/>
          </p:nvSpPr>
          <p:spPr bwMode="auto">
            <a:xfrm>
              <a:off x="4681" y="1683"/>
              <a:ext cx="30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Doe</a:t>
              </a:r>
              <a:endParaRPr lang="en-US" sz="2400">
                <a:latin typeface="Times New Roman" panose="02020603050405020304" pitchFamily="18" charset="0"/>
              </a:endParaRPr>
            </a:p>
          </p:txBody>
        </p:sp>
        <p:sp>
          <p:nvSpPr>
            <p:cNvPr id="10390" name="Rectangle 432"/>
            <p:cNvSpPr>
              <a:spLocks noChangeArrowheads="1"/>
            </p:cNvSpPr>
            <p:nvPr/>
          </p:nvSpPr>
          <p:spPr bwMode="auto">
            <a:xfrm>
              <a:off x="249" y="1676"/>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91" name="Line 433"/>
            <p:cNvSpPr>
              <a:spLocks noChangeShapeType="1"/>
            </p:cNvSpPr>
            <p:nvPr/>
          </p:nvSpPr>
          <p:spPr bwMode="auto">
            <a:xfrm>
              <a:off x="249" y="1676"/>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92" name="Line 434"/>
            <p:cNvSpPr>
              <a:spLocks noChangeShapeType="1"/>
            </p:cNvSpPr>
            <p:nvPr/>
          </p:nvSpPr>
          <p:spPr bwMode="auto">
            <a:xfrm>
              <a:off x="249" y="16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93" name="Rectangle 435"/>
            <p:cNvSpPr>
              <a:spLocks noChangeArrowheads="1"/>
            </p:cNvSpPr>
            <p:nvPr/>
          </p:nvSpPr>
          <p:spPr bwMode="auto">
            <a:xfrm>
              <a:off x="256" y="1676"/>
              <a:ext cx="12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94" name="Line 436"/>
            <p:cNvSpPr>
              <a:spLocks noChangeShapeType="1"/>
            </p:cNvSpPr>
            <p:nvPr/>
          </p:nvSpPr>
          <p:spPr bwMode="auto">
            <a:xfrm>
              <a:off x="256" y="167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95" name="Rectangle 437"/>
            <p:cNvSpPr>
              <a:spLocks noChangeArrowheads="1"/>
            </p:cNvSpPr>
            <p:nvPr/>
          </p:nvSpPr>
          <p:spPr bwMode="auto">
            <a:xfrm>
              <a:off x="1457" y="1676"/>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96" name="Line 438"/>
            <p:cNvSpPr>
              <a:spLocks noChangeShapeType="1"/>
            </p:cNvSpPr>
            <p:nvPr/>
          </p:nvSpPr>
          <p:spPr bwMode="auto">
            <a:xfrm>
              <a:off x="1457" y="1676"/>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97" name="Line 439"/>
            <p:cNvSpPr>
              <a:spLocks noChangeShapeType="1"/>
            </p:cNvSpPr>
            <p:nvPr/>
          </p:nvSpPr>
          <p:spPr bwMode="auto">
            <a:xfrm>
              <a:off x="1457" y="16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98" name="Rectangle 440"/>
            <p:cNvSpPr>
              <a:spLocks noChangeArrowheads="1"/>
            </p:cNvSpPr>
            <p:nvPr/>
          </p:nvSpPr>
          <p:spPr bwMode="auto">
            <a:xfrm>
              <a:off x="1464" y="1676"/>
              <a:ext cx="13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399" name="Line 441"/>
            <p:cNvSpPr>
              <a:spLocks noChangeShapeType="1"/>
            </p:cNvSpPr>
            <p:nvPr/>
          </p:nvSpPr>
          <p:spPr bwMode="auto">
            <a:xfrm>
              <a:off x="1464" y="1676"/>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00" name="Line 443"/>
            <p:cNvSpPr>
              <a:spLocks noChangeShapeType="1"/>
            </p:cNvSpPr>
            <p:nvPr/>
          </p:nvSpPr>
          <p:spPr bwMode="auto">
            <a:xfrm>
              <a:off x="2765" y="1676"/>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01" name="Line 444"/>
            <p:cNvSpPr>
              <a:spLocks noChangeShapeType="1"/>
            </p:cNvSpPr>
            <p:nvPr/>
          </p:nvSpPr>
          <p:spPr bwMode="auto">
            <a:xfrm>
              <a:off x="2765" y="16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02" name="Rectangle 445"/>
            <p:cNvSpPr>
              <a:spLocks noChangeArrowheads="1"/>
            </p:cNvSpPr>
            <p:nvPr/>
          </p:nvSpPr>
          <p:spPr bwMode="auto">
            <a:xfrm>
              <a:off x="2772" y="1676"/>
              <a:ext cx="13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403" name="Line 446"/>
            <p:cNvSpPr>
              <a:spLocks noChangeShapeType="1"/>
            </p:cNvSpPr>
            <p:nvPr/>
          </p:nvSpPr>
          <p:spPr bwMode="auto">
            <a:xfrm>
              <a:off x="2772" y="1676"/>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04" name="Line 448"/>
            <p:cNvSpPr>
              <a:spLocks noChangeShapeType="1"/>
            </p:cNvSpPr>
            <p:nvPr/>
          </p:nvSpPr>
          <p:spPr bwMode="auto">
            <a:xfrm>
              <a:off x="4171" y="1676"/>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05" name="Line 449"/>
            <p:cNvSpPr>
              <a:spLocks noChangeShapeType="1"/>
            </p:cNvSpPr>
            <p:nvPr/>
          </p:nvSpPr>
          <p:spPr bwMode="auto">
            <a:xfrm>
              <a:off x="4171" y="16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06" name="Rectangle 450"/>
            <p:cNvSpPr>
              <a:spLocks noChangeArrowheads="1"/>
            </p:cNvSpPr>
            <p:nvPr/>
          </p:nvSpPr>
          <p:spPr bwMode="auto">
            <a:xfrm>
              <a:off x="4178" y="1676"/>
              <a:ext cx="130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407" name="Line 451"/>
            <p:cNvSpPr>
              <a:spLocks noChangeShapeType="1"/>
            </p:cNvSpPr>
            <p:nvPr/>
          </p:nvSpPr>
          <p:spPr bwMode="auto">
            <a:xfrm>
              <a:off x="4178" y="1676"/>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08" name="Rectangle 452"/>
            <p:cNvSpPr>
              <a:spLocks noChangeArrowheads="1"/>
            </p:cNvSpPr>
            <p:nvPr/>
          </p:nvSpPr>
          <p:spPr bwMode="auto">
            <a:xfrm>
              <a:off x="5478" y="1676"/>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409" name="Line 453"/>
            <p:cNvSpPr>
              <a:spLocks noChangeShapeType="1"/>
            </p:cNvSpPr>
            <p:nvPr/>
          </p:nvSpPr>
          <p:spPr bwMode="auto">
            <a:xfrm>
              <a:off x="5478" y="1676"/>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0" name="Line 454"/>
            <p:cNvSpPr>
              <a:spLocks noChangeShapeType="1"/>
            </p:cNvSpPr>
            <p:nvPr/>
          </p:nvSpPr>
          <p:spPr bwMode="auto">
            <a:xfrm>
              <a:off x="5478" y="16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1" name="Rectangle 455"/>
            <p:cNvSpPr>
              <a:spLocks noChangeArrowheads="1"/>
            </p:cNvSpPr>
            <p:nvPr/>
          </p:nvSpPr>
          <p:spPr bwMode="auto">
            <a:xfrm>
              <a:off x="249" y="1683"/>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412" name="Line 456"/>
            <p:cNvSpPr>
              <a:spLocks noChangeShapeType="1"/>
            </p:cNvSpPr>
            <p:nvPr/>
          </p:nvSpPr>
          <p:spPr bwMode="auto">
            <a:xfrm>
              <a:off x="249" y="1683"/>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3" name="Rectangle 457"/>
            <p:cNvSpPr>
              <a:spLocks noChangeArrowheads="1"/>
            </p:cNvSpPr>
            <p:nvPr/>
          </p:nvSpPr>
          <p:spPr bwMode="auto">
            <a:xfrm>
              <a:off x="1457" y="1683"/>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414" name="Line 458"/>
            <p:cNvSpPr>
              <a:spLocks noChangeShapeType="1"/>
            </p:cNvSpPr>
            <p:nvPr/>
          </p:nvSpPr>
          <p:spPr bwMode="auto">
            <a:xfrm>
              <a:off x="1457" y="1683"/>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5" name="Line 460"/>
            <p:cNvSpPr>
              <a:spLocks noChangeShapeType="1"/>
            </p:cNvSpPr>
            <p:nvPr/>
          </p:nvSpPr>
          <p:spPr bwMode="auto">
            <a:xfrm>
              <a:off x="2765" y="1683"/>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6" name="Line 462"/>
            <p:cNvSpPr>
              <a:spLocks noChangeShapeType="1"/>
            </p:cNvSpPr>
            <p:nvPr/>
          </p:nvSpPr>
          <p:spPr bwMode="auto">
            <a:xfrm>
              <a:off x="4171" y="1683"/>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7" name="Rectangle 463"/>
            <p:cNvSpPr>
              <a:spLocks noChangeArrowheads="1"/>
            </p:cNvSpPr>
            <p:nvPr/>
          </p:nvSpPr>
          <p:spPr bwMode="auto">
            <a:xfrm>
              <a:off x="5478" y="1683"/>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418" name="Line 464"/>
            <p:cNvSpPr>
              <a:spLocks noChangeShapeType="1"/>
            </p:cNvSpPr>
            <p:nvPr/>
          </p:nvSpPr>
          <p:spPr bwMode="auto">
            <a:xfrm>
              <a:off x="5478" y="1683"/>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9" name="Rectangle 465"/>
            <p:cNvSpPr>
              <a:spLocks noChangeArrowheads="1"/>
            </p:cNvSpPr>
            <p:nvPr/>
          </p:nvSpPr>
          <p:spPr bwMode="auto">
            <a:xfrm>
              <a:off x="729" y="1887"/>
              <a:ext cx="2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787</a:t>
              </a:r>
              <a:endParaRPr lang="en-US" sz="2400">
                <a:latin typeface="Times New Roman" panose="02020603050405020304" pitchFamily="18" charset="0"/>
              </a:endParaRPr>
            </a:p>
          </p:txBody>
        </p:sp>
        <p:sp>
          <p:nvSpPr>
            <p:cNvPr id="10420" name="Rectangle 466"/>
            <p:cNvSpPr>
              <a:spLocks noChangeArrowheads="1"/>
            </p:cNvSpPr>
            <p:nvPr/>
          </p:nvSpPr>
          <p:spPr bwMode="auto">
            <a:xfrm>
              <a:off x="1536" y="1887"/>
              <a:ext cx="11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alee2@abc.com</a:t>
              </a:r>
            </a:p>
          </p:txBody>
        </p:sp>
        <p:sp>
          <p:nvSpPr>
            <p:cNvPr id="10421" name="Rectangle 467"/>
            <p:cNvSpPr>
              <a:spLocks noChangeArrowheads="1"/>
            </p:cNvSpPr>
            <p:nvPr/>
          </p:nvSpPr>
          <p:spPr bwMode="auto">
            <a:xfrm>
              <a:off x="3306" y="1887"/>
              <a:ext cx="3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Alan</a:t>
              </a:r>
              <a:endParaRPr lang="en-US" sz="2400">
                <a:latin typeface="Times New Roman" panose="02020603050405020304" pitchFamily="18" charset="0"/>
              </a:endParaRPr>
            </a:p>
          </p:txBody>
        </p:sp>
        <p:sp>
          <p:nvSpPr>
            <p:cNvPr id="10422" name="Rectangle 468"/>
            <p:cNvSpPr>
              <a:spLocks noChangeArrowheads="1"/>
            </p:cNvSpPr>
            <p:nvPr/>
          </p:nvSpPr>
          <p:spPr bwMode="auto">
            <a:xfrm>
              <a:off x="4699" y="1887"/>
              <a:ext cx="2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100">
                  <a:solidFill>
                    <a:srgbClr val="010000"/>
                  </a:solidFill>
                  <a:latin typeface="Times New Roman" panose="02020603050405020304" pitchFamily="18" charset="0"/>
                </a:rPr>
                <a:t>Lee</a:t>
              </a:r>
              <a:endParaRPr lang="en-US" sz="2400">
                <a:latin typeface="Times New Roman" panose="02020603050405020304" pitchFamily="18" charset="0"/>
              </a:endParaRPr>
            </a:p>
          </p:txBody>
        </p:sp>
        <p:sp>
          <p:nvSpPr>
            <p:cNvPr id="10423" name="Rectangle 470"/>
            <p:cNvSpPr>
              <a:spLocks noChangeArrowheads="1"/>
            </p:cNvSpPr>
            <p:nvPr/>
          </p:nvSpPr>
          <p:spPr bwMode="auto">
            <a:xfrm>
              <a:off x="249" y="18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424" name="Line 471"/>
            <p:cNvSpPr>
              <a:spLocks noChangeShapeType="1"/>
            </p:cNvSpPr>
            <p:nvPr/>
          </p:nvSpPr>
          <p:spPr bwMode="auto">
            <a:xfrm>
              <a:off x="249" y="1877"/>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25" name="Line 472"/>
            <p:cNvSpPr>
              <a:spLocks noChangeShapeType="1"/>
            </p:cNvSpPr>
            <p:nvPr/>
          </p:nvSpPr>
          <p:spPr bwMode="auto">
            <a:xfrm>
              <a:off x="249" y="187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26" name="Rectangle 473"/>
            <p:cNvSpPr>
              <a:spLocks noChangeArrowheads="1"/>
            </p:cNvSpPr>
            <p:nvPr/>
          </p:nvSpPr>
          <p:spPr bwMode="auto">
            <a:xfrm>
              <a:off x="256" y="1877"/>
              <a:ext cx="12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427" name="Line 474"/>
            <p:cNvSpPr>
              <a:spLocks noChangeShapeType="1"/>
            </p:cNvSpPr>
            <p:nvPr/>
          </p:nvSpPr>
          <p:spPr bwMode="auto">
            <a:xfrm>
              <a:off x="256" y="187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28" name="Rectangle 475"/>
            <p:cNvSpPr>
              <a:spLocks noChangeArrowheads="1"/>
            </p:cNvSpPr>
            <p:nvPr/>
          </p:nvSpPr>
          <p:spPr bwMode="auto">
            <a:xfrm>
              <a:off x="1457" y="18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429" name="Line 476"/>
            <p:cNvSpPr>
              <a:spLocks noChangeShapeType="1"/>
            </p:cNvSpPr>
            <p:nvPr/>
          </p:nvSpPr>
          <p:spPr bwMode="auto">
            <a:xfrm>
              <a:off x="1457" y="1877"/>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30" name="Line 477"/>
            <p:cNvSpPr>
              <a:spLocks noChangeShapeType="1"/>
            </p:cNvSpPr>
            <p:nvPr/>
          </p:nvSpPr>
          <p:spPr bwMode="auto">
            <a:xfrm>
              <a:off x="1457" y="187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31" name="Rectangle 478"/>
            <p:cNvSpPr>
              <a:spLocks noChangeArrowheads="1"/>
            </p:cNvSpPr>
            <p:nvPr/>
          </p:nvSpPr>
          <p:spPr bwMode="auto">
            <a:xfrm>
              <a:off x="1464" y="1877"/>
              <a:ext cx="13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432" name="Line 479"/>
            <p:cNvSpPr>
              <a:spLocks noChangeShapeType="1"/>
            </p:cNvSpPr>
            <p:nvPr/>
          </p:nvSpPr>
          <p:spPr bwMode="auto">
            <a:xfrm>
              <a:off x="1464" y="1877"/>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33" name="Line 481"/>
            <p:cNvSpPr>
              <a:spLocks noChangeShapeType="1"/>
            </p:cNvSpPr>
            <p:nvPr/>
          </p:nvSpPr>
          <p:spPr bwMode="auto">
            <a:xfrm>
              <a:off x="2765" y="1877"/>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34" name="Line 482"/>
            <p:cNvSpPr>
              <a:spLocks noChangeShapeType="1"/>
            </p:cNvSpPr>
            <p:nvPr/>
          </p:nvSpPr>
          <p:spPr bwMode="auto">
            <a:xfrm>
              <a:off x="2765" y="187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35" name="Rectangle 483"/>
            <p:cNvSpPr>
              <a:spLocks noChangeArrowheads="1"/>
            </p:cNvSpPr>
            <p:nvPr/>
          </p:nvSpPr>
          <p:spPr bwMode="auto">
            <a:xfrm>
              <a:off x="2772" y="1877"/>
              <a:ext cx="13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436" name="Line 484"/>
            <p:cNvSpPr>
              <a:spLocks noChangeShapeType="1"/>
            </p:cNvSpPr>
            <p:nvPr/>
          </p:nvSpPr>
          <p:spPr bwMode="auto">
            <a:xfrm>
              <a:off x="2772" y="1877"/>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37" name="Line 486"/>
            <p:cNvSpPr>
              <a:spLocks noChangeShapeType="1"/>
            </p:cNvSpPr>
            <p:nvPr/>
          </p:nvSpPr>
          <p:spPr bwMode="auto">
            <a:xfrm>
              <a:off x="4171" y="1877"/>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38" name="Line 487"/>
            <p:cNvSpPr>
              <a:spLocks noChangeShapeType="1"/>
            </p:cNvSpPr>
            <p:nvPr/>
          </p:nvSpPr>
          <p:spPr bwMode="auto">
            <a:xfrm>
              <a:off x="4171" y="187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39" name="Rectangle 488"/>
            <p:cNvSpPr>
              <a:spLocks noChangeArrowheads="1"/>
            </p:cNvSpPr>
            <p:nvPr/>
          </p:nvSpPr>
          <p:spPr bwMode="auto">
            <a:xfrm>
              <a:off x="4178" y="1877"/>
              <a:ext cx="130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440" name="Line 489"/>
            <p:cNvSpPr>
              <a:spLocks noChangeShapeType="1"/>
            </p:cNvSpPr>
            <p:nvPr/>
          </p:nvSpPr>
          <p:spPr bwMode="auto">
            <a:xfrm>
              <a:off x="4178" y="1877"/>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1" name="Rectangle 490"/>
            <p:cNvSpPr>
              <a:spLocks noChangeArrowheads="1"/>
            </p:cNvSpPr>
            <p:nvPr/>
          </p:nvSpPr>
          <p:spPr bwMode="auto">
            <a:xfrm>
              <a:off x="5478" y="18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442" name="Line 491"/>
            <p:cNvSpPr>
              <a:spLocks noChangeShapeType="1"/>
            </p:cNvSpPr>
            <p:nvPr/>
          </p:nvSpPr>
          <p:spPr bwMode="auto">
            <a:xfrm>
              <a:off x="5478" y="1877"/>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3" name="Line 492"/>
            <p:cNvSpPr>
              <a:spLocks noChangeShapeType="1"/>
            </p:cNvSpPr>
            <p:nvPr/>
          </p:nvSpPr>
          <p:spPr bwMode="auto">
            <a:xfrm>
              <a:off x="5478" y="187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4" name="Rectangle 493"/>
            <p:cNvSpPr>
              <a:spLocks noChangeArrowheads="1"/>
            </p:cNvSpPr>
            <p:nvPr/>
          </p:nvSpPr>
          <p:spPr bwMode="auto">
            <a:xfrm>
              <a:off x="249" y="1884"/>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445" name="Line 494"/>
            <p:cNvSpPr>
              <a:spLocks noChangeShapeType="1"/>
            </p:cNvSpPr>
            <p:nvPr/>
          </p:nvSpPr>
          <p:spPr bwMode="auto">
            <a:xfrm>
              <a:off x="249" y="1884"/>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 name="Line 496"/>
            <p:cNvSpPr>
              <a:spLocks noChangeShapeType="1"/>
            </p:cNvSpPr>
            <p:nvPr/>
          </p:nvSpPr>
          <p:spPr bwMode="auto">
            <a:xfrm>
              <a:off x="249"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 name="Line 497"/>
            <p:cNvSpPr>
              <a:spLocks noChangeShapeType="1"/>
            </p:cNvSpPr>
            <p:nvPr/>
          </p:nvSpPr>
          <p:spPr bwMode="auto">
            <a:xfrm>
              <a:off x="249"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8" name="Line 499"/>
            <p:cNvSpPr>
              <a:spLocks noChangeShapeType="1"/>
            </p:cNvSpPr>
            <p:nvPr/>
          </p:nvSpPr>
          <p:spPr bwMode="auto">
            <a:xfrm>
              <a:off x="249"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9" name="Line 500"/>
            <p:cNvSpPr>
              <a:spLocks noChangeShapeType="1"/>
            </p:cNvSpPr>
            <p:nvPr/>
          </p:nvSpPr>
          <p:spPr bwMode="auto">
            <a:xfrm>
              <a:off x="249"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0" name="Line 502"/>
            <p:cNvSpPr>
              <a:spLocks noChangeShapeType="1"/>
            </p:cNvSpPr>
            <p:nvPr/>
          </p:nvSpPr>
          <p:spPr bwMode="auto">
            <a:xfrm>
              <a:off x="256" y="208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1" name="Rectangle 503"/>
            <p:cNvSpPr>
              <a:spLocks noChangeArrowheads="1"/>
            </p:cNvSpPr>
            <p:nvPr/>
          </p:nvSpPr>
          <p:spPr bwMode="auto">
            <a:xfrm>
              <a:off x="1457" y="1884"/>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452" name="Line 504"/>
            <p:cNvSpPr>
              <a:spLocks noChangeShapeType="1"/>
            </p:cNvSpPr>
            <p:nvPr/>
          </p:nvSpPr>
          <p:spPr bwMode="auto">
            <a:xfrm>
              <a:off x="1457" y="1884"/>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3" name="Line 506"/>
            <p:cNvSpPr>
              <a:spLocks noChangeShapeType="1"/>
            </p:cNvSpPr>
            <p:nvPr/>
          </p:nvSpPr>
          <p:spPr bwMode="auto">
            <a:xfrm>
              <a:off x="1457"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4" name="Line 507"/>
            <p:cNvSpPr>
              <a:spLocks noChangeShapeType="1"/>
            </p:cNvSpPr>
            <p:nvPr/>
          </p:nvSpPr>
          <p:spPr bwMode="auto">
            <a:xfrm>
              <a:off x="1457"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5" name="Line 509"/>
            <p:cNvSpPr>
              <a:spLocks noChangeShapeType="1"/>
            </p:cNvSpPr>
            <p:nvPr/>
          </p:nvSpPr>
          <p:spPr bwMode="auto">
            <a:xfrm>
              <a:off x="1464" y="2081"/>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6" name="Line 511"/>
            <p:cNvSpPr>
              <a:spLocks noChangeShapeType="1"/>
            </p:cNvSpPr>
            <p:nvPr/>
          </p:nvSpPr>
          <p:spPr bwMode="auto">
            <a:xfrm>
              <a:off x="2765" y="1884"/>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7" name="Line 513"/>
            <p:cNvSpPr>
              <a:spLocks noChangeShapeType="1"/>
            </p:cNvSpPr>
            <p:nvPr/>
          </p:nvSpPr>
          <p:spPr bwMode="auto">
            <a:xfrm>
              <a:off x="2765"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8" name="Line 514"/>
            <p:cNvSpPr>
              <a:spLocks noChangeShapeType="1"/>
            </p:cNvSpPr>
            <p:nvPr/>
          </p:nvSpPr>
          <p:spPr bwMode="auto">
            <a:xfrm>
              <a:off x="2765"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9" name="Line 516"/>
            <p:cNvSpPr>
              <a:spLocks noChangeShapeType="1"/>
            </p:cNvSpPr>
            <p:nvPr/>
          </p:nvSpPr>
          <p:spPr bwMode="auto">
            <a:xfrm>
              <a:off x="2772" y="2081"/>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0" name="Line 518"/>
            <p:cNvSpPr>
              <a:spLocks noChangeShapeType="1"/>
            </p:cNvSpPr>
            <p:nvPr/>
          </p:nvSpPr>
          <p:spPr bwMode="auto">
            <a:xfrm>
              <a:off x="4171" y="1884"/>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1" name="Line 520"/>
            <p:cNvSpPr>
              <a:spLocks noChangeShapeType="1"/>
            </p:cNvSpPr>
            <p:nvPr/>
          </p:nvSpPr>
          <p:spPr bwMode="auto">
            <a:xfrm>
              <a:off x="4171"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2" name="Line 521"/>
            <p:cNvSpPr>
              <a:spLocks noChangeShapeType="1"/>
            </p:cNvSpPr>
            <p:nvPr/>
          </p:nvSpPr>
          <p:spPr bwMode="auto">
            <a:xfrm>
              <a:off x="4171"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3" name="Line 523"/>
            <p:cNvSpPr>
              <a:spLocks noChangeShapeType="1"/>
            </p:cNvSpPr>
            <p:nvPr/>
          </p:nvSpPr>
          <p:spPr bwMode="auto">
            <a:xfrm>
              <a:off x="4178" y="2081"/>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4" name="Rectangle 524"/>
            <p:cNvSpPr>
              <a:spLocks noChangeArrowheads="1"/>
            </p:cNvSpPr>
            <p:nvPr/>
          </p:nvSpPr>
          <p:spPr bwMode="auto">
            <a:xfrm>
              <a:off x="5478" y="1884"/>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0465" name="Line 525"/>
            <p:cNvSpPr>
              <a:spLocks noChangeShapeType="1"/>
            </p:cNvSpPr>
            <p:nvPr/>
          </p:nvSpPr>
          <p:spPr bwMode="auto">
            <a:xfrm>
              <a:off x="5478" y="1884"/>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6" name="Line 527"/>
            <p:cNvSpPr>
              <a:spLocks noChangeShapeType="1"/>
            </p:cNvSpPr>
            <p:nvPr/>
          </p:nvSpPr>
          <p:spPr bwMode="auto">
            <a:xfrm>
              <a:off x="5478"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7" name="Line 528"/>
            <p:cNvSpPr>
              <a:spLocks noChangeShapeType="1"/>
            </p:cNvSpPr>
            <p:nvPr/>
          </p:nvSpPr>
          <p:spPr bwMode="auto">
            <a:xfrm>
              <a:off x="5478"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8" name="Line 530"/>
            <p:cNvSpPr>
              <a:spLocks noChangeShapeType="1"/>
            </p:cNvSpPr>
            <p:nvPr/>
          </p:nvSpPr>
          <p:spPr bwMode="auto">
            <a:xfrm>
              <a:off x="5478"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9" name="Line 531"/>
            <p:cNvSpPr>
              <a:spLocks noChangeShapeType="1"/>
            </p:cNvSpPr>
            <p:nvPr/>
          </p:nvSpPr>
          <p:spPr bwMode="auto">
            <a:xfrm>
              <a:off x="5478"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56" name="Rectangle 532"/>
          <p:cNvSpPr>
            <a:spLocks noChangeArrowheads="1"/>
          </p:cNvSpPr>
          <p:nvPr/>
        </p:nvSpPr>
        <p:spPr bwMode="auto">
          <a:xfrm>
            <a:off x="609600" y="3581400"/>
            <a:ext cx="45593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a:latin typeface="Times New Roman" panose="02020603050405020304" pitchFamily="18" charset="0"/>
              </a:rPr>
              <a:t>If EmpNum is the PK then the FDs:</a:t>
            </a:r>
          </a:p>
          <a:p>
            <a:pPr>
              <a:spcBef>
                <a:spcPct val="0"/>
              </a:spcBef>
              <a:buFontTx/>
              <a:buNone/>
            </a:pPr>
            <a:r>
              <a:rPr lang="en-CA" sz="2400">
                <a:latin typeface="Times New Roman" panose="02020603050405020304" pitchFamily="18" charset="0"/>
              </a:rPr>
              <a:t>	 EmpNum </a:t>
            </a:r>
            <a:r>
              <a:rPr lang="en-CA" sz="2400" noProof="1">
                <a:latin typeface="Times New Roman" panose="02020603050405020304" pitchFamily="18" charset="0"/>
              </a:rPr>
              <a:t> </a:t>
            </a:r>
            <a:r>
              <a:rPr lang="en-CA" sz="2400" noProof="1">
                <a:latin typeface="Times New Roman" panose="02020603050405020304" pitchFamily="18" charset="0"/>
                <a:sym typeface="Wingdings" panose="05000000000000000000" pitchFamily="2" charset="2"/>
              </a:rPr>
              <a:t></a:t>
            </a:r>
            <a:r>
              <a:rPr lang="en-CA" sz="2400" noProof="1">
                <a:latin typeface="Times New Roman" panose="02020603050405020304" pitchFamily="18" charset="0"/>
              </a:rPr>
              <a:t> </a:t>
            </a:r>
            <a:r>
              <a:rPr lang="en-CA" sz="2400">
                <a:latin typeface="Times New Roman" panose="02020603050405020304" pitchFamily="18" charset="0"/>
              </a:rPr>
              <a:t>EmpEmail</a:t>
            </a:r>
          </a:p>
          <a:p>
            <a:pPr>
              <a:spcBef>
                <a:spcPct val="0"/>
              </a:spcBef>
              <a:buFontTx/>
              <a:buNone/>
            </a:pPr>
            <a:r>
              <a:rPr lang="en-CA" sz="2400">
                <a:latin typeface="Times New Roman" panose="02020603050405020304" pitchFamily="18" charset="0"/>
              </a:rPr>
              <a:t>	 EmpNum </a:t>
            </a:r>
            <a:r>
              <a:rPr lang="en-CA" sz="2400" noProof="1">
                <a:latin typeface="Times New Roman" panose="02020603050405020304" pitchFamily="18" charset="0"/>
                <a:sym typeface="Wingdings" panose="05000000000000000000" pitchFamily="2" charset="2"/>
              </a:rPr>
              <a:t></a:t>
            </a:r>
            <a:r>
              <a:rPr lang="en-CA" sz="2400" noProof="1">
                <a:latin typeface="Times New Roman" panose="02020603050405020304" pitchFamily="18" charset="0"/>
              </a:rPr>
              <a:t> </a:t>
            </a:r>
            <a:r>
              <a:rPr lang="en-CA" sz="2400">
                <a:latin typeface="Times New Roman" panose="02020603050405020304" pitchFamily="18" charset="0"/>
              </a:rPr>
              <a:t>EmpFname</a:t>
            </a:r>
          </a:p>
          <a:p>
            <a:pPr>
              <a:spcBef>
                <a:spcPct val="0"/>
              </a:spcBef>
              <a:buFontTx/>
              <a:buNone/>
            </a:pPr>
            <a:r>
              <a:rPr lang="en-CA" sz="2400">
                <a:latin typeface="Times New Roman" panose="02020603050405020304" pitchFamily="18" charset="0"/>
              </a:rPr>
              <a:t>	 EmpNum </a:t>
            </a:r>
            <a:r>
              <a:rPr lang="en-CA" sz="2400" noProof="1">
                <a:latin typeface="Times New Roman" panose="02020603050405020304" pitchFamily="18" charset="0"/>
                <a:sym typeface="Wingdings" panose="05000000000000000000" pitchFamily="2" charset="2"/>
              </a:rPr>
              <a:t></a:t>
            </a:r>
            <a:r>
              <a:rPr lang="en-CA" sz="2400" noProof="1">
                <a:latin typeface="Times New Roman" panose="02020603050405020304" pitchFamily="18" charset="0"/>
              </a:rPr>
              <a:t> </a:t>
            </a:r>
            <a:r>
              <a:rPr lang="en-CA" sz="2400">
                <a:latin typeface="Times New Roman" panose="02020603050405020304" pitchFamily="18" charset="0"/>
              </a:rPr>
              <a:t>EmpLname </a:t>
            </a:r>
            <a:endParaRPr lang="en-US" sz="2400">
              <a:latin typeface="Times New Roman" panose="02020603050405020304" pitchFamily="18" charset="0"/>
            </a:endParaRPr>
          </a:p>
        </p:txBody>
      </p:sp>
      <p:sp>
        <p:nvSpPr>
          <p:cNvPr id="10257" name="Rectangle 533"/>
          <p:cNvSpPr>
            <a:spLocks noChangeArrowheads="1"/>
          </p:cNvSpPr>
          <p:nvPr/>
        </p:nvSpPr>
        <p:spPr bwMode="auto">
          <a:xfrm>
            <a:off x="685800" y="5105400"/>
            <a:ext cx="1503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a:latin typeface="Times New Roman" panose="02020603050405020304" pitchFamily="18" charset="0"/>
              </a:rPr>
              <a:t>must exist.</a:t>
            </a:r>
            <a:endParaRPr lang="en-US" sz="2400">
              <a:latin typeface="Times New Roman" panose="02020603050405020304" pitchFamily="18" charset="0"/>
            </a:endParaRPr>
          </a:p>
        </p:txBody>
      </p:sp>
    </p:spTree>
    <p:extLst>
      <p:ext uri="{BB962C8B-B14F-4D97-AF65-F5344CB8AC3E}">
        <p14:creationId xmlns:p14="http://schemas.microsoft.com/office/powerpoint/2010/main" val="38951307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87"/>
          <p:cNvSpPr>
            <a:spLocks noGrp="1" noChangeArrowheads="1"/>
          </p:cNvSpPr>
          <p:nvPr>
            <p:ph type="title"/>
          </p:nvPr>
        </p:nvSpPr>
        <p:spPr>
          <a:noFill/>
        </p:spPr>
        <p:txBody>
          <a:bodyPr/>
          <a:lstStyle/>
          <a:p>
            <a:pPr eaLnBrk="1" hangingPunct="1"/>
            <a:r>
              <a:rPr lang="en-CA" b="1" smtClean="0">
                <a:latin typeface="Arial" panose="020B0604020202020204" pitchFamily="34" charset="0"/>
              </a:rPr>
              <a:t>Functional Dependencies</a:t>
            </a:r>
            <a:endParaRPr lang="en-US" b="1" smtClean="0">
              <a:latin typeface="Arial" panose="020B0604020202020204" pitchFamily="34" charset="0"/>
            </a:endParaRPr>
          </a:p>
        </p:txBody>
      </p:sp>
      <p:sp>
        <p:nvSpPr>
          <p:cNvPr id="21"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112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01D873-1F05-435A-869C-4A8390DB7A9F}" type="slidenum">
              <a:rPr lang="en-US" sz="1200">
                <a:solidFill>
                  <a:srgbClr val="898989"/>
                </a:solidFill>
                <a:latin typeface="Times New Roman" panose="02020603050405020304" pitchFamily="18" charset="0"/>
              </a:rPr>
              <a:pPr>
                <a:spcBef>
                  <a:spcPct val="0"/>
                </a:spcBef>
                <a:buFontTx/>
                <a:buNone/>
              </a:pPr>
              <a:t>69</a:t>
            </a:fld>
            <a:endParaRPr lang="en-US" sz="1200">
              <a:solidFill>
                <a:srgbClr val="898989"/>
              </a:solidFill>
              <a:latin typeface="Times New Roman" panose="02020603050405020304" pitchFamily="18" charset="0"/>
            </a:endParaRPr>
          </a:p>
        </p:txBody>
      </p:sp>
      <p:sp>
        <p:nvSpPr>
          <p:cNvPr id="11269" name="Rectangle 288"/>
          <p:cNvSpPr>
            <a:spLocks noChangeArrowheads="1"/>
          </p:cNvSpPr>
          <p:nvPr/>
        </p:nvSpPr>
        <p:spPr bwMode="auto">
          <a:xfrm>
            <a:off x="685800" y="1447800"/>
            <a:ext cx="43053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a:latin typeface="Times New Roman" panose="02020603050405020304" pitchFamily="18" charset="0"/>
              </a:rPr>
              <a:t>	 EmpNum </a:t>
            </a:r>
            <a:r>
              <a:rPr lang="en-CA" sz="2400" noProof="1">
                <a:latin typeface="Times New Roman" panose="02020603050405020304" pitchFamily="18" charset="0"/>
              </a:rPr>
              <a:t> </a:t>
            </a:r>
            <a:r>
              <a:rPr lang="en-CA" sz="2400" noProof="1">
                <a:latin typeface="Times New Roman" panose="02020603050405020304" pitchFamily="18" charset="0"/>
                <a:sym typeface="Wingdings" panose="05000000000000000000" pitchFamily="2" charset="2"/>
              </a:rPr>
              <a:t></a:t>
            </a:r>
            <a:r>
              <a:rPr lang="en-CA" sz="2400" noProof="1">
                <a:latin typeface="Times New Roman" panose="02020603050405020304" pitchFamily="18" charset="0"/>
              </a:rPr>
              <a:t> </a:t>
            </a:r>
            <a:r>
              <a:rPr lang="en-CA" sz="2400">
                <a:latin typeface="Times New Roman" panose="02020603050405020304" pitchFamily="18" charset="0"/>
              </a:rPr>
              <a:t>EmpEmail</a:t>
            </a:r>
          </a:p>
          <a:p>
            <a:pPr>
              <a:spcBef>
                <a:spcPct val="0"/>
              </a:spcBef>
              <a:buFontTx/>
              <a:buNone/>
            </a:pPr>
            <a:r>
              <a:rPr lang="en-CA" sz="2400">
                <a:latin typeface="Times New Roman" panose="02020603050405020304" pitchFamily="18" charset="0"/>
              </a:rPr>
              <a:t>	 EmpNum </a:t>
            </a:r>
            <a:r>
              <a:rPr lang="en-CA" sz="2400" noProof="1">
                <a:latin typeface="Times New Roman" panose="02020603050405020304" pitchFamily="18" charset="0"/>
                <a:sym typeface="Wingdings" panose="05000000000000000000" pitchFamily="2" charset="2"/>
              </a:rPr>
              <a:t></a:t>
            </a:r>
            <a:r>
              <a:rPr lang="en-CA" sz="2400" noProof="1">
                <a:latin typeface="Times New Roman" panose="02020603050405020304" pitchFamily="18" charset="0"/>
              </a:rPr>
              <a:t> </a:t>
            </a:r>
            <a:r>
              <a:rPr lang="en-CA" sz="2400">
                <a:latin typeface="Times New Roman" panose="02020603050405020304" pitchFamily="18" charset="0"/>
              </a:rPr>
              <a:t>EmpFname</a:t>
            </a:r>
          </a:p>
          <a:p>
            <a:pPr>
              <a:spcBef>
                <a:spcPct val="0"/>
              </a:spcBef>
              <a:buFontTx/>
              <a:buNone/>
            </a:pPr>
            <a:r>
              <a:rPr lang="en-CA" sz="2400">
                <a:latin typeface="Times New Roman" panose="02020603050405020304" pitchFamily="18" charset="0"/>
              </a:rPr>
              <a:t>	 EmpNum </a:t>
            </a:r>
            <a:r>
              <a:rPr lang="en-CA" sz="2400" noProof="1">
                <a:latin typeface="Times New Roman" panose="02020603050405020304" pitchFamily="18" charset="0"/>
                <a:sym typeface="Wingdings" panose="05000000000000000000" pitchFamily="2" charset="2"/>
              </a:rPr>
              <a:t></a:t>
            </a:r>
            <a:r>
              <a:rPr lang="en-CA" sz="2400" noProof="1">
                <a:latin typeface="Times New Roman" panose="02020603050405020304" pitchFamily="18" charset="0"/>
              </a:rPr>
              <a:t> </a:t>
            </a:r>
            <a:r>
              <a:rPr lang="en-CA" sz="2400">
                <a:latin typeface="Times New Roman" panose="02020603050405020304" pitchFamily="18" charset="0"/>
              </a:rPr>
              <a:t>EmpLname </a:t>
            </a:r>
            <a:endParaRPr lang="en-US" sz="2400">
              <a:latin typeface="Times New Roman" panose="02020603050405020304" pitchFamily="18" charset="0"/>
            </a:endParaRPr>
          </a:p>
        </p:txBody>
      </p:sp>
      <p:sp>
        <p:nvSpPr>
          <p:cNvPr id="11270" name="Rectangle 289"/>
          <p:cNvSpPr>
            <a:spLocks noChangeArrowheads="1"/>
          </p:cNvSpPr>
          <p:nvPr/>
        </p:nvSpPr>
        <p:spPr bwMode="auto">
          <a:xfrm>
            <a:off x="1066800" y="350520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a:latin typeface="Times New Roman" panose="02020603050405020304" pitchFamily="18" charset="0"/>
              </a:rPr>
              <a:t>EmpNum</a:t>
            </a:r>
            <a:endParaRPr lang="en-US" sz="2400">
              <a:latin typeface="Times New Roman" panose="02020603050405020304" pitchFamily="18" charset="0"/>
            </a:endParaRPr>
          </a:p>
        </p:txBody>
      </p:sp>
      <p:sp>
        <p:nvSpPr>
          <p:cNvPr id="11271" name="Rectangle 290"/>
          <p:cNvSpPr>
            <a:spLocks noChangeArrowheads="1"/>
          </p:cNvSpPr>
          <p:nvPr/>
        </p:nvSpPr>
        <p:spPr bwMode="auto">
          <a:xfrm>
            <a:off x="3352800" y="3124200"/>
            <a:ext cx="1484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a:latin typeface="Times New Roman" panose="02020603050405020304" pitchFamily="18" charset="0"/>
              </a:rPr>
              <a:t>EmpEmail</a:t>
            </a:r>
            <a:endParaRPr lang="en-US" sz="2400">
              <a:latin typeface="Times New Roman" panose="02020603050405020304" pitchFamily="18" charset="0"/>
            </a:endParaRPr>
          </a:p>
        </p:txBody>
      </p:sp>
      <p:sp>
        <p:nvSpPr>
          <p:cNvPr id="11272" name="Rectangle 291"/>
          <p:cNvSpPr>
            <a:spLocks noChangeArrowheads="1"/>
          </p:cNvSpPr>
          <p:nvPr/>
        </p:nvSpPr>
        <p:spPr bwMode="auto">
          <a:xfrm>
            <a:off x="3697288" y="3581400"/>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a:latin typeface="Times New Roman" panose="02020603050405020304" pitchFamily="18" charset="0"/>
              </a:rPr>
              <a:t>EmpFname</a:t>
            </a:r>
            <a:endParaRPr lang="en-US" sz="2400">
              <a:latin typeface="Times New Roman" panose="02020603050405020304" pitchFamily="18" charset="0"/>
            </a:endParaRPr>
          </a:p>
        </p:txBody>
      </p:sp>
      <p:sp>
        <p:nvSpPr>
          <p:cNvPr id="11273" name="Rectangle 292"/>
          <p:cNvSpPr>
            <a:spLocks noChangeArrowheads="1"/>
          </p:cNvSpPr>
          <p:nvPr/>
        </p:nvSpPr>
        <p:spPr bwMode="auto">
          <a:xfrm>
            <a:off x="3621088" y="4191000"/>
            <a:ext cx="160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a:latin typeface="Times New Roman" panose="02020603050405020304" pitchFamily="18" charset="0"/>
              </a:rPr>
              <a:t>EmpLname</a:t>
            </a:r>
            <a:endParaRPr lang="en-US" sz="2400">
              <a:latin typeface="Times New Roman" panose="02020603050405020304" pitchFamily="18" charset="0"/>
            </a:endParaRPr>
          </a:p>
        </p:txBody>
      </p:sp>
      <p:sp>
        <p:nvSpPr>
          <p:cNvPr id="11274" name="Line 293"/>
          <p:cNvSpPr>
            <a:spLocks noChangeShapeType="1"/>
          </p:cNvSpPr>
          <p:nvPr/>
        </p:nvSpPr>
        <p:spPr bwMode="auto">
          <a:xfrm flipV="1">
            <a:off x="2438400" y="34290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Line 294"/>
          <p:cNvSpPr>
            <a:spLocks noChangeShapeType="1"/>
          </p:cNvSpPr>
          <p:nvPr/>
        </p:nvSpPr>
        <p:spPr bwMode="auto">
          <a:xfrm>
            <a:off x="2438400" y="3733800"/>
            <a:ext cx="1143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Line 295"/>
          <p:cNvSpPr>
            <a:spLocks noChangeShapeType="1"/>
          </p:cNvSpPr>
          <p:nvPr/>
        </p:nvSpPr>
        <p:spPr bwMode="auto">
          <a:xfrm>
            <a:off x="2438400" y="3733800"/>
            <a:ext cx="1066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Text Box 296"/>
          <p:cNvSpPr txBox="1">
            <a:spLocks noChangeArrowheads="1"/>
          </p:cNvSpPr>
          <p:nvPr/>
        </p:nvSpPr>
        <p:spPr bwMode="auto">
          <a:xfrm>
            <a:off x="947738" y="5195888"/>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a:latin typeface="Times New Roman" panose="02020603050405020304" pitchFamily="18" charset="0"/>
              </a:rPr>
              <a:t>EmpNum   </a:t>
            </a:r>
            <a:r>
              <a:rPr lang="en-CA" sz="2400" noProof="1">
                <a:latin typeface="Times New Roman" panose="02020603050405020304" pitchFamily="18" charset="0"/>
              </a:rPr>
              <a:t> </a:t>
            </a:r>
            <a:r>
              <a:rPr lang="en-CA" sz="2400">
                <a:latin typeface="Times New Roman" panose="02020603050405020304" pitchFamily="18" charset="0"/>
              </a:rPr>
              <a:t>EmpEmail  </a:t>
            </a:r>
            <a:r>
              <a:rPr lang="en-CA" sz="2400" noProof="1">
                <a:latin typeface="Times New Roman" panose="02020603050405020304" pitchFamily="18" charset="0"/>
              </a:rPr>
              <a:t>  </a:t>
            </a:r>
            <a:r>
              <a:rPr lang="en-CA" sz="2400">
                <a:latin typeface="Times New Roman" panose="02020603050405020304" pitchFamily="18" charset="0"/>
              </a:rPr>
              <a:t>EmpFname    </a:t>
            </a:r>
            <a:r>
              <a:rPr lang="en-CA" sz="2400" noProof="1">
                <a:latin typeface="Times New Roman" panose="02020603050405020304" pitchFamily="18" charset="0"/>
              </a:rPr>
              <a:t> </a:t>
            </a:r>
            <a:r>
              <a:rPr lang="en-CA" sz="2400">
                <a:latin typeface="Times New Roman" panose="02020603050405020304" pitchFamily="18" charset="0"/>
              </a:rPr>
              <a:t>EmpLname</a:t>
            </a:r>
            <a:endParaRPr lang="en-US" sz="2400">
              <a:latin typeface="Times New Roman" panose="02020603050405020304" pitchFamily="18" charset="0"/>
            </a:endParaRPr>
          </a:p>
        </p:txBody>
      </p:sp>
      <p:sp>
        <p:nvSpPr>
          <p:cNvPr id="11278" name="Rectangle 297"/>
          <p:cNvSpPr>
            <a:spLocks noChangeArrowheads="1"/>
          </p:cNvSpPr>
          <p:nvPr/>
        </p:nvSpPr>
        <p:spPr bwMode="auto">
          <a:xfrm>
            <a:off x="933450" y="5181600"/>
            <a:ext cx="1447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1279" name="Rectangle 298"/>
          <p:cNvSpPr>
            <a:spLocks noChangeArrowheads="1"/>
          </p:cNvSpPr>
          <p:nvPr/>
        </p:nvSpPr>
        <p:spPr bwMode="auto">
          <a:xfrm>
            <a:off x="2381250" y="5181600"/>
            <a:ext cx="16002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1280" name="Rectangle 299"/>
          <p:cNvSpPr>
            <a:spLocks noChangeArrowheads="1"/>
          </p:cNvSpPr>
          <p:nvPr/>
        </p:nvSpPr>
        <p:spPr bwMode="auto">
          <a:xfrm>
            <a:off x="3981450" y="5181600"/>
            <a:ext cx="1752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1281" name="Rectangle 300"/>
          <p:cNvSpPr>
            <a:spLocks noChangeArrowheads="1"/>
          </p:cNvSpPr>
          <p:nvPr/>
        </p:nvSpPr>
        <p:spPr bwMode="auto">
          <a:xfrm>
            <a:off x="5734050" y="5181600"/>
            <a:ext cx="1828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1282" name="Freeform 301"/>
          <p:cNvSpPr>
            <a:spLocks/>
          </p:cNvSpPr>
          <p:nvPr/>
        </p:nvSpPr>
        <p:spPr bwMode="auto">
          <a:xfrm>
            <a:off x="1771650" y="5715000"/>
            <a:ext cx="1524000" cy="381000"/>
          </a:xfrm>
          <a:custGeom>
            <a:avLst/>
            <a:gdLst>
              <a:gd name="T0" fmla="*/ 0 w 960"/>
              <a:gd name="T1" fmla="*/ 0 h 240"/>
              <a:gd name="T2" fmla="*/ 0 w 960"/>
              <a:gd name="T3" fmla="*/ 2147483646 h 240"/>
              <a:gd name="T4" fmla="*/ 2147483646 w 960"/>
              <a:gd name="T5" fmla="*/ 2147483646 h 240"/>
              <a:gd name="T6" fmla="*/ 2147483646 w 960"/>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240">
                <a:moveTo>
                  <a:pt x="0" y="0"/>
                </a:moveTo>
                <a:lnTo>
                  <a:pt x="0" y="240"/>
                </a:lnTo>
                <a:lnTo>
                  <a:pt x="960" y="240"/>
                </a:lnTo>
                <a:lnTo>
                  <a:pt x="960"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3" name="Freeform 302"/>
          <p:cNvSpPr>
            <a:spLocks/>
          </p:cNvSpPr>
          <p:nvPr/>
        </p:nvSpPr>
        <p:spPr bwMode="auto">
          <a:xfrm>
            <a:off x="3295650" y="5715000"/>
            <a:ext cx="1524000" cy="381000"/>
          </a:xfrm>
          <a:custGeom>
            <a:avLst/>
            <a:gdLst>
              <a:gd name="T0" fmla="*/ 0 w 960"/>
              <a:gd name="T1" fmla="*/ 0 h 240"/>
              <a:gd name="T2" fmla="*/ 0 w 960"/>
              <a:gd name="T3" fmla="*/ 2147483646 h 240"/>
              <a:gd name="T4" fmla="*/ 2147483646 w 960"/>
              <a:gd name="T5" fmla="*/ 2147483646 h 240"/>
              <a:gd name="T6" fmla="*/ 2147483646 w 960"/>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240">
                <a:moveTo>
                  <a:pt x="0" y="0"/>
                </a:moveTo>
                <a:lnTo>
                  <a:pt x="0" y="240"/>
                </a:lnTo>
                <a:lnTo>
                  <a:pt x="960" y="240"/>
                </a:lnTo>
                <a:lnTo>
                  <a:pt x="960"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4" name="Freeform 303"/>
          <p:cNvSpPr>
            <a:spLocks/>
          </p:cNvSpPr>
          <p:nvPr/>
        </p:nvSpPr>
        <p:spPr bwMode="auto">
          <a:xfrm>
            <a:off x="4819650" y="5715000"/>
            <a:ext cx="1524000" cy="381000"/>
          </a:xfrm>
          <a:custGeom>
            <a:avLst/>
            <a:gdLst>
              <a:gd name="T0" fmla="*/ 0 w 960"/>
              <a:gd name="T1" fmla="*/ 0 h 240"/>
              <a:gd name="T2" fmla="*/ 0 w 960"/>
              <a:gd name="T3" fmla="*/ 2147483646 h 240"/>
              <a:gd name="T4" fmla="*/ 2147483646 w 960"/>
              <a:gd name="T5" fmla="*/ 2147483646 h 240"/>
              <a:gd name="T6" fmla="*/ 2147483646 w 960"/>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240">
                <a:moveTo>
                  <a:pt x="0" y="0"/>
                </a:moveTo>
                <a:lnTo>
                  <a:pt x="0" y="240"/>
                </a:lnTo>
                <a:lnTo>
                  <a:pt x="960" y="240"/>
                </a:lnTo>
                <a:lnTo>
                  <a:pt x="960"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5" name="Text Box 304"/>
          <p:cNvSpPr txBox="1">
            <a:spLocks noChangeArrowheads="1"/>
          </p:cNvSpPr>
          <p:nvPr/>
        </p:nvSpPr>
        <p:spPr bwMode="auto">
          <a:xfrm>
            <a:off x="5791200" y="1828800"/>
            <a:ext cx="2514600" cy="1196975"/>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i="1">
                <a:latin typeface="Times New Roman" panose="02020603050405020304" pitchFamily="18" charset="0"/>
              </a:rPr>
              <a:t>3 different ways you might see FDs depicted</a:t>
            </a:r>
          </a:p>
        </p:txBody>
      </p:sp>
    </p:spTree>
    <p:extLst>
      <p:ext uri="{BB962C8B-B14F-4D97-AF65-F5344CB8AC3E}">
        <p14:creationId xmlns:p14="http://schemas.microsoft.com/office/powerpoint/2010/main" val="1545183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Mapping Relationship</a:t>
            </a:r>
            <a:br>
              <a:rPr lang="en-US" dirty="0" smtClean="0"/>
            </a:br>
            <a:r>
              <a:rPr lang="en-US" sz="3100" dirty="0" smtClean="0"/>
              <a:t>A relationship is an association among entities.</a:t>
            </a:r>
            <a:r>
              <a:rPr lang="en-US" dirty="0" smtClean="0"/>
              <a:t/>
            </a:r>
            <a:br>
              <a:rPr lang="en-US" dirty="0" smtClean="0"/>
            </a:br>
            <a:endParaRPr lang="en-US" dirty="0"/>
          </a:p>
        </p:txBody>
      </p:sp>
      <p:sp>
        <p:nvSpPr>
          <p:cNvPr id="5" name="Content Placeholder 4"/>
          <p:cNvSpPr>
            <a:spLocks noGrp="1"/>
          </p:cNvSpPr>
          <p:nvPr>
            <p:ph sz="half" idx="2"/>
          </p:nvPr>
        </p:nvSpPr>
        <p:spPr/>
        <p:txBody>
          <a:bodyPr>
            <a:normAutofit fontScale="77500" lnSpcReduction="20000"/>
          </a:bodyPr>
          <a:lstStyle/>
          <a:p>
            <a:pPr algn="just"/>
            <a:r>
              <a:rPr lang="en-US" dirty="0" smtClean="0"/>
              <a:t>Create table for a relationship.</a:t>
            </a:r>
          </a:p>
          <a:p>
            <a:pPr algn="just"/>
            <a:r>
              <a:rPr lang="en-US" dirty="0" smtClean="0"/>
              <a:t>Add the primary keys of all participating Entities as fields of table with their respective data types.</a:t>
            </a:r>
          </a:p>
          <a:p>
            <a:pPr algn="just">
              <a:buFont typeface="Wingdings" pitchFamily="2" charset="2"/>
              <a:buChar char="§"/>
            </a:pPr>
            <a:r>
              <a:rPr lang="en-US" dirty="0" smtClean="0"/>
              <a:t>If   relationship has any attribute, add each attribute as field of table.</a:t>
            </a:r>
          </a:p>
          <a:p>
            <a:pPr algn="just">
              <a:buFont typeface="Wingdings" pitchFamily="2" charset="2"/>
              <a:buChar char="§"/>
            </a:pPr>
            <a:endParaRPr lang="en-US" dirty="0" smtClean="0"/>
          </a:p>
          <a:p>
            <a:pPr algn="just">
              <a:buFont typeface="Wingdings" pitchFamily="2" charset="2"/>
              <a:buChar char="§"/>
            </a:pPr>
            <a:r>
              <a:rPr lang="en-US" dirty="0" smtClean="0"/>
              <a:t>Declare a primary key composing all the primary keys of participating entities.</a:t>
            </a:r>
          </a:p>
          <a:p>
            <a:pPr algn="just"/>
            <a:r>
              <a:rPr lang="en-US" dirty="0" smtClean="0"/>
              <a:t>Declare all foreign key constraints.</a:t>
            </a:r>
          </a:p>
          <a:p>
            <a:pPr algn="just"/>
            <a:endParaRPr lang="en-US" dirty="0"/>
          </a:p>
        </p:txBody>
      </p:sp>
      <p:pic>
        <p:nvPicPr>
          <p:cNvPr id="2050" name="Picture 2"/>
          <p:cNvPicPr>
            <a:picLocks noGrp="1" noChangeAspect="1" noChangeArrowheads="1"/>
          </p:cNvPicPr>
          <p:nvPr>
            <p:ph sz="half" idx="1"/>
          </p:nvPr>
        </p:nvPicPr>
        <p:blipFill>
          <a:blip r:embed="rId2"/>
          <a:srcRect/>
          <a:stretch>
            <a:fillRect/>
          </a:stretch>
        </p:blipFill>
        <p:spPr bwMode="auto">
          <a:xfrm>
            <a:off x="304800" y="2514600"/>
            <a:ext cx="4611267" cy="25908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1"/>
          <p:cNvSpPr>
            <a:spLocks noGrp="1" noChangeArrowheads="1"/>
          </p:cNvSpPr>
          <p:nvPr>
            <p:ph type="title"/>
          </p:nvPr>
        </p:nvSpPr>
        <p:spPr>
          <a:noFill/>
        </p:spPr>
        <p:txBody>
          <a:bodyPr/>
          <a:lstStyle/>
          <a:p>
            <a:pPr eaLnBrk="1" hangingPunct="1"/>
            <a:r>
              <a:rPr lang="en-CA" b="1" smtClean="0">
                <a:latin typeface="Arial" panose="020B0604020202020204" pitchFamily="34" charset="0"/>
              </a:rPr>
              <a:t>Determinant</a:t>
            </a:r>
            <a:endParaRPr lang="en-US" b="1" smtClean="0">
              <a:latin typeface="Arial" panose="020B0604020202020204" pitchFamily="34" charset="0"/>
            </a:endParaRPr>
          </a:p>
        </p:txBody>
      </p:sp>
      <p:sp>
        <p:nvSpPr>
          <p:cNvPr id="6"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122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02E9812-6ADD-4940-8453-6488EE0F1812}" type="slidenum">
              <a:rPr lang="en-US" sz="1200">
                <a:solidFill>
                  <a:srgbClr val="898989"/>
                </a:solidFill>
                <a:latin typeface="Times New Roman" panose="02020603050405020304" pitchFamily="18" charset="0"/>
              </a:rPr>
              <a:pPr>
                <a:spcBef>
                  <a:spcPct val="0"/>
                </a:spcBef>
                <a:buFontTx/>
                <a:buNone/>
              </a:pPr>
              <a:t>70</a:t>
            </a:fld>
            <a:endParaRPr lang="en-US" sz="1200">
              <a:solidFill>
                <a:srgbClr val="898989"/>
              </a:solidFill>
              <a:latin typeface="Times New Roman" panose="02020603050405020304" pitchFamily="18" charset="0"/>
            </a:endParaRPr>
          </a:p>
        </p:txBody>
      </p:sp>
      <p:sp>
        <p:nvSpPr>
          <p:cNvPr id="12293" name="Rectangle 82"/>
          <p:cNvSpPr>
            <a:spLocks noChangeArrowheads="1"/>
          </p:cNvSpPr>
          <p:nvPr/>
        </p:nvSpPr>
        <p:spPr bwMode="auto">
          <a:xfrm>
            <a:off x="990600" y="1447800"/>
            <a:ext cx="41100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a:latin typeface="Times New Roman" panose="02020603050405020304" pitchFamily="18" charset="0"/>
              </a:rPr>
              <a:t>Functional Dependency</a:t>
            </a:r>
          </a:p>
          <a:p>
            <a:pPr>
              <a:spcBef>
                <a:spcPct val="0"/>
              </a:spcBef>
              <a:buFontTx/>
              <a:buNone/>
            </a:pPr>
            <a:endParaRPr lang="en-CA" sz="2400">
              <a:latin typeface="Times New Roman" panose="02020603050405020304" pitchFamily="18" charset="0"/>
            </a:endParaRPr>
          </a:p>
          <a:p>
            <a:pPr>
              <a:spcBef>
                <a:spcPct val="0"/>
              </a:spcBef>
              <a:buFontTx/>
              <a:buNone/>
            </a:pPr>
            <a:r>
              <a:rPr lang="en-CA" sz="2400">
                <a:latin typeface="Times New Roman" panose="02020603050405020304" pitchFamily="18" charset="0"/>
              </a:rPr>
              <a:t>	EmpNum </a:t>
            </a:r>
            <a:r>
              <a:rPr lang="en-CA" sz="2400" noProof="1">
                <a:latin typeface="Times New Roman" panose="02020603050405020304" pitchFamily="18" charset="0"/>
              </a:rPr>
              <a:t> </a:t>
            </a:r>
            <a:r>
              <a:rPr lang="en-CA" sz="2400" noProof="1">
                <a:latin typeface="Times New Roman" panose="02020603050405020304" pitchFamily="18" charset="0"/>
                <a:sym typeface="Wingdings" panose="05000000000000000000" pitchFamily="2" charset="2"/>
              </a:rPr>
              <a:t></a:t>
            </a:r>
            <a:r>
              <a:rPr lang="en-CA" sz="2400" noProof="1">
                <a:latin typeface="Times New Roman" panose="02020603050405020304" pitchFamily="18" charset="0"/>
              </a:rPr>
              <a:t> </a:t>
            </a:r>
            <a:r>
              <a:rPr lang="en-CA" sz="2400">
                <a:latin typeface="Times New Roman" panose="02020603050405020304" pitchFamily="18" charset="0"/>
              </a:rPr>
              <a:t>EmpEmail</a:t>
            </a:r>
            <a:endParaRPr lang="en-US" sz="2400">
              <a:latin typeface="Times New Roman" panose="02020603050405020304" pitchFamily="18" charset="0"/>
            </a:endParaRPr>
          </a:p>
        </p:txBody>
      </p:sp>
      <p:sp>
        <p:nvSpPr>
          <p:cNvPr id="12294" name="Text Box 83"/>
          <p:cNvSpPr txBox="1">
            <a:spLocks noChangeArrowheads="1"/>
          </p:cNvSpPr>
          <p:nvPr/>
        </p:nvSpPr>
        <p:spPr bwMode="auto">
          <a:xfrm>
            <a:off x="1143000" y="3200400"/>
            <a:ext cx="6934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a:latin typeface="Times New Roman" panose="02020603050405020304" pitchFamily="18" charset="0"/>
              </a:rPr>
              <a:t>Attribute on the LHS is known as the </a:t>
            </a:r>
            <a:r>
              <a:rPr lang="en-US" sz="2400" b="1" i="1">
                <a:latin typeface="Times New Roman" panose="02020603050405020304" pitchFamily="18" charset="0"/>
              </a:rPr>
              <a:t>determinant</a:t>
            </a:r>
            <a:endParaRPr lang="en-US" sz="2400">
              <a:latin typeface="Times New Roman" panose="02020603050405020304" pitchFamily="18" charset="0"/>
            </a:endParaRPr>
          </a:p>
          <a:p>
            <a:pPr lvl="1">
              <a:spcBef>
                <a:spcPct val="50000"/>
              </a:spcBef>
              <a:buFontTx/>
              <a:buChar char="•"/>
            </a:pPr>
            <a:r>
              <a:rPr lang="en-US" sz="2400">
                <a:latin typeface="Times New Roman" panose="02020603050405020304" pitchFamily="18" charset="0"/>
              </a:rPr>
              <a:t> EmpNum is a determinant of EmpEmail</a:t>
            </a:r>
          </a:p>
        </p:txBody>
      </p:sp>
    </p:spTree>
    <p:extLst>
      <p:ext uri="{BB962C8B-B14F-4D97-AF65-F5344CB8AC3E}">
        <p14:creationId xmlns:p14="http://schemas.microsoft.com/office/powerpoint/2010/main" val="41993030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CA" b="1" smtClean="0"/>
              <a:t>Transitive dependency</a:t>
            </a:r>
            <a:endParaRPr lang="en-US" b="1" smtClean="0"/>
          </a:p>
        </p:txBody>
      </p:sp>
      <p:sp>
        <p:nvSpPr>
          <p:cNvPr id="5"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1434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FA91EEE-633D-47C9-B393-54CE4B4F1B36}" type="slidenum">
              <a:rPr lang="en-US" sz="1200">
                <a:solidFill>
                  <a:srgbClr val="898989"/>
                </a:solidFill>
                <a:latin typeface="Times New Roman" panose="02020603050405020304" pitchFamily="18" charset="0"/>
              </a:rPr>
              <a:pPr>
                <a:spcBef>
                  <a:spcPct val="0"/>
                </a:spcBef>
                <a:buFontTx/>
                <a:buNone/>
              </a:pPr>
              <a:t>71</a:t>
            </a:fld>
            <a:endParaRPr lang="en-US" sz="1200">
              <a:solidFill>
                <a:srgbClr val="898989"/>
              </a:solidFill>
              <a:latin typeface="Times New Roman" panose="02020603050405020304" pitchFamily="18" charset="0"/>
            </a:endParaRPr>
          </a:p>
        </p:txBody>
      </p:sp>
      <p:sp>
        <p:nvSpPr>
          <p:cNvPr id="14341" name="Rectangle 60"/>
          <p:cNvSpPr>
            <a:spLocks noChangeArrowheads="1"/>
          </p:cNvSpPr>
          <p:nvPr/>
        </p:nvSpPr>
        <p:spPr bwMode="auto">
          <a:xfrm>
            <a:off x="990600" y="1447800"/>
            <a:ext cx="7239000" cy="440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1200"/>
              </a:spcBef>
              <a:spcAft>
                <a:spcPts val="1200"/>
              </a:spcAft>
              <a:buFontTx/>
              <a:buNone/>
            </a:pPr>
            <a:r>
              <a:rPr lang="en-CA" sz="2400" b="1">
                <a:latin typeface="Times New Roman" panose="02020603050405020304" pitchFamily="18" charset="0"/>
              </a:rPr>
              <a:t>Transitive dependency</a:t>
            </a:r>
          </a:p>
          <a:p>
            <a:pPr>
              <a:lnSpc>
                <a:spcPct val="140000"/>
              </a:lnSpc>
              <a:spcBef>
                <a:spcPct val="0"/>
              </a:spcBef>
              <a:buFontTx/>
              <a:buNone/>
            </a:pPr>
            <a:r>
              <a:rPr lang="en-CA" sz="2400">
                <a:latin typeface="Arial" panose="020B0604020202020204" pitchFamily="34" charset="0"/>
              </a:rPr>
              <a:t>Consider attributes A, B, and C, and where</a:t>
            </a:r>
          </a:p>
          <a:p>
            <a:pPr>
              <a:lnSpc>
                <a:spcPct val="150000"/>
              </a:lnSpc>
              <a:spcBef>
                <a:spcPct val="0"/>
              </a:spcBef>
              <a:buFontTx/>
              <a:buNone/>
            </a:pPr>
            <a:r>
              <a:rPr lang="en-CA" sz="2400">
                <a:latin typeface="Arial" panose="020B0604020202020204" pitchFamily="34" charset="0"/>
              </a:rPr>
              <a:t>	A </a:t>
            </a:r>
            <a:r>
              <a:rPr lang="en-CA" sz="2400" noProof="1">
                <a:latin typeface="Arial" panose="020B0604020202020204" pitchFamily="34" charset="0"/>
                <a:sym typeface="Wingdings" panose="05000000000000000000" pitchFamily="2" charset="2"/>
              </a:rPr>
              <a:t></a:t>
            </a:r>
            <a:r>
              <a:rPr lang="en-CA" sz="2400">
                <a:latin typeface="Arial" panose="020B0604020202020204" pitchFamily="34" charset="0"/>
              </a:rPr>
              <a:t> B and B </a:t>
            </a:r>
            <a:r>
              <a:rPr lang="en-CA" sz="2400" noProof="1">
                <a:latin typeface="Arial" panose="020B0604020202020204" pitchFamily="34" charset="0"/>
                <a:sym typeface="Wingdings" panose="05000000000000000000" pitchFamily="2" charset="2"/>
              </a:rPr>
              <a:t></a:t>
            </a:r>
            <a:r>
              <a:rPr lang="en-CA" sz="2400">
                <a:latin typeface="Arial" panose="020B0604020202020204" pitchFamily="34" charset="0"/>
              </a:rPr>
              <a:t> C. </a:t>
            </a:r>
          </a:p>
          <a:p>
            <a:pPr>
              <a:lnSpc>
                <a:spcPct val="150000"/>
              </a:lnSpc>
              <a:spcBef>
                <a:spcPct val="0"/>
              </a:spcBef>
              <a:buFontTx/>
              <a:buNone/>
            </a:pPr>
            <a:r>
              <a:rPr lang="en-CA" sz="2400">
                <a:latin typeface="Arial" panose="020B0604020202020204" pitchFamily="34" charset="0"/>
              </a:rPr>
              <a:t>Functional dependencies are transitive, which means that we also have the functional dependency 	A </a:t>
            </a:r>
            <a:r>
              <a:rPr lang="en-CA" sz="2400" noProof="1">
                <a:latin typeface="Arial" panose="020B0604020202020204" pitchFamily="34" charset="0"/>
                <a:sym typeface="Wingdings" panose="05000000000000000000" pitchFamily="2" charset="2"/>
              </a:rPr>
              <a:t></a:t>
            </a:r>
            <a:r>
              <a:rPr lang="en-CA" sz="2400">
                <a:latin typeface="Arial" panose="020B0604020202020204" pitchFamily="34" charset="0"/>
              </a:rPr>
              <a:t> C</a:t>
            </a:r>
          </a:p>
          <a:p>
            <a:pPr>
              <a:lnSpc>
                <a:spcPct val="150000"/>
              </a:lnSpc>
              <a:spcBef>
                <a:spcPct val="0"/>
              </a:spcBef>
              <a:buFontTx/>
              <a:buNone/>
            </a:pPr>
            <a:r>
              <a:rPr lang="en-CA" sz="2400">
                <a:latin typeface="Arial" panose="020B0604020202020204" pitchFamily="34" charset="0"/>
              </a:rPr>
              <a:t>We say that C is transitively dependent on A through B. </a:t>
            </a:r>
            <a:endParaRPr lang="en-US" sz="2400">
              <a:latin typeface="Arial" panose="020B0604020202020204" pitchFamily="34" charset="0"/>
            </a:endParaRPr>
          </a:p>
        </p:txBody>
      </p:sp>
    </p:spTree>
    <p:extLst>
      <p:ext uri="{BB962C8B-B14F-4D97-AF65-F5344CB8AC3E}">
        <p14:creationId xmlns:p14="http://schemas.microsoft.com/office/powerpoint/2010/main" val="3888217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CA" b="1" smtClean="0"/>
              <a:t>Transitive dependency</a:t>
            </a:r>
            <a:endParaRPr lang="en-US" b="1" smtClean="0"/>
          </a:p>
        </p:txBody>
      </p:sp>
      <p:sp>
        <p:nvSpPr>
          <p:cNvPr id="25"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1536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879396-43F0-4E52-B56E-416F4F67A80A}" type="slidenum">
              <a:rPr lang="en-US" sz="1200">
                <a:solidFill>
                  <a:srgbClr val="898989"/>
                </a:solidFill>
                <a:latin typeface="Times New Roman" panose="02020603050405020304" pitchFamily="18" charset="0"/>
              </a:rPr>
              <a:pPr>
                <a:spcBef>
                  <a:spcPct val="0"/>
                </a:spcBef>
                <a:buFontTx/>
                <a:buNone/>
              </a:pPr>
              <a:t>72</a:t>
            </a:fld>
            <a:endParaRPr lang="en-US" sz="1200">
              <a:solidFill>
                <a:srgbClr val="898989"/>
              </a:solidFill>
              <a:latin typeface="Times New Roman" panose="02020603050405020304" pitchFamily="18" charset="0"/>
            </a:endParaRPr>
          </a:p>
        </p:txBody>
      </p:sp>
      <p:sp>
        <p:nvSpPr>
          <p:cNvPr id="15365" name="Freeform 66"/>
          <p:cNvSpPr>
            <a:spLocks/>
          </p:cNvSpPr>
          <p:nvPr/>
        </p:nvSpPr>
        <p:spPr bwMode="auto">
          <a:xfrm>
            <a:off x="1508125" y="2203450"/>
            <a:ext cx="1822450" cy="387350"/>
          </a:xfrm>
          <a:custGeom>
            <a:avLst/>
            <a:gdLst>
              <a:gd name="T0" fmla="*/ 0 w 4032"/>
              <a:gd name="T1" fmla="*/ 0 h 288"/>
              <a:gd name="T2" fmla="*/ 0 w 4032"/>
              <a:gd name="T3" fmla="*/ 2147483646 h 288"/>
              <a:gd name="T4" fmla="*/ 2147483646 w 4032"/>
              <a:gd name="T5" fmla="*/ 2147483646 h 288"/>
              <a:gd name="T6" fmla="*/ 2147483646 w 4032"/>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32" h="288">
                <a:moveTo>
                  <a:pt x="0" y="0"/>
                </a:moveTo>
                <a:lnTo>
                  <a:pt x="0" y="288"/>
                </a:lnTo>
                <a:lnTo>
                  <a:pt x="4032" y="288"/>
                </a:lnTo>
                <a:lnTo>
                  <a:pt x="4032" y="0"/>
                </a:lnTo>
              </a:path>
            </a:pathLst>
          </a:custGeom>
          <a:noFill/>
          <a:ln w="9525" cap="flat" cmpd="sng">
            <a:solidFill>
              <a:srgbClr val="000000"/>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66" name="Freeform 67"/>
          <p:cNvSpPr>
            <a:spLocks/>
          </p:cNvSpPr>
          <p:nvPr/>
        </p:nvSpPr>
        <p:spPr bwMode="auto">
          <a:xfrm flipV="1">
            <a:off x="4702175" y="1295400"/>
            <a:ext cx="2298700" cy="387350"/>
          </a:xfrm>
          <a:custGeom>
            <a:avLst/>
            <a:gdLst>
              <a:gd name="T0" fmla="*/ 0 w 4032"/>
              <a:gd name="T1" fmla="*/ 0 h 288"/>
              <a:gd name="T2" fmla="*/ 0 w 4032"/>
              <a:gd name="T3" fmla="*/ 2147483646 h 288"/>
              <a:gd name="T4" fmla="*/ 2147483646 w 4032"/>
              <a:gd name="T5" fmla="*/ 2147483646 h 288"/>
              <a:gd name="T6" fmla="*/ 2147483646 w 4032"/>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32" h="288">
                <a:moveTo>
                  <a:pt x="0" y="0"/>
                </a:moveTo>
                <a:lnTo>
                  <a:pt x="0" y="288"/>
                </a:lnTo>
                <a:lnTo>
                  <a:pt x="4032" y="288"/>
                </a:lnTo>
                <a:lnTo>
                  <a:pt x="4032" y="0"/>
                </a:lnTo>
              </a:path>
            </a:pathLst>
          </a:custGeom>
          <a:noFill/>
          <a:ln w="9525" cap="flat" cmpd="sng">
            <a:solidFill>
              <a:srgbClr val="000000"/>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67" name="Text Box 69"/>
          <p:cNvSpPr txBox="1">
            <a:spLocks noChangeArrowheads="1"/>
          </p:cNvSpPr>
          <p:nvPr/>
        </p:nvSpPr>
        <p:spPr bwMode="auto">
          <a:xfrm>
            <a:off x="892175" y="17526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u="sng">
                <a:latin typeface="Times New Roman" panose="02020603050405020304" pitchFamily="18" charset="0"/>
              </a:rPr>
              <a:t>EmpNum</a:t>
            </a:r>
            <a:r>
              <a:rPr lang="en-CA" sz="2400" noProof="1">
                <a:latin typeface="Times New Roman" panose="02020603050405020304" pitchFamily="18" charset="0"/>
              </a:rPr>
              <a:t> </a:t>
            </a:r>
            <a:r>
              <a:rPr lang="en-US" sz="2400">
                <a:latin typeface="Times New Roman" panose="02020603050405020304" pitchFamily="18" charset="0"/>
              </a:rPr>
              <a:t>  </a:t>
            </a:r>
            <a:r>
              <a:rPr lang="en-CA" sz="2400">
                <a:latin typeface="Times New Roman" panose="02020603050405020304" pitchFamily="18" charset="0"/>
              </a:rPr>
              <a:t>EmpEmail     </a:t>
            </a:r>
            <a:r>
              <a:rPr lang="en-CA" sz="2400" noProof="1">
                <a:latin typeface="Times New Roman" panose="02020603050405020304" pitchFamily="18" charset="0"/>
              </a:rPr>
              <a:t>DeptNum       </a:t>
            </a:r>
            <a:r>
              <a:rPr lang="en-CA" sz="2400">
                <a:latin typeface="Times New Roman" panose="02020603050405020304" pitchFamily="18" charset="0"/>
              </a:rPr>
              <a:t>DeptNname</a:t>
            </a:r>
            <a:endParaRPr lang="en-US" sz="2400">
              <a:latin typeface="Times New Roman" panose="02020603050405020304" pitchFamily="18" charset="0"/>
            </a:endParaRPr>
          </a:p>
        </p:txBody>
      </p:sp>
      <p:sp>
        <p:nvSpPr>
          <p:cNvPr id="15368" name="Rectangle 70"/>
          <p:cNvSpPr>
            <a:spLocks noChangeArrowheads="1"/>
          </p:cNvSpPr>
          <p:nvPr/>
        </p:nvSpPr>
        <p:spPr bwMode="auto">
          <a:xfrm>
            <a:off x="815975" y="1676400"/>
            <a:ext cx="1447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5369" name="Rectangle 71"/>
          <p:cNvSpPr>
            <a:spLocks noChangeArrowheads="1"/>
          </p:cNvSpPr>
          <p:nvPr/>
        </p:nvSpPr>
        <p:spPr bwMode="auto">
          <a:xfrm>
            <a:off x="2263775" y="1676400"/>
            <a:ext cx="16002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5370" name="Rectangle 72"/>
          <p:cNvSpPr>
            <a:spLocks noChangeArrowheads="1"/>
          </p:cNvSpPr>
          <p:nvPr/>
        </p:nvSpPr>
        <p:spPr bwMode="auto">
          <a:xfrm>
            <a:off x="3863975" y="1676400"/>
            <a:ext cx="1752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5371" name="Rectangle 73"/>
          <p:cNvSpPr>
            <a:spLocks noChangeArrowheads="1"/>
          </p:cNvSpPr>
          <p:nvPr/>
        </p:nvSpPr>
        <p:spPr bwMode="auto">
          <a:xfrm>
            <a:off x="5616575" y="1676400"/>
            <a:ext cx="19812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5372" name="Freeform 76"/>
          <p:cNvSpPr>
            <a:spLocks/>
          </p:cNvSpPr>
          <p:nvPr/>
        </p:nvSpPr>
        <p:spPr bwMode="auto">
          <a:xfrm>
            <a:off x="3330575" y="2209800"/>
            <a:ext cx="1143000" cy="381000"/>
          </a:xfrm>
          <a:custGeom>
            <a:avLst/>
            <a:gdLst>
              <a:gd name="T0" fmla="*/ 0 w 720"/>
              <a:gd name="T1" fmla="*/ 2147483646 h 240"/>
              <a:gd name="T2" fmla="*/ 2147483646 w 720"/>
              <a:gd name="T3" fmla="*/ 2147483646 h 240"/>
              <a:gd name="T4" fmla="*/ 2147483646 w 720"/>
              <a:gd name="T5" fmla="*/ 0 h 240"/>
              <a:gd name="T6" fmla="*/ 0 60000 65536"/>
              <a:gd name="T7" fmla="*/ 0 60000 65536"/>
              <a:gd name="T8" fmla="*/ 0 60000 65536"/>
            </a:gdLst>
            <a:ahLst/>
            <a:cxnLst>
              <a:cxn ang="T6">
                <a:pos x="T0" y="T1"/>
              </a:cxn>
              <a:cxn ang="T7">
                <a:pos x="T2" y="T3"/>
              </a:cxn>
              <a:cxn ang="T8">
                <a:pos x="T4" y="T5"/>
              </a:cxn>
            </a:cxnLst>
            <a:rect l="0" t="0" r="r" b="b"/>
            <a:pathLst>
              <a:path w="720" h="240">
                <a:moveTo>
                  <a:pt x="0" y="240"/>
                </a:moveTo>
                <a:lnTo>
                  <a:pt x="720" y="240"/>
                </a:lnTo>
                <a:lnTo>
                  <a:pt x="720" y="0"/>
                </a:ln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3" name="AutoShape 77"/>
          <p:cNvSpPr>
            <a:spLocks noChangeArrowheads="1"/>
          </p:cNvSpPr>
          <p:nvPr/>
        </p:nvSpPr>
        <p:spPr bwMode="auto">
          <a:xfrm rot="-821456">
            <a:off x="2286000" y="2971800"/>
            <a:ext cx="1143000" cy="6858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5374" name="Freeform 78"/>
          <p:cNvSpPr>
            <a:spLocks/>
          </p:cNvSpPr>
          <p:nvPr/>
        </p:nvSpPr>
        <p:spPr bwMode="auto">
          <a:xfrm>
            <a:off x="1835150" y="4489450"/>
            <a:ext cx="1822450" cy="387350"/>
          </a:xfrm>
          <a:custGeom>
            <a:avLst/>
            <a:gdLst>
              <a:gd name="T0" fmla="*/ 0 w 4032"/>
              <a:gd name="T1" fmla="*/ 0 h 288"/>
              <a:gd name="T2" fmla="*/ 0 w 4032"/>
              <a:gd name="T3" fmla="*/ 2147483646 h 288"/>
              <a:gd name="T4" fmla="*/ 2147483646 w 4032"/>
              <a:gd name="T5" fmla="*/ 2147483646 h 288"/>
              <a:gd name="T6" fmla="*/ 2147483646 w 4032"/>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32" h="288">
                <a:moveTo>
                  <a:pt x="0" y="0"/>
                </a:moveTo>
                <a:lnTo>
                  <a:pt x="0" y="288"/>
                </a:lnTo>
                <a:lnTo>
                  <a:pt x="4032" y="288"/>
                </a:lnTo>
                <a:lnTo>
                  <a:pt x="4032" y="0"/>
                </a:lnTo>
              </a:path>
            </a:pathLst>
          </a:custGeom>
          <a:noFill/>
          <a:ln w="9525" cap="flat" cmpd="sng">
            <a:solidFill>
              <a:srgbClr val="000000"/>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75" name="Freeform 79"/>
          <p:cNvSpPr>
            <a:spLocks/>
          </p:cNvSpPr>
          <p:nvPr/>
        </p:nvSpPr>
        <p:spPr bwMode="auto">
          <a:xfrm flipV="1">
            <a:off x="5029200" y="3581400"/>
            <a:ext cx="2298700" cy="387350"/>
          </a:xfrm>
          <a:custGeom>
            <a:avLst/>
            <a:gdLst>
              <a:gd name="T0" fmla="*/ 0 w 4032"/>
              <a:gd name="T1" fmla="*/ 0 h 288"/>
              <a:gd name="T2" fmla="*/ 0 w 4032"/>
              <a:gd name="T3" fmla="*/ 2147483646 h 288"/>
              <a:gd name="T4" fmla="*/ 2147483646 w 4032"/>
              <a:gd name="T5" fmla="*/ 2147483646 h 288"/>
              <a:gd name="T6" fmla="*/ 2147483646 w 4032"/>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32" h="288">
                <a:moveTo>
                  <a:pt x="0" y="0"/>
                </a:moveTo>
                <a:lnTo>
                  <a:pt x="0" y="288"/>
                </a:lnTo>
                <a:lnTo>
                  <a:pt x="4032" y="288"/>
                </a:lnTo>
                <a:lnTo>
                  <a:pt x="4032" y="0"/>
                </a:lnTo>
              </a:path>
            </a:pathLst>
          </a:custGeom>
          <a:noFill/>
          <a:ln w="9525" cap="flat" cmpd="sng">
            <a:solidFill>
              <a:srgbClr val="000000"/>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76" name="Text Box 80"/>
          <p:cNvSpPr txBox="1">
            <a:spLocks noChangeArrowheads="1"/>
          </p:cNvSpPr>
          <p:nvPr/>
        </p:nvSpPr>
        <p:spPr bwMode="auto">
          <a:xfrm>
            <a:off x="1219200" y="40386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u="sng">
                <a:latin typeface="Times New Roman" panose="02020603050405020304" pitchFamily="18" charset="0"/>
              </a:rPr>
              <a:t>EmpNum</a:t>
            </a:r>
            <a:r>
              <a:rPr lang="en-CA" sz="2400">
                <a:latin typeface="Times New Roman" panose="02020603050405020304" pitchFamily="18" charset="0"/>
              </a:rPr>
              <a:t>   </a:t>
            </a:r>
            <a:r>
              <a:rPr lang="en-CA" sz="2400" noProof="1">
                <a:latin typeface="Times New Roman" panose="02020603050405020304" pitchFamily="18" charset="0"/>
              </a:rPr>
              <a:t> </a:t>
            </a:r>
            <a:r>
              <a:rPr lang="en-CA" sz="2400">
                <a:latin typeface="Times New Roman" panose="02020603050405020304" pitchFamily="18" charset="0"/>
              </a:rPr>
              <a:t>EmpEmail     </a:t>
            </a:r>
            <a:r>
              <a:rPr lang="en-CA" sz="2400" noProof="1">
                <a:latin typeface="Times New Roman" panose="02020603050405020304" pitchFamily="18" charset="0"/>
              </a:rPr>
              <a:t>DeptNum       </a:t>
            </a:r>
            <a:r>
              <a:rPr lang="en-CA" sz="2400">
                <a:latin typeface="Times New Roman" panose="02020603050405020304" pitchFamily="18" charset="0"/>
              </a:rPr>
              <a:t>DeptNname</a:t>
            </a:r>
            <a:endParaRPr lang="en-US" sz="2400">
              <a:latin typeface="Times New Roman" panose="02020603050405020304" pitchFamily="18" charset="0"/>
            </a:endParaRPr>
          </a:p>
        </p:txBody>
      </p:sp>
      <p:sp>
        <p:nvSpPr>
          <p:cNvPr id="15377" name="Rectangle 81"/>
          <p:cNvSpPr>
            <a:spLocks noChangeArrowheads="1"/>
          </p:cNvSpPr>
          <p:nvPr/>
        </p:nvSpPr>
        <p:spPr bwMode="auto">
          <a:xfrm>
            <a:off x="1143000" y="3962400"/>
            <a:ext cx="1447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5378" name="Rectangle 82"/>
          <p:cNvSpPr>
            <a:spLocks noChangeArrowheads="1"/>
          </p:cNvSpPr>
          <p:nvPr/>
        </p:nvSpPr>
        <p:spPr bwMode="auto">
          <a:xfrm>
            <a:off x="2590800" y="3962400"/>
            <a:ext cx="16002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5379" name="Rectangle 83"/>
          <p:cNvSpPr>
            <a:spLocks noChangeArrowheads="1"/>
          </p:cNvSpPr>
          <p:nvPr/>
        </p:nvSpPr>
        <p:spPr bwMode="auto">
          <a:xfrm>
            <a:off x="4191000" y="3962400"/>
            <a:ext cx="1752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5380" name="Rectangle 84"/>
          <p:cNvSpPr>
            <a:spLocks noChangeArrowheads="1"/>
          </p:cNvSpPr>
          <p:nvPr/>
        </p:nvSpPr>
        <p:spPr bwMode="auto">
          <a:xfrm>
            <a:off x="5943600" y="3962400"/>
            <a:ext cx="19812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15381" name="Freeform 85"/>
          <p:cNvSpPr>
            <a:spLocks/>
          </p:cNvSpPr>
          <p:nvPr/>
        </p:nvSpPr>
        <p:spPr bwMode="auto">
          <a:xfrm>
            <a:off x="3657600" y="4495800"/>
            <a:ext cx="1143000" cy="381000"/>
          </a:xfrm>
          <a:custGeom>
            <a:avLst/>
            <a:gdLst>
              <a:gd name="T0" fmla="*/ 0 w 720"/>
              <a:gd name="T1" fmla="*/ 2147483646 h 240"/>
              <a:gd name="T2" fmla="*/ 2147483646 w 720"/>
              <a:gd name="T3" fmla="*/ 2147483646 h 240"/>
              <a:gd name="T4" fmla="*/ 2147483646 w 720"/>
              <a:gd name="T5" fmla="*/ 0 h 240"/>
              <a:gd name="T6" fmla="*/ 0 60000 65536"/>
              <a:gd name="T7" fmla="*/ 0 60000 65536"/>
              <a:gd name="T8" fmla="*/ 0 60000 65536"/>
            </a:gdLst>
            <a:ahLst/>
            <a:cxnLst>
              <a:cxn ang="T6">
                <a:pos x="T0" y="T1"/>
              </a:cxn>
              <a:cxn ang="T7">
                <a:pos x="T2" y="T3"/>
              </a:cxn>
              <a:cxn ang="T8">
                <a:pos x="T4" y="T5"/>
              </a:cxn>
            </a:cxnLst>
            <a:rect l="0" t="0" r="r" b="b"/>
            <a:pathLst>
              <a:path w="720" h="240">
                <a:moveTo>
                  <a:pt x="0" y="240"/>
                </a:moveTo>
                <a:lnTo>
                  <a:pt x="720" y="240"/>
                </a:lnTo>
                <a:lnTo>
                  <a:pt x="720" y="0"/>
                </a:ln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2" name="Freeform 86"/>
          <p:cNvSpPr>
            <a:spLocks/>
          </p:cNvSpPr>
          <p:nvPr/>
        </p:nvSpPr>
        <p:spPr bwMode="auto">
          <a:xfrm>
            <a:off x="4800600" y="4495800"/>
            <a:ext cx="2057400" cy="381000"/>
          </a:xfrm>
          <a:custGeom>
            <a:avLst/>
            <a:gdLst>
              <a:gd name="T0" fmla="*/ 0 w 720"/>
              <a:gd name="T1" fmla="*/ 2147483646 h 240"/>
              <a:gd name="T2" fmla="*/ 2147483646 w 720"/>
              <a:gd name="T3" fmla="*/ 2147483646 h 240"/>
              <a:gd name="T4" fmla="*/ 2147483646 w 720"/>
              <a:gd name="T5" fmla="*/ 0 h 240"/>
              <a:gd name="T6" fmla="*/ 0 60000 65536"/>
              <a:gd name="T7" fmla="*/ 0 60000 65536"/>
              <a:gd name="T8" fmla="*/ 0 60000 65536"/>
            </a:gdLst>
            <a:ahLst/>
            <a:cxnLst>
              <a:cxn ang="T6">
                <a:pos x="T0" y="T1"/>
              </a:cxn>
              <a:cxn ang="T7">
                <a:pos x="T2" y="T3"/>
              </a:cxn>
              <a:cxn ang="T8">
                <a:pos x="T4" y="T5"/>
              </a:cxn>
            </a:cxnLst>
            <a:rect l="0" t="0" r="r" b="b"/>
            <a:pathLst>
              <a:path w="720" h="240">
                <a:moveTo>
                  <a:pt x="0" y="240"/>
                </a:moveTo>
                <a:lnTo>
                  <a:pt x="720" y="240"/>
                </a:lnTo>
                <a:lnTo>
                  <a:pt x="720" y="0"/>
                </a:ln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3" name="Rectangle 87"/>
          <p:cNvSpPr>
            <a:spLocks noChangeArrowheads="1"/>
          </p:cNvSpPr>
          <p:nvPr/>
        </p:nvSpPr>
        <p:spPr bwMode="auto">
          <a:xfrm>
            <a:off x="685800" y="510540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a:latin typeface="Times New Roman" panose="02020603050405020304" pitchFamily="18" charset="0"/>
              </a:rPr>
              <a:t>DeptName is </a:t>
            </a:r>
            <a:r>
              <a:rPr lang="en-CA" sz="2400" i="1">
                <a:latin typeface="Times New Roman" panose="02020603050405020304" pitchFamily="18" charset="0"/>
              </a:rPr>
              <a:t>transitively dependent</a:t>
            </a:r>
            <a:r>
              <a:rPr lang="en-CA" sz="2400">
                <a:latin typeface="Times New Roman" panose="02020603050405020304" pitchFamily="18" charset="0"/>
              </a:rPr>
              <a:t> on EmpNum via DeptNum</a:t>
            </a:r>
          </a:p>
          <a:p>
            <a:pPr lvl="2">
              <a:spcBef>
                <a:spcPct val="0"/>
              </a:spcBef>
              <a:buFontTx/>
              <a:buNone/>
            </a:pPr>
            <a:r>
              <a:rPr lang="en-CA">
                <a:latin typeface="Times New Roman" panose="02020603050405020304" pitchFamily="18" charset="0"/>
              </a:rPr>
              <a:t>EmpNum </a:t>
            </a:r>
            <a:r>
              <a:rPr lang="en-CA" noProof="1">
                <a:latin typeface="Times New Roman" panose="02020603050405020304" pitchFamily="18" charset="0"/>
                <a:sym typeface="Wingdings" panose="05000000000000000000" pitchFamily="2" charset="2"/>
              </a:rPr>
              <a:t></a:t>
            </a:r>
            <a:r>
              <a:rPr lang="en-CA" noProof="1">
                <a:latin typeface="Times New Roman" panose="02020603050405020304" pitchFamily="18" charset="0"/>
              </a:rPr>
              <a:t> DeptN</a:t>
            </a:r>
            <a:r>
              <a:rPr lang="en-CA">
                <a:latin typeface="Times New Roman" panose="02020603050405020304" pitchFamily="18" charset="0"/>
              </a:rPr>
              <a:t>ame</a:t>
            </a:r>
            <a:endParaRPr lang="en-US">
              <a:latin typeface="Times New Roman" panose="02020603050405020304" pitchFamily="18" charset="0"/>
            </a:endParaRPr>
          </a:p>
        </p:txBody>
      </p:sp>
      <p:sp>
        <p:nvSpPr>
          <p:cNvPr id="15384" name="Rectangle 88"/>
          <p:cNvSpPr>
            <a:spLocks noChangeArrowheads="1"/>
          </p:cNvSpPr>
          <p:nvPr/>
        </p:nvSpPr>
        <p:spPr bwMode="auto">
          <a:xfrm>
            <a:off x="815975" y="1066800"/>
            <a:ext cx="302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a:latin typeface="Times New Roman" panose="02020603050405020304" pitchFamily="18" charset="0"/>
              </a:rPr>
              <a:t>EmpNum </a:t>
            </a:r>
            <a:r>
              <a:rPr lang="en-CA" sz="2400" noProof="1">
                <a:latin typeface="Times New Roman" panose="02020603050405020304" pitchFamily="18" charset="0"/>
                <a:sym typeface="Wingdings" panose="05000000000000000000" pitchFamily="2" charset="2"/>
              </a:rPr>
              <a:t></a:t>
            </a:r>
            <a:r>
              <a:rPr lang="en-CA" sz="2400" noProof="1">
                <a:latin typeface="Times New Roman" panose="02020603050405020304" pitchFamily="18" charset="0"/>
              </a:rPr>
              <a:t> DeptNum</a:t>
            </a:r>
            <a:endParaRPr lang="en-US" sz="2400">
              <a:latin typeface="Times New Roman" panose="02020603050405020304" pitchFamily="18" charset="0"/>
            </a:endParaRPr>
          </a:p>
        </p:txBody>
      </p:sp>
      <p:sp>
        <p:nvSpPr>
          <p:cNvPr id="15385" name="Rectangle 89"/>
          <p:cNvSpPr>
            <a:spLocks noChangeArrowheads="1"/>
          </p:cNvSpPr>
          <p:nvPr/>
        </p:nvSpPr>
        <p:spPr bwMode="auto">
          <a:xfrm>
            <a:off x="5181600" y="2438400"/>
            <a:ext cx="3155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a:latin typeface="Times New Roman" panose="02020603050405020304" pitchFamily="18" charset="0"/>
              </a:rPr>
              <a:t>DeptNum </a:t>
            </a:r>
            <a:r>
              <a:rPr lang="en-CA" sz="2400" noProof="1">
                <a:latin typeface="Times New Roman" panose="02020603050405020304" pitchFamily="18" charset="0"/>
                <a:sym typeface="Wingdings" panose="05000000000000000000" pitchFamily="2" charset="2"/>
              </a:rPr>
              <a:t></a:t>
            </a:r>
            <a:r>
              <a:rPr lang="en-CA" sz="2400" noProof="1">
                <a:latin typeface="Times New Roman" panose="02020603050405020304" pitchFamily="18" charset="0"/>
              </a:rPr>
              <a:t> DeptN</a:t>
            </a:r>
            <a:r>
              <a:rPr lang="en-CA" sz="2400">
                <a:latin typeface="Times New Roman" panose="02020603050405020304" pitchFamily="18" charset="0"/>
              </a:rPr>
              <a:t>ame</a:t>
            </a:r>
            <a:endParaRPr lang="en-US" sz="2400">
              <a:latin typeface="Times New Roman" panose="02020603050405020304" pitchFamily="18" charset="0"/>
            </a:endParaRPr>
          </a:p>
        </p:txBody>
      </p:sp>
    </p:spTree>
    <p:extLst>
      <p:ext uri="{BB962C8B-B14F-4D97-AF65-F5344CB8AC3E}">
        <p14:creationId xmlns:p14="http://schemas.microsoft.com/office/powerpoint/2010/main" val="23475607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CA" b="1" smtClean="0"/>
              <a:t>Partial dependency</a:t>
            </a:r>
            <a:endParaRPr lang="en-US" b="1" smtClean="0"/>
          </a:p>
        </p:txBody>
      </p:sp>
      <p:sp>
        <p:nvSpPr>
          <p:cNvPr id="13"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163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F3B8F3-021F-4A11-B4C3-F3858BE157C9}" type="slidenum">
              <a:rPr lang="en-US" sz="1200">
                <a:solidFill>
                  <a:srgbClr val="898989"/>
                </a:solidFill>
                <a:latin typeface="Times New Roman" panose="02020603050405020304" pitchFamily="18" charset="0"/>
              </a:rPr>
              <a:pPr>
                <a:spcBef>
                  <a:spcPct val="0"/>
                </a:spcBef>
                <a:buFontTx/>
                <a:buNone/>
              </a:pPr>
              <a:t>73</a:t>
            </a:fld>
            <a:endParaRPr lang="en-US" sz="1200">
              <a:solidFill>
                <a:srgbClr val="898989"/>
              </a:solidFill>
              <a:latin typeface="Times New Roman" panose="02020603050405020304" pitchFamily="18" charset="0"/>
            </a:endParaRPr>
          </a:p>
        </p:txBody>
      </p:sp>
      <p:sp>
        <p:nvSpPr>
          <p:cNvPr id="16389" name="Text Box 88"/>
          <p:cNvSpPr txBox="1">
            <a:spLocks noChangeArrowheads="1"/>
          </p:cNvSpPr>
          <p:nvPr/>
        </p:nvSpPr>
        <p:spPr bwMode="auto">
          <a:xfrm>
            <a:off x="762000" y="11557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a:latin typeface="Times New Roman" panose="02020603050405020304" pitchFamily="18" charset="0"/>
              </a:rPr>
              <a:t>A </a:t>
            </a:r>
            <a:r>
              <a:rPr lang="en-CA" sz="2400" b="1">
                <a:latin typeface="Times New Roman" panose="02020603050405020304" pitchFamily="18" charset="0"/>
              </a:rPr>
              <a:t>partial dependency</a:t>
            </a:r>
            <a:r>
              <a:rPr lang="en-CA" sz="2400">
                <a:latin typeface="Times New Roman" panose="02020603050405020304" pitchFamily="18" charset="0"/>
              </a:rPr>
              <a:t> exists when an attribute B is functionally dependent on an attribute A, and A is a component of a multipart candidate key.</a:t>
            </a:r>
            <a:endParaRPr lang="en-US" sz="2400">
              <a:latin typeface="Times New Roman" panose="02020603050405020304" pitchFamily="18" charset="0"/>
            </a:endParaRPr>
          </a:p>
        </p:txBody>
      </p:sp>
      <p:sp>
        <p:nvSpPr>
          <p:cNvPr id="16390" name="Text Box 89"/>
          <p:cNvSpPr txBox="1">
            <a:spLocks noChangeArrowheads="1"/>
          </p:cNvSpPr>
          <p:nvPr/>
        </p:nvSpPr>
        <p:spPr bwMode="auto">
          <a:xfrm>
            <a:off x="990600" y="3429000"/>
            <a:ext cx="1905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CA" sz="2400" u="sng">
                <a:latin typeface="Times New Roman" panose="02020603050405020304" pitchFamily="18" charset="0"/>
              </a:rPr>
              <a:t>InvNum</a:t>
            </a:r>
            <a:endParaRPr lang="en-US" sz="2400" u="sng">
              <a:latin typeface="Times New Roman" panose="02020603050405020304" pitchFamily="18" charset="0"/>
            </a:endParaRPr>
          </a:p>
        </p:txBody>
      </p:sp>
      <p:sp>
        <p:nvSpPr>
          <p:cNvPr id="16391" name="Text Box 90"/>
          <p:cNvSpPr txBox="1">
            <a:spLocks noChangeArrowheads="1"/>
          </p:cNvSpPr>
          <p:nvPr/>
        </p:nvSpPr>
        <p:spPr bwMode="auto">
          <a:xfrm>
            <a:off x="2895600" y="3429000"/>
            <a:ext cx="1676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CA" sz="2400" u="sng">
                <a:latin typeface="Times New Roman" panose="02020603050405020304" pitchFamily="18" charset="0"/>
              </a:rPr>
              <a:t>LineNum</a:t>
            </a:r>
            <a:endParaRPr lang="en-US" sz="2400" u="sng">
              <a:latin typeface="Times New Roman" panose="02020603050405020304" pitchFamily="18" charset="0"/>
            </a:endParaRPr>
          </a:p>
        </p:txBody>
      </p:sp>
      <p:sp>
        <p:nvSpPr>
          <p:cNvPr id="16392" name="Text Box 91"/>
          <p:cNvSpPr txBox="1">
            <a:spLocks noChangeArrowheads="1"/>
          </p:cNvSpPr>
          <p:nvPr/>
        </p:nvSpPr>
        <p:spPr bwMode="auto">
          <a:xfrm>
            <a:off x="4572000" y="3429000"/>
            <a:ext cx="990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CA" sz="2400">
                <a:latin typeface="Times New Roman" panose="02020603050405020304" pitchFamily="18" charset="0"/>
              </a:rPr>
              <a:t>Qty</a:t>
            </a:r>
            <a:endParaRPr lang="en-US" sz="2400">
              <a:latin typeface="Times New Roman" panose="02020603050405020304" pitchFamily="18" charset="0"/>
            </a:endParaRPr>
          </a:p>
        </p:txBody>
      </p:sp>
      <p:sp>
        <p:nvSpPr>
          <p:cNvPr id="16393" name="Text Box 92"/>
          <p:cNvSpPr txBox="1">
            <a:spLocks noChangeArrowheads="1"/>
          </p:cNvSpPr>
          <p:nvPr/>
        </p:nvSpPr>
        <p:spPr bwMode="auto">
          <a:xfrm>
            <a:off x="5562600" y="3429000"/>
            <a:ext cx="1676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CA" sz="2400">
                <a:latin typeface="Times New Roman" panose="02020603050405020304" pitchFamily="18" charset="0"/>
              </a:rPr>
              <a:t>InvDate</a:t>
            </a:r>
            <a:endParaRPr lang="en-US" sz="2400">
              <a:latin typeface="Times New Roman" panose="02020603050405020304" pitchFamily="18" charset="0"/>
            </a:endParaRPr>
          </a:p>
        </p:txBody>
      </p:sp>
      <p:sp>
        <p:nvSpPr>
          <p:cNvPr id="16394" name="Freeform 94"/>
          <p:cNvSpPr>
            <a:spLocks/>
          </p:cNvSpPr>
          <p:nvPr/>
        </p:nvSpPr>
        <p:spPr bwMode="auto">
          <a:xfrm>
            <a:off x="3581400" y="3886200"/>
            <a:ext cx="1676400" cy="533400"/>
          </a:xfrm>
          <a:custGeom>
            <a:avLst/>
            <a:gdLst>
              <a:gd name="T0" fmla="*/ 0 w 1056"/>
              <a:gd name="T1" fmla="*/ 0 h 336"/>
              <a:gd name="T2" fmla="*/ 0 w 1056"/>
              <a:gd name="T3" fmla="*/ 2147483646 h 336"/>
              <a:gd name="T4" fmla="*/ 2147483646 w 1056"/>
              <a:gd name="T5" fmla="*/ 2147483646 h 336"/>
              <a:gd name="T6" fmla="*/ 2147483646 w 1056"/>
              <a:gd name="T7" fmla="*/ 0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6" h="336">
                <a:moveTo>
                  <a:pt x="0" y="0"/>
                </a:moveTo>
                <a:lnTo>
                  <a:pt x="0" y="336"/>
                </a:lnTo>
                <a:lnTo>
                  <a:pt x="1056" y="336"/>
                </a:lnTo>
                <a:lnTo>
                  <a:pt x="1056" y="0"/>
                </a:ln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5" name="Freeform 95"/>
          <p:cNvSpPr>
            <a:spLocks/>
          </p:cNvSpPr>
          <p:nvPr/>
        </p:nvSpPr>
        <p:spPr bwMode="auto">
          <a:xfrm>
            <a:off x="1905000" y="3886200"/>
            <a:ext cx="4495800" cy="533400"/>
          </a:xfrm>
          <a:custGeom>
            <a:avLst/>
            <a:gdLst>
              <a:gd name="T0" fmla="*/ 0 w 1056"/>
              <a:gd name="T1" fmla="*/ 0 h 336"/>
              <a:gd name="T2" fmla="*/ 0 w 1056"/>
              <a:gd name="T3" fmla="*/ 2147483646 h 336"/>
              <a:gd name="T4" fmla="*/ 2147483646 w 1056"/>
              <a:gd name="T5" fmla="*/ 2147483646 h 336"/>
              <a:gd name="T6" fmla="*/ 2147483646 w 1056"/>
              <a:gd name="T7" fmla="*/ 0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6" h="336">
                <a:moveTo>
                  <a:pt x="0" y="0"/>
                </a:moveTo>
                <a:lnTo>
                  <a:pt x="0" y="336"/>
                </a:lnTo>
                <a:lnTo>
                  <a:pt x="1056" y="336"/>
                </a:lnTo>
                <a:lnTo>
                  <a:pt x="1056" y="0"/>
                </a:ln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6" name="Freeform 96"/>
          <p:cNvSpPr>
            <a:spLocks/>
          </p:cNvSpPr>
          <p:nvPr/>
        </p:nvSpPr>
        <p:spPr bwMode="auto">
          <a:xfrm flipV="1">
            <a:off x="2057400" y="2895600"/>
            <a:ext cx="4495800" cy="533400"/>
          </a:xfrm>
          <a:custGeom>
            <a:avLst/>
            <a:gdLst>
              <a:gd name="T0" fmla="*/ 0 w 1056"/>
              <a:gd name="T1" fmla="*/ 0 h 336"/>
              <a:gd name="T2" fmla="*/ 0 w 1056"/>
              <a:gd name="T3" fmla="*/ 2147483646 h 336"/>
              <a:gd name="T4" fmla="*/ 2147483646 w 1056"/>
              <a:gd name="T5" fmla="*/ 2147483646 h 336"/>
              <a:gd name="T6" fmla="*/ 2147483646 w 1056"/>
              <a:gd name="T7" fmla="*/ 0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6" h="336">
                <a:moveTo>
                  <a:pt x="0" y="0"/>
                </a:moveTo>
                <a:lnTo>
                  <a:pt x="0" y="336"/>
                </a:lnTo>
                <a:lnTo>
                  <a:pt x="1056" y="336"/>
                </a:lnTo>
                <a:lnTo>
                  <a:pt x="1056" y="0"/>
                </a:ln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7" name="Text Box 97"/>
          <p:cNvSpPr txBox="1">
            <a:spLocks noChangeArrowheads="1"/>
          </p:cNvSpPr>
          <p:nvPr/>
        </p:nvSpPr>
        <p:spPr bwMode="auto">
          <a:xfrm>
            <a:off x="990600" y="4648200"/>
            <a:ext cx="6934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sz="2400">
                <a:latin typeface="Times New Roman" panose="02020603050405020304" pitchFamily="18" charset="0"/>
              </a:rPr>
              <a:t>Candidate keys: {InvNum, LineNum} InvDate is </a:t>
            </a:r>
            <a:r>
              <a:rPr lang="en-CA" sz="2400" i="1">
                <a:latin typeface="Times New Roman" panose="02020603050405020304" pitchFamily="18" charset="0"/>
              </a:rPr>
              <a:t>partially dependent</a:t>
            </a:r>
            <a:r>
              <a:rPr lang="en-CA" sz="2400">
                <a:latin typeface="Times New Roman" panose="02020603050405020304" pitchFamily="18" charset="0"/>
              </a:rPr>
              <a:t> on {InvNum, LineNum} as </a:t>
            </a:r>
            <a:r>
              <a:rPr lang="en-CA" sz="2400">
                <a:solidFill>
                  <a:srgbClr val="FF0000"/>
                </a:solidFill>
                <a:latin typeface="Times New Roman" panose="02020603050405020304" pitchFamily="18" charset="0"/>
              </a:rPr>
              <a:t>InvNum is a determinant of InvDate and InvNum is part of a candidate key</a:t>
            </a:r>
            <a:endParaRPr lang="en-US" sz="240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8448470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May 2012</a:t>
            </a:r>
          </a:p>
        </p:txBody>
      </p:sp>
      <p:sp>
        <p:nvSpPr>
          <p:cNvPr id="1946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91.2814</a:t>
            </a:r>
          </a:p>
        </p:txBody>
      </p:sp>
      <p:sp>
        <p:nvSpPr>
          <p:cNvPr id="194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23A29D-178E-4452-89FA-3CB386754BA9}" type="slidenum">
              <a:rPr lang="en-US" sz="1200">
                <a:solidFill>
                  <a:srgbClr val="898989"/>
                </a:solidFill>
              </a:rPr>
              <a:pPr/>
              <a:t>74</a:t>
            </a:fld>
            <a:endParaRPr lang="en-US" sz="1200">
              <a:solidFill>
                <a:srgbClr val="898989"/>
              </a:solidFill>
            </a:endParaRPr>
          </a:p>
        </p:txBody>
      </p:sp>
      <p:sp>
        <p:nvSpPr>
          <p:cNvPr id="19462" name="Rectangle 5"/>
          <p:cNvSpPr>
            <a:spLocks noChangeArrowheads="1"/>
          </p:cNvSpPr>
          <p:nvPr/>
        </p:nvSpPr>
        <p:spPr bwMode="auto">
          <a:xfrm>
            <a:off x="2438400" y="615950"/>
            <a:ext cx="2970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b="1" dirty="0">
                <a:solidFill>
                  <a:srgbClr val="000000"/>
                </a:solidFill>
                <a:latin typeface="roboto"/>
              </a:rPr>
              <a:t>Normalization Rule</a:t>
            </a:r>
          </a:p>
        </p:txBody>
      </p:sp>
      <p:sp>
        <p:nvSpPr>
          <p:cNvPr id="19463" name="Rectangle 6"/>
          <p:cNvSpPr>
            <a:spLocks noChangeArrowheads="1"/>
          </p:cNvSpPr>
          <p:nvPr/>
        </p:nvSpPr>
        <p:spPr bwMode="auto">
          <a:xfrm>
            <a:off x="381000" y="2090738"/>
            <a:ext cx="8382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dirty="0">
                <a:solidFill>
                  <a:srgbClr val="000000"/>
                </a:solidFill>
                <a:latin typeface="Arial" panose="020B0604020202020204" pitchFamily="34" charset="0"/>
              </a:rPr>
              <a:t>Normalization rules are divided into the following normal forms:</a:t>
            </a:r>
          </a:p>
          <a:p>
            <a:pPr marL="914400" lvl="1" indent="-457200">
              <a:buFont typeface="+mj-lt"/>
              <a:buAutoNum type="arabicPeriod"/>
            </a:pPr>
            <a:r>
              <a:rPr lang="en-CA" dirty="0"/>
              <a:t>1NF is considered the weakest, </a:t>
            </a:r>
          </a:p>
          <a:p>
            <a:pPr marL="914400" lvl="1" indent="-457200">
              <a:buFont typeface="+mj-lt"/>
              <a:buAutoNum type="arabicPeriod"/>
            </a:pPr>
            <a:r>
              <a:rPr lang="en-CA" dirty="0"/>
              <a:t>2NF is stronger than 1NF, </a:t>
            </a:r>
          </a:p>
          <a:p>
            <a:pPr marL="914400" lvl="1" indent="-457200">
              <a:buFont typeface="+mj-lt"/>
              <a:buAutoNum type="arabicPeriod"/>
            </a:pPr>
            <a:r>
              <a:rPr lang="en-CA" dirty="0"/>
              <a:t>3NF is stronger than 2NF, and </a:t>
            </a:r>
          </a:p>
          <a:p>
            <a:pPr marL="914400" lvl="1" indent="-457200">
              <a:buFont typeface="+mj-lt"/>
              <a:buAutoNum type="arabicPeriod"/>
            </a:pPr>
            <a:r>
              <a:rPr lang="en-CA" dirty="0"/>
              <a:t>BCNF is considered the </a:t>
            </a:r>
            <a:r>
              <a:rPr lang="en-CA" dirty="0" smtClean="0"/>
              <a:t>strongest</a:t>
            </a:r>
          </a:p>
          <a:p>
            <a:pPr marL="914400" lvl="1" indent="-457200">
              <a:buFont typeface="+mj-lt"/>
              <a:buAutoNum type="arabicPeriod"/>
            </a:pPr>
            <a:r>
              <a:rPr lang="en-US" dirty="0" smtClean="0">
                <a:solidFill>
                  <a:srgbClr val="000000"/>
                </a:solidFill>
                <a:latin typeface="Arial" panose="020B0604020202020204" pitchFamily="34" charset="0"/>
              </a:rPr>
              <a:t>Fourth </a:t>
            </a:r>
            <a:r>
              <a:rPr lang="en-US" dirty="0">
                <a:solidFill>
                  <a:srgbClr val="000000"/>
                </a:solidFill>
                <a:latin typeface="Arial" panose="020B0604020202020204" pitchFamily="34" charset="0"/>
              </a:rPr>
              <a:t>Normal </a:t>
            </a:r>
            <a:r>
              <a:rPr lang="en-US" dirty="0" smtClean="0">
                <a:solidFill>
                  <a:srgbClr val="000000"/>
                </a:solidFill>
                <a:latin typeface="Arial" panose="020B0604020202020204" pitchFamily="34" charset="0"/>
              </a:rPr>
              <a:t>Form</a:t>
            </a:r>
          </a:p>
          <a:p>
            <a:pPr marL="914400" lvl="1" indent="-457200">
              <a:buFont typeface="+mj-lt"/>
              <a:buAutoNum type="arabicPeriod"/>
            </a:pPr>
            <a:endParaRPr lang="en-US" dirty="0">
              <a:solidFill>
                <a:srgbClr val="000000"/>
              </a:solidFill>
              <a:latin typeface="Arial" panose="020B0604020202020204" pitchFamily="34" charset="0"/>
            </a:endParaRPr>
          </a:p>
          <a:p>
            <a:pPr marL="914400" lvl="1" indent="-457200">
              <a:buFont typeface="+mj-lt"/>
              <a:buAutoNum type="arabicPeriod"/>
            </a:pPr>
            <a:endParaRPr lang="en-US" dirty="0" smtClean="0">
              <a:solidFill>
                <a:srgbClr val="000000"/>
              </a:solidFill>
              <a:latin typeface="Arial" panose="020B0604020202020204" pitchFamily="34" charset="0"/>
            </a:endParaRPr>
          </a:p>
          <a:p>
            <a:pPr lvl="1"/>
            <a:r>
              <a:rPr lang="en-CA" dirty="0"/>
              <a:t>any relation that is in BCNF, is in 3NF; </a:t>
            </a:r>
          </a:p>
          <a:p>
            <a:pPr lvl="1"/>
            <a:r>
              <a:rPr lang="en-CA" dirty="0"/>
              <a:t>any relation in 3NF is in 2NF; and </a:t>
            </a:r>
          </a:p>
          <a:p>
            <a:pPr lvl="1"/>
            <a:r>
              <a:rPr lang="en-CA" dirty="0"/>
              <a:t>any relation in 2NF is in 1NF. </a:t>
            </a:r>
          </a:p>
          <a:p>
            <a:pPr marL="914400" lvl="1" indent="-457200">
              <a:buFont typeface="+mj-lt"/>
              <a:buAutoNum type="arabicPeriod"/>
            </a:pP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2416997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CA" b="1" i="1" smtClean="0">
                <a:latin typeface="Arial" panose="020B0604020202020204" pitchFamily="34" charset="0"/>
              </a:rPr>
              <a:t>Normalization</a:t>
            </a:r>
            <a:endParaRPr lang="en-US" b="1" i="1" smtClean="0">
              <a:latin typeface="Arial" panose="020B0604020202020204" pitchFamily="34" charset="0"/>
            </a:endParaRPr>
          </a:p>
        </p:txBody>
      </p:sp>
      <p:sp>
        <p:nvSpPr>
          <p:cNvPr id="9"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717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5AACB55-3612-4D7C-89EE-E51BA7279E19}" type="slidenum">
              <a:rPr lang="en-US" sz="1200">
                <a:solidFill>
                  <a:srgbClr val="898989"/>
                </a:solidFill>
                <a:latin typeface="Times New Roman" panose="02020603050405020304" pitchFamily="18" charset="0"/>
              </a:rPr>
              <a:pPr>
                <a:spcBef>
                  <a:spcPct val="0"/>
                </a:spcBef>
                <a:buFontTx/>
                <a:buNone/>
              </a:pPr>
              <a:t>75</a:t>
            </a:fld>
            <a:endParaRPr lang="en-US" sz="1200">
              <a:solidFill>
                <a:srgbClr val="898989"/>
              </a:solidFill>
              <a:latin typeface="Times New Roman" panose="02020603050405020304" pitchFamily="18" charset="0"/>
            </a:endParaRPr>
          </a:p>
        </p:txBody>
      </p:sp>
      <p:sp>
        <p:nvSpPr>
          <p:cNvPr id="7173" name="Text Box 4"/>
          <p:cNvSpPr txBox="1">
            <a:spLocks noChangeArrowheads="1"/>
          </p:cNvSpPr>
          <p:nvPr/>
        </p:nvSpPr>
        <p:spPr bwMode="auto">
          <a:xfrm>
            <a:off x="3313113" y="4271963"/>
            <a:ext cx="1606550" cy="963612"/>
          </a:xfrm>
          <a:prstGeom prst="rect">
            <a:avLst/>
          </a:prstGeom>
          <a:noFill/>
          <a:ln w="9525">
            <a:solidFill>
              <a:srgbClr val="000000"/>
            </a:solidFill>
            <a:miter lim="800000"/>
            <a:headEnd/>
            <a:tailEnd/>
          </a:ln>
          <a:extLst>
            <a:ext uri="{909E8E84-426E-40DD-AFC4-6F175D3DCCD1}">
              <a14:hiddenFill xmlns:a14="http://schemas.microsoft.com/office/drawing/2010/main">
                <a:solidFill>
                  <a:schemeClr val="folHlink"/>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000">
                <a:latin typeface="Times New Roman" panose="02020603050405020304" pitchFamily="18" charset="0"/>
              </a:rPr>
              <a:t>BCNF</a:t>
            </a:r>
          </a:p>
        </p:txBody>
      </p:sp>
      <p:sp>
        <p:nvSpPr>
          <p:cNvPr id="7174" name="Text Box 5"/>
          <p:cNvSpPr txBox="1">
            <a:spLocks noChangeArrowheads="1"/>
          </p:cNvSpPr>
          <p:nvPr/>
        </p:nvSpPr>
        <p:spPr bwMode="auto">
          <a:xfrm>
            <a:off x="2625725" y="3559175"/>
            <a:ext cx="2357438" cy="17145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000">
                <a:latin typeface="Times New Roman" panose="02020603050405020304" pitchFamily="18" charset="0"/>
              </a:rPr>
              <a:t>3NF</a:t>
            </a:r>
          </a:p>
        </p:txBody>
      </p:sp>
      <p:sp>
        <p:nvSpPr>
          <p:cNvPr id="7175" name="Text Box 6"/>
          <p:cNvSpPr txBox="1">
            <a:spLocks noChangeArrowheads="1"/>
          </p:cNvSpPr>
          <p:nvPr/>
        </p:nvSpPr>
        <p:spPr bwMode="auto">
          <a:xfrm>
            <a:off x="1814513" y="2794000"/>
            <a:ext cx="3214687"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000">
                <a:latin typeface="Times New Roman" panose="02020603050405020304" pitchFamily="18" charset="0"/>
              </a:rPr>
              <a:t>2NF</a:t>
            </a:r>
          </a:p>
        </p:txBody>
      </p:sp>
      <p:sp>
        <p:nvSpPr>
          <p:cNvPr id="7176" name="Text Box 7"/>
          <p:cNvSpPr txBox="1">
            <a:spLocks noChangeArrowheads="1"/>
          </p:cNvSpPr>
          <p:nvPr/>
        </p:nvSpPr>
        <p:spPr bwMode="auto">
          <a:xfrm>
            <a:off x="1219200" y="1920875"/>
            <a:ext cx="3856038" cy="35353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000">
                <a:latin typeface="Times New Roman" panose="02020603050405020304" pitchFamily="18" charset="0"/>
              </a:rPr>
              <a:t>1NF</a:t>
            </a:r>
          </a:p>
        </p:txBody>
      </p:sp>
      <p:sp>
        <p:nvSpPr>
          <p:cNvPr id="7177" name="Text Box 8"/>
          <p:cNvSpPr txBox="1">
            <a:spLocks noChangeArrowheads="1"/>
          </p:cNvSpPr>
          <p:nvPr/>
        </p:nvSpPr>
        <p:spPr bwMode="auto">
          <a:xfrm>
            <a:off x="5334000" y="1981200"/>
            <a:ext cx="2971800" cy="3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000" i="1">
                <a:latin typeface="Times New Roman" panose="02020603050405020304" pitchFamily="18" charset="0"/>
              </a:rPr>
              <a:t>a relation in BCNF, is also in 3NF</a:t>
            </a:r>
          </a:p>
          <a:p>
            <a:pPr>
              <a:spcBef>
                <a:spcPct val="0"/>
              </a:spcBef>
              <a:buFontTx/>
              <a:buNone/>
            </a:pPr>
            <a:endParaRPr lang="en-US" sz="2000" i="1">
              <a:latin typeface="Times New Roman" panose="02020603050405020304" pitchFamily="18" charset="0"/>
            </a:endParaRPr>
          </a:p>
          <a:p>
            <a:pPr>
              <a:spcBef>
                <a:spcPct val="0"/>
              </a:spcBef>
              <a:buFontTx/>
              <a:buNone/>
            </a:pPr>
            <a:r>
              <a:rPr lang="en-US" sz="2000" i="1">
                <a:latin typeface="Times New Roman" panose="02020603050405020304" pitchFamily="18" charset="0"/>
              </a:rPr>
              <a:t>a relation in 3NF is also in 2NF</a:t>
            </a:r>
          </a:p>
          <a:p>
            <a:pPr>
              <a:spcBef>
                <a:spcPct val="0"/>
              </a:spcBef>
              <a:buFontTx/>
              <a:buNone/>
            </a:pPr>
            <a:endParaRPr lang="en-US" sz="2000" i="1">
              <a:latin typeface="Times New Roman" panose="02020603050405020304" pitchFamily="18" charset="0"/>
            </a:endParaRPr>
          </a:p>
          <a:p>
            <a:pPr>
              <a:spcBef>
                <a:spcPct val="0"/>
              </a:spcBef>
              <a:buFontTx/>
              <a:buNone/>
            </a:pPr>
            <a:r>
              <a:rPr lang="en-US" sz="2000" i="1">
                <a:latin typeface="Times New Roman" panose="02020603050405020304" pitchFamily="18" charset="0"/>
              </a:rPr>
              <a:t>a relation in 2NF is also in 1NF</a:t>
            </a:r>
          </a:p>
        </p:txBody>
      </p:sp>
    </p:spTree>
    <p:extLst>
      <p:ext uri="{BB962C8B-B14F-4D97-AF65-F5344CB8AC3E}">
        <p14:creationId xmlns:p14="http://schemas.microsoft.com/office/powerpoint/2010/main" val="32517040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b="1" dirty="0" smtClean="0">
                <a:solidFill>
                  <a:srgbClr val="000000"/>
                </a:solidFill>
                <a:latin typeface="roboto"/>
              </a:rPr>
              <a:t>First Normal Form (1NF)</a:t>
            </a:r>
            <a:br>
              <a:rPr lang="en-US" b="1" dirty="0" smtClean="0">
                <a:solidFill>
                  <a:srgbClr val="000000"/>
                </a:solidFill>
                <a:latin typeface="roboto"/>
              </a:rPr>
            </a:br>
            <a:endParaRPr lang="en-US" dirty="0" smtClean="0"/>
          </a:p>
        </p:txBody>
      </p:sp>
      <p:sp>
        <p:nvSpPr>
          <p:cNvPr id="20483"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May 2012</a:t>
            </a:r>
          </a:p>
        </p:txBody>
      </p:sp>
      <p:sp>
        <p:nvSpPr>
          <p:cNvPr id="2048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91.2814</a:t>
            </a:r>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9726E7-3E85-4336-B241-636AB91F81D8}" type="slidenum">
              <a:rPr lang="en-US" sz="1200">
                <a:solidFill>
                  <a:srgbClr val="898989"/>
                </a:solidFill>
              </a:rPr>
              <a:pPr/>
              <a:t>76</a:t>
            </a:fld>
            <a:endParaRPr lang="en-US" sz="1200">
              <a:solidFill>
                <a:srgbClr val="898989"/>
              </a:solidFill>
            </a:endParaRPr>
          </a:p>
        </p:txBody>
      </p:sp>
      <p:sp>
        <p:nvSpPr>
          <p:cNvPr id="20486" name="Rectangle 5"/>
          <p:cNvSpPr>
            <a:spLocks noChangeArrowheads="1"/>
          </p:cNvSpPr>
          <p:nvPr/>
        </p:nvSpPr>
        <p:spPr bwMode="auto">
          <a:xfrm>
            <a:off x="457200" y="982663"/>
            <a:ext cx="87630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pPr>
            <a:r>
              <a:rPr lang="en-US" dirty="0" smtClean="0">
                <a:solidFill>
                  <a:srgbClr val="FF0000"/>
                </a:solidFill>
              </a:rPr>
              <a:t>If </a:t>
            </a:r>
            <a:r>
              <a:rPr lang="en-US" dirty="0">
                <a:solidFill>
                  <a:srgbClr val="FF0000"/>
                </a:solidFill>
              </a:rPr>
              <a:t>tables in a database are not even in the 1st Normal Form, it is considered as </a:t>
            </a:r>
            <a:r>
              <a:rPr lang="en-US" b="1" dirty="0">
                <a:solidFill>
                  <a:srgbClr val="FF0000"/>
                </a:solidFill>
              </a:rPr>
              <a:t>bad database design</a:t>
            </a:r>
            <a:r>
              <a:rPr lang="en-US" dirty="0">
                <a:solidFill>
                  <a:srgbClr val="FF0000"/>
                </a:solidFill>
              </a:rPr>
              <a:t>.</a:t>
            </a:r>
            <a:endParaRPr lang="en-US" b="1" dirty="0">
              <a:solidFill>
                <a:srgbClr val="FF0000"/>
              </a:solidFill>
              <a:latin typeface="roboto"/>
            </a:endParaRPr>
          </a:p>
          <a:p>
            <a:pPr>
              <a:lnSpc>
                <a:spcPct val="150000"/>
              </a:lnSpc>
            </a:pPr>
            <a:r>
              <a:rPr lang="en-US" dirty="0">
                <a:solidFill>
                  <a:srgbClr val="000000"/>
                </a:solidFill>
                <a:latin typeface="Arial" panose="020B0604020202020204" pitchFamily="34" charset="0"/>
              </a:rPr>
              <a:t>For a table to be in the First Normal Form, it should follow the following 4 rules:</a:t>
            </a:r>
          </a:p>
          <a:p>
            <a:pPr>
              <a:lnSpc>
                <a:spcPct val="150000"/>
              </a:lnSpc>
            </a:pPr>
            <a:endParaRPr lang="en-US" dirty="0">
              <a:solidFill>
                <a:srgbClr val="000000"/>
              </a:solidFill>
              <a:latin typeface="Arial" panose="020B0604020202020204" pitchFamily="34" charset="0"/>
            </a:endParaRPr>
          </a:p>
          <a:p>
            <a:pPr>
              <a:lnSpc>
                <a:spcPct val="150000"/>
              </a:lnSpc>
              <a:buFont typeface="Calibri" panose="020F0502020204030204" pitchFamily="34" charset="0"/>
              <a:buAutoNum type="arabicPeriod"/>
            </a:pPr>
            <a:r>
              <a:rPr lang="en-US" dirty="0">
                <a:solidFill>
                  <a:srgbClr val="000000"/>
                </a:solidFill>
                <a:latin typeface="Arial" panose="020B0604020202020204" pitchFamily="34" charset="0"/>
              </a:rPr>
              <a:t>It should only have </a:t>
            </a:r>
            <a:r>
              <a:rPr lang="en-US" dirty="0">
                <a:solidFill>
                  <a:srgbClr val="FF0000"/>
                </a:solidFill>
                <a:latin typeface="Arial" panose="020B0604020202020204" pitchFamily="34" charset="0"/>
              </a:rPr>
              <a:t>single(atomic) valued attributes/columns</a:t>
            </a:r>
            <a:r>
              <a:rPr lang="en-US" dirty="0">
                <a:solidFill>
                  <a:srgbClr val="000000"/>
                </a:solidFill>
                <a:latin typeface="Arial" panose="020B0604020202020204" pitchFamily="34" charset="0"/>
              </a:rPr>
              <a:t>.</a:t>
            </a:r>
          </a:p>
          <a:p>
            <a:pPr>
              <a:lnSpc>
                <a:spcPct val="150000"/>
              </a:lnSpc>
              <a:buFont typeface="Calibri" panose="020F0502020204030204" pitchFamily="34" charset="0"/>
              <a:buAutoNum type="arabicPeriod"/>
            </a:pPr>
            <a:r>
              <a:rPr lang="en-US" dirty="0">
                <a:solidFill>
                  <a:srgbClr val="000000"/>
                </a:solidFill>
                <a:latin typeface="Arial" panose="020B0604020202020204" pitchFamily="34" charset="0"/>
              </a:rPr>
              <a:t>Values stored in a </a:t>
            </a:r>
            <a:r>
              <a:rPr lang="en-US" dirty="0">
                <a:solidFill>
                  <a:srgbClr val="FF0000"/>
                </a:solidFill>
                <a:latin typeface="Arial" panose="020B0604020202020204" pitchFamily="34" charset="0"/>
              </a:rPr>
              <a:t>column should be of the same domain</a:t>
            </a:r>
          </a:p>
          <a:p>
            <a:pPr>
              <a:lnSpc>
                <a:spcPct val="150000"/>
              </a:lnSpc>
              <a:buFont typeface="Calibri" panose="020F0502020204030204" pitchFamily="34" charset="0"/>
              <a:buAutoNum type="arabicPeriod"/>
            </a:pPr>
            <a:r>
              <a:rPr lang="en-US" dirty="0">
                <a:solidFill>
                  <a:srgbClr val="000000"/>
                </a:solidFill>
                <a:latin typeface="Arial" panose="020B0604020202020204" pitchFamily="34" charset="0"/>
              </a:rPr>
              <a:t>All the </a:t>
            </a:r>
            <a:r>
              <a:rPr lang="en-US" dirty="0">
                <a:solidFill>
                  <a:srgbClr val="FF0000"/>
                </a:solidFill>
                <a:latin typeface="Arial" panose="020B0604020202020204" pitchFamily="34" charset="0"/>
              </a:rPr>
              <a:t>columns in a table should have unique names.</a:t>
            </a:r>
          </a:p>
          <a:p>
            <a:pPr>
              <a:lnSpc>
                <a:spcPct val="150000"/>
              </a:lnSpc>
              <a:buFont typeface="Calibri" panose="020F0502020204030204" pitchFamily="34" charset="0"/>
              <a:buAutoNum type="arabicPeriod"/>
            </a:pPr>
            <a:r>
              <a:rPr lang="en-US" dirty="0">
                <a:solidFill>
                  <a:srgbClr val="000000"/>
                </a:solidFill>
                <a:latin typeface="Arial" panose="020B0604020202020204" pitchFamily="34" charset="0"/>
              </a:rPr>
              <a:t>And the </a:t>
            </a:r>
            <a:r>
              <a:rPr lang="en-US" dirty="0">
                <a:solidFill>
                  <a:srgbClr val="FF0000"/>
                </a:solidFill>
                <a:latin typeface="Arial" panose="020B0604020202020204" pitchFamily="34" charset="0"/>
              </a:rPr>
              <a:t>order in which data is stored, does not matter</a:t>
            </a:r>
            <a:r>
              <a:rPr lang="en-US" dirty="0">
                <a:solidFill>
                  <a:srgbClr val="000000"/>
                </a:solidFill>
                <a:latin typeface="Arial" panose="020B0604020202020204" pitchFamily="34" charset="0"/>
              </a:rPr>
              <a:t>.</a:t>
            </a:r>
          </a:p>
        </p:txBody>
      </p:sp>
    </p:spTree>
    <p:extLst>
      <p:ext uri="{BB962C8B-B14F-4D97-AF65-F5344CB8AC3E}">
        <p14:creationId xmlns:p14="http://schemas.microsoft.com/office/powerpoint/2010/main" val="16476807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May 2012</a:t>
            </a:r>
            <a:endParaRPr lang="en-US"/>
          </a:p>
        </p:txBody>
      </p:sp>
      <p:sp>
        <p:nvSpPr>
          <p:cNvPr id="4" name="Footer Placeholder 3"/>
          <p:cNvSpPr>
            <a:spLocks noGrp="1"/>
          </p:cNvSpPr>
          <p:nvPr>
            <p:ph type="ftr" sz="quarter" idx="11"/>
          </p:nvPr>
        </p:nvSpPr>
        <p:spPr/>
        <p:txBody>
          <a:bodyPr/>
          <a:lstStyle/>
          <a:p>
            <a:pPr>
              <a:defRPr/>
            </a:pPr>
            <a:r>
              <a:rPr lang="en-US" smtClean="0"/>
              <a:t>91.2814</a:t>
            </a:r>
            <a:endParaRPr lang="en-US"/>
          </a:p>
        </p:txBody>
      </p:sp>
      <p:sp>
        <p:nvSpPr>
          <p:cNvPr id="5" name="Slide Number Placeholder 4"/>
          <p:cNvSpPr>
            <a:spLocks noGrp="1"/>
          </p:cNvSpPr>
          <p:nvPr>
            <p:ph type="sldNum" sz="quarter" idx="12"/>
          </p:nvPr>
        </p:nvSpPr>
        <p:spPr/>
        <p:txBody>
          <a:bodyPr/>
          <a:lstStyle/>
          <a:p>
            <a:pPr>
              <a:defRPr/>
            </a:pPr>
            <a:fld id="{7C38A891-BDB4-47AD-BC2F-7423DE78B693}" type="slidenum">
              <a:rPr lang="en-US" smtClean="0"/>
              <a:pPr>
                <a:defRPr/>
              </a:pPr>
              <a:t>77</a:t>
            </a:fld>
            <a:endParaRPr lang="en-US"/>
          </a:p>
        </p:txBody>
      </p:sp>
      <p:graphicFrame>
        <p:nvGraphicFramePr>
          <p:cNvPr id="6" name="Table 5"/>
          <p:cNvGraphicFramePr>
            <a:graphicFrameLocks noGrp="1"/>
          </p:cNvGraphicFramePr>
          <p:nvPr/>
        </p:nvGraphicFramePr>
        <p:xfrm>
          <a:off x="1152525" y="4011225"/>
          <a:ext cx="6467475" cy="1706880"/>
        </p:xfrm>
        <a:graphic>
          <a:graphicData uri="http://schemas.openxmlformats.org/drawingml/2006/table">
            <a:tbl>
              <a:tblPr/>
              <a:tblGrid>
                <a:gridCol w="2155825"/>
                <a:gridCol w="2155825"/>
                <a:gridCol w="2155825"/>
              </a:tblGrid>
              <a:tr h="0">
                <a:tc>
                  <a:txBody>
                    <a:bodyPr/>
                    <a:lstStyle/>
                    <a:p>
                      <a:pPr algn="l" fontAlgn="t"/>
                      <a:r>
                        <a:rPr lang="en-US" b="1" dirty="0" err="1">
                          <a:effectLst/>
                        </a:rPr>
                        <a:t>roll_no</a:t>
                      </a:r>
                      <a:endParaRPr lang="en-US" b="1"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subject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Akon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OS, CN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103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err="1">
                          <a:effectLst/>
                        </a:rPr>
                        <a:t>Ckon</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102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Bkon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C, 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7" name="Rectangle 6"/>
          <p:cNvSpPr/>
          <p:nvPr/>
        </p:nvSpPr>
        <p:spPr>
          <a:xfrm>
            <a:off x="381000" y="1524000"/>
            <a:ext cx="8077200" cy="1569660"/>
          </a:xfrm>
          <a:prstGeom prst="rect">
            <a:avLst/>
          </a:prstGeom>
        </p:spPr>
        <p:txBody>
          <a:bodyPr wrap="square">
            <a:spAutoFit/>
          </a:bodyPr>
          <a:lstStyle/>
          <a:p>
            <a:r>
              <a:rPr lang="en-US" b="0" i="0" dirty="0" smtClean="0">
                <a:solidFill>
                  <a:srgbClr val="000000"/>
                </a:solidFill>
                <a:effectLst/>
                <a:latin typeface="Arial" panose="020B0604020202020204" pitchFamily="34" charset="0"/>
              </a:rPr>
              <a:t>3 different students in our table, 2 have opted for more than 1 subject. And we have stored the subject names in a single column. But as per the 1st Normal form each </a:t>
            </a:r>
            <a:r>
              <a:rPr lang="en-US" b="0" i="0" dirty="0" smtClean="0">
                <a:solidFill>
                  <a:srgbClr val="FF0000"/>
                </a:solidFill>
                <a:effectLst/>
                <a:latin typeface="Arial" panose="020B0604020202020204" pitchFamily="34" charset="0"/>
              </a:rPr>
              <a:t>column must contain atomic value.</a:t>
            </a:r>
            <a:endParaRPr lang="en-US" dirty="0">
              <a:solidFill>
                <a:srgbClr val="FF0000"/>
              </a:solidFill>
            </a:endParaRPr>
          </a:p>
        </p:txBody>
      </p:sp>
    </p:spTree>
    <p:extLst>
      <p:ext uri="{BB962C8B-B14F-4D97-AF65-F5344CB8AC3E}">
        <p14:creationId xmlns:p14="http://schemas.microsoft.com/office/powerpoint/2010/main" val="13423626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solve this Problem?</a:t>
            </a:r>
            <a:br>
              <a:rPr lang="en-US" b="1" dirty="0"/>
            </a:br>
            <a:endParaRPr lang="en-US" dirty="0"/>
          </a:p>
        </p:txBody>
      </p:sp>
      <p:sp>
        <p:nvSpPr>
          <p:cNvPr id="3" name="Date Placeholder 2"/>
          <p:cNvSpPr>
            <a:spLocks noGrp="1"/>
          </p:cNvSpPr>
          <p:nvPr>
            <p:ph type="dt" sz="half" idx="10"/>
          </p:nvPr>
        </p:nvSpPr>
        <p:spPr/>
        <p:txBody>
          <a:bodyPr/>
          <a:lstStyle/>
          <a:p>
            <a:pPr>
              <a:defRPr/>
            </a:pPr>
            <a:r>
              <a:rPr lang="en-US" smtClean="0"/>
              <a:t>May 2012</a:t>
            </a:r>
            <a:endParaRPr lang="en-US"/>
          </a:p>
        </p:txBody>
      </p:sp>
      <p:sp>
        <p:nvSpPr>
          <p:cNvPr id="4" name="Footer Placeholder 3"/>
          <p:cNvSpPr>
            <a:spLocks noGrp="1"/>
          </p:cNvSpPr>
          <p:nvPr>
            <p:ph type="ftr" sz="quarter" idx="11"/>
          </p:nvPr>
        </p:nvSpPr>
        <p:spPr/>
        <p:txBody>
          <a:bodyPr/>
          <a:lstStyle/>
          <a:p>
            <a:pPr>
              <a:defRPr/>
            </a:pPr>
            <a:r>
              <a:rPr lang="en-US" smtClean="0"/>
              <a:t>91.2814</a:t>
            </a:r>
            <a:endParaRPr lang="en-US"/>
          </a:p>
        </p:txBody>
      </p:sp>
      <p:sp>
        <p:nvSpPr>
          <p:cNvPr id="5" name="Slide Number Placeholder 4"/>
          <p:cNvSpPr>
            <a:spLocks noGrp="1"/>
          </p:cNvSpPr>
          <p:nvPr>
            <p:ph type="sldNum" sz="quarter" idx="12"/>
          </p:nvPr>
        </p:nvSpPr>
        <p:spPr/>
        <p:txBody>
          <a:bodyPr/>
          <a:lstStyle/>
          <a:p>
            <a:pPr>
              <a:defRPr/>
            </a:pPr>
            <a:fld id="{7C38A891-BDB4-47AD-BC2F-7423DE78B693}" type="slidenum">
              <a:rPr lang="en-US" smtClean="0"/>
              <a:pPr>
                <a:defRPr/>
              </a:pPr>
              <a:t>78</a:t>
            </a:fld>
            <a:endParaRPr lang="en-US"/>
          </a:p>
        </p:txBody>
      </p:sp>
      <p:graphicFrame>
        <p:nvGraphicFramePr>
          <p:cNvPr id="6" name="Table 5"/>
          <p:cNvGraphicFramePr>
            <a:graphicFrameLocks noGrp="1"/>
          </p:cNvGraphicFramePr>
          <p:nvPr/>
        </p:nvGraphicFramePr>
        <p:xfrm>
          <a:off x="1295400" y="1981200"/>
          <a:ext cx="6477000" cy="2895600"/>
        </p:xfrm>
        <a:graphic>
          <a:graphicData uri="http://schemas.openxmlformats.org/drawingml/2006/table">
            <a:tbl>
              <a:tblPr/>
              <a:tblGrid>
                <a:gridCol w="2159000"/>
                <a:gridCol w="2159000"/>
                <a:gridCol w="2159000"/>
              </a:tblGrid>
              <a:tr h="482600">
                <a:tc>
                  <a:txBody>
                    <a:bodyPr/>
                    <a:lstStyle/>
                    <a:p>
                      <a:pPr algn="l" fontAlgn="t"/>
                      <a:r>
                        <a:rPr lang="en-US" b="1">
                          <a:effectLst/>
                        </a:rPr>
                        <a:t>roll_no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subject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82600">
                <a:tc>
                  <a:txBody>
                    <a:bodyPr/>
                    <a:lstStyle/>
                    <a:p>
                      <a:pPr algn="l" fontAlgn="t"/>
                      <a:r>
                        <a:rPr lang="en-US">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Akon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OS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2600">
                <a:tc>
                  <a:txBody>
                    <a:bodyPr/>
                    <a:lstStyle/>
                    <a:p>
                      <a:pPr algn="l" fontAlgn="t"/>
                      <a:r>
                        <a:rPr lang="en-US">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Akon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CN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82600">
                <a:tc>
                  <a:txBody>
                    <a:bodyPr/>
                    <a:lstStyle/>
                    <a:p>
                      <a:pPr algn="l" fontAlgn="t"/>
                      <a:r>
                        <a:rPr lang="en-US">
                          <a:effectLst/>
                        </a:rPr>
                        <a:t>103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Ckon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2600">
                <a:tc>
                  <a:txBody>
                    <a:bodyPr/>
                    <a:lstStyle/>
                    <a:p>
                      <a:pPr algn="l" fontAlgn="t"/>
                      <a:r>
                        <a:rPr lang="en-US">
                          <a:effectLst/>
                        </a:rPr>
                        <a:t>102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Bkon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82600">
                <a:tc>
                  <a:txBody>
                    <a:bodyPr/>
                    <a:lstStyle/>
                    <a:p>
                      <a:pPr algn="l" fontAlgn="t"/>
                      <a:r>
                        <a:rPr lang="en-US">
                          <a:effectLst/>
                        </a:rPr>
                        <a:t>102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Bkon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99885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CA" b="1" smtClean="0">
                <a:latin typeface="Arial" panose="020B0604020202020204" pitchFamily="34" charset="0"/>
              </a:rPr>
              <a:t>First Normal Form</a:t>
            </a:r>
            <a:endParaRPr lang="en-US" b="1" smtClean="0">
              <a:latin typeface="Arial" panose="020B0604020202020204" pitchFamily="34" charset="0"/>
            </a:endParaRPr>
          </a:p>
        </p:txBody>
      </p:sp>
      <p:sp>
        <p:nvSpPr>
          <p:cNvPr id="95"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2765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3F4F031-BD87-4C9A-A336-AC4ED253128C}" type="slidenum">
              <a:rPr lang="en-US" sz="1200">
                <a:solidFill>
                  <a:srgbClr val="898989"/>
                </a:solidFill>
                <a:latin typeface="Times New Roman" panose="02020603050405020304" pitchFamily="18" charset="0"/>
              </a:rPr>
              <a:pPr>
                <a:spcBef>
                  <a:spcPct val="0"/>
                </a:spcBef>
                <a:buFontTx/>
                <a:buNone/>
              </a:pPr>
              <a:t>79</a:t>
            </a:fld>
            <a:endParaRPr lang="en-US" sz="1200">
              <a:solidFill>
                <a:srgbClr val="898989"/>
              </a:solidFill>
              <a:latin typeface="Times New Roman" panose="02020603050405020304" pitchFamily="18" charset="0"/>
            </a:endParaRPr>
          </a:p>
        </p:txBody>
      </p:sp>
      <p:sp>
        <p:nvSpPr>
          <p:cNvPr id="27653" name="Text Box 3"/>
          <p:cNvSpPr txBox="1">
            <a:spLocks noChangeArrowheads="1"/>
          </p:cNvSpPr>
          <p:nvPr/>
        </p:nvSpPr>
        <p:spPr bwMode="auto">
          <a:xfrm>
            <a:off x="609600" y="1447800"/>
            <a:ext cx="7391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1200"/>
              </a:spcBef>
              <a:spcAft>
                <a:spcPts val="1200"/>
              </a:spcAft>
              <a:buFontTx/>
              <a:buNone/>
            </a:pPr>
            <a:r>
              <a:rPr lang="en-US" sz="2400">
                <a:latin typeface="Arial" panose="020B0604020202020204" pitchFamily="34" charset="0"/>
              </a:rPr>
              <a:t>The following in </a:t>
            </a:r>
            <a:r>
              <a:rPr lang="en-US" sz="2400" b="1">
                <a:latin typeface="Arial" panose="020B0604020202020204" pitchFamily="34" charset="0"/>
              </a:rPr>
              <a:t>not</a:t>
            </a:r>
            <a:r>
              <a:rPr lang="en-US" sz="2400">
                <a:latin typeface="Arial" panose="020B0604020202020204" pitchFamily="34" charset="0"/>
              </a:rPr>
              <a:t> in 1NF</a:t>
            </a:r>
          </a:p>
        </p:txBody>
      </p:sp>
      <p:sp>
        <p:nvSpPr>
          <p:cNvPr id="27654" name="Rectangle 80"/>
          <p:cNvSpPr>
            <a:spLocks noChangeArrowheads="1"/>
          </p:cNvSpPr>
          <p:nvPr/>
        </p:nvSpPr>
        <p:spPr bwMode="auto">
          <a:xfrm>
            <a:off x="300038" y="2947988"/>
            <a:ext cx="2424112"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7655" name="Rectangle 85"/>
          <p:cNvSpPr>
            <a:spLocks noChangeArrowheads="1"/>
          </p:cNvSpPr>
          <p:nvPr/>
        </p:nvSpPr>
        <p:spPr bwMode="auto">
          <a:xfrm>
            <a:off x="2736850" y="2947988"/>
            <a:ext cx="2398713"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7656" name="Rectangle 87"/>
          <p:cNvSpPr>
            <a:spLocks noChangeArrowheads="1"/>
          </p:cNvSpPr>
          <p:nvPr/>
        </p:nvSpPr>
        <p:spPr bwMode="auto">
          <a:xfrm>
            <a:off x="5135563" y="2947988"/>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7657" name="Rectangle 90"/>
          <p:cNvSpPr>
            <a:spLocks noChangeArrowheads="1"/>
          </p:cNvSpPr>
          <p:nvPr/>
        </p:nvSpPr>
        <p:spPr bwMode="auto">
          <a:xfrm>
            <a:off x="5148263" y="2947988"/>
            <a:ext cx="315595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7658" name="Rectangle 4"/>
          <p:cNvSpPr>
            <a:spLocks noChangeArrowheads="1"/>
          </p:cNvSpPr>
          <p:nvPr/>
        </p:nvSpPr>
        <p:spPr bwMode="auto">
          <a:xfrm>
            <a:off x="849313" y="2209800"/>
            <a:ext cx="2257425" cy="35877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7659" name="Rectangle 5"/>
          <p:cNvSpPr>
            <a:spLocks noChangeArrowheads="1"/>
          </p:cNvSpPr>
          <p:nvPr/>
        </p:nvSpPr>
        <p:spPr bwMode="auto">
          <a:xfrm>
            <a:off x="1366838" y="2209800"/>
            <a:ext cx="13223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b="1">
                <a:solidFill>
                  <a:srgbClr val="000000"/>
                </a:solidFill>
                <a:latin typeface="Times New Roman" panose="02020603050405020304" pitchFamily="18" charset="0"/>
              </a:rPr>
              <a:t>EmpNum</a:t>
            </a:r>
            <a:endParaRPr lang="en-US" sz="2400">
              <a:latin typeface="Times New Roman" panose="02020603050405020304" pitchFamily="18" charset="0"/>
            </a:endParaRPr>
          </a:p>
        </p:txBody>
      </p:sp>
      <p:sp>
        <p:nvSpPr>
          <p:cNvPr id="27660" name="Rectangle 6"/>
          <p:cNvSpPr>
            <a:spLocks noChangeArrowheads="1"/>
          </p:cNvSpPr>
          <p:nvPr/>
        </p:nvSpPr>
        <p:spPr bwMode="auto">
          <a:xfrm>
            <a:off x="1366838" y="2532063"/>
            <a:ext cx="1211262"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7661" name="Rectangle 8"/>
          <p:cNvSpPr>
            <a:spLocks noChangeArrowheads="1"/>
          </p:cNvSpPr>
          <p:nvPr/>
        </p:nvSpPr>
        <p:spPr bwMode="auto">
          <a:xfrm>
            <a:off x="3117850" y="2209800"/>
            <a:ext cx="2235200" cy="35877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7662" name="Rectangle 9"/>
          <p:cNvSpPr>
            <a:spLocks noChangeArrowheads="1"/>
          </p:cNvSpPr>
          <p:nvPr/>
        </p:nvSpPr>
        <p:spPr bwMode="auto">
          <a:xfrm>
            <a:off x="3543300" y="2209800"/>
            <a:ext cx="149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b="1">
                <a:solidFill>
                  <a:srgbClr val="010000"/>
                </a:solidFill>
                <a:latin typeface="Times New Roman" panose="02020603050405020304" pitchFamily="18" charset="0"/>
              </a:rPr>
              <a:t>EmpPhone</a:t>
            </a:r>
            <a:endParaRPr lang="en-US" sz="2400">
              <a:latin typeface="Times New Roman" panose="02020603050405020304" pitchFamily="18" charset="0"/>
            </a:endParaRPr>
          </a:p>
        </p:txBody>
      </p:sp>
      <p:sp>
        <p:nvSpPr>
          <p:cNvPr id="27663" name="Rectangle 11"/>
          <p:cNvSpPr>
            <a:spLocks noChangeArrowheads="1"/>
          </p:cNvSpPr>
          <p:nvPr/>
        </p:nvSpPr>
        <p:spPr bwMode="auto">
          <a:xfrm>
            <a:off x="5365750" y="2209800"/>
            <a:ext cx="2940050" cy="35877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7664" name="Rectangle 12"/>
          <p:cNvSpPr>
            <a:spLocks noChangeArrowheads="1"/>
          </p:cNvSpPr>
          <p:nvPr/>
        </p:nvSpPr>
        <p:spPr bwMode="auto">
          <a:xfrm>
            <a:off x="6035675" y="2209800"/>
            <a:ext cx="1728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b="1">
                <a:solidFill>
                  <a:srgbClr val="010000"/>
                </a:solidFill>
                <a:latin typeface="Times New Roman" panose="02020603050405020304" pitchFamily="18" charset="0"/>
              </a:rPr>
              <a:t>EmpDegrees</a:t>
            </a:r>
            <a:endParaRPr lang="en-US" sz="2400">
              <a:latin typeface="Times New Roman" panose="02020603050405020304" pitchFamily="18" charset="0"/>
            </a:endParaRPr>
          </a:p>
        </p:txBody>
      </p:sp>
      <p:sp>
        <p:nvSpPr>
          <p:cNvPr id="27665" name="Line 15"/>
          <p:cNvSpPr>
            <a:spLocks noChangeShapeType="1"/>
          </p:cNvSpPr>
          <p:nvPr/>
        </p:nvSpPr>
        <p:spPr bwMode="auto">
          <a:xfrm>
            <a:off x="838200" y="2197100"/>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Line 16"/>
          <p:cNvSpPr>
            <a:spLocks noChangeShapeType="1"/>
          </p:cNvSpPr>
          <p:nvPr/>
        </p:nvSpPr>
        <p:spPr bwMode="auto">
          <a:xfrm>
            <a:off x="838200" y="2197100"/>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7" name="Line 18"/>
          <p:cNvSpPr>
            <a:spLocks noChangeShapeType="1"/>
          </p:cNvSpPr>
          <p:nvPr/>
        </p:nvSpPr>
        <p:spPr bwMode="auto">
          <a:xfrm>
            <a:off x="838200" y="2197100"/>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Line 19"/>
          <p:cNvSpPr>
            <a:spLocks noChangeShapeType="1"/>
          </p:cNvSpPr>
          <p:nvPr/>
        </p:nvSpPr>
        <p:spPr bwMode="auto">
          <a:xfrm>
            <a:off x="838200" y="2197100"/>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9" name="Line 21"/>
          <p:cNvSpPr>
            <a:spLocks noChangeShapeType="1"/>
          </p:cNvSpPr>
          <p:nvPr/>
        </p:nvSpPr>
        <p:spPr bwMode="auto">
          <a:xfrm>
            <a:off x="849313" y="2197100"/>
            <a:ext cx="22574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Line 26"/>
          <p:cNvSpPr>
            <a:spLocks noChangeShapeType="1"/>
          </p:cNvSpPr>
          <p:nvPr/>
        </p:nvSpPr>
        <p:spPr bwMode="auto">
          <a:xfrm>
            <a:off x="3117850" y="2197100"/>
            <a:ext cx="22352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1" name="Line 28"/>
          <p:cNvSpPr>
            <a:spLocks noChangeShapeType="1"/>
          </p:cNvSpPr>
          <p:nvPr/>
        </p:nvSpPr>
        <p:spPr bwMode="auto">
          <a:xfrm>
            <a:off x="5353050" y="2197100"/>
            <a:ext cx="127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2" name="Line 29"/>
          <p:cNvSpPr>
            <a:spLocks noChangeShapeType="1"/>
          </p:cNvSpPr>
          <p:nvPr/>
        </p:nvSpPr>
        <p:spPr bwMode="auto">
          <a:xfrm>
            <a:off x="5353050" y="2197100"/>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3" name="Line 31"/>
          <p:cNvSpPr>
            <a:spLocks noChangeShapeType="1"/>
          </p:cNvSpPr>
          <p:nvPr/>
        </p:nvSpPr>
        <p:spPr bwMode="auto">
          <a:xfrm>
            <a:off x="5365750" y="2197100"/>
            <a:ext cx="2940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4" name="Line 33"/>
          <p:cNvSpPr>
            <a:spLocks noChangeShapeType="1"/>
          </p:cNvSpPr>
          <p:nvPr/>
        </p:nvSpPr>
        <p:spPr bwMode="auto">
          <a:xfrm>
            <a:off x="8305800" y="2197100"/>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5" name="Line 34"/>
          <p:cNvSpPr>
            <a:spLocks noChangeShapeType="1"/>
          </p:cNvSpPr>
          <p:nvPr/>
        </p:nvSpPr>
        <p:spPr bwMode="auto">
          <a:xfrm>
            <a:off x="8305800" y="2197100"/>
            <a:ext cx="0"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6" name="Line 36"/>
          <p:cNvSpPr>
            <a:spLocks noChangeShapeType="1"/>
          </p:cNvSpPr>
          <p:nvPr/>
        </p:nvSpPr>
        <p:spPr bwMode="auto">
          <a:xfrm>
            <a:off x="8305800" y="2197100"/>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7" name="Line 37"/>
          <p:cNvSpPr>
            <a:spLocks noChangeShapeType="1"/>
          </p:cNvSpPr>
          <p:nvPr/>
        </p:nvSpPr>
        <p:spPr bwMode="auto">
          <a:xfrm>
            <a:off x="8305800" y="2197100"/>
            <a:ext cx="0"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8" name="Line 39"/>
          <p:cNvSpPr>
            <a:spLocks noChangeShapeType="1"/>
          </p:cNvSpPr>
          <p:nvPr/>
        </p:nvSpPr>
        <p:spPr bwMode="auto">
          <a:xfrm>
            <a:off x="838200" y="2209800"/>
            <a:ext cx="1588" cy="3651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9" name="Rectangle 42"/>
          <p:cNvSpPr>
            <a:spLocks noChangeArrowheads="1"/>
          </p:cNvSpPr>
          <p:nvPr/>
        </p:nvSpPr>
        <p:spPr bwMode="auto">
          <a:xfrm>
            <a:off x="5353050" y="2209800"/>
            <a:ext cx="12700" cy="3651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7680" name="Line 43"/>
          <p:cNvSpPr>
            <a:spLocks noChangeShapeType="1"/>
          </p:cNvSpPr>
          <p:nvPr/>
        </p:nvSpPr>
        <p:spPr bwMode="auto">
          <a:xfrm>
            <a:off x="5353050" y="2209800"/>
            <a:ext cx="1588" cy="3651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1" name="Line 45"/>
          <p:cNvSpPr>
            <a:spLocks noChangeShapeType="1"/>
          </p:cNvSpPr>
          <p:nvPr/>
        </p:nvSpPr>
        <p:spPr bwMode="auto">
          <a:xfrm>
            <a:off x="8305800" y="2209800"/>
            <a:ext cx="0" cy="3651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2" name="Rectangle 46"/>
          <p:cNvSpPr>
            <a:spLocks noChangeArrowheads="1"/>
          </p:cNvSpPr>
          <p:nvPr/>
        </p:nvSpPr>
        <p:spPr bwMode="auto">
          <a:xfrm>
            <a:off x="1755775" y="2587625"/>
            <a:ext cx="4762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a:solidFill>
                  <a:srgbClr val="010000"/>
                </a:solidFill>
                <a:latin typeface="Times New Roman" panose="02020603050405020304" pitchFamily="18" charset="0"/>
              </a:rPr>
              <a:t>123</a:t>
            </a:r>
            <a:endParaRPr lang="en-US" sz="2400">
              <a:latin typeface="Times New Roman" panose="02020603050405020304" pitchFamily="18" charset="0"/>
            </a:endParaRPr>
          </a:p>
        </p:txBody>
      </p:sp>
      <p:sp>
        <p:nvSpPr>
          <p:cNvPr id="27683" name="Rectangle 47"/>
          <p:cNvSpPr>
            <a:spLocks noChangeArrowheads="1"/>
          </p:cNvSpPr>
          <p:nvPr/>
        </p:nvSpPr>
        <p:spPr bwMode="auto">
          <a:xfrm>
            <a:off x="3665538" y="2587625"/>
            <a:ext cx="12176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a:solidFill>
                  <a:srgbClr val="010000"/>
                </a:solidFill>
                <a:latin typeface="Times New Roman" panose="02020603050405020304" pitchFamily="18" charset="0"/>
              </a:rPr>
              <a:t>233-9876</a:t>
            </a:r>
            <a:endParaRPr lang="en-US" sz="2400">
              <a:latin typeface="Times New Roman" panose="02020603050405020304" pitchFamily="18" charset="0"/>
            </a:endParaRPr>
          </a:p>
        </p:txBody>
      </p:sp>
      <p:sp>
        <p:nvSpPr>
          <p:cNvPr id="27684" name="Line 49"/>
          <p:cNvSpPr>
            <a:spLocks noChangeShapeType="1"/>
          </p:cNvSpPr>
          <p:nvPr/>
        </p:nvSpPr>
        <p:spPr bwMode="auto">
          <a:xfrm>
            <a:off x="838200" y="2574925"/>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5" name="Line 50"/>
          <p:cNvSpPr>
            <a:spLocks noChangeShapeType="1"/>
          </p:cNvSpPr>
          <p:nvPr/>
        </p:nvSpPr>
        <p:spPr bwMode="auto">
          <a:xfrm>
            <a:off x="838200" y="2574925"/>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6" name="Line 52"/>
          <p:cNvSpPr>
            <a:spLocks noChangeShapeType="1"/>
          </p:cNvSpPr>
          <p:nvPr/>
        </p:nvSpPr>
        <p:spPr bwMode="auto">
          <a:xfrm>
            <a:off x="849313" y="2574925"/>
            <a:ext cx="22574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7" name="Line 57"/>
          <p:cNvSpPr>
            <a:spLocks noChangeShapeType="1"/>
          </p:cNvSpPr>
          <p:nvPr/>
        </p:nvSpPr>
        <p:spPr bwMode="auto">
          <a:xfrm>
            <a:off x="3117850" y="2574925"/>
            <a:ext cx="22352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8" name="Line 59"/>
          <p:cNvSpPr>
            <a:spLocks noChangeShapeType="1"/>
          </p:cNvSpPr>
          <p:nvPr/>
        </p:nvSpPr>
        <p:spPr bwMode="auto">
          <a:xfrm>
            <a:off x="5353050" y="2574925"/>
            <a:ext cx="127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9" name="Line 60"/>
          <p:cNvSpPr>
            <a:spLocks noChangeShapeType="1"/>
          </p:cNvSpPr>
          <p:nvPr/>
        </p:nvSpPr>
        <p:spPr bwMode="auto">
          <a:xfrm>
            <a:off x="5353050" y="2574925"/>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0" name="Line 62"/>
          <p:cNvSpPr>
            <a:spLocks noChangeShapeType="1"/>
          </p:cNvSpPr>
          <p:nvPr/>
        </p:nvSpPr>
        <p:spPr bwMode="auto">
          <a:xfrm>
            <a:off x="5365750" y="2574925"/>
            <a:ext cx="2940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1" name="Line 64"/>
          <p:cNvSpPr>
            <a:spLocks noChangeShapeType="1"/>
          </p:cNvSpPr>
          <p:nvPr/>
        </p:nvSpPr>
        <p:spPr bwMode="auto">
          <a:xfrm>
            <a:off x="8305800" y="2574925"/>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2" name="Line 65"/>
          <p:cNvSpPr>
            <a:spLocks noChangeShapeType="1"/>
          </p:cNvSpPr>
          <p:nvPr/>
        </p:nvSpPr>
        <p:spPr bwMode="auto">
          <a:xfrm>
            <a:off x="8305800" y="2574925"/>
            <a:ext cx="0"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3" name="Line 67"/>
          <p:cNvSpPr>
            <a:spLocks noChangeShapeType="1"/>
          </p:cNvSpPr>
          <p:nvPr/>
        </p:nvSpPr>
        <p:spPr bwMode="auto">
          <a:xfrm>
            <a:off x="838200" y="2587625"/>
            <a:ext cx="1588" cy="3667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4" name="Rectangle 70"/>
          <p:cNvSpPr>
            <a:spLocks noChangeArrowheads="1"/>
          </p:cNvSpPr>
          <p:nvPr/>
        </p:nvSpPr>
        <p:spPr bwMode="auto">
          <a:xfrm>
            <a:off x="5353050" y="2587625"/>
            <a:ext cx="12700" cy="3667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7695" name="Line 71"/>
          <p:cNvSpPr>
            <a:spLocks noChangeShapeType="1"/>
          </p:cNvSpPr>
          <p:nvPr/>
        </p:nvSpPr>
        <p:spPr bwMode="auto">
          <a:xfrm>
            <a:off x="5353050" y="2587625"/>
            <a:ext cx="1588" cy="3667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6" name="Line 73"/>
          <p:cNvSpPr>
            <a:spLocks noChangeShapeType="1"/>
          </p:cNvSpPr>
          <p:nvPr/>
        </p:nvSpPr>
        <p:spPr bwMode="auto">
          <a:xfrm>
            <a:off x="8305800" y="2587625"/>
            <a:ext cx="0" cy="3667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7" name="Rectangle 74"/>
          <p:cNvSpPr>
            <a:spLocks noChangeArrowheads="1"/>
          </p:cNvSpPr>
          <p:nvPr/>
        </p:nvSpPr>
        <p:spPr bwMode="auto">
          <a:xfrm>
            <a:off x="1755775" y="2967038"/>
            <a:ext cx="4762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a:solidFill>
                  <a:srgbClr val="010000"/>
                </a:solidFill>
                <a:latin typeface="Times New Roman" panose="02020603050405020304" pitchFamily="18" charset="0"/>
              </a:rPr>
              <a:t>333</a:t>
            </a:r>
            <a:endParaRPr lang="en-US" sz="2400">
              <a:latin typeface="Times New Roman" panose="02020603050405020304" pitchFamily="18" charset="0"/>
            </a:endParaRPr>
          </a:p>
        </p:txBody>
      </p:sp>
      <p:sp>
        <p:nvSpPr>
          <p:cNvPr id="27698" name="Rectangle 75"/>
          <p:cNvSpPr>
            <a:spLocks noChangeArrowheads="1"/>
          </p:cNvSpPr>
          <p:nvPr/>
        </p:nvSpPr>
        <p:spPr bwMode="auto">
          <a:xfrm>
            <a:off x="3665538" y="2967038"/>
            <a:ext cx="12176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a:solidFill>
                  <a:srgbClr val="010000"/>
                </a:solidFill>
                <a:latin typeface="Times New Roman" panose="02020603050405020304" pitchFamily="18" charset="0"/>
              </a:rPr>
              <a:t>233-1231</a:t>
            </a:r>
            <a:endParaRPr lang="en-US" sz="2400">
              <a:latin typeface="Times New Roman" panose="02020603050405020304" pitchFamily="18" charset="0"/>
            </a:endParaRPr>
          </a:p>
        </p:txBody>
      </p:sp>
      <p:sp>
        <p:nvSpPr>
          <p:cNvPr id="27699" name="Rectangle 76"/>
          <p:cNvSpPr>
            <a:spLocks noChangeArrowheads="1"/>
          </p:cNvSpPr>
          <p:nvPr/>
        </p:nvSpPr>
        <p:spPr bwMode="auto">
          <a:xfrm>
            <a:off x="5489575" y="2967038"/>
            <a:ext cx="18494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a:solidFill>
                  <a:srgbClr val="010000"/>
                </a:solidFill>
                <a:latin typeface="Times New Roman" panose="02020603050405020304" pitchFamily="18" charset="0"/>
              </a:rPr>
              <a:t>BA, BSc, PhD</a:t>
            </a:r>
            <a:endParaRPr lang="en-US" sz="2400">
              <a:latin typeface="Times New Roman" panose="02020603050405020304" pitchFamily="18" charset="0"/>
            </a:endParaRPr>
          </a:p>
        </p:txBody>
      </p:sp>
      <p:sp>
        <p:nvSpPr>
          <p:cNvPr id="27700" name="Line 78"/>
          <p:cNvSpPr>
            <a:spLocks noChangeShapeType="1"/>
          </p:cNvSpPr>
          <p:nvPr/>
        </p:nvSpPr>
        <p:spPr bwMode="auto">
          <a:xfrm>
            <a:off x="838200" y="2947988"/>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1" name="Line 79"/>
          <p:cNvSpPr>
            <a:spLocks noChangeShapeType="1"/>
          </p:cNvSpPr>
          <p:nvPr/>
        </p:nvSpPr>
        <p:spPr bwMode="auto">
          <a:xfrm>
            <a:off x="838200" y="2947988"/>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2" name="Line 81"/>
          <p:cNvSpPr>
            <a:spLocks noChangeShapeType="1"/>
          </p:cNvSpPr>
          <p:nvPr/>
        </p:nvSpPr>
        <p:spPr bwMode="auto">
          <a:xfrm>
            <a:off x="849313" y="2947988"/>
            <a:ext cx="22574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3" name="Line 86"/>
          <p:cNvSpPr>
            <a:spLocks noChangeShapeType="1"/>
          </p:cNvSpPr>
          <p:nvPr/>
        </p:nvSpPr>
        <p:spPr bwMode="auto">
          <a:xfrm>
            <a:off x="3117850" y="2947988"/>
            <a:ext cx="22352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4" name="Line 88"/>
          <p:cNvSpPr>
            <a:spLocks noChangeShapeType="1"/>
          </p:cNvSpPr>
          <p:nvPr/>
        </p:nvSpPr>
        <p:spPr bwMode="auto">
          <a:xfrm>
            <a:off x="5353050" y="2947988"/>
            <a:ext cx="127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5" name="Line 89"/>
          <p:cNvSpPr>
            <a:spLocks noChangeShapeType="1"/>
          </p:cNvSpPr>
          <p:nvPr/>
        </p:nvSpPr>
        <p:spPr bwMode="auto">
          <a:xfrm>
            <a:off x="5353050" y="2947988"/>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6" name="Line 91"/>
          <p:cNvSpPr>
            <a:spLocks noChangeShapeType="1"/>
          </p:cNvSpPr>
          <p:nvPr/>
        </p:nvSpPr>
        <p:spPr bwMode="auto">
          <a:xfrm>
            <a:off x="5365750" y="2947988"/>
            <a:ext cx="2940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7" name="Line 93"/>
          <p:cNvSpPr>
            <a:spLocks noChangeShapeType="1"/>
          </p:cNvSpPr>
          <p:nvPr/>
        </p:nvSpPr>
        <p:spPr bwMode="auto">
          <a:xfrm>
            <a:off x="8305800" y="2947988"/>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8" name="Line 94"/>
          <p:cNvSpPr>
            <a:spLocks noChangeShapeType="1"/>
          </p:cNvSpPr>
          <p:nvPr/>
        </p:nvSpPr>
        <p:spPr bwMode="auto">
          <a:xfrm>
            <a:off x="8305800" y="2947988"/>
            <a:ext cx="0"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9" name="Line 96"/>
          <p:cNvSpPr>
            <a:spLocks noChangeShapeType="1"/>
          </p:cNvSpPr>
          <p:nvPr/>
        </p:nvSpPr>
        <p:spPr bwMode="auto">
          <a:xfrm>
            <a:off x="838200" y="2960688"/>
            <a:ext cx="1588" cy="3651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0" name="Rectangle 99"/>
          <p:cNvSpPr>
            <a:spLocks noChangeArrowheads="1"/>
          </p:cNvSpPr>
          <p:nvPr/>
        </p:nvSpPr>
        <p:spPr bwMode="auto">
          <a:xfrm>
            <a:off x="5353050" y="2960688"/>
            <a:ext cx="12700" cy="3651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7711" name="Line 100"/>
          <p:cNvSpPr>
            <a:spLocks noChangeShapeType="1"/>
          </p:cNvSpPr>
          <p:nvPr/>
        </p:nvSpPr>
        <p:spPr bwMode="auto">
          <a:xfrm>
            <a:off x="5353050" y="2960688"/>
            <a:ext cx="1588" cy="3651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2" name="Line 102"/>
          <p:cNvSpPr>
            <a:spLocks noChangeShapeType="1"/>
          </p:cNvSpPr>
          <p:nvPr/>
        </p:nvSpPr>
        <p:spPr bwMode="auto">
          <a:xfrm>
            <a:off x="8305800" y="2960688"/>
            <a:ext cx="0" cy="3651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3" name="Rectangle 103"/>
          <p:cNvSpPr>
            <a:spLocks noChangeArrowheads="1"/>
          </p:cNvSpPr>
          <p:nvPr/>
        </p:nvSpPr>
        <p:spPr bwMode="auto">
          <a:xfrm>
            <a:off x="1755775" y="3338513"/>
            <a:ext cx="4762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a:solidFill>
                  <a:srgbClr val="010000"/>
                </a:solidFill>
                <a:latin typeface="Times New Roman" panose="02020603050405020304" pitchFamily="18" charset="0"/>
              </a:rPr>
              <a:t>679</a:t>
            </a:r>
            <a:endParaRPr lang="en-US" sz="2400">
              <a:latin typeface="Times New Roman" panose="02020603050405020304" pitchFamily="18" charset="0"/>
            </a:endParaRPr>
          </a:p>
        </p:txBody>
      </p:sp>
      <p:sp>
        <p:nvSpPr>
          <p:cNvPr id="27714" name="Rectangle 104"/>
          <p:cNvSpPr>
            <a:spLocks noChangeArrowheads="1"/>
          </p:cNvSpPr>
          <p:nvPr/>
        </p:nvSpPr>
        <p:spPr bwMode="auto">
          <a:xfrm>
            <a:off x="3665538" y="3338513"/>
            <a:ext cx="12176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a:solidFill>
                  <a:srgbClr val="010000"/>
                </a:solidFill>
                <a:latin typeface="Times New Roman" panose="02020603050405020304" pitchFamily="18" charset="0"/>
              </a:rPr>
              <a:t>233-1231</a:t>
            </a:r>
            <a:endParaRPr lang="en-US" sz="2400">
              <a:latin typeface="Times New Roman" panose="02020603050405020304" pitchFamily="18" charset="0"/>
            </a:endParaRPr>
          </a:p>
        </p:txBody>
      </p:sp>
      <p:sp>
        <p:nvSpPr>
          <p:cNvPr id="27715" name="Rectangle 105"/>
          <p:cNvSpPr>
            <a:spLocks noChangeArrowheads="1"/>
          </p:cNvSpPr>
          <p:nvPr/>
        </p:nvSpPr>
        <p:spPr bwMode="auto">
          <a:xfrm>
            <a:off x="5489575" y="3338513"/>
            <a:ext cx="12874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a:solidFill>
                  <a:srgbClr val="010000"/>
                </a:solidFill>
                <a:latin typeface="Times New Roman" panose="02020603050405020304" pitchFamily="18" charset="0"/>
              </a:rPr>
              <a:t>BSc, MSc</a:t>
            </a:r>
            <a:endParaRPr lang="en-US" sz="2400">
              <a:latin typeface="Times New Roman" panose="02020603050405020304" pitchFamily="18" charset="0"/>
            </a:endParaRPr>
          </a:p>
        </p:txBody>
      </p:sp>
      <p:sp>
        <p:nvSpPr>
          <p:cNvPr id="27716" name="Line 107"/>
          <p:cNvSpPr>
            <a:spLocks noChangeShapeType="1"/>
          </p:cNvSpPr>
          <p:nvPr/>
        </p:nvSpPr>
        <p:spPr bwMode="auto">
          <a:xfrm>
            <a:off x="838200" y="3325813"/>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7" name="Line 108"/>
          <p:cNvSpPr>
            <a:spLocks noChangeShapeType="1"/>
          </p:cNvSpPr>
          <p:nvPr/>
        </p:nvSpPr>
        <p:spPr bwMode="auto">
          <a:xfrm>
            <a:off x="838200" y="3325813"/>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8" name="Line 110"/>
          <p:cNvSpPr>
            <a:spLocks noChangeShapeType="1"/>
          </p:cNvSpPr>
          <p:nvPr/>
        </p:nvSpPr>
        <p:spPr bwMode="auto">
          <a:xfrm>
            <a:off x="849313" y="3325813"/>
            <a:ext cx="22574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9" name="Line 115"/>
          <p:cNvSpPr>
            <a:spLocks noChangeShapeType="1"/>
          </p:cNvSpPr>
          <p:nvPr/>
        </p:nvSpPr>
        <p:spPr bwMode="auto">
          <a:xfrm>
            <a:off x="3117850" y="3325813"/>
            <a:ext cx="22352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0" name="Line 117"/>
          <p:cNvSpPr>
            <a:spLocks noChangeShapeType="1"/>
          </p:cNvSpPr>
          <p:nvPr/>
        </p:nvSpPr>
        <p:spPr bwMode="auto">
          <a:xfrm>
            <a:off x="5353050" y="3325813"/>
            <a:ext cx="127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1" name="Line 118"/>
          <p:cNvSpPr>
            <a:spLocks noChangeShapeType="1"/>
          </p:cNvSpPr>
          <p:nvPr/>
        </p:nvSpPr>
        <p:spPr bwMode="auto">
          <a:xfrm>
            <a:off x="5353050" y="3325813"/>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2" name="Line 120"/>
          <p:cNvSpPr>
            <a:spLocks noChangeShapeType="1"/>
          </p:cNvSpPr>
          <p:nvPr/>
        </p:nvSpPr>
        <p:spPr bwMode="auto">
          <a:xfrm>
            <a:off x="5365750" y="3325813"/>
            <a:ext cx="2940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3" name="Line 122"/>
          <p:cNvSpPr>
            <a:spLocks noChangeShapeType="1"/>
          </p:cNvSpPr>
          <p:nvPr/>
        </p:nvSpPr>
        <p:spPr bwMode="auto">
          <a:xfrm>
            <a:off x="8305800" y="3325813"/>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4" name="Line 123"/>
          <p:cNvSpPr>
            <a:spLocks noChangeShapeType="1"/>
          </p:cNvSpPr>
          <p:nvPr/>
        </p:nvSpPr>
        <p:spPr bwMode="auto">
          <a:xfrm>
            <a:off x="8305800" y="3325813"/>
            <a:ext cx="0"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5" name="Line 125"/>
          <p:cNvSpPr>
            <a:spLocks noChangeShapeType="1"/>
          </p:cNvSpPr>
          <p:nvPr/>
        </p:nvSpPr>
        <p:spPr bwMode="auto">
          <a:xfrm>
            <a:off x="838200" y="3338513"/>
            <a:ext cx="1588" cy="3667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6" name="Line 127"/>
          <p:cNvSpPr>
            <a:spLocks noChangeShapeType="1"/>
          </p:cNvSpPr>
          <p:nvPr/>
        </p:nvSpPr>
        <p:spPr bwMode="auto">
          <a:xfrm>
            <a:off x="838200" y="3705225"/>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7" name="Line 128"/>
          <p:cNvSpPr>
            <a:spLocks noChangeShapeType="1"/>
          </p:cNvSpPr>
          <p:nvPr/>
        </p:nvSpPr>
        <p:spPr bwMode="auto">
          <a:xfrm>
            <a:off x="838200" y="3705225"/>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8" name="Line 130"/>
          <p:cNvSpPr>
            <a:spLocks noChangeShapeType="1"/>
          </p:cNvSpPr>
          <p:nvPr/>
        </p:nvSpPr>
        <p:spPr bwMode="auto">
          <a:xfrm>
            <a:off x="838200" y="3705225"/>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9" name="Line 131"/>
          <p:cNvSpPr>
            <a:spLocks noChangeShapeType="1"/>
          </p:cNvSpPr>
          <p:nvPr/>
        </p:nvSpPr>
        <p:spPr bwMode="auto">
          <a:xfrm>
            <a:off x="838200" y="3705225"/>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0" name="Line 133"/>
          <p:cNvSpPr>
            <a:spLocks noChangeShapeType="1"/>
          </p:cNvSpPr>
          <p:nvPr/>
        </p:nvSpPr>
        <p:spPr bwMode="auto">
          <a:xfrm>
            <a:off x="849313" y="3705225"/>
            <a:ext cx="22574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1" name="Line 140"/>
          <p:cNvSpPr>
            <a:spLocks noChangeShapeType="1"/>
          </p:cNvSpPr>
          <p:nvPr/>
        </p:nvSpPr>
        <p:spPr bwMode="auto">
          <a:xfrm>
            <a:off x="3117850" y="3705225"/>
            <a:ext cx="22352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2" name="Rectangle 141"/>
          <p:cNvSpPr>
            <a:spLocks noChangeArrowheads="1"/>
          </p:cNvSpPr>
          <p:nvPr/>
        </p:nvSpPr>
        <p:spPr bwMode="auto">
          <a:xfrm>
            <a:off x="5353050" y="3338513"/>
            <a:ext cx="12700" cy="3667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7733" name="Line 142"/>
          <p:cNvSpPr>
            <a:spLocks noChangeShapeType="1"/>
          </p:cNvSpPr>
          <p:nvPr/>
        </p:nvSpPr>
        <p:spPr bwMode="auto">
          <a:xfrm>
            <a:off x="5353050" y="3338513"/>
            <a:ext cx="1588" cy="3667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4" name="Line 144"/>
          <p:cNvSpPr>
            <a:spLocks noChangeShapeType="1"/>
          </p:cNvSpPr>
          <p:nvPr/>
        </p:nvSpPr>
        <p:spPr bwMode="auto">
          <a:xfrm>
            <a:off x="5353050" y="3705225"/>
            <a:ext cx="127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5" name="Line 145"/>
          <p:cNvSpPr>
            <a:spLocks noChangeShapeType="1"/>
          </p:cNvSpPr>
          <p:nvPr/>
        </p:nvSpPr>
        <p:spPr bwMode="auto">
          <a:xfrm>
            <a:off x="5353050" y="3705225"/>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6" name="Line 147"/>
          <p:cNvSpPr>
            <a:spLocks noChangeShapeType="1"/>
          </p:cNvSpPr>
          <p:nvPr/>
        </p:nvSpPr>
        <p:spPr bwMode="auto">
          <a:xfrm>
            <a:off x="5365750" y="3705225"/>
            <a:ext cx="2940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7" name="Line 149"/>
          <p:cNvSpPr>
            <a:spLocks noChangeShapeType="1"/>
          </p:cNvSpPr>
          <p:nvPr/>
        </p:nvSpPr>
        <p:spPr bwMode="auto">
          <a:xfrm>
            <a:off x="8305800" y="3338513"/>
            <a:ext cx="0" cy="3667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8" name="Line 151"/>
          <p:cNvSpPr>
            <a:spLocks noChangeShapeType="1"/>
          </p:cNvSpPr>
          <p:nvPr/>
        </p:nvSpPr>
        <p:spPr bwMode="auto">
          <a:xfrm>
            <a:off x="8305800" y="3705225"/>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9" name="Line 152"/>
          <p:cNvSpPr>
            <a:spLocks noChangeShapeType="1"/>
          </p:cNvSpPr>
          <p:nvPr/>
        </p:nvSpPr>
        <p:spPr bwMode="auto">
          <a:xfrm>
            <a:off x="8305800" y="3705225"/>
            <a:ext cx="0"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40" name="Line 154"/>
          <p:cNvSpPr>
            <a:spLocks noChangeShapeType="1"/>
          </p:cNvSpPr>
          <p:nvPr/>
        </p:nvSpPr>
        <p:spPr bwMode="auto">
          <a:xfrm>
            <a:off x="8305800" y="3705225"/>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41" name="Line 155"/>
          <p:cNvSpPr>
            <a:spLocks noChangeShapeType="1"/>
          </p:cNvSpPr>
          <p:nvPr/>
        </p:nvSpPr>
        <p:spPr bwMode="auto">
          <a:xfrm>
            <a:off x="8305800" y="3705225"/>
            <a:ext cx="0"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42" name="Text Box 156"/>
          <p:cNvSpPr txBox="1">
            <a:spLocks noChangeArrowheads="1"/>
          </p:cNvSpPr>
          <p:nvPr/>
        </p:nvSpPr>
        <p:spPr bwMode="auto">
          <a:xfrm>
            <a:off x="711200" y="4343400"/>
            <a:ext cx="7924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a:latin typeface="Times New Roman" panose="02020603050405020304" pitchFamily="18" charset="0"/>
              </a:rPr>
              <a:t>EmpDegrees is a multi-valued field:</a:t>
            </a:r>
          </a:p>
          <a:p>
            <a:pPr lvl="1">
              <a:spcBef>
                <a:spcPct val="50000"/>
              </a:spcBef>
              <a:buFontTx/>
              <a:buNone/>
            </a:pPr>
            <a:r>
              <a:rPr lang="en-US" sz="2400">
                <a:latin typeface="Times New Roman" panose="02020603050405020304" pitchFamily="18" charset="0"/>
              </a:rPr>
              <a:t>employee 679 has two degrees: </a:t>
            </a:r>
            <a:r>
              <a:rPr lang="en-US" sz="2400" i="1">
                <a:latin typeface="Times New Roman" panose="02020603050405020304" pitchFamily="18" charset="0"/>
              </a:rPr>
              <a:t>BSc</a:t>
            </a:r>
            <a:r>
              <a:rPr lang="en-US" sz="2400">
                <a:latin typeface="Times New Roman" panose="02020603050405020304" pitchFamily="18" charset="0"/>
              </a:rPr>
              <a:t> and </a:t>
            </a:r>
            <a:r>
              <a:rPr lang="en-US" sz="2400" i="1">
                <a:latin typeface="Times New Roman" panose="02020603050405020304" pitchFamily="18" charset="0"/>
              </a:rPr>
              <a:t>MSc </a:t>
            </a:r>
          </a:p>
          <a:p>
            <a:pPr lvl="1">
              <a:spcBef>
                <a:spcPct val="50000"/>
              </a:spcBef>
              <a:buFontTx/>
              <a:buNone/>
            </a:pPr>
            <a:r>
              <a:rPr lang="en-US" sz="2400">
                <a:latin typeface="Times New Roman" panose="02020603050405020304" pitchFamily="18" charset="0"/>
              </a:rPr>
              <a:t>employee 333 has three degrees:</a:t>
            </a:r>
            <a:r>
              <a:rPr lang="en-US" sz="2400" i="1">
                <a:latin typeface="Times New Roman" panose="02020603050405020304" pitchFamily="18" charset="0"/>
              </a:rPr>
              <a:t> BA, BSc, PhD</a:t>
            </a:r>
            <a:endParaRPr lang="en-US" sz="2400">
              <a:latin typeface="Times New Roman" panose="02020603050405020304" pitchFamily="18" charset="0"/>
            </a:endParaRPr>
          </a:p>
        </p:txBody>
      </p:sp>
      <p:sp>
        <p:nvSpPr>
          <p:cNvPr id="27743" name="Line 158"/>
          <p:cNvSpPr>
            <a:spLocks noChangeShapeType="1"/>
          </p:cNvSpPr>
          <p:nvPr/>
        </p:nvSpPr>
        <p:spPr bwMode="auto">
          <a:xfrm>
            <a:off x="3124200" y="2230438"/>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327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401762"/>
          </a:xfrm>
        </p:spPr>
        <p:txBody>
          <a:bodyPr>
            <a:normAutofit fontScale="90000"/>
          </a:bodyPr>
          <a:lstStyle/>
          <a:p>
            <a:pPr algn="l"/>
            <a:r>
              <a:rPr lang="en-US" dirty="0" smtClean="0"/>
              <a:t>Mapping Weak Entity Sets</a:t>
            </a:r>
            <a:br>
              <a:rPr lang="en-US" dirty="0" smtClean="0"/>
            </a:br>
            <a:r>
              <a:rPr lang="en-US" sz="3100" dirty="0" smtClean="0"/>
              <a:t>A weak entity set is one which does not have any primary key associated with it.</a:t>
            </a:r>
            <a:r>
              <a:rPr lang="en-US" dirty="0" smtClean="0"/>
              <a:t/>
            </a:r>
            <a:br>
              <a:rPr lang="en-US" dirty="0" smtClean="0"/>
            </a:br>
            <a:endParaRPr lang="en-US" dirty="0"/>
          </a:p>
        </p:txBody>
      </p:sp>
      <p:sp>
        <p:nvSpPr>
          <p:cNvPr id="4" name="Content Placeholder 3"/>
          <p:cNvSpPr>
            <a:spLocks noGrp="1"/>
          </p:cNvSpPr>
          <p:nvPr>
            <p:ph sz="half" idx="2"/>
          </p:nvPr>
        </p:nvSpPr>
        <p:spPr/>
        <p:txBody>
          <a:bodyPr/>
          <a:lstStyle/>
          <a:p>
            <a:pPr algn="just"/>
            <a:r>
              <a:rPr lang="en-US" dirty="0" smtClean="0"/>
              <a:t>Create table for weak entity set.</a:t>
            </a:r>
          </a:p>
          <a:p>
            <a:pPr algn="just"/>
            <a:r>
              <a:rPr lang="en-US" dirty="0" smtClean="0"/>
              <a:t>Add all its attributes to table as field.</a:t>
            </a:r>
          </a:p>
          <a:p>
            <a:pPr algn="just"/>
            <a:r>
              <a:rPr lang="en-US" dirty="0" smtClean="0"/>
              <a:t>Add the primary key of identifying entity set.</a:t>
            </a:r>
          </a:p>
          <a:p>
            <a:pPr algn="just"/>
            <a:r>
              <a:rPr lang="en-US" dirty="0" smtClean="0"/>
              <a:t>Declare all foreign key constraints.</a:t>
            </a:r>
          </a:p>
          <a:p>
            <a:pPr algn="just"/>
            <a:endParaRPr lang="en-US" dirty="0"/>
          </a:p>
        </p:txBody>
      </p:sp>
      <p:pic>
        <p:nvPicPr>
          <p:cNvPr id="3074" name="Picture 2" descr="C:\Users\comp\Desktop\SWATI\dbms\mapping_weak_entity_sets.png"/>
          <p:cNvPicPr>
            <a:picLocks noGrp="1" noChangeAspect="1" noChangeArrowheads="1"/>
          </p:cNvPicPr>
          <p:nvPr>
            <p:ph sz="half" idx="1"/>
          </p:nvPr>
        </p:nvPicPr>
        <p:blipFill>
          <a:blip r:embed="rId2"/>
          <a:srcRect/>
          <a:stretch>
            <a:fillRect/>
          </a:stretch>
        </p:blipFill>
        <p:spPr bwMode="auto">
          <a:xfrm>
            <a:off x="0" y="2362200"/>
            <a:ext cx="4495800" cy="29718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CA" b="1" smtClean="0">
                <a:latin typeface="Arial" panose="020B0604020202020204" pitchFamily="34" charset="0"/>
              </a:rPr>
              <a:t>First Normal Form</a:t>
            </a:r>
            <a:endParaRPr lang="en-US" b="1" smtClean="0">
              <a:latin typeface="Arial" panose="020B0604020202020204" pitchFamily="34" charset="0"/>
            </a:endParaRPr>
          </a:p>
        </p:txBody>
      </p:sp>
      <p:sp>
        <p:nvSpPr>
          <p:cNvPr id="109"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4AB1EEC-84F3-4F28-A869-89AD63F245E5}" type="slidenum">
              <a:rPr lang="en-US" sz="1200">
                <a:solidFill>
                  <a:srgbClr val="898989"/>
                </a:solidFill>
                <a:latin typeface="Times New Roman" panose="02020603050405020304" pitchFamily="18" charset="0"/>
              </a:rPr>
              <a:pPr>
                <a:spcBef>
                  <a:spcPct val="0"/>
                </a:spcBef>
                <a:buFontTx/>
                <a:buNone/>
              </a:pPr>
              <a:t>80</a:t>
            </a:fld>
            <a:endParaRPr lang="en-US" sz="1200">
              <a:solidFill>
                <a:srgbClr val="898989"/>
              </a:solidFill>
              <a:latin typeface="Times New Roman" panose="02020603050405020304" pitchFamily="18" charset="0"/>
            </a:endParaRPr>
          </a:p>
        </p:txBody>
      </p:sp>
      <p:sp>
        <p:nvSpPr>
          <p:cNvPr id="28677" name="Text Box 3"/>
          <p:cNvSpPr txBox="1">
            <a:spLocks noChangeArrowheads="1"/>
          </p:cNvSpPr>
          <p:nvPr/>
        </p:nvSpPr>
        <p:spPr bwMode="auto">
          <a:xfrm>
            <a:off x="685800" y="3155950"/>
            <a:ext cx="7391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1200"/>
              </a:spcBef>
              <a:spcAft>
                <a:spcPts val="1200"/>
              </a:spcAft>
              <a:buFontTx/>
              <a:buNone/>
            </a:pPr>
            <a:r>
              <a:rPr lang="en-US" sz="2400">
                <a:latin typeface="Arial" panose="020B0604020202020204" pitchFamily="34" charset="0"/>
              </a:rPr>
              <a:t>To obtain 1NF relations we must, without loss of information, replace the above with two relations - see next slide</a:t>
            </a:r>
          </a:p>
        </p:txBody>
      </p:sp>
      <p:grpSp>
        <p:nvGrpSpPr>
          <p:cNvPr id="28678" name="Group 210"/>
          <p:cNvGrpSpPr>
            <a:grpSpLocks/>
          </p:cNvGrpSpPr>
          <p:nvPr/>
        </p:nvGrpSpPr>
        <p:grpSpPr bwMode="auto">
          <a:xfrm>
            <a:off x="838200" y="1314450"/>
            <a:ext cx="7467600" cy="1522413"/>
            <a:chOff x="235" y="760"/>
            <a:chExt cx="5057" cy="959"/>
          </a:xfrm>
        </p:grpSpPr>
        <p:sp>
          <p:nvSpPr>
            <p:cNvPr id="28679" name="Rectangle 4"/>
            <p:cNvSpPr>
              <a:spLocks noChangeArrowheads="1"/>
            </p:cNvSpPr>
            <p:nvPr/>
          </p:nvSpPr>
          <p:spPr bwMode="auto">
            <a:xfrm>
              <a:off x="242" y="768"/>
              <a:ext cx="1527" cy="22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8680" name="Rectangle 5"/>
            <p:cNvSpPr>
              <a:spLocks noChangeArrowheads="1"/>
            </p:cNvSpPr>
            <p:nvPr/>
          </p:nvSpPr>
          <p:spPr bwMode="auto">
            <a:xfrm>
              <a:off x="592" y="768"/>
              <a:ext cx="8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b="1">
                  <a:solidFill>
                    <a:srgbClr val="000000"/>
                  </a:solidFill>
                  <a:latin typeface="Times New Roman" panose="02020603050405020304" pitchFamily="18" charset="0"/>
                </a:rPr>
                <a:t>EmpNum</a:t>
              </a:r>
              <a:endParaRPr lang="en-US" sz="2400">
                <a:latin typeface="Times New Roman" panose="02020603050405020304" pitchFamily="18" charset="0"/>
              </a:endParaRPr>
            </a:p>
          </p:txBody>
        </p:sp>
        <p:sp>
          <p:nvSpPr>
            <p:cNvPr id="28681" name="Rectangle 6"/>
            <p:cNvSpPr>
              <a:spLocks noChangeArrowheads="1"/>
            </p:cNvSpPr>
            <p:nvPr/>
          </p:nvSpPr>
          <p:spPr bwMode="auto">
            <a:xfrm>
              <a:off x="592" y="971"/>
              <a:ext cx="819"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8682" name="Rectangle 7"/>
            <p:cNvSpPr>
              <a:spLocks noChangeArrowheads="1"/>
            </p:cNvSpPr>
            <p:nvPr/>
          </p:nvSpPr>
          <p:spPr bwMode="auto">
            <a:xfrm>
              <a:off x="1777" y="768"/>
              <a:ext cx="1511" cy="22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8683" name="Rectangle 8"/>
            <p:cNvSpPr>
              <a:spLocks noChangeArrowheads="1"/>
            </p:cNvSpPr>
            <p:nvPr/>
          </p:nvSpPr>
          <p:spPr bwMode="auto">
            <a:xfrm>
              <a:off x="2064" y="768"/>
              <a:ext cx="10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b="1">
                  <a:solidFill>
                    <a:srgbClr val="010000"/>
                  </a:solidFill>
                  <a:latin typeface="Times New Roman" panose="02020603050405020304" pitchFamily="18" charset="0"/>
                </a:rPr>
                <a:t>EmpPhone</a:t>
              </a:r>
              <a:endParaRPr lang="en-US" sz="2400">
                <a:latin typeface="Times New Roman" panose="02020603050405020304" pitchFamily="18" charset="0"/>
              </a:endParaRPr>
            </a:p>
          </p:txBody>
        </p:sp>
        <p:sp>
          <p:nvSpPr>
            <p:cNvPr id="28684" name="Rectangle 9"/>
            <p:cNvSpPr>
              <a:spLocks noChangeArrowheads="1"/>
            </p:cNvSpPr>
            <p:nvPr/>
          </p:nvSpPr>
          <p:spPr bwMode="auto">
            <a:xfrm>
              <a:off x="3296" y="768"/>
              <a:ext cx="1988" cy="22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8685" name="Rectangle 10"/>
            <p:cNvSpPr>
              <a:spLocks noChangeArrowheads="1"/>
            </p:cNvSpPr>
            <p:nvPr/>
          </p:nvSpPr>
          <p:spPr bwMode="auto">
            <a:xfrm>
              <a:off x="3749" y="768"/>
              <a:ext cx="117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b="1">
                  <a:solidFill>
                    <a:srgbClr val="010000"/>
                  </a:solidFill>
                  <a:latin typeface="Times New Roman" panose="02020603050405020304" pitchFamily="18" charset="0"/>
                </a:rPr>
                <a:t>EmpDegrees</a:t>
              </a:r>
              <a:endParaRPr lang="en-US" sz="2400">
                <a:latin typeface="Times New Roman" panose="02020603050405020304" pitchFamily="18" charset="0"/>
              </a:endParaRPr>
            </a:p>
          </p:txBody>
        </p:sp>
        <p:sp>
          <p:nvSpPr>
            <p:cNvPr id="28686" name="Line 11"/>
            <p:cNvSpPr>
              <a:spLocks noChangeShapeType="1"/>
            </p:cNvSpPr>
            <p:nvPr/>
          </p:nvSpPr>
          <p:spPr bwMode="auto">
            <a:xfrm>
              <a:off x="235" y="760"/>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Line 12"/>
            <p:cNvSpPr>
              <a:spLocks noChangeShapeType="1"/>
            </p:cNvSpPr>
            <p:nvPr/>
          </p:nvSpPr>
          <p:spPr bwMode="auto">
            <a:xfrm>
              <a:off x="235" y="76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8" name="Line 13"/>
            <p:cNvSpPr>
              <a:spLocks noChangeShapeType="1"/>
            </p:cNvSpPr>
            <p:nvPr/>
          </p:nvSpPr>
          <p:spPr bwMode="auto">
            <a:xfrm>
              <a:off x="235" y="760"/>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9" name="Line 14"/>
            <p:cNvSpPr>
              <a:spLocks noChangeShapeType="1"/>
            </p:cNvSpPr>
            <p:nvPr/>
          </p:nvSpPr>
          <p:spPr bwMode="auto">
            <a:xfrm>
              <a:off x="235" y="76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Line 15"/>
            <p:cNvSpPr>
              <a:spLocks noChangeShapeType="1"/>
            </p:cNvSpPr>
            <p:nvPr/>
          </p:nvSpPr>
          <p:spPr bwMode="auto">
            <a:xfrm>
              <a:off x="242" y="760"/>
              <a:ext cx="1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1" name="Line 16"/>
            <p:cNvSpPr>
              <a:spLocks noChangeShapeType="1"/>
            </p:cNvSpPr>
            <p:nvPr/>
          </p:nvSpPr>
          <p:spPr bwMode="auto">
            <a:xfrm>
              <a:off x="1769" y="760"/>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2" name="Line 17"/>
            <p:cNvSpPr>
              <a:spLocks noChangeShapeType="1"/>
            </p:cNvSpPr>
            <p:nvPr/>
          </p:nvSpPr>
          <p:spPr bwMode="auto">
            <a:xfrm>
              <a:off x="1769" y="76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Line 18"/>
            <p:cNvSpPr>
              <a:spLocks noChangeShapeType="1"/>
            </p:cNvSpPr>
            <p:nvPr/>
          </p:nvSpPr>
          <p:spPr bwMode="auto">
            <a:xfrm>
              <a:off x="1777" y="760"/>
              <a:ext cx="15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4" name="Line 19"/>
            <p:cNvSpPr>
              <a:spLocks noChangeShapeType="1"/>
            </p:cNvSpPr>
            <p:nvPr/>
          </p:nvSpPr>
          <p:spPr bwMode="auto">
            <a:xfrm>
              <a:off x="3288" y="760"/>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5" name="Line 20"/>
            <p:cNvSpPr>
              <a:spLocks noChangeShapeType="1"/>
            </p:cNvSpPr>
            <p:nvPr/>
          </p:nvSpPr>
          <p:spPr bwMode="auto">
            <a:xfrm>
              <a:off x="3288" y="76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6" name="Line 21"/>
            <p:cNvSpPr>
              <a:spLocks noChangeShapeType="1"/>
            </p:cNvSpPr>
            <p:nvPr/>
          </p:nvSpPr>
          <p:spPr bwMode="auto">
            <a:xfrm>
              <a:off x="3296" y="760"/>
              <a:ext cx="198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7" name="Line 22"/>
            <p:cNvSpPr>
              <a:spLocks noChangeShapeType="1"/>
            </p:cNvSpPr>
            <p:nvPr/>
          </p:nvSpPr>
          <p:spPr bwMode="auto">
            <a:xfrm>
              <a:off x="5284" y="760"/>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8" name="Line 23"/>
            <p:cNvSpPr>
              <a:spLocks noChangeShapeType="1"/>
            </p:cNvSpPr>
            <p:nvPr/>
          </p:nvSpPr>
          <p:spPr bwMode="auto">
            <a:xfrm>
              <a:off x="5284" y="76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Line 24"/>
            <p:cNvSpPr>
              <a:spLocks noChangeShapeType="1"/>
            </p:cNvSpPr>
            <p:nvPr/>
          </p:nvSpPr>
          <p:spPr bwMode="auto">
            <a:xfrm>
              <a:off x="5284" y="760"/>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0" name="Line 25"/>
            <p:cNvSpPr>
              <a:spLocks noChangeShapeType="1"/>
            </p:cNvSpPr>
            <p:nvPr/>
          </p:nvSpPr>
          <p:spPr bwMode="auto">
            <a:xfrm>
              <a:off x="5284" y="76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1" name="Line 26"/>
            <p:cNvSpPr>
              <a:spLocks noChangeShapeType="1"/>
            </p:cNvSpPr>
            <p:nvPr/>
          </p:nvSpPr>
          <p:spPr bwMode="auto">
            <a:xfrm>
              <a:off x="235" y="768"/>
              <a:ext cx="1" cy="2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2" name="Line 27"/>
            <p:cNvSpPr>
              <a:spLocks noChangeShapeType="1"/>
            </p:cNvSpPr>
            <p:nvPr/>
          </p:nvSpPr>
          <p:spPr bwMode="auto">
            <a:xfrm>
              <a:off x="1769" y="768"/>
              <a:ext cx="1" cy="2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3" name="Rectangle 28"/>
            <p:cNvSpPr>
              <a:spLocks noChangeArrowheads="1"/>
            </p:cNvSpPr>
            <p:nvPr/>
          </p:nvSpPr>
          <p:spPr bwMode="auto">
            <a:xfrm>
              <a:off x="3288" y="768"/>
              <a:ext cx="8" cy="2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8704" name="Line 29"/>
            <p:cNvSpPr>
              <a:spLocks noChangeShapeType="1"/>
            </p:cNvSpPr>
            <p:nvPr/>
          </p:nvSpPr>
          <p:spPr bwMode="auto">
            <a:xfrm>
              <a:off x="3288" y="768"/>
              <a:ext cx="1" cy="2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5" name="Line 30"/>
            <p:cNvSpPr>
              <a:spLocks noChangeShapeType="1"/>
            </p:cNvSpPr>
            <p:nvPr/>
          </p:nvSpPr>
          <p:spPr bwMode="auto">
            <a:xfrm>
              <a:off x="5284" y="768"/>
              <a:ext cx="1" cy="2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6" name="Rectangle 31"/>
            <p:cNvSpPr>
              <a:spLocks noChangeArrowheads="1"/>
            </p:cNvSpPr>
            <p:nvPr/>
          </p:nvSpPr>
          <p:spPr bwMode="auto">
            <a:xfrm>
              <a:off x="855" y="1006"/>
              <a:ext cx="3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a:solidFill>
                    <a:srgbClr val="010000"/>
                  </a:solidFill>
                  <a:latin typeface="Times New Roman" panose="02020603050405020304" pitchFamily="18" charset="0"/>
                </a:rPr>
                <a:t>123</a:t>
              </a:r>
              <a:endParaRPr lang="en-US" sz="2400">
                <a:latin typeface="Times New Roman" panose="02020603050405020304" pitchFamily="18" charset="0"/>
              </a:endParaRPr>
            </a:p>
          </p:txBody>
        </p:sp>
        <p:sp>
          <p:nvSpPr>
            <p:cNvPr id="28707" name="Rectangle 32"/>
            <p:cNvSpPr>
              <a:spLocks noChangeArrowheads="1"/>
            </p:cNvSpPr>
            <p:nvPr/>
          </p:nvSpPr>
          <p:spPr bwMode="auto">
            <a:xfrm>
              <a:off x="2148" y="1006"/>
              <a:ext cx="82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a:solidFill>
                    <a:srgbClr val="010000"/>
                  </a:solidFill>
                  <a:latin typeface="Times New Roman" panose="02020603050405020304" pitchFamily="18" charset="0"/>
                </a:rPr>
                <a:t>233-9876</a:t>
              </a:r>
              <a:endParaRPr lang="en-US" sz="2400">
                <a:latin typeface="Times New Roman" panose="02020603050405020304" pitchFamily="18" charset="0"/>
              </a:endParaRPr>
            </a:p>
          </p:txBody>
        </p:sp>
        <p:sp>
          <p:nvSpPr>
            <p:cNvPr id="28708" name="Line 33"/>
            <p:cNvSpPr>
              <a:spLocks noChangeShapeType="1"/>
            </p:cNvSpPr>
            <p:nvPr/>
          </p:nvSpPr>
          <p:spPr bwMode="auto">
            <a:xfrm>
              <a:off x="235" y="99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9" name="Line 34"/>
            <p:cNvSpPr>
              <a:spLocks noChangeShapeType="1"/>
            </p:cNvSpPr>
            <p:nvPr/>
          </p:nvSpPr>
          <p:spPr bwMode="auto">
            <a:xfrm>
              <a:off x="235" y="998"/>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0" name="Line 35"/>
            <p:cNvSpPr>
              <a:spLocks noChangeShapeType="1"/>
            </p:cNvSpPr>
            <p:nvPr/>
          </p:nvSpPr>
          <p:spPr bwMode="auto">
            <a:xfrm>
              <a:off x="242" y="998"/>
              <a:ext cx="1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1" name="Line 36"/>
            <p:cNvSpPr>
              <a:spLocks noChangeShapeType="1"/>
            </p:cNvSpPr>
            <p:nvPr/>
          </p:nvSpPr>
          <p:spPr bwMode="auto">
            <a:xfrm>
              <a:off x="1769" y="998"/>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2" name="Line 37"/>
            <p:cNvSpPr>
              <a:spLocks noChangeShapeType="1"/>
            </p:cNvSpPr>
            <p:nvPr/>
          </p:nvSpPr>
          <p:spPr bwMode="auto">
            <a:xfrm>
              <a:off x="1769" y="998"/>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3" name="Line 38"/>
            <p:cNvSpPr>
              <a:spLocks noChangeShapeType="1"/>
            </p:cNvSpPr>
            <p:nvPr/>
          </p:nvSpPr>
          <p:spPr bwMode="auto">
            <a:xfrm>
              <a:off x="1777" y="998"/>
              <a:ext cx="15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4" name="Line 39"/>
            <p:cNvSpPr>
              <a:spLocks noChangeShapeType="1"/>
            </p:cNvSpPr>
            <p:nvPr/>
          </p:nvSpPr>
          <p:spPr bwMode="auto">
            <a:xfrm>
              <a:off x="3288" y="998"/>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5" name="Line 40"/>
            <p:cNvSpPr>
              <a:spLocks noChangeShapeType="1"/>
            </p:cNvSpPr>
            <p:nvPr/>
          </p:nvSpPr>
          <p:spPr bwMode="auto">
            <a:xfrm>
              <a:off x="3288" y="998"/>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6" name="Line 41"/>
            <p:cNvSpPr>
              <a:spLocks noChangeShapeType="1"/>
            </p:cNvSpPr>
            <p:nvPr/>
          </p:nvSpPr>
          <p:spPr bwMode="auto">
            <a:xfrm>
              <a:off x="3296" y="998"/>
              <a:ext cx="198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7" name="Line 42"/>
            <p:cNvSpPr>
              <a:spLocks noChangeShapeType="1"/>
            </p:cNvSpPr>
            <p:nvPr/>
          </p:nvSpPr>
          <p:spPr bwMode="auto">
            <a:xfrm>
              <a:off x="5284" y="998"/>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8" name="Line 43"/>
            <p:cNvSpPr>
              <a:spLocks noChangeShapeType="1"/>
            </p:cNvSpPr>
            <p:nvPr/>
          </p:nvSpPr>
          <p:spPr bwMode="auto">
            <a:xfrm>
              <a:off x="5284" y="998"/>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9" name="Line 44"/>
            <p:cNvSpPr>
              <a:spLocks noChangeShapeType="1"/>
            </p:cNvSpPr>
            <p:nvPr/>
          </p:nvSpPr>
          <p:spPr bwMode="auto">
            <a:xfrm>
              <a:off x="235" y="1006"/>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0" name="Line 45"/>
            <p:cNvSpPr>
              <a:spLocks noChangeShapeType="1"/>
            </p:cNvSpPr>
            <p:nvPr/>
          </p:nvSpPr>
          <p:spPr bwMode="auto">
            <a:xfrm>
              <a:off x="1769" y="1006"/>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1" name="Rectangle 46"/>
            <p:cNvSpPr>
              <a:spLocks noChangeArrowheads="1"/>
            </p:cNvSpPr>
            <p:nvPr/>
          </p:nvSpPr>
          <p:spPr bwMode="auto">
            <a:xfrm>
              <a:off x="3288" y="1006"/>
              <a:ext cx="8" cy="2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8722" name="Line 47"/>
            <p:cNvSpPr>
              <a:spLocks noChangeShapeType="1"/>
            </p:cNvSpPr>
            <p:nvPr/>
          </p:nvSpPr>
          <p:spPr bwMode="auto">
            <a:xfrm>
              <a:off x="3288" y="1006"/>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3" name="Line 48"/>
            <p:cNvSpPr>
              <a:spLocks noChangeShapeType="1"/>
            </p:cNvSpPr>
            <p:nvPr/>
          </p:nvSpPr>
          <p:spPr bwMode="auto">
            <a:xfrm>
              <a:off x="5284" y="1006"/>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4" name="Rectangle 49"/>
            <p:cNvSpPr>
              <a:spLocks noChangeArrowheads="1"/>
            </p:cNvSpPr>
            <p:nvPr/>
          </p:nvSpPr>
          <p:spPr bwMode="auto">
            <a:xfrm>
              <a:off x="855" y="1245"/>
              <a:ext cx="3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a:solidFill>
                    <a:srgbClr val="010000"/>
                  </a:solidFill>
                  <a:latin typeface="Times New Roman" panose="02020603050405020304" pitchFamily="18" charset="0"/>
                </a:rPr>
                <a:t>333</a:t>
              </a:r>
              <a:endParaRPr lang="en-US" sz="2400">
                <a:latin typeface="Times New Roman" panose="02020603050405020304" pitchFamily="18" charset="0"/>
              </a:endParaRPr>
            </a:p>
          </p:txBody>
        </p:sp>
        <p:sp>
          <p:nvSpPr>
            <p:cNvPr id="28725" name="Rectangle 50"/>
            <p:cNvSpPr>
              <a:spLocks noChangeArrowheads="1"/>
            </p:cNvSpPr>
            <p:nvPr/>
          </p:nvSpPr>
          <p:spPr bwMode="auto">
            <a:xfrm>
              <a:off x="2148" y="1245"/>
              <a:ext cx="82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a:solidFill>
                    <a:srgbClr val="010000"/>
                  </a:solidFill>
                  <a:latin typeface="Times New Roman" panose="02020603050405020304" pitchFamily="18" charset="0"/>
                </a:rPr>
                <a:t>233-1231</a:t>
              </a:r>
              <a:endParaRPr lang="en-US" sz="2400">
                <a:latin typeface="Times New Roman" panose="02020603050405020304" pitchFamily="18" charset="0"/>
              </a:endParaRPr>
            </a:p>
          </p:txBody>
        </p:sp>
        <p:sp>
          <p:nvSpPr>
            <p:cNvPr id="28726" name="Rectangle 51"/>
            <p:cNvSpPr>
              <a:spLocks noChangeArrowheads="1"/>
            </p:cNvSpPr>
            <p:nvPr/>
          </p:nvSpPr>
          <p:spPr bwMode="auto">
            <a:xfrm>
              <a:off x="3379" y="1245"/>
              <a:ext cx="125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a:solidFill>
                    <a:srgbClr val="010000"/>
                  </a:solidFill>
                  <a:latin typeface="Times New Roman" panose="02020603050405020304" pitchFamily="18" charset="0"/>
                </a:rPr>
                <a:t>BA, BSc, PhD</a:t>
              </a:r>
              <a:endParaRPr lang="en-US" sz="2400">
                <a:latin typeface="Times New Roman" panose="02020603050405020304" pitchFamily="18" charset="0"/>
              </a:endParaRPr>
            </a:p>
          </p:txBody>
        </p:sp>
        <p:sp>
          <p:nvSpPr>
            <p:cNvPr id="28727" name="Line 52"/>
            <p:cNvSpPr>
              <a:spLocks noChangeShapeType="1"/>
            </p:cNvSpPr>
            <p:nvPr/>
          </p:nvSpPr>
          <p:spPr bwMode="auto">
            <a:xfrm>
              <a:off x="235" y="123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8" name="Line 53"/>
            <p:cNvSpPr>
              <a:spLocks noChangeShapeType="1"/>
            </p:cNvSpPr>
            <p:nvPr/>
          </p:nvSpPr>
          <p:spPr bwMode="auto">
            <a:xfrm>
              <a:off x="235" y="123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9" name="Rectangle 54"/>
            <p:cNvSpPr>
              <a:spLocks noChangeArrowheads="1"/>
            </p:cNvSpPr>
            <p:nvPr/>
          </p:nvSpPr>
          <p:spPr bwMode="auto">
            <a:xfrm>
              <a:off x="242" y="1233"/>
              <a:ext cx="152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8730" name="Line 55"/>
            <p:cNvSpPr>
              <a:spLocks noChangeShapeType="1"/>
            </p:cNvSpPr>
            <p:nvPr/>
          </p:nvSpPr>
          <p:spPr bwMode="auto">
            <a:xfrm>
              <a:off x="242" y="1233"/>
              <a:ext cx="1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1" name="Line 56"/>
            <p:cNvSpPr>
              <a:spLocks noChangeShapeType="1"/>
            </p:cNvSpPr>
            <p:nvPr/>
          </p:nvSpPr>
          <p:spPr bwMode="auto">
            <a:xfrm>
              <a:off x="1769" y="1233"/>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2" name="Line 57"/>
            <p:cNvSpPr>
              <a:spLocks noChangeShapeType="1"/>
            </p:cNvSpPr>
            <p:nvPr/>
          </p:nvSpPr>
          <p:spPr bwMode="auto">
            <a:xfrm>
              <a:off x="1769" y="123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3" name="Rectangle 58"/>
            <p:cNvSpPr>
              <a:spLocks noChangeArrowheads="1"/>
            </p:cNvSpPr>
            <p:nvPr/>
          </p:nvSpPr>
          <p:spPr bwMode="auto">
            <a:xfrm>
              <a:off x="1777" y="1233"/>
              <a:ext cx="151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8734" name="Line 59"/>
            <p:cNvSpPr>
              <a:spLocks noChangeShapeType="1"/>
            </p:cNvSpPr>
            <p:nvPr/>
          </p:nvSpPr>
          <p:spPr bwMode="auto">
            <a:xfrm>
              <a:off x="1777" y="1233"/>
              <a:ext cx="15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5" name="Rectangle 60"/>
            <p:cNvSpPr>
              <a:spLocks noChangeArrowheads="1"/>
            </p:cNvSpPr>
            <p:nvPr/>
          </p:nvSpPr>
          <p:spPr bwMode="auto">
            <a:xfrm>
              <a:off x="3288" y="123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8736" name="Line 61"/>
            <p:cNvSpPr>
              <a:spLocks noChangeShapeType="1"/>
            </p:cNvSpPr>
            <p:nvPr/>
          </p:nvSpPr>
          <p:spPr bwMode="auto">
            <a:xfrm>
              <a:off x="3288" y="1233"/>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7" name="Line 62"/>
            <p:cNvSpPr>
              <a:spLocks noChangeShapeType="1"/>
            </p:cNvSpPr>
            <p:nvPr/>
          </p:nvSpPr>
          <p:spPr bwMode="auto">
            <a:xfrm>
              <a:off x="3288" y="123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8" name="Rectangle 63"/>
            <p:cNvSpPr>
              <a:spLocks noChangeArrowheads="1"/>
            </p:cNvSpPr>
            <p:nvPr/>
          </p:nvSpPr>
          <p:spPr bwMode="auto">
            <a:xfrm>
              <a:off x="3296" y="1233"/>
              <a:ext cx="198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8739" name="Line 64"/>
            <p:cNvSpPr>
              <a:spLocks noChangeShapeType="1"/>
            </p:cNvSpPr>
            <p:nvPr/>
          </p:nvSpPr>
          <p:spPr bwMode="auto">
            <a:xfrm>
              <a:off x="3296" y="1233"/>
              <a:ext cx="198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0" name="Line 65"/>
            <p:cNvSpPr>
              <a:spLocks noChangeShapeType="1"/>
            </p:cNvSpPr>
            <p:nvPr/>
          </p:nvSpPr>
          <p:spPr bwMode="auto">
            <a:xfrm>
              <a:off x="5284" y="1233"/>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1" name="Line 66"/>
            <p:cNvSpPr>
              <a:spLocks noChangeShapeType="1"/>
            </p:cNvSpPr>
            <p:nvPr/>
          </p:nvSpPr>
          <p:spPr bwMode="auto">
            <a:xfrm>
              <a:off x="5284" y="123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2" name="Line 67"/>
            <p:cNvSpPr>
              <a:spLocks noChangeShapeType="1"/>
            </p:cNvSpPr>
            <p:nvPr/>
          </p:nvSpPr>
          <p:spPr bwMode="auto">
            <a:xfrm>
              <a:off x="235" y="1241"/>
              <a:ext cx="1" cy="2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3" name="Line 68"/>
            <p:cNvSpPr>
              <a:spLocks noChangeShapeType="1"/>
            </p:cNvSpPr>
            <p:nvPr/>
          </p:nvSpPr>
          <p:spPr bwMode="auto">
            <a:xfrm>
              <a:off x="1769" y="1241"/>
              <a:ext cx="1" cy="2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4" name="Rectangle 69"/>
            <p:cNvSpPr>
              <a:spLocks noChangeArrowheads="1"/>
            </p:cNvSpPr>
            <p:nvPr/>
          </p:nvSpPr>
          <p:spPr bwMode="auto">
            <a:xfrm>
              <a:off x="3288" y="1241"/>
              <a:ext cx="8" cy="2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8745" name="Line 70"/>
            <p:cNvSpPr>
              <a:spLocks noChangeShapeType="1"/>
            </p:cNvSpPr>
            <p:nvPr/>
          </p:nvSpPr>
          <p:spPr bwMode="auto">
            <a:xfrm>
              <a:off x="3288" y="1241"/>
              <a:ext cx="1" cy="2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6" name="Line 71"/>
            <p:cNvSpPr>
              <a:spLocks noChangeShapeType="1"/>
            </p:cNvSpPr>
            <p:nvPr/>
          </p:nvSpPr>
          <p:spPr bwMode="auto">
            <a:xfrm>
              <a:off x="5284" y="1241"/>
              <a:ext cx="1" cy="2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7" name="Rectangle 72"/>
            <p:cNvSpPr>
              <a:spLocks noChangeArrowheads="1"/>
            </p:cNvSpPr>
            <p:nvPr/>
          </p:nvSpPr>
          <p:spPr bwMode="auto">
            <a:xfrm>
              <a:off x="855" y="1479"/>
              <a:ext cx="3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a:solidFill>
                    <a:srgbClr val="010000"/>
                  </a:solidFill>
                  <a:latin typeface="Times New Roman" panose="02020603050405020304" pitchFamily="18" charset="0"/>
                </a:rPr>
                <a:t>679</a:t>
              </a:r>
              <a:endParaRPr lang="en-US" sz="2400">
                <a:latin typeface="Times New Roman" panose="02020603050405020304" pitchFamily="18" charset="0"/>
              </a:endParaRPr>
            </a:p>
          </p:txBody>
        </p:sp>
        <p:sp>
          <p:nvSpPr>
            <p:cNvPr id="28748" name="Rectangle 73"/>
            <p:cNvSpPr>
              <a:spLocks noChangeArrowheads="1"/>
            </p:cNvSpPr>
            <p:nvPr/>
          </p:nvSpPr>
          <p:spPr bwMode="auto">
            <a:xfrm>
              <a:off x="2148" y="1479"/>
              <a:ext cx="82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a:solidFill>
                    <a:srgbClr val="010000"/>
                  </a:solidFill>
                  <a:latin typeface="Times New Roman" panose="02020603050405020304" pitchFamily="18" charset="0"/>
                </a:rPr>
                <a:t>233-1231</a:t>
              </a:r>
              <a:endParaRPr lang="en-US" sz="2400">
                <a:latin typeface="Times New Roman" panose="02020603050405020304" pitchFamily="18" charset="0"/>
              </a:endParaRPr>
            </a:p>
          </p:txBody>
        </p:sp>
        <p:sp>
          <p:nvSpPr>
            <p:cNvPr id="28749" name="Rectangle 74"/>
            <p:cNvSpPr>
              <a:spLocks noChangeArrowheads="1"/>
            </p:cNvSpPr>
            <p:nvPr/>
          </p:nvSpPr>
          <p:spPr bwMode="auto">
            <a:xfrm>
              <a:off x="3379" y="1479"/>
              <a:ext cx="87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500">
                  <a:solidFill>
                    <a:srgbClr val="010000"/>
                  </a:solidFill>
                  <a:latin typeface="Times New Roman" panose="02020603050405020304" pitchFamily="18" charset="0"/>
                </a:rPr>
                <a:t>BSc, MSc</a:t>
              </a:r>
              <a:endParaRPr lang="en-US" sz="2400">
                <a:latin typeface="Times New Roman" panose="02020603050405020304" pitchFamily="18" charset="0"/>
              </a:endParaRPr>
            </a:p>
          </p:txBody>
        </p:sp>
        <p:sp>
          <p:nvSpPr>
            <p:cNvPr id="28750" name="Line 75"/>
            <p:cNvSpPr>
              <a:spLocks noChangeShapeType="1"/>
            </p:cNvSpPr>
            <p:nvPr/>
          </p:nvSpPr>
          <p:spPr bwMode="auto">
            <a:xfrm>
              <a:off x="235" y="147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1" name="Line 76"/>
            <p:cNvSpPr>
              <a:spLocks noChangeShapeType="1"/>
            </p:cNvSpPr>
            <p:nvPr/>
          </p:nvSpPr>
          <p:spPr bwMode="auto">
            <a:xfrm>
              <a:off x="235" y="147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2" name="Line 77"/>
            <p:cNvSpPr>
              <a:spLocks noChangeShapeType="1"/>
            </p:cNvSpPr>
            <p:nvPr/>
          </p:nvSpPr>
          <p:spPr bwMode="auto">
            <a:xfrm>
              <a:off x="242" y="1471"/>
              <a:ext cx="1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3" name="Line 78"/>
            <p:cNvSpPr>
              <a:spLocks noChangeShapeType="1"/>
            </p:cNvSpPr>
            <p:nvPr/>
          </p:nvSpPr>
          <p:spPr bwMode="auto">
            <a:xfrm>
              <a:off x="1769" y="1471"/>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4" name="Line 79"/>
            <p:cNvSpPr>
              <a:spLocks noChangeShapeType="1"/>
            </p:cNvSpPr>
            <p:nvPr/>
          </p:nvSpPr>
          <p:spPr bwMode="auto">
            <a:xfrm>
              <a:off x="1769" y="147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5" name="Line 80"/>
            <p:cNvSpPr>
              <a:spLocks noChangeShapeType="1"/>
            </p:cNvSpPr>
            <p:nvPr/>
          </p:nvSpPr>
          <p:spPr bwMode="auto">
            <a:xfrm>
              <a:off x="1777" y="1471"/>
              <a:ext cx="15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6" name="Line 81"/>
            <p:cNvSpPr>
              <a:spLocks noChangeShapeType="1"/>
            </p:cNvSpPr>
            <p:nvPr/>
          </p:nvSpPr>
          <p:spPr bwMode="auto">
            <a:xfrm>
              <a:off x="3288" y="1471"/>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7" name="Line 82"/>
            <p:cNvSpPr>
              <a:spLocks noChangeShapeType="1"/>
            </p:cNvSpPr>
            <p:nvPr/>
          </p:nvSpPr>
          <p:spPr bwMode="auto">
            <a:xfrm>
              <a:off x="3288" y="147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8" name="Line 83"/>
            <p:cNvSpPr>
              <a:spLocks noChangeShapeType="1"/>
            </p:cNvSpPr>
            <p:nvPr/>
          </p:nvSpPr>
          <p:spPr bwMode="auto">
            <a:xfrm>
              <a:off x="3296" y="1471"/>
              <a:ext cx="198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9" name="Line 84"/>
            <p:cNvSpPr>
              <a:spLocks noChangeShapeType="1"/>
            </p:cNvSpPr>
            <p:nvPr/>
          </p:nvSpPr>
          <p:spPr bwMode="auto">
            <a:xfrm>
              <a:off x="5284" y="1471"/>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0" name="Line 85"/>
            <p:cNvSpPr>
              <a:spLocks noChangeShapeType="1"/>
            </p:cNvSpPr>
            <p:nvPr/>
          </p:nvSpPr>
          <p:spPr bwMode="auto">
            <a:xfrm>
              <a:off x="5284" y="147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1" name="Line 86"/>
            <p:cNvSpPr>
              <a:spLocks noChangeShapeType="1"/>
            </p:cNvSpPr>
            <p:nvPr/>
          </p:nvSpPr>
          <p:spPr bwMode="auto">
            <a:xfrm>
              <a:off x="235" y="1479"/>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2" name="Line 87"/>
            <p:cNvSpPr>
              <a:spLocks noChangeShapeType="1"/>
            </p:cNvSpPr>
            <p:nvPr/>
          </p:nvSpPr>
          <p:spPr bwMode="auto">
            <a:xfrm>
              <a:off x="235" y="1710"/>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3" name="Line 88"/>
            <p:cNvSpPr>
              <a:spLocks noChangeShapeType="1"/>
            </p:cNvSpPr>
            <p:nvPr/>
          </p:nvSpPr>
          <p:spPr bwMode="auto">
            <a:xfrm>
              <a:off x="235" y="171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4" name="Line 89"/>
            <p:cNvSpPr>
              <a:spLocks noChangeShapeType="1"/>
            </p:cNvSpPr>
            <p:nvPr/>
          </p:nvSpPr>
          <p:spPr bwMode="auto">
            <a:xfrm>
              <a:off x="235" y="1710"/>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5" name="Line 90"/>
            <p:cNvSpPr>
              <a:spLocks noChangeShapeType="1"/>
            </p:cNvSpPr>
            <p:nvPr/>
          </p:nvSpPr>
          <p:spPr bwMode="auto">
            <a:xfrm>
              <a:off x="235" y="171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6" name="Line 91"/>
            <p:cNvSpPr>
              <a:spLocks noChangeShapeType="1"/>
            </p:cNvSpPr>
            <p:nvPr/>
          </p:nvSpPr>
          <p:spPr bwMode="auto">
            <a:xfrm>
              <a:off x="242" y="1710"/>
              <a:ext cx="1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7" name="Line 92"/>
            <p:cNvSpPr>
              <a:spLocks noChangeShapeType="1"/>
            </p:cNvSpPr>
            <p:nvPr/>
          </p:nvSpPr>
          <p:spPr bwMode="auto">
            <a:xfrm>
              <a:off x="1769" y="1479"/>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8" name="Line 93"/>
            <p:cNvSpPr>
              <a:spLocks noChangeShapeType="1"/>
            </p:cNvSpPr>
            <p:nvPr/>
          </p:nvSpPr>
          <p:spPr bwMode="auto">
            <a:xfrm>
              <a:off x="1769" y="1710"/>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9" name="Line 94"/>
            <p:cNvSpPr>
              <a:spLocks noChangeShapeType="1"/>
            </p:cNvSpPr>
            <p:nvPr/>
          </p:nvSpPr>
          <p:spPr bwMode="auto">
            <a:xfrm>
              <a:off x="1769" y="171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0" name="Line 95"/>
            <p:cNvSpPr>
              <a:spLocks noChangeShapeType="1"/>
            </p:cNvSpPr>
            <p:nvPr/>
          </p:nvSpPr>
          <p:spPr bwMode="auto">
            <a:xfrm>
              <a:off x="1777" y="1710"/>
              <a:ext cx="15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1" name="Rectangle 96"/>
            <p:cNvSpPr>
              <a:spLocks noChangeArrowheads="1"/>
            </p:cNvSpPr>
            <p:nvPr/>
          </p:nvSpPr>
          <p:spPr bwMode="auto">
            <a:xfrm>
              <a:off x="3288" y="1479"/>
              <a:ext cx="8" cy="2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28772" name="Line 97"/>
            <p:cNvSpPr>
              <a:spLocks noChangeShapeType="1"/>
            </p:cNvSpPr>
            <p:nvPr/>
          </p:nvSpPr>
          <p:spPr bwMode="auto">
            <a:xfrm>
              <a:off x="3288" y="1479"/>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3" name="Line 98"/>
            <p:cNvSpPr>
              <a:spLocks noChangeShapeType="1"/>
            </p:cNvSpPr>
            <p:nvPr/>
          </p:nvSpPr>
          <p:spPr bwMode="auto">
            <a:xfrm>
              <a:off x="3288" y="1710"/>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4" name="Line 99"/>
            <p:cNvSpPr>
              <a:spLocks noChangeShapeType="1"/>
            </p:cNvSpPr>
            <p:nvPr/>
          </p:nvSpPr>
          <p:spPr bwMode="auto">
            <a:xfrm>
              <a:off x="3288" y="171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5" name="Line 100"/>
            <p:cNvSpPr>
              <a:spLocks noChangeShapeType="1"/>
            </p:cNvSpPr>
            <p:nvPr/>
          </p:nvSpPr>
          <p:spPr bwMode="auto">
            <a:xfrm>
              <a:off x="3296" y="1710"/>
              <a:ext cx="198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6" name="Line 101"/>
            <p:cNvSpPr>
              <a:spLocks noChangeShapeType="1"/>
            </p:cNvSpPr>
            <p:nvPr/>
          </p:nvSpPr>
          <p:spPr bwMode="auto">
            <a:xfrm>
              <a:off x="5284" y="1479"/>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7" name="Line 102"/>
            <p:cNvSpPr>
              <a:spLocks noChangeShapeType="1"/>
            </p:cNvSpPr>
            <p:nvPr/>
          </p:nvSpPr>
          <p:spPr bwMode="auto">
            <a:xfrm>
              <a:off x="5284" y="1710"/>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8" name="Line 103"/>
            <p:cNvSpPr>
              <a:spLocks noChangeShapeType="1"/>
            </p:cNvSpPr>
            <p:nvPr/>
          </p:nvSpPr>
          <p:spPr bwMode="auto">
            <a:xfrm>
              <a:off x="5284" y="171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9" name="Line 104"/>
            <p:cNvSpPr>
              <a:spLocks noChangeShapeType="1"/>
            </p:cNvSpPr>
            <p:nvPr/>
          </p:nvSpPr>
          <p:spPr bwMode="auto">
            <a:xfrm>
              <a:off x="5284" y="1710"/>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80" name="Line 105"/>
            <p:cNvSpPr>
              <a:spLocks noChangeShapeType="1"/>
            </p:cNvSpPr>
            <p:nvPr/>
          </p:nvSpPr>
          <p:spPr bwMode="auto">
            <a:xfrm>
              <a:off x="5284" y="171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7973666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CA" b="1" smtClean="0">
                <a:latin typeface="Arial" panose="020B0604020202020204" pitchFamily="34" charset="0"/>
              </a:rPr>
              <a:t>First Normal Form</a:t>
            </a:r>
            <a:endParaRPr lang="en-US" b="1" smtClean="0">
              <a:latin typeface="Arial" panose="020B0604020202020204" pitchFamily="34" charset="0"/>
            </a:endParaRPr>
          </a:p>
        </p:txBody>
      </p:sp>
      <p:sp>
        <p:nvSpPr>
          <p:cNvPr id="27"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2970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0661CE-EB91-4251-AA68-4B74793ADB3A}" type="slidenum">
              <a:rPr lang="en-US" sz="1200">
                <a:solidFill>
                  <a:srgbClr val="898989"/>
                </a:solidFill>
                <a:latin typeface="Times New Roman" panose="02020603050405020304" pitchFamily="18" charset="0"/>
              </a:rPr>
              <a:pPr>
                <a:spcBef>
                  <a:spcPct val="0"/>
                </a:spcBef>
                <a:buFontTx/>
                <a:buNone/>
              </a:pPr>
              <a:t>81</a:t>
            </a:fld>
            <a:endParaRPr lang="en-US" sz="1200">
              <a:solidFill>
                <a:srgbClr val="898989"/>
              </a:solidFill>
              <a:latin typeface="Times New Roman" panose="02020603050405020304" pitchFamily="18" charset="0"/>
            </a:endParaRPr>
          </a:p>
        </p:txBody>
      </p:sp>
      <p:sp>
        <p:nvSpPr>
          <p:cNvPr id="29701" name="Rectangle 247"/>
          <p:cNvSpPr>
            <a:spLocks noChangeArrowheads="1"/>
          </p:cNvSpPr>
          <p:nvPr/>
        </p:nvSpPr>
        <p:spPr bwMode="auto">
          <a:xfrm>
            <a:off x="5029200" y="1879600"/>
            <a:ext cx="1524000" cy="4667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b="1">
                <a:solidFill>
                  <a:srgbClr val="000000"/>
                </a:solidFill>
                <a:latin typeface="Times New Roman" panose="02020603050405020304" pitchFamily="18" charset="0"/>
              </a:rPr>
              <a:t>EmpNum</a:t>
            </a:r>
          </a:p>
        </p:txBody>
      </p:sp>
      <p:sp>
        <p:nvSpPr>
          <p:cNvPr id="29702" name="Rectangle 248"/>
          <p:cNvSpPr>
            <a:spLocks noChangeArrowheads="1"/>
          </p:cNvSpPr>
          <p:nvPr/>
        </p:nvSpPr>
        <p:spPr bwMode="auto">
          <a:xfrm>
            <a:off x="6553200" y="1879600"/>
            <a:ext cx="1733550" cy="4667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b="1">
                <a:solidFill>
                  <a:srgbClr val="000000"/>
                </a:solidFill>
                <a:latin typeface="Times New Roman" panose="02020603050405020304" pitchFamily="18" charset="0"/>
              </a:rPr>
              <a:t>EmpDegree</a:t>
            </a:r>
          </a:p>
        </p:txBody>
      </p:sp>
      <p:sp>
        <p:nvSpPr>
          <p:cNvPr id="29703" name="Rectangle 249"/>
          <p:cNvSpPr>
            <a:spLocks noChangeArrowheads="1"/>
          </p:cNvSpPr>
          <p:nvPr/>
        </p:nvSpPr>
        <p:spPr bwMode="auto">
          <a:xfrm>
            <a:off x="5029200" y="2327275"/>
            <a:ext cx="1524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solidFill>
                  <a:srgbClr val="000000"/>
                </a:solidFill>
                <a:latin typeface="Times New Roman" panose="02020603050405020304" pitchFamily="18" charset="0"/>
              </a:rPr>
              <a:t>333</a:t>
            </a:r>
          </a:p>
        </p:txBody>
      </p:sp>
      <p:sp>
        <p:nvSpPr>
          <p:cNvPr id="29704" name="Rectangle 250"/>
          <p:cNvSpPr>
            <a:spLocks noChangeArrowheads="1"/>
          </p:cNvSpPr>
          <p:nvPr/>
        </p:nvSpPr>
        <p:spPr bwMode="auto">
          <a:xfrm>
            <a:off x="6553200" y="2327275"/>
            <a:ext cx="1752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solidFill>
                  <a:srgbClr val="000000"/>
                </a:solidFill>
                <a:latin typeface="Times New Roman" panose="02020603050405020304" pitchFamily="18" charset="0"/>
              </a:rPr>
              <a:t>BA</a:t>
            </a:r>
          </a:p>
        </p:txBody>
      </p:sp>
      <p:sp>
        <p:nvSpPr>
          <p:cNvPr id="29705" name="Rectangle 251"/>
          <p:cNvSpPr>
            <a:spLocks noChangeArrowheads="1"/>
          </p:cNvSpPr>
          <p:nvPr/>
        </p:nvSpPr>
        <p:spPr bwMode="auto">
          <a:xfrm>
            <a:off x="5029200" y="2784475"/>
            <a:ext cx="1524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solidFill>
                  <a:srgbClr val="000000"/>
                </a:solidFill>
                <a:latin typeface="Times New Roman" panose="02020603050405020304" pitchFamily="18" charset="0"/>
              </a:rPr>
              <a:t>333</a:t>
            </a:r>
          </a:p>
        </p:txBody>
      </p:sp>
      <p:sp>
        <p:nvSpPr>
          <p:cNvPr id="29706" name="Rectangle 252"/>
          <p:cNvSpPr>
            <a:spLocks noChangeArrowheads="1"/>
          </p:cNvSpPr>
          <p:nvPr/>
        </p:nvSpPr>
        <p:spPr bwMode="auto">
          <a:xfrm>
            <a:off x="6553200" y="2784475"/>
            <a:ext cx="1752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solidFill>
                  <a:srgbClr val="000000"/>
                </a:solidFill>
                <a:latin typeface="Times New Roman" panose="02020603050405020304" pitchFamily="18" charset="0"/>
              </a:rPr>
              <a:t>BSc</a:t>
            </a:r>
          </a:p>
        </p:txBody>
      </p:sp>
      <p:sp>
        <p:nvSpPr>
          <p:cNvPr id="29707" name="Rectangle 253"/>
          <p:cNvSpPr>
            <a:spLocks noChangeArrowheads="1"/>
          </p:cNvSpPr>
          <p:nvPr/>
        </p:nvSpPr>
        <p:spPr bwMode="auto">
          <a:xfrm>
            <a:off x="5029200" y="3241675"/>
            <a:ext cx="1524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solidFill>
                  <a:srgbClr val="000000"/>
                </a:solidFill>
                <a:latin typeface="Times New Roman" panose="02020603050405020304" pitchFamily="18" charset="0"/>
              </a:rPr>
              <a:t>333</a:t>
            </a:r>
          </a:p>
        </p:txBody>
      </p:sp>
      <p:sp>
        <p:nvSpPr>
          <p:cNvPr id="29708" name="Rectangle 254"/>
          <p:cNvSpPr>
            <a:spLocks noChangeArrowheads="1"/>
          </p:cNvSpPr>
          <p:nvPr/>
        </p:nvSpPr>
        <p:spPr bwMode="auto">
          <a:xfrm>
            <a:off x="6553200" y="3241675"/>
            <a:ext cx="1752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solidFill>
                  <a:srgbClr val="000000"/>
                </a:solidFill>
                <a:latin typeface="Times New Roman" panose="02020603050405020304" pitchFamily="18" charset="0"/>
              </a:rPr>
              <a:t>PhD</a:t>
            </a:r>
          </a:p>
        </p:txBody>
      </p:sp>
      <p:sp>
        <p:nvSpPr>
          <p:cNvPr id="29709" name="Rectangle 255"/>
          <p:cNvSpPr>
            <a:spLocks noChangeArrowheads="1"/>
          </p:cNvSpPr>
          <p:nvPr/>
        </p:nvSpPr>
        <p:spPr bwMode="auto">
          <a:xfrm>
            <a:off x="5029200" y="3698875"/>
            <a:ext cx="1524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solidFill>
                  <a:srgbClr val="000000"/>
                </a:solidFill>
                <a:latin typeface="Times New Roman" panose="02020603050405020304" pitchFamily="18" charset="0"/>
              </a:rPr>
              <a:t>679</a:t>
            </a:r>
          </a:p>
        </p:txBody>
      </p:sp>
      <p:sp>
        <p:nvSpPr>
          <p:cNvPr id="29710" name="Rectangle 256"/>
          <p:cNvSpPr>
            <a:spLocks noChangeArrowheads="1"/>
          </p:cNvSpPr>
          <p:nvPr/>
        </p:nvSpPr>
        <p:spPr bwMode="auto">
          <a:xfrm>
            <a:off x="6553200" y="3698875"/>
            <a:ext cx="1752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solidFill>
                  <a:srgbClr val="000000"/>
                </a:solidFill>
                <a:latin typeface="Times New Roman" panose="02020603050405020304" pitchFamily="18" charset="0"/>
              </a:rPr>
              <a:t>BSc</a:t>
            </a:r>
          </a:p>
        </p:txBody>
      </p:sp>
      <p:sp>
        <p:nvSpPr>
          <p:cNvPr id="29711" name="Rectangle 257"/>
          <p:cNvSpPr>
            <a:spLocks noChangeArrowheads="1"/>
          </p:cNvSpPr>
          <p:nvPr/>
        </p:nvSpPr>
        <p:spPr bwMode="auto">
          <a:xfrm>
            <a:off x="6553200" y="4156075"/>
            <a:ext cx="1752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solidFill>
                  <a:srgbClr val="000000"/>
                </a:solidFill>
                <a:latin typeface="Times New Roman" panose="02020603050405020304" pitchFamily="18" charset="0"/>
              </a:rPr>
              <a:t>MSc</a:t>
            </a:r>
          </a:p>
        </p:txBody>
      </p:sp>
      <p:sp>
        <p:nvSpPr>
          <p:cNvPr id="29712" name="Rectangle 258"/>
          <p:cNvSpPr>
            <a:spLocks noChangeArrowheads="1"/>
          </p:cNvSpPr>
          <p:nvPr/>
        </p:nvSpPr>
        <p:spPr bwMode="auto">
          <a:xfrm>
            <a:off x="5029200" y="4156075"/>
            <a:ext cx="1524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solidFill>
                  <a:srgbClr val="000000"/>
                </a:solidFill>
                <a:latin typeface="Times New Roman" panose="02020603050405020304" pitchFamily="18" charset="0"/>
              </a:rPr>
              <a:t>679</a:t>
            </a:r>
          </a:p>
        </p:txBody>
      </p:sp>
      <p:sp>
        <p:nvSpPr>
          <p:cNvPr id="29713" name="Rectangle 259"/>
          <p:cNvSpPr>
            <a:spLocks noChangeArrowheads="1"/>
          </p:cNvSpPr>
          <p:nvPr/>
        </p:nvSpPr>
        <p:spPr bwMode="auto">
          <a:xfrm>
            <a:off x="762000" y="2108200"/>
            <a:ext cx="16764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b="1">
                <a:latin typeface="Times New Roman" panose="02020603050405020304" pitchFamily="18" charset="0"/>
              </a:rPr>
              <a:t>EmpNum</a:t>
            </a:r>
          </a:p>
        </p:txBody>
      </p:sp>
      <p:sp>
        <p:nvSpPr>
          <p:cNvPr id="29714" name="Rectangle 260"/>
          <p:cNvSpPr>
            <a:spLocks noChangeArrowheads="1"/>
          </p:cNvSpPr>
          <p:nvPr/>
        </p:nvSpPr>
        <p:spPr bwMode="auto">
          <a:xfrm>
            <a:off x="2438400" y="2108200"/>
            <a:ext cx="16764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b="1">
                <a:latin typeface="Times New Roman" panose="02020603050405020304" pitchFamily="18" charset="0"/>
              </a:rPr>
              <a:t>EmpPhone</a:t>
            </a:r>
          </a:p>
        </p:txBody>
      </p:sp>
      <p:sp>
        <p:nvSpPr>
          <p:cNvPr id="29715" name="Rectangle 261"/>
          <p:cNvSpPr>
            <a:spLocks noChangeArrowheads="1"/>
          </p:cNvSpPr>
          <p:nvPr/>
        </p:nvSpPr>
        <p:spPr bwMode="auto">
          <a:xfrm>
            <a:off x="762000" y="2565400"/>
            <a:ext cx="1676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123</a:t>
            </a:r>
          </a:p>
        </p:txBody>
      </p:sp>
      <p:sp>
        <p:nvSpPr>
          <p:cNvPr id="29716" name="Rectangle 262"/>
          <p:cNvSpPr>
            <a:spLocks noChangeArrowheads="1"/>
          </p:cNvSpPr>
          <p:nvPr/>
        </p:nvSpPr>
        <p:spPr bwMode="auto">
          <a:xfrm>
            <a:off x="2438400" y="2565400"/>
            <a:ext cx="1676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233-9876</a:t>
            </a:r>
          </a:p>
        </p:txBody>
      </p:sp>
      <p:sp>
        <p:nvSpPr>
          <p:cNvPr id="29717" name="Rectangle 263"/>
          <p:cNvSpPr>
            <a:spLocks noChangeArrowheads="1"/>
          </p:cNvSpPr>
          <p:nvPr/>
        </p:nvSpPr>
        <p:spPr bwMode="auto">
          <a:xfrm>
            <a:off x="762000" y="3022600"/>
            <a:ext cx="1676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333</a:t>
            </a:r>
          </a:p>
        </p:txBody>
      </p:sp>
      <p:sp>
        <p:nvSpPr>
          <p:cNvPr id="29718" name="Rectangle 264"/>
          <p:cNvSpPr>
            <a:spLocks noChangeArrowheads="1"/>
          </p:cNvSpPr>
          <p:nvPr/>
        </p:nvSpPr>
        <p:spPr bwMode="auto">
          <a:xfrm>
            <a:off x="2438400" y="3022600"/>
            <a:ext cx="1676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233-1231</a:t>
            </a:r>
          </a:p>
        </p:txBody>
      </p:sp>
      <p:sp>
        <p:nvSpPr>
          <p:cNvPr id="29719" name="Rectangle 265"/>
          <p:cNvSpPr>
            <a:spLocks noChangeArrowheads="1"/>
          </p:cNvSpPr>
          <p:nvPr/>
        </p:nvSpPr>
        <p:spPr bwMode="auto">
          <a:xfrm>
            <a:off x="762000" y="3479800"/>
            <a:ext cx="1676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679</a:t>
            </a:r>
          </a:p>
        </p:txBody>
      </p:sp>
      <p:sp>
        <p:nvSpPr>
          <p:cNvPr id="29720" name="Rectangle 266"/>
          <p:cNvSpPr>
            <a:spLocks noChangeArrowheads="1"/>
          </p:cNvSpPr>
          <p:nvPr/>
        </p:nvSpPr>
        <p:spPr bwMode="auto">
          <a:xfrm>
            <a:off x="2438400" y="3479800"/>
            <a:ext cx="1676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233-1231</a:t>
            </a:r>
          </a:p>
        </p:txBody>
      </p:sp>
      <p:sp>
        <p:nvSpPr>
          <p:cNvPr id="29721" name="Text Box 267"/>
          <p:cNvSpPr txBox="1">
            <a:spLocks noChangeArrowheads="1"/>
          </p:cNvSpPr>
          <p:nvPr/>
        </p:nvSpPr>
        <p:spPr bwMode="auto">
          <a:xfrm>
            <a:off x="685800" y="5003800"/>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a:latin typeface="Times New Roman" panose="02020603050405020304" pitchFamily="18" charset="0"/>
              </a:rPr>
              <a:t>An outer join between Employee and EmployeeDegree will produce the information we saw before</a:t>
            </a:r>
          </a:p>
        </p:txBody>
      </p:sp>
      <p:sp>
        <p:nvSpPr>
          <p:cNvPr id="29722" name="Rectangle 268"/>
          <p:cNvSpPr>
            <a:spLocks noChangeArrowheads="1"/>
          </p:cNvSpPr>
          <p:nvPr/>
        </p:nvSpPr>
        <p:spPr bwMode="auto">
          <a:xfrm>
            <a:off x="762000" y="1498600"/>
            <a:ext cx="147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400" b="1">
                <a:latin typeface="Times New Roman" panose="02020603050405020304" pitchFamily="18" charset="0"/>
              </a:rPr>
              <a:t>Employee</a:t>
            </a:r>
          </a:p>
        </p:txBody>
      </p:sp>
      <p:sp>
        <p:nvSpPr>
          <p:cNvPr id="29723" name="Rectangle 269"/>
          <p:cNvSpPr>
            <a:spLocks noChangeArrowheads="1"/>
          </p:cNvSpPr>
          <p:nvPr/>
        </p:nvSpPr>
        <p:spPr bwMode="auto">
          <a:xfrm>
            <a:off x="5029200" y="1270000"/>
            <a:ext cx="2382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400" b="1">
                <a:latin typeface="Times New Roman" panose="02020603050405020304" pitchFamily="18" charset="0"/>
              </a:rPr>
              <a:t>EmployeeDegree</a:t>
            </a:r>
          </a:p>
        </p:txBody>
      </p:sp>
    </p:spTree>
    <p:extLst>
      <p:ext uri="{BB962C8B-B14F-4D97-AF65-F5344CB8AC3E}">
        <p14:creationId xmlns:p14="http://schemas.microsoft.com/office/powerpoint/2010/main" val="1353303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40028" y="-9659"/>
            <a:ext cx="8229600" cy="1143000"/>
          </a:xfrm>
        </p:spPr>
        <p:txBody>
          <a:bodyPr>
            <a:normAutofit fontScale="90000"/>
          </a:bodyPr>
          <a:lstStyle/>
          <a:p>
            <a:r>
              <a:rPr lang="en-US" b="1" dirty="0" smtClean="0">
                <a:solidFill>
                  <a:srgbClr val="000000"/>
                </a:solidFill>
                <a:latin typeface="roboto"/>
              </a:rPr>
              <a:t/>
            </a:r>
            <a:br>
              <a:rPr lang="en-US" b="1" dirty="0" smtClean="0">
                <a:solidFill>
                  <a:srgbClr val="000000"/>
                </a:solidFill>
                <a:latin typeface="roboto"/>
              </a:rPr>
            </a:br>
            <a:r>
              <a:rPr lang="en-US" b="1" dirty="0">
                <a:solidFill>
                  <a:srgbClr val="000000"/>
                </a:solidFill>
                <a:latin typeface="roboto"/>
              </a:rPr>
              <a:t/>
            </a:r>
            <a:br>
              <a:rPr lang="en-US" b="1" dirty="0">
                <a:solidFill>
                  <a:srgbClr val="000000"/>
                </a:solidFill>
                <a:latin typeface="roboto"/>
              </a:rPr>
            </a:br>
            <a:r>
              <a:rPr lang="en-US" b="1" dirty="0" smtClean="0">
                <a:solidFill>
                  <a:srgbClr val="000000"/>
                </a:solidFill>
                <a:latin typeface="roboto"/>
              </a:rPr>
              <a:t>Second Normal Form (2NF)</a:t>
            </a:r>
            <a:br>
              <a:rPr lang="en-US" b="1" dirty="0" smtClean="0">
                <a:solidFill>
                  <a:srgbClr val="000000"/>
                </a:solidFill>
                <a:latin typeface="roboto"/>
              </a:rPr>
            </a:br>
            <a:r>
              <a:rPr lang="en-US" b="1" dirty="0" smtClean="0">
                <a:solidFill>
                  <a:srgbClr val="000000"/>
                </a:solidFill>
                <a:latin typeface="roboto"/>
              </a:rPr>
              <a:t/>
            </a:r>
            <a:br>
              <a:rPr lang="en-US" b="1" dirty="0" smtClean="0">
                <a:solidFill>
                  <a:srgbClr val="000000"/>
                </a:solidFill>
                <a:latin typeface="roboto"/>
              </a:rPr>
            </a:br>
            <a:endParaRPr lang="en-US" dirty="0" smtClean="0"/>
          </a:p>
        </p:txBody>
      </p:sp>
      <p:sp>
        <p:nvSpPr>
          <p:cNvPr id="21507"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May 2012</a:t>
            </a:r>
          </a:p>
        </p:txBody>
      </p:sp>
      <p:sp>
        <p:nvSpPr>
          <p:cNvPr id="2150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91.2814</a:t>
            </a:r>
          </a:p>
        </p:txBody>
      </p:sp>
      <p:sp>
        <p:nvSpPr>
          <p:cNvPr id="215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44E794-3BE7-4CD1-8180-39DDAF43B7EC}" type="slidenum">
              <a:rPr lang="en-US" sz="1200">
                <a:solidFill>
                  <a:srgbClr val="898989"/>
                </a:solidFill>
              </a:rPr>
              <a:pPr/>
              <a:t>82</a:t>
            </a:fld>
            <a:endParaRPr lang="en-US" sz="1200">
              <a:solidFill>
                <a:srgbClr val="898989"/>
              </a:solidFill>
            </a:endParaRPr>
          </a:p>
        </p:txBody>
      </p:sp>
      <p:sp>
        <p:nvSpPr>
          <p:cNvPr id="21510" name="Rectangle 5"/>
          <p:cNvSpPr>
            <a:spLocks noChangeArrowheads="1"/>
          </p:cNvSpPr>
          <p:nvPr/>
        </p:nvSpPr>
        <p:spPr bwMode="auto">
          <a:xfrm>
            <a:off x="800100" y="1133341"/>
            <a:ext cx="7543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b="1" dirty="0">
              <a:solidFill>
                <a:srgbClr val="000000"/>
              </a:solidFill>
              <a:latin typeface="roboto"/>
            </a:endParaRPr>
          </a:p>
          <a:p>
            <a:r>
              <a:rPr lang="en-US" dirty="0">
                <a:solidFill>
                  <a:srgbClr val="000000"/>
                </a:solidFill>
                <a:latin typeface="Arial" panose="020B0604020202020204" pitchFamily="34" charset="0"/>
              </a:rPr>
              <a:t>For a table to be in the Second Normal Form</a:t>
            </a:r>
            <a:r>
              <a:rPr lang="en-US" dirty="0" smtClean="0">
                <a:solidFill>
                  <a:srgbClr val="000000"/>
                </a:solidFill>
                <a:latin typeface="Arial" panose="020B0604020202020204" pitchFamily="34" charset="0"/>
              </a:rPr>
              <a:t>,</a:t>
            </a:r>
          </a:p>
          <a:p>
            <a:endParaRPr lang="en-US" dirty="0">
              <a:solidFill>
                <a:srgbClr val="000000"/>
              </a:solidFill>
              <a:latin typeface="Arial" panose="020B0604020202020204" pitchFamily="34" charset="0"/>
            </a:endParaRPr>
          </a:p>
          <a:p>
            <a:pPr>
              <a:buFont typeface="Calibri" panose="020F0502020204030204" pitchFamily="34" charset="0"/>
              <a:buAutoNum type="arabicPeriod"/>
            </a:pPr>
            <a:r>
              <a:rPr lang="en-US" dirty="0">
                <a:solidFill>
                  <a:srgbClr val="000000"/>
                </a:solidFill>
                <a:latin typeface="Arial" panose="020B0604020202020204" pitchFamily="34" charset="0"/>
              </a:rPr>
              <a:t>It should be in the First Normal form.</a:t>
            </a:r>
          </a:p>
          <a:p>
            <a:pPr>
              <a:buFont typeface="Calibri" panose="020F0502020204030204" pitchFamily="34" charset="0"/>
              <a:buAutoNum type="arabicPeriod"/>
            </a:pPr>
            <a:r>
              <a:rPr lang="en-US" dirty="0">
                <a:solidFill>
                  <a:srgbClr val="000000"/>
                </a:solidFill>
                <a:latin typeface="Arial" panose="020B0604020202020204" pitchFamily="34" charset="0"/>
              </a:rPr>
              <a:t>And, it should </a:t>
            </a:r>
            <a:r>
              <a:rPr lang="en-US" dirty="0">
                <a:solidFill>
                  <a:srgbClr val="FF0000"/>
                </a:solidFill>
                <a:latin typeface="Arial" panose="020B0604020202020204" pitchFamily="34" charset="0"/>
              </a:rPr>
              <a:t>not have Partial Dependency</a:t>
            </a:r>
            <a:r>
              <a:rPr lang="en-US" dirty="0">
                <a:solidFill>
                  <a:srgbClr val="000000"/>
                </a:solidFill>
                <a:latin typeface="Arial" panose="020B0604020202020204" pitchFamily="34" charset="0"/>
              </a:rPr>
              <a:t>.</a:t>
            </a:r>
          </a:p>
        </p:txBody>
      </p:sp>
    </p:spTree>
    <p:extLst>
      <p:ext uri="{BB962C8B-B14F-4D97-AF65-F5344CB8AC3E}">
        <p14:creationId xmlns:p14="http://schemas.microsoft.com/office/powerpoint/2010/main" val="23797741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Functional Dependency.</a:t>
            </a:r>
            <a:br>
              <a:rPr lang="en-US" dirty="0" smtClean="0"/>
            </a:br>
            <a:endParaRPr lang="en-US" dirty="0"/>
          </a:p>
        </p:txBody>
      </p:sp>
      <p:sp>
        <p:nvSpPr>
          <p:cNvPr id="9" name="Content Placeholder 8"/>
          <p:cNvSpPr>
            <a:spLocks noGrp="1"/>
          </p:cNvSpPr>
          <p:nvPr>
            <p:ph idx="1"/>
          </p:nvPr>
        </p:nvSpPr>
        <p:spPr>
          <a:xfrm>
            <a:off x="228600" y="3581400"/>
            <a:ext cx="8839200" cy="3382963"/>
          </a:xfrm>
        </p:spPr>
        <p:txBody>
          <a:bodyPr/>
          <a:lstStyle/>
          <a:p>
            <a:r>
              <a:rPr lang="en-US" dirty="0" err="1" smtClean="0"/>
              <a:t>student_id</a:t>
            </a:r>
            <a:r>
              <a:rPr lang="en-US" dirty="0" smtClean="0"/>
              <a:t> is the primary key and will be unique for every row, hence we can use </a:t>
            </a:r>
            <a:r>
              <a:rPr lang="en-US" dirty="0" err="1" smtClean="0"/>
              <a:t>student_id</a:t>
            </a:r>
            <a:r>
              <a:rPr lang="en-US" dirty="0" smtClean="0"/>
              <a:t> to fetch any row of data from this table</a:t>
            </a:r>
          </a:p>
          <a:p>
            <a:r>
              <a:rPr lang="en-US" dirty="0">
                <a:solidFill>
                  <a:srgbClr val="FF0000"/>
                </a:solidFill>
              </a:rPr>
              <a:t>This is </a:t>
            </a:r>
            <a:r>
              <a:rPr lang="en-US" b="1" dirty="0">
                <a:solidFill>
                  <a:srgbClr val="FF0000"/>
                </a:solidFill>
              </a:rPr>
              <a:t>Dependency</a:t>
            </a:r>
            <a:r>
              <a:rPr lang="en-US" dirty="0">
                <a:solidFill>
                  <a:srgbClr val="FF0000"/>
                </a:solidFill>
              </a:rPr>
              <a:t> and we also call it </a:t>
            </a:r>
            <a:r>
              <a:rPr lang="en-US" b="1" dirty="0">
                <a:solidFill>
                  <a:srgbClr val="FF0000"/>
                </a:solidFill>
              </a:rPr>
              <a:t>Functional Dependency</a:t>
            </a:r>
            <a:r>
              <a:rPr lang="en-US" dirty="0">
                <a:solidFill>
                  <a:srgbClr val="FF0000"/>
                </a:solidFill>
              </a:rPr>
              <a:t>.</a:t>
            </a:r>
            <a:endParaRPr lang="en-US" dirty="0">
              <a:solidFill>
                <a:srgbClr val="FF0000"/>
              </a:solidFill>
            </a:endParaRPr>
          </a:p>
        </p:txBody>
      </p:sp>
      <p:sp>
        <p:nvSpPr>
          <p:cNvPr id="3" name="Date Placeholder 2"/>
          <p:cNvSpPr>
            <a:spLocks noGrp="1"/>
          </p:cNvSpPr>
          <p:nvPr>
            <p:ph type="dt" sz="half" idx="10"/>
          </p:nvPr>
        </p:nvSpPr>
        <p:spPr/>
        <p:txBody>
          <a:bodyPr/>
          <a:lstStyle/>
          <a:p>
            <a:pPr>
              <a:defRPr/>
            </a:pPr>
            <a:r>
              <a:rPr lang="en-US" smtClean="0"/>
              <a:t>May 2012</a:t>
            </a:r>
            <a:endParaRPr lang="en-US"/>
          </a:p>
        </p:txBody>
      </p:sp>
      <p:sp>
        <p:nvSpPr>
          <p:cNvPr id="4" name="Footer Placeholder 3"/>
          <p:cNvSpPr>
            <a:spLocks noGrp="1"/>
          </p:cNvSpPr>
          <p:nvPr>
            <p:ph type="ftr" sz="quarter" idx="4294967295"/>
          </p:nvPr>
        </p:nvSpPr>
        <p:spPr>
          <a:xfrm>
            <a:off x="3124200" y="6365875"/>
            <a:ext cx="2895600" cy="365125"/>
          </a:xfrm>
          <a:prstGeom prst="rect">
            <a:avLst/>
          </a:prstGeom>
        </p:spPr>
        <p:txBody>
          <a:bodyPr/>
          <a:lstStyle/>
          <a:p>
            <a:pPr>
              <a:defRPr/>
            </a:pPr>
            <a:r>
              <a:rPr lang="en-US" smtClean="0"/>
              <a:t>91.2814</a:t>
            </a:r>
            <a:endParaRPr lang="en-US"/>
          </a:p>
        </p:txBody>
      </p:sp>
      <p:sp>
        <p:nvSpPr>
          <p:cNvPr id="5" name="Slide Number Placeholder 4"/>
          <p:cNvSpPr>
            <a:spLocks noGrp="1"/>
          </p:cNvSpPr>
          <p:nvPr>
            <p:ph type="sldNum" sz="quarter" idx="12"/>
          </p:nvPr>
        </p:nvSpPr>
        <p:spPr/>
        <p:txBody>
          <a:bodyPr/>
          <a:lstStyle/>
          <a:p>
            <a:pPr>
              <a:defRPr/>
            </a:pPr>
            <a:fld id="{7C38A891-BDB4-47AD-BC2F-7423DE78B693}" type="slidenum">
              <a:rPr lang="en-US" smtClean="0"/>
              <a:pPr>
                <a:defRPr/>
              </a:pPr>
              <a:t>83</a:t>
            </a:fld>
            <a:endParaRPr lang="en-US"/>
          </a:p>
        </p:txBody>
      </p:sp>
      <p:graphicFrame>
        <p:nvGraphicFramePr>
          <p:cNvPr id="6" name="Table 5"/>
          <p:cNvGraphicFramePr>
            <a:graphicFrameLocks noGrp="1"/>
          </p:cNvGraphicFramePr>
          <p:nvPr/>
        </p:nvGraphicFramePr>
        <p:xfrm>
          <a:off x="457199" y="1328448"/>
          <a:ext cx="3733800" cy="2346960"/>
        </p:xfrm>
        <a:graphic>
          <a:graphicData uri="http://schemas.openxmlformats.org/drawingml/2006/table">
            <a:tbl>
              <a:tblPr/>
              <a:tblGrid>
                <a:gridCol w="746760"/>
                <a:gridCol w="746760"/>
                <a:gridCol w="746760"/>
                <a:gridCol w="746760"/>
                <a:gridCol w="746760"/>
              </a:tblGrid>
              <a:tr h="279857">
                <a:tc>
                  <a:txBody>
                    <a:bodyPr/>
                    <a:lstStyle/>
                    <a:p>
                      <a:endParaRPr lang="en-US" dirty="0"/>
                    </a:p>
                  </a:txBody>
                  <a:tcPr>
                    <a:lnB w="9525" cap="flat" cmpd="sng" algn="ctr">
                      <a:solidFill>
                        <a:srgbClr val="DDDDDD"/>
                      </a:solidFill>
                      <a:prstDash val="solid"/>
                      <a:round/>
                      <a:headEnd type="none" w="med" len="med"/>
                      <a:tailEnd type="none" w="med" len="med"/>
                    </a:lnB>
                  </a:tcPr>
                </a:tc>
                <a:tc>
                  <a:txBody>
                    <a:bodyPr/>
                    <a:lstStyle/>
                    <a:p>
                      <a:endParaRPr lang="en-US"/>
                    </a:p>
                  </a:txBody>
                  <a:tcPr>
                    <a:lnB w="9525" cap="flat" cmpd="sng" algn="ctr">
                      <a:solidFill>
                        <a:srgbClr val="DDDDDD"/>
                      </a:solidFill>
                      <a:prstDash val="solid"/>
                      <a:round/>
                      <a:headEnd type="none" w="med" len="med"/>
                      <a:tailEnd type="none" w="med" len="med"/>
                    </a:lnB>
                  </a:tcPr>
                </a:tc>
                <a:tc>
                  <a:txBody>
                    <a:bodyPr/>
                    <a:lstStyle/>
                    <a:p>
                      <a:endParaRPr lang="en-US" dirty="0"/>
                    </a:p>
                  </a:txBody>
                  <a:tcPr>
                    <a:lnB w="9525" cap="flat" cmpd="sng" algn="ctr">
                      <a:solidFill>
                        <a:srgbClr val="DDDDDD"/>
                      </a:solidFill>
                      <a:prstDash val="solid"/>
                      <a:round/>
                      <a:headEnd type="none" w="med" len="med"/>
                      <a:tailEnd type="none" w="med" len="med"/>
                    </a:lnB>
                  </a:tcPr>
                </a:tc>
                <a:tc>
                  <a:txBody>
                    <a:bodyPr/>
                    <a:lstStyle/>
                    <a:p>
                      <a:endParaRPr lang="en-US"/>
                    </a:p>
                  </a:txBody>
                  <a:tcPr>
                    <a:lnB w="9525" cap="flat" cmpd="sng" algn="ctr">
                      <a:solidFill>
                        <a:srgbClr val="DDDDDD"/>
                      </a:solidFill>
                      <a:prstDash val="solid"/>
                      <a:round/>
                      <a:headEnd type="none" w="med" len="med"/>
                      <a:tailEnd type="none" w="med" len="med"/>
                    </a:lnB>
                  </a:tcPr>
                </a:tc>
                <a:tc>
                  <a:txBody>
                    <a:bodyPr/>
                    <a:lstStyle/>
                    <a:p>
                      <a:endParaRPr lang="en-US"/>
                    </a:p>
                  </a:txBody>
                  <a:tcPr>
                    <a:lnB w="9525" cap="flat" cmpd="sng" algn="ctr">
                      <a:solidFill>
                        <a:srgbClr val="DDDDDD"/>
                      </a:solidFill>
                      <a:prstDash val="solid"/>
                      <a:round/>
                      <a:headEnd type="none" w="med" len="med"/>
                      <a:tailEnd type="none" w="med" len="med"/>
                    </a:lnB>
                  </a:tcPr>
                </a:tc>
              </a:tr>
              <a:tr h="536393">
                <a:tc>
                  <a:txBody>
                    <a:bodyPr/>
                    <a:lstStyle/>
                    <a:p>
                      <a:pPr algn="l" fontAlgn="t"/>
                      <a:r>
                        <a:rPr lang="en-US" b="1">
                          <a:effectLst/>
                        </a:rPr>
                        <a:t>student_id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reg_no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dirty="0">
                          <a:effectLst/>
                        </a:rPr>
                        <a:t>branch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address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26500">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26500">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26500">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dirty="0"/>
                    </a:p>
                  </a:txBody>
                  <a:tcPr>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
        <p:nvSpPr>
          <p:cNvPr id="7" name="Rectangle 1"/>
          <p:cNvSpPr>
            <a:spLocks noChangeArrowheads="1"/>
          </p:cNvSpPr>
          <p:nvPr/>
        </p:nvSpPr>
        <p:spPr bwMode="auto">
          <a:xfrm>
            <a:off x="12192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
            </a:r>
            <a:br>
              <a:rPr kumimoji="0" lang="en-US" sz="2400" b="0" i="0" u="none" strike="noStrike" cap="none" normalizeH="0" baseline="0" smtClean="0">
                <a:ln>
                  <a:noFill/>
                </a:ln>
                <a:solidFill>
                  <a:schemeClr val="tx1"/>
                </a:solidFill>
                <a:effectLst/>
                <a:latin typeface="Times New Roman" panose="02020603050405020304" pitchFamily="18" charset="0"/>
              </a:rPr>
            </a:br>
            <a:endParaRPr kumimoji="0" lang="en-US" sz="2400" b="0" i="0" u="none" strike="noStrike" cap="none" normalizeH="0" baseline="0" smtClean="0">
              <a:ln>
                <a:noFill/>
              </a:ln>
              <a:solidFill>
                <a:schemeClr val="tx1"/>
              </a:solidFill>
              <a:effectLst/>
              <a:latin typeface="Times New Roman" panose="02020603050405020304" pitchFamily="18" charset="0"/>
            </a:endParaRPr>
          </a:p>
        </p:txBody>
      </p:sp>
      <p:graphicFrame>
        <p:nvGraphicFramePr>
          <p:cNvPr id="11" name="Table 10"/>
          <p:cNvGraphicFramePr>
            <a:graphicFrameLocks noGrp="1"/>
          </p:cNvGraphicFramePr>
          <p:nvPr/>
        </p:nvGraphicFramePr>
        <p:xfrm>
          <a:off x="4419600" y="1417638"/>
          <a:ext cx="4419600" cy="1706880"/>
        </p:xfrm>
        <a:graphic>
          <a:graphicData uri="http://schemas.openxmlformats.org/drawingml/2006/table">
            <a:tbl>
              <a:tblPr/>
              <a:tblGrid>
                <a:gridCol w="2209800"/>
                <a:gridCol w="2209800"/>
              </a:tblGrid>
              <a:tr h="0">
                <a:tc>
                  <a:txBody>
                    <a:bodyPr/>
                    <a:lstStyle/>
                    <a:p>
                      <a:pPr algn="l" fontAlgn="t"/>
                      <a:r>
                        <a:rPr lang="en-US" b="1">
                          <a:effectLst/>
                        </a:rPr>
                        <a:t>subject_id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subject_name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err="1">
                          <a:effectLst/>
                        </a:rPr>
                        <a:t>Php</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67369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Partial Dependency?</a:t>
            </a:r>
            <a:endParaRPr lang="en-US" dirty="0"/>
          </a:p>
        </p:txBody>
      </p:sp>
      <p:graphicFrame>
        <p:nvGraphicFramePr>
          <p:cNvPr id="7" name="Content Placeholder 6"/>
          <p:cNvGraphicFramePr>
            <a:graphicFrameLocks noGrp="1"/>
          </p:cNvGraphicFramePr>
          <p:nvPr>
            <p:ph idx="1"/>
          </p:nvPr>
        </p:nvGraphicFramePr>
        <p:xfrm>
          <a:off x="457200" y="1600200"/>
          <a:ext cx="8229600" cy="1706880"/>
        </p:xfrm>
        <a:graphic>
          <a:graphicData uri="http://schemas.openxmlformats.org/drawingml/2006/table">
            <a:tbl>
              <a:tblPr/>
              <a:tblGrid>
                <a:gridCol w="1645920"/>
                <a:gridCol w="1645920"/>
                <a:gridCol w="1645920"/>
                <a:gridCol w="1645920"/>
                <a:gridCol w="1645920"/>
              </a:tblGrid>
              <a:tr h="0">
                <a:tc>
                  <a:txBody>
                    <a:bodyPr/>
                    <a:lstStyle/>
                    <a:p>
                      <a:pPr algn="l" fontAlgn="t"/>
                      <a:r>
                        <a:rPr lang="en-US" b="1" dirty="0" err="1">
                          <a:effectLst/>
                        </a:rPr>
                        <a:t>score_id</a:t>
                      </a:r>
                      <a:endParaRPr lang="en-US" b="1" dirty="0">
                        <a:effectLst/>
                      </a:endParaRP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student_id</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subject_id</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marks</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teacher</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1</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10</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1</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70</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Java Teacher</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2</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10</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effectLst/>
                        </a:rPr>
                        <a:t>2</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75</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C++ Teacher</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3</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11</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1</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80</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Java Teacher</a:t>
                      </a:r>
                    </a:p>
                  </a:txBody>
                  <a:tcPr marL="96961" marR="96961"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4" name="Date Placeholder 3"/>
          <p:cNvSpPr>
            <a:spLocks noGrp="1"/>
          </p:cNvSpPr>
          <p:nvPr>
            <p:ph type="dt" sz="half" idx="10"/>
          </p:nvPr>
        </p:nvSpPr>
        <p:spPr/>
        <p:txBody>
          <a:bodyPr/>
          <a:lstStyle/>
          <a:p>
            <a:pPr>
              <a:defRPr/>
            </a:pPr>
            <a:r>
              <a:rPr lang="en-US" smtClean="0"/>
              <a:t>May 2012</a:t>
            </a:r>
            <a:endParaRPr lang="en-US"/>
          </a:p>
        </p:txBody>
      </p:sp>
      <p:sp>
        <p:nvSpPr>
          <p:cNvPr id="5" name="Footer Placeholder 4"/>
          <p:cNvSpPr>
            <a:spLocks noGrp="1"/>
          </p:cNvSpPr>
          <p:nvPr>
            <p:ph type="ftr" sz="quarter" idx="4294967295"/>
          </p:nvPr>
        </p:nvSpPr>
        <p:spPr>
          <a:xfrm>
            <a:off x="3124200" y="6365875"/>
            <a:ext cx="2895600" cy="365125"/>
          </a:xfrm>
          <a:prstGeom prst="rect">
            <a:avLst/>
          </a:prstGeom>
        </p:spPr>
        <p:txBody>
          <a:bodyPr/>
          <a:lstStyle/>
          <a:p>
            <a:pPr>
              <a:defRPr/>
            </a:pPr>
            <a:r>
              <a:rPr lang="en-US" smtClean="0"/>
              <a:t>91.2814</a:t>
            </a:r>
            <a:endParaRPr lang="en-US"/>
          </a:p>
        </p:txBody>
      </p:sp>
      <p:sp>
        <p:nvSpPr>
          <p:cNvPr id="6" name="Slide Number Placeholder 5"/>
          <p:cNvSpPr>
            <a:spLocks noGrp="1"/>
          </p:cNvSpPr>
          <p:nvPr>
            <p:ph type="sldNum" sz="quarter" idx="12"/>
          </p:nvPr>
        </p:nvSpPr>
        <p:spPr/>
        <p:txBody>
          <a:bodyPr/>
          <a:lstStyle/>
          <a:p>
            <a:pPr>
              <a:defRPr/>
            </a:pPr>
            <a:fld id="{4E011D8A-03CF-4A08-A53E-70BA6017222C}" type="slidenum">
              <a:rPr lang="en-US" smtClean="0"/>
              <a:pPr>
                <a:defRPr/>
              </a:pPr>
              <a:t>84</a:t>
            </a:fld>
            <a:endParaRPr lang="en-US"/>
          </a:p>
        </p:txBody>
      </p:sp>
      <p:sp>
        <p:nvSpPr>
          <p:cNvPr id="9" name="Rectangle 8"/>
          <p:cNvSpPr/>
          <p:nvPr/>
        </p:nvSpPr>
        <p:spPr>
          <a:xfrm>
            <a:off x="457200" y="3886200"/>
            <a:ext cx="7620000" cy="830997"/>
          </a:xfrm>
          <a:prstGeom prst="rect">
            <a:avLst/>
          </a:prstGeom>
        </p:spPr>
        <p:txBody>
          <a:bodyPr wrap="square">
            <a:spAutoFit/>
          </a:bodyPr>
          <a:lstStyle/>
          <a:p>
            <a:r>
              <a:rPr lang="en-US" dirty="0" err="1" smtClean="0"/>
              <a:t>student_id</a:t>
            </a:r>
            <a:r>
              <a:rPr lang="en-US" dirty="0" smtClean="0"/>
              <a:t> + </a:t>
            </a:r>
            <a:r>
              <a:rPr lang="en-US" dirty="0" err="1" smtClean="0"/>
              <a:t>subject_id</a:t>
            </a:r>
            <a:r>
              <a:rPr lang="en-US" dirty="0" smtClean="0"/>
              <a:t> forms a Candidate for this table, which can be the Primary key.</a:t>
            </a:r>
            <a:endParaRPr lang="en-US" dirty="0"/>
          </a:p>
        </p:txBody>
      </p:sp>
      <p:sp>
        <p:nvSpPr>
          <p:cNvPr id="11" name="Rectangle 10"/>
          <p:cNvSpPr/>
          <p:nvPr/>
        </p:nvSpPr>
        <p:spPr>
          <a:xfrm>
            <a:off x="397098" y="4717197"/>
            <a:ext cx="8137301" cy="830997"/>
          </a:xfrm>
          <a:prstGeom prst="rect">
            <a:avLst/>
          </a:prstGeom>
        </p:spPr>
        <p:txBody>
          <a:bodyPr wrap="square">
            <a:spAutoFit/>
          </a:bodyPr>
          <a:lstStyle/>
          <a:p>
            <a:r>
              <a:rPr lang="en-US" dirty="0" smtClean="0"/>
              <a:t>to get me marks of student with </a:t>
            </a:r>
            <a:r>
              <a:rPr lang="en-US" dirty="0" err="1" smtClean="0"/>
              <a:t>student_id</a:t>
            </a:r>
            <a:r>
              <a:rPr lang="en-US" dirty="0" smtClean="0"/>
              <a:t> 10, can you get it from this table? No, </a:t>
            </a:r>
            <a:endParaRPr lang="en-US" dirty="0"/>
          </a:p>
        </p:txBody>
      </p:sp>
      <p:sp>
        <p:nvSpPr>
          <p:cNvPr id="12" name="Rectangle 11"/>
          <p:cNvSpPr/>
          <p:nvPr/>
        </p:nvSpPr>
        <p:spPr>
          <a:xfrm>
            <a:off x="457200" y="5548194"/>
            <a:ext cx="8458200" cy="830997"/>
          </a:xfrm>
          <a:prstGeom prst="rect">
            <a:avLst/>
          </a:prstGeom>
        </p:spPr>
        <p:txBody>
          <a:bodyPr wrap="square">
            <a:spAutoFit/>
          </a:bodyPr>
          <a:lstStyle/>
          <a:p>
            <a:r>
              <a:rPr lang="en-US" dirty="0" smtClean="0"/>
              <a:t>Hence we need </a:t>
            </a:r>
            <a:r>
              <a:rPr lang="en-US" dirty="0" err="1" smtClean="0">
                <a:solidFill>
                  <a:srgbClr val="FF0000"/>
                </a:solidFill>
              </a:rPr>
              <a:t>student_id</a:t>
            </a:r>
            <a:r>
              <a:rPr lang="en-US" dirty="0" smtClean="0">
                <a:solidFill>
                  <a:srgbClr val="FF0000"/>
                </a:solidFill>
              </a:rPr>
              <a:t> + </a:t>
            </a:r>
            <a:r>
              <a:rPr lang="en-US" dirty="0" err="1" smtClean="0">
                <a:solidFill>
                  <a:srgbClr val="FF0000"/>
                </a:solidFill>
              </a:rPr>
              <a:t>subject_id</a:t>
            </a:r>
            <a:r>
              <a:rPr lang="en-US" dirty="0" smtClean="0">
                <a:solidFill>
                  <a:srgbClr val="FF0000"/>
                </a:solidFill>
              </a:rPr>
              <a:t> </a:t>
            </a:r>
            <a:r>
              <a:rPr lang="en-US" dirty="0" smtClean="0"/>
              <a:t>to uniquely identify any row.</a:t>
            </a:r>
            <a:endParaRPr lang="en-US" dirty="0"/>
          </a:p>
        </p:txBody>
      </p:sp>
    </p:spTree>
    <p:extLst>
      <p:ext uri="{BB962C8B-B14F-4D97-AF65-F5344CB8AC3E}">
        <p14:creationId xmlns:p14="http://schemas.microsoft.com/office/powerpoint/2010/main" val="13253424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Partial Dependency?</a:t>
            </a:r>
            <a:endParaRPr lang="en-US" dirty="0"/>
          </a:p>
        </p:txBody>
      </p:sp>
      <p:sp>
        <p:nvSpPr>
          <p:cNvPr id="3" name="Content Placeholder 2"/>
          <p:cNvSpPr>
            <a:spLocks noGrp="1"/>
          </p:cNvSpPr>
          <p:nvPr>
            <p:ph idx="1"/>
          </p:nvPr>
        </p:nvSpPr>
        <p:spPr>
          <a:xfrm>
            <a:off x="457200" y="1600200"/>
            <a:ext cx="8686800" cy="4525963"/>
          </a:xfrm>
        </p:spPr>
        <p:txBody>
          <a:bodyPr/>
          <a:lstStyle/>
          <a:p>
            <a:pPr algn="just"/>
            <a:r>
              <a:rPr lang="en-US" sz="2800" dirty="0" smtClean="0"/>
              <a:t>column names teacher which is only dependent on the subject, for Java it's Java Teacher and for C++ it's C++ Teacher &amp; so on.</a:t>
            </a:r>
          </a:p>
          <a:p>
            <a:pPr algn="just"/>
            <a:r>
              <a:rPr lang="en-US" sz="2800" dirty="0" smtClean="0"/>
              <a:t>the </a:t>
            </a:r>
            <a:r>
              <a:rPr lang="en-US" sz="2800" dirty="0" smtClean="0">
                <a:solidFill>
                  <a:srgbClr val="FF0000"/>
                </a:solidFill>
              </a:rPr>
              <a:t>teacher's name only depends on subject, hence the </a:t>
            </a:r>
            <a:r>
              <a:rPr lang="en-US" sz="2800" dirty="0" err="1" smtClean="0">
                <a:solidFill>
                  <a:srgbClr val="FF0000"/>
                </a:solidFill>
              </a:rPr>
              <a:t>subject_id</a:t>
            </a:r>
            <a:r>
              <a:rPr lang="en-US" sz="2800" dirty="0" smtClean="0"/>
              <a:t>, and has nothing to do with </a:t>
            </a:r>
            <a:r>
              <a:rPr lang="en-US" sz="2800" dirty="0" err="1" smtClean="0"/>
              <a:t>student_id</a:t>
            </a:r>
            <a:r>
              <a:rPr lang="en-US" sz="2800" dirty="0" smtClean="0"/>
              <a:t>.</a:t>
            </a:r>
          </a:p>
          <a:p>
            <a:pPr algn="just"/>
            <a:r>
              <a:rPr lang="en-US" sz="2800" dirty="0" smtClean="0"/>
              <a:t>This is Partial Dependency, where an attribute in a table depends on only a part of the primary key and not on the whole key.</a:t>
            </a:r>
            <a:endParaRPr lang="en-US" sz="2800" dirty="0"/>
          </a:p>
        </p:txBody>
      </p:sp>
      <p:sp>
        <p:nvSpPr>
          <p:cNvPr id="4" name="Date Placeholder 3"/>
          <p:cNvSpPr>
            <a:spLocks noGrp="1"/>
          </p:cNvSpPr>
          <p:nvPr>
            <p:ph type="dt" sz="half" idx="10"/>
          </p:nvPr>
        </p:nvSpPr>
        <p:spPr/>
        <p:txBody>
          <a:bodyPr/>
          <a:lstStyle/>
          <a:p>
            <a:pPr>
              <a:defRPr/>
            </a:pPr>
            <a:r>
              <a:rPr lang="en-US" smtClean="0"/>
              <a:t>May 2012</a:t>
            </a:r>
            <a:endParaRPr lang="en-US"/>
          </a:p>
        </p:txBody>
      </p:sp>
      <p:sp>
        <p:nvSpPr>
          <p:cNvPr id="5" name="Footer Placeholder 4"/>
          <p:cNvSpPr>
            <a:spLocks noGrp="1"/>
          </p:cNvSpPr>
          <p:nvPr>
            <p:ph type="ftr" sz="quarter" idx="4294967295"/>
          </p:nvPr>
        </p:nvSpPr>
        <p:spPr>
          <a:xfrm>
            <a:off x="3124200" y="6365875"/>
            <a:ext cx="2895600" cy="365125"/>
          </a:xfrm>
          <a:prstGeom prst="rect">
            <a:avLst/>
          </a:prstGeom>
        </p:spPr>
        <p:txBody>
          <a:bodyPr/>
          <a:lstStyle/>
          <a:p>
            <a:pPr>
              <a:defRPr/>
            </a:pPr>
            <a:r>
              <a:rPr lang="en-US" smtClean="0"/>
              <a:t>91.2814</a:t>
            </a:r>
            <a:endParaRPr lang="en-US"/>
          </a:p>
        </p:txBody>
      </p:sp>
      <p:sp>
        <p:nvSpPr>
          <p:cNvPr id="6" name="Slide Number Placeholder 5"/>
          <p:cNvSpPr>
            <a:spLocks noGrp="1"/>
          </p:cNvSpPr>
          <p:nvPr>
            <p:ph type="sldNum" sz="quarter" idx="12"/>
          </p:nvPr>
        </p:nvSpPr>
        <p:spPr/>
        <p:txBody>
          <a:bodyPr/>
          <a:lstStyle/>
          <a:p>
            <a:pPr>
              <a:defRPr/>
            </a:pPr>
            <a:fld id="{4E011D8A-03CF-4A08-A53E-70BA6017222C}" type="slidenum">
              <a:rPr lang="en-US" smtClean="0"/>
              <a:pPr>
                <a:defRPr/>
              </a:pPr>
              <a:t>85</a:t>
            </a:fld>
            <a:endParaRPr lang="en-US"/>
          </a:p>
        </p:txBody>
      </p:sp>
    </p:spTree>
    <p:extLst>
      <p:ext uri="{BB962C8B-B14F-4D97-AF65-F5344CB8AC3E}">
        <p14:creationId xmlns:p14="http://schemas.microsoft.com/office/powerpoint/2010/main" val="19703034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fontScale="90000"/>
          </a:bodyPr>
          <a:lstStyle/>
          <a:p>
            <a:r>
              <a:rPr lang="en-US" b="1" dirty="0"/>
              <a:t>How to remove Partial Dependency?</a:t>
            </a:r>
            <a:br>
              <a:rPr lang="en-US" b="1" dirty="0"/>
            </a:br>
            <a:endParaRPr lang="en-US" dirty="0"/>
          </a:p>
        </p:txBody>
      </p:sp>
      <p:sp>
        <p:nvSpPr>
          <p:cNvPr id="3" name="Content Placeholder 2"/>
          <p:cNvSpPr>
            <a:spLocks noGrp="1"/>
          </p:cNvSpPr>
          <p:nvPr>
            <p:ph idx="1"/>
          </p:nvPr>
        </p:nvSpPr>
        <p:spPr>
          <a:xfrm>
            <a:off x="457200" y="914400"/>
            <a:ext cx="8229600" cy="5211763"/>
          </a:xfrm>
        </p:spPr>
        <p:txBody>
          <a:bodyPr/>
          <a:lstStyle/>
          <a:p>
            <a:r>
              <a:rPr lang="en-US" dirty="0" smtClean="0">
                <a:solidFill>
                  <a:srgbClr val="FF0000"/>
                </a:solidFill>
              </a:rPr>
              <a:t>remove </a:t>
            </a:r>
            <a:r>
              <a:rPr lang="en-US" dirty="0" smtClean="0"/>
              <a:t>columns </a:t>
            </a:r>
            <a:r>
              <a:rPr lang="en-US" dirty="0" smtClean="0">
                <a:solidFill>
                  <a:srgbClr val="FF0000"/>
                </a:solidFill>
              </a:rPr>
              <a:t>teacher from Score table </a:t>
            </a:r>
            <a:r>
              <a:rPr lang="en-US" dirty="0" smtClean="0"/>
              <a:t>and </a:t>
            </a:r>
            <a:r>
              <a:rPr lang="en-US" dirty="0" smtClean="0">
                <a:solidFill>
                  <a:srgbClr val="FF0000"/>
                </a:solidFill>
              </a:rPr>
              <a:t>add it to the Subject table</a:t>
            </a:r>
            <a:r>
              <a:rPr lang="en-US" dirty="0" smtClean="0"/>
              <a:t>. Hence, the Subject table will become:</a:t>
            </a:r>
            <a:endParaRPr lang="en-US" dirty="0"/>
          </a:p>
        </p:txBody>
      </p:sp>
      <p:sp>
        <p:nvSpPr>
          <p:cNvPr id="4" name="Date Placeholder 3"/>
          <p:cNvSpPr>
            <a:spLocks noGrp="1"/>
          </p:cNvSpPr>
          <p:nvPr>
            <p:ph type="dt" sz="half" idx="10"/>
          </p:nvPr>
        </p:nvSpPr>
        <p:spPr/>
        <p:txBody>
          <a:bodyPr/>
          <a:lstStyle/>
          <a:p>
            <a:pPr>
              <a:defRPr/>
            </a:pPr>
            <a:r>
              <a:rPr lang="en-US" smtClean="0"/>
              <a:t>May 2012</a:t>
            </a:r>
            <a:endParaRPr lang="en-US"/>
          </a:p>
        </p:txBody>
      </p:sp>
      <p:sp>
        <p:nvSpPr>
          <p:cNvPr id="5" name="Footer Placeholder 4"/>
          <p:cNvSpPr>
            <a:spLocks noGrp="1"/>
          </p:cNvSpPr>
          <p:nvPr>
            <p:ph type="ftr" sz="quarter" idx="4294967295"/>
          </p:nvPr>
        </p:nvSpPr>
        <p:spPr>
          <a:xfrm>
            <a:off x="3124200" y="6365875"/>
            <a:ext cx="2895600" cy="365125"/>
          </a:xfrm>
          <a:prstGeom prst="rect">
            <a:avLst/>
          </a:prstGeom>
        </p:spPr>
        <p:txBody>
          <a:bodyPr/>
          <a:lstStyle/>
          <a:p>
            <a:pPr>
              <a:defRPr/>
            </a:pPr>
            <a:r>
              <a:rPr lang="en-US" smtClean="0"/>
              <a:t>91.2814</a:t>
            </a:r>
            <a:endParaRPr lang="en-US"/>
          </a:p>
        </p:txBody>
      </p:sp>
      <p:sp>
        <p:nvSpPr>
          <p:cNvPr id="6" name="Slide Number Placeholder 5"/>
          <p:cNvSpPr>
            <a:spLocks noGrp="1"/>
          </p:cNvSpPr>
          <p:nvPr>
            <p:ph type="sldNum" sz="quarter" idx="12"/>
          </p:nvPr>
        </p:nvSpPr>
        <p:spPr/>
        <p:txBody>
          <a:bodyPr/>
          <a:lstStyle/>
          <a:p>
            <a:pPr>
              <a:defRPr/>
            </a:pPr>
            <a:fld id="{4E011D8A-03CF-4A08-A53E-70BA6017222C}" type="slidenum">
              <a:rPr lang="en-US" smtClean="0"/>
              <a:pPr>
                <a:defRPr/>
              </a:pPr>
              <a:t>86</a:t>
            </a:fld>
            <a:endParaRPr lang="en-US"/>
          </a:p>
        </p:txBody>
      </p:sp>
      <p:graphicFrame>
        <p:nvGraphicFramePr>
          <p:cNvPr id="7" name="Table 6"/>
          <p:cNvGraphicFramePr>
            <a:graphicFrameLocks noGrp="1"/>
          </p:cNvGraphicFramePr>
          <p:nvPr/>
        </p:nvGraphicFramePr>
        <p:xfrm>
          <a:off x="1371600" y="2438400"/>
          <a:ext cx="6467475" cy="1706880"/>
        </p:xfrm>
        <a:graphic>
          <a:graphicData uri="http://schemas.openxmlformats.org/drawingml/2006/table">
            <a:tbl>
              <a:tblPr/>
              <a:tblGrid>
                <a:gridCol w="2155825"/>
                <a:gridCol w="2155825"/>
                <a:gridCol w="2155825"/>
              </a:tblGrid>
              <a:tr h="0">
                <a:tc>
                  <a:txBody>
                    <a:bodyPr/>
                    <a:lstStyle/>
                    <a:p>
                      <a:pPr algn="l" fontAlgn="t"/>
                      <a:r>
                        <a:rPr lang="en-US" b="1">
                          <a:effectLst/>
                        </a:rPr>
                        <a:t>subject_id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subject_name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teacher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Java Teacher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C++ Teacher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Php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err="1">
                          <a:effectLst/>
                        </a:rPr>
                        <a:t>Php</a:t>
                      </a:r>
                      <a:r>
                        <a:rPr lang="en-US" dirty="0">
                          <a:effectLst/>
                        </a:rPr>
                        <a:t> Teacher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graphicFrame>
        <p:nvGraphicFramePr>
          <p:cNvPr id="8" name="Table 7"/>
          <p:cNvGraphicFramePr>
            <a:graphicFrameLocks noGrp="1"/>
          </p:cNvGraphicFramePr>
          <p:nvPr/>
        </p:nvGraphicFramePr>
        <p:xfrm>
          <a:off x="1295400" y="4419283"/>
          <a:ext cx="6467476" cy="1706880"/>
        </p:xfrm>
        <a:graphic>
          <a:graphicData uri="http://schemas.openxmlformats.org/drawingml/2006/table">
            <a:tbl>
              <a:tblPr/>
              <a:tblGrid>
                <a:gridCol w="1616869"/>
                <a:gridCol w="1616869"/>
                <a:gridCol w="1616869"/>
                <a:gridCol w="1616869"/>
              </a:tblGrid>
              <a:tr h="0">
                <a:tc>
                  <a:txBody>
                    <a:bodyPr/>
                    <a:lstStyle/>
                    <a:p>
                      <a:pPr algn="l" fontAlgn="t"/>
                      <a:r>
                        <a:rPr lang="en-US" b="1">
                          <a:effectLst/>
                        </a:rPr>
                        <a:t>score_id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student_id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subject_id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marks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70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75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80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256020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CA" b="1" smtClean="0">
                <a:latin typeface="Arial" panose="020B0604020202020204" pitchFamily="34" charset="0"/>
              </a:rPr>
              <a:t>Second Normal Form</a:t>
            </a:r>
            <a:endParaRPr lang="en-US" b="1" smtClean="0">
              <a:latin typeface="Arial" panose="020B0604020202020204" pitchFamily="34" charset="0"/>
            </a:endParaRPr>
          </a:p>
        </p:txBody>
      </p:sp>
      <p:sp>
        <p:nvSpPr>
          <p:cNvPr id="26"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3277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6B26B20-A5CF-445D-B4A3-283400BBB89F}" type="slidenum">
              <a:rPr lang="en-US" sz="1200">
                <a:solidFill>
                  <a:srgbClr val="898989"/>
                </a:solidFill>
                <a:latin typeface="Times New Roman" panose="02020603050405020304" pitchFamily="18" charset="0"/>
              </a:rPr>
              <a:pPr>
                <a:spcBef>
                  <a:spcPct val="0"/>
                </a:spcBef>
                <a:buFontTx/>
                <a:buNone/>
              </a:pPr>
              <a:t>87</a:t>
            </a:fld>
            <a:endParaRPr lang="en-US" sz="1200">
              <a:solidFill>
                <a:srgbClr val="898989"/>
              </a:solidFill>
              <a:latin typeface="Times New Roman" panose="02020603050405020304" pitchFamily="18" charset="0"/>
            </a:endParaRPr>
          </a:p>
        </p:txBody>
      </p:sp>
      <p:sp>
        <p:nvSpPr>
          <p:cNvPr id="32773" name="Text Box 3"/>
          <p:cNvSpPr txBox="1">
            <a:spLocks noChangeArrowheads="1"/>
          </p:cNvSpPr>
          <p:nvPr/>
        </p:nvSpPr>
        <p:spPr bwMode="auto">
          <a:xfrm>
            <a:off x="2349500" y="1663700"/>
            <a:ext cx="1600200" cy="45720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u="sng">
                <a:latin typeface="Times New Roman" panose="02020603050405020304" pitchFamily="18" charset="0"/>
              </a:rPr>
              <a:t>LineNum</a:t>
            </a:r>
          </a:p>
        </p:txBody>
      </p:sp>
      <p:sp>
        <p:nvSpPr>
          <p:cNvPr id="32774" name="Text Box 4"/>
          <p:cNvSpPr txBox="1">
            <a:spLocks noChangeArrowheads="1"/>
          </p:cNvSpPr>
          <p:nvPr/>
        </p:nvSpPr>
        <p:spPr bwMode="auto">
          <a:xfrm>
            <a:off x="3949700" y="1663700"/>
            <a:ext cx="1676400" cy="45720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ProdNum</a:t>
            </a:r>
            <a:endParaRPr lang="en-US" sz="2400" u="sng">
              <a:latin typeface="Times New Roman" panose="02020603050405020304" pitchFamily="18" charset="0"/>
            </a:endParaRPr>
          </a:p>
        </p:txBody>
      </p:sp>
      <p:sp>
        <p:nvSpPr>
          <p:cNvPr id="32775" name="Text Box 5"/>
          <p:cNvSpPr txBox="1">
            <a:spLocks noChangeArrowheads="1"/>
          </p:cNvSpPr>
          <p:nvPr/>
        </p:nvSpPr>
        <p:spPr bwMode="auto">
          <a:xfrm>
            <a:off x="5626100" y="1663700"/>
            <a:ext cx="1371600" cy="45720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Qty</a:t>
            </a:r>
          </a:p>
        </p:txBody>
      </p:sp>
      <p:sp>
        <p:nvSpPr>
          <p:cNvPr id="32776" name="Text Box 6"/>
          <p:cNvSpPr txBox="1">
            <a:spLocks noChangeArrowheads="1"/>
          </p:cNvSpPr>
          <p:nvPr/>
        </p:nvSpPr>
        <p:spPr bwMode="auto">
          <a:xfrm>
            <a:off x="749300" y="1663700"/>
            <a:ext cx="1600200" cy="45720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u="sng">
                <a:latin typeface="Times New Roman" panose="02020603050405020304" pitchFamily="18" charset="0"/>
              </a:rPr>
              <a:t>InvNum</a:t>
            </a:r>
          </a:p>
        </p:txBody>
      </p:sp>
      <p:sp>
        <p:nvSpPr>
          <p:cNvPr id="32777" name="Text Box 7"/>
          <p:cNvSpPr txBox="1">
            <a:spLocks noChangeArrowheads="1"/>
          </p:cNvSpPr>
          <p:nvPr/>
        </p:nvSpPr>
        <p:spPr bwMode="auto">
          <a:xfrm>
            <a:off x="712788" y="21971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a:latin typeface="Times New Roman" panose="02020603050405020304" pitchFamily="18" charset="0"/>
              </a:rPr>
              <a:t>InvNum, LineNum</a:t>
            </a:r>
          </a:p>
        </p:txBody>
      </p:sp>
      <p:sp>
        <p:nvSpPr>
          <p:cNvPr id="32778" name="Rectangle 8"/>
          <p:cNvSpPr>
            <a:spLocks noChangeArrowheads="1"/>
          </p:cNvSpPr>
          <p:nvPr/>
        </p:nvSpPr>
        <p:spPr bwMode="auto">
          <a:xfrm>
            <a:off x="3838575" y="2197100"/>
            <a:ext cx="3001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a:latin typeface="Times New Roman" panose="02020603050405020304" pitchFamily="18" charset="0"/>
              </a:rPr>
              <a:t>ProdNum, Qty</a:t>
            </a:r>
          </a:p>
        </p:txBody>
      </p:sp>
      <p:sp>
        <p:nvSpPr>
          <p:cNvPr id="32779" name="Line 11"/>
          <p:cNvSpPr>
            <a:spLocks noChangeShapeType="1"/>
          </p:cNvSpPr>
          <p:nvPr/>
        </p:nvSpPr>
        <p:spPr bwMode="auto">
          <a:xfrm>
            <a:off x="3227388" y="24257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0" name="Text Box 13"/>
          <p:cNvSpPr txBox="1">
            <a:spLocks noChangeArrowheads="1"/>
          </p:cNvSpPr>
          <p:nvPr/>
        </p:nvSpPr>
        <p:spPr bwMode="auto">
          <a:xfrm>
            <a:off x="712788" y="4575175"/>
            <a:ext cx="54102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a:latin typeface="Times New Roman" panose="02020603050405020304" pitchFamily="18" charset="0"/>
              </a:rPr>
              <a:t>Since there is a determinant that is not a candidate key, InvLine is </a:t>
            </a:r>
            <a:r>
              <a:rPr lang="en-US" sz="2400" b="1">
                <a:latin typeface="Times New Roman" panose="02020603050405020304" pitchFamily="18" charset="0"/>
              </a:rPr>
              <a:t>not BCNF</a:t>
            </a:r>
            <a:endParaRPr lang="en-US" sz="2400">
              <a:latin typeface="Times New Roman" panose="02020603050405020304" pitchFamily="18" charset="0"/>
            </a:endParaRPr>
          </a:p>
          <a:p>
            <a:pPr>
              <a:spcBef>
                <a:spcPct val="50000"/>
              </a:spcBef>
              <a:buFontTx/>
              <a:buNone/>
            </a:pPr>
            <a:r>
              <a:rPr lang="en-US" sz="2400">
                <a:latin typeface="Times New Roman" panose="02020603050405020304" pitchFamily="18" charset="0"/>
              </a:rPr>
              <a:t>InvLine is </a:t>
            </a:r>
            <a:r>
              <a:rPr lang="en-US" sz="2400" b="1">
                <a:latin typeface="Times New Roman" panose="02020603050405020304" pitchFamily="18" charset="0"/>
              </a:rPr>
              <a:t>not 2NF</a:t>
            </a:r>
            <a:r>
              <a:rPr lang="en-US" sz="2400">
                <a:latin typeface="Times New Roman" panose="02020603050405020304" pitchFamily="18" charset="0"/>
              </a:rPr>
              <a:t> since there is a partial dependency of InvDate on InvNum</a:t>
            </a:r>
          </a:p>
        </p:txBody>
      </p:sp>
      <p:sp>
        <p:nvSpPr>
          <p:cNvPr id="32781" name="Text Box 17"/>
          <p:cNvSpPr txBox="1">
            <a:spLocks noChangeArrowheads="1"/>
          </p:cNvSpPr>
          <p:nvPr/>
        </p:nvSpPr>
        <p:spPr bwMode="auto">
          <a:xfrm>
            <a:off x="6997700" y="1663700"/>
            <a:ext cx="1371600" cy="45720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InvDate</a:t>
            </a:r>
          </a:p>
        </p:txBody>
      </p:sp>
      <p:sp>
        <p:nvSpPr>
          <p:cNvPr id="32782" name="Rectangle 18"/>
          <p:cNvSpPr>
            <a:spLocks noChangeArrowheads="1"/>
          </p:cNvSpPr>
          <p:nvPr/>
        </p:nvSpPr>
        <p:spPr bwMode="auto">
          <a:xfrm>
            <a:off x="2646363" y="40386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400">
                <a:solidFill>
                  <a:srgbClr val="0066FF"/>
                </a:solidFill>
                <a:latin typeface="Times New Roman" panose="02020603050405020304" pitchFamily="18" charset="0"/>
              </a:rPr>
              <a:t>InvDate</a:t>
            </a:r>
          </a:p>
        </p:txBody>
      </p:sp>
      <p:sp>
        <p:nvSpPr>
          <p:cNvPr id="32783" name="Rectangle 19"/>
          <p:cNvSpPr>
            <a:spLocks noChangeArrowheads="1"/>
          </p:cNvSpPr>
          <p:nvPr/>
        </p:nvSpPr>
        <p:spPr bwMode="auto">
          <a:xfrm>
            <a:off x="693738" y="4038600"/>
            <a:ext cx="120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400">
                <a:solidFill>
                  <a:srgbClr val="0066FF"/>
                </a:solidFill>
                <a:latin typeface="Times New Roman" panose="02020603050405020304" pitchFamily="18" charset="0"/>
              </a:rPr>
              <a:t>InvNum</a:t>
            </a:r>
          </a:p>
        </p:txBody>
      </p:sp>
      <p:sp>
        <p:nvSpPr>
          <p:cNvPr id="32784" name="Line 20"/>
          <p:cNvSpPr>
            <a:spLocks noChangeShapeType="1"/>
          </p:cNvSpPr>
          <p:nvPr/>
        </p:nvSpPr>
        <p:spPr bwMode="auto">
          <a:xfrm>
            <a:off x="1960563" y="4267200"/>
            <a:ext cx="609600" cy="0"/>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5" name="Rectangle 21"/>
          <p:cNvSpPr>
            <a:spLocks noChangeArrowheads="1"/>
          </p:cNvSpPr>
          <p:nvPr/>
        </p:nvSpPr>
        <p:spPr bwMode="auto">
          <a:xfrm>
            <a:off x="5514975" y="2667000"/>
            <a:ext cx="26495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a:latin typeface="Times New Roman" panose="02020603050405020304" pitchFamily="18" charset="0"/>
              </a:rPr>
              <a:t>There are two candidate keys.</a:t>
            </a:r>
          </a:p>
        </p:txBody>
      </p:sp>
      <p:sp>
        <p:nvSpPr>
          <p:cNvPr id="32786" name="Rectangle 22"/>
          <p:cNvSpPr>
            <a:spLocks noChangeArrowheads="1"/>
          </p:cNvSpPr>
          <p:nvPr/>
        </p:nvSpPr>
        <p:spPr bwMode="auto">
          <a:xfrm>
            <a:off x="5497513" y="3505200"/>
            <a:ext cx="30019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a:latin typeface="Times New Roman" panose="02020603050405020304" pitchFamily="18" charset="0"/>
              </a:rPr>
              <a:t>Qty is the only non-key attribute, and it is dependent on InvNum</a:t>
            </a:r>
          </a:p>
        </p:txBody>
      </p:sp>
      <p:sp>
        <p:nvSpPr>
          <p:cNvPr id="32787" name="Rectangle 23"/>
          <p:cNvSpPr>
            <a:spLocks noChangeArrowheads="1"/>
          </p:cNvSpPr>
          <p:nvPr/>
        </p:nvSpPr>
        <p:spPr bwMode="auto">
          <a:xfrm>
            <a:off x="6477000" y="5181600"/>
            <a:ext cx="1676400" cy="83185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400">
                <a:latin typeface="Times New Roman" panose="02020603050405020304" pitchFamily="18" charset="0"/>
              </a:rPr>
              <a:t>InvLine is only in </a:t>
            </a:r>
            <a:r>
              <a:rPr lang="en-US" sz="2400" b="1">
                <a:latin typeface="Times New Roman" panose="02020603050405020304" pitchFamily="18" charset="0"/>
              </a:rPr>
              <a:t>1NF</a:t>
            </a:r>
            <a:endParaRPr lang="en-US" sz="2400">
              <a:latin typeface="Times New Roman" panose="02020603050405020304" pitchFamily="18" charset="0"/>
            </a:endParaRPr>
          </a:p>
        </p:txBody>
      </p:sp>
      <p:sp>
        <p:nvSpPr>
          <p:cNvPr id="32788" name="Rectangle 24"/>
          <p:cNvSpPr>
            <a:spLocks noChangeArrowheads="1"/>
          </p:cNvSpPr>
          <p:nvPr/>
        </p:nvSpPr>
        <p:spPr bwMode="auto">
          <a:xfrm>
            <a:off x="673100" y="1206500"/>
            <a:ext cx="481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400">
                <a:latin typeface="Times New Roman" panose="02020603050405020304" pitchFamily="18" charset="0"/>
              </a:rPr>
              <a:t>Consider this</a:t>
            </a:r>
            <a:r>
              <a:rPr lang="en-US" sz="2400" b="1">
                <a:latin typeface="Times New Roman" panose="02020603050405020304" pitchFamily="18" charset="0"/>
              </a:rPr>
              <a:t> InvLine </a:t>
            </a:r>
            <a:r>
              <a:rPr lang="en-US" sz="2400">
                <a:latin typeface="Times New Roman" panose="02020603050405020304" pitchFamily="18" charset="0"/>
              </a:rPr>
              <a:t>table (in 1NF)</a:t>
            </a:r>
            <a:r>
              <a:rPr lang="en-US" sz="2400" b="1">
                <a:latin typeface="Times New Roman" panose="02020603050405020304" pitchFamily="18" charset="0"/>
              </a:rPr>
              <a:t>:</a:t>
            </a:r>
          </a:p>
        </p:txBody>
      </p:sp>
    </p:spTree>
    <p:extLst>
      <p:ext uri="{BB962C8B-B14F-4D97-AF65-F5344CB8AC3E}">
        <p14:creationId xmlns:p14="http://schemas.microsoft.com/office/powerpoint/2010/main" val="10283661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CA" b="1" smtClean="0">
                <a:latin typeface="Arial" panose="020B0604020202020204" pitchFamily="34" charset="0"/>
              </a:rPr>
              <a:t>Second Normal Form</a:t>
            </a:r>
            <a:endParaRPr lang="en-US" b="1" smtClean="0">
              <a:latin typeface="Arial" panose="020B0604020202020204" pitchFamily="34" charset="0"/>
            </a:endParaRPr>
          </a:p>
        </p:txBody>
      </p:sp>
      <p:sp>
        <p:nvSpPr>
          <p:cNvPr id="20"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337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0B5487-5DCF-4EDB-947F-7EF9A20631EA}" type="slidenum">
              <a:rPr lang="en-US" sz="1200">
                <a:solidFill>
                  <a:srgbClr val="898989"/>
                </a:solidFill>
                <a:latin typeface="Times New Roman" panose="02020603050405020304" pitchFamily="18" charset="0"/>
              </a:rPr>
              <a:pPr>
                <a:spcBef>
                  <a:spcPct val="0"/>
                </a:spcBef>
                <a:buFontTx/>
                <a:buNone/>
              </a:pPr>
              <a:t>88</a:t>
            </a:fld>
            <a:endParaRPr lang="en-US" sz="1200">
              <a:solidFill>
                <a:srgbClr val="898989"/>
              </a:solidFill>
              <a:latin typeface="Times New Roman" panose="02020603050405020304" pitchFamily="18" charset="0"/>
            </a:endParaRPr>
          </a:p>
        </p:txBody>
      </p:sp>
      <p:sp>
        <p:nvSpPr>
          <p:cNvPr id="33797" name="Text Box 3"/>
          <p:cNvSpPr txBox="1">
            <a:spLocks noChangeArrowheads="1"/>
          </p:cNvSpPr>
          <p:nvPr/>
        </p:nvSpPr>
        <p:spPr bwMode="auto">
          <a:xfrm>
            <a:off x="2349500" y="1511300"/>
            <a:ext cx="1600200" cy="45720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u="sng">
                <a:latin typeface="Times New Roman" panose="02020603050405020304" pitchFamily="18" charset="0"/>
              </a:rPr>
              <a:t>LineNum</a:t>
            </a:r>
          </a:p>
        </p:txBody>
      </p:sp>
      <p:sp>
        <p:nvSpPr>
          <p:cNvPr id="33798" name="Text Box 4"/>
          <p:cNvSpPr txBox="1">
            <a:spLocks noChangeArrowheads="1"/>
          </p:cNvSpPr>
          <p:nvPr/>
        </p:nvSpPr>
        <p:spPr bwMode="auto">
          <a:xfrm>
            <a:off x="3949700" y="1511300"/>
            <a:ext cx="1676400" cy="45720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ProdNum</a:t>
            </a:r>
            <a:endParaRPr lang="en-US" sz="2400" u="sng">
              <a:latin typeface="Times New Roman" panose="02020603050405020304" pitchFamily="18" charset="0"/>
            </a:endParaRPr>
          </a:p>
        </p:txBody>
      </p:sp>
      <p:sp>
        <p:nvSpPr>
          <p:cNvPr id="33799" name="Text Box 5"/>
          <p:cNvSpPr txBox="1">
            <a:spLocks noChangeArrowheads="1"/>
          </p:cNvSpPr>
          <p:nvPr/>
        </p:nvSpPr>
        <p:spPr bwMode="auto">
          <a:xfrm>
            <a:off x="5626100" y="1511300"/>
            <a:ext cx="1371600" cy="45720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Qty</a:t>
            </a:r>
          </a:p>
        </p:txBody>
      </p:sp>
      <p:sp>
        <p:nvSpPr>
          <p:cNvPr id="33800" name="Text Box 6"/>
          <p:cNvSpPr txBox="1">
            <a:spLocks noChangeArrowheads="1"/>
          </p:cNvSpPr>
          <p:nvPr/>
        </p:nvSpPr>
        <p:spPr bwMode="auto">
          <a:xfrm>
            <a:off x="749300" y="1511300"/>
            <a:ext cx="1600200" cy="45720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u="sng">
                <a:latin typeface="Times New Roman" panose="02020603050405020304" pitchFamily="18" charset="0"/>
              </a:rPr>
              <a:t>InvNum</a:t>
            </a:r>
          </a:p>
        </p:txBody>
      </p:sp>
      <p:sp>
        <p:nvSpPr>
          <p:cNvPr id="33801" name="Text Box 17"/>
          <p:cNvSpPr txBox="1">
            <a:spLocks noChangeArrowheads="1"/>
          </p:cNvSpPr>
          <p:nvPr/>
        </p:nvSpPr>
        <p:spPr bwMode="auto">
          <a:xfrm>
            <a:off x="6997700" y="1511300"/>
            <a:ext cx="1371600" cy="45720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InvDate</a:t>
            </a:r>
          </a:p>
        </p:txBody>
      </p:sp>
      <p:sp>
        <p:nvSpPr>
          <p:cNvPr id="33802" name="Rectangle 24"/>
          <p:cNvSpPr>
            <a:spLocks noChangeArrowheads="1"/>
          </p:cNvSpPr>
          <p:nvPr/>
        </p:nvSpPr>
        <p:spPr bwMode="auto">
          <a:xfrm>
            <a:off x="673100" y="1054100"/>
            <a:ext cx="1217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400" b="1">
                <a:latin typeface="Times New Roman" panose="02020603050405020304" pitchFamily="18" charset="0"/>
              </a:rPr>
              <a:t>InvLine</a:t>
            </a:r>
          </a:p>
        </p:txBody>
      </p:sp>
      <p:sp>
        <p:nvSpPr>
          <p:cNvPr id="33803" name="Text Box 25"/>
          <p:cNvSpPr txBox="1">
            <a:spLocks noChangeArrowheads="1"/>
          </p:cNvSpPr>
          <p:nvPr/>
        </p:nvSpPr>
        <p:spPr bwMode="auto">
          <a:xfrm>
            <a:off x="685800" y="1968500"/>
            <a:ext cx="77724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a:latin typeface="Times New Roman" panose="02020603050405020304" pitchFamily="18" charset="0"/>
              </a:rPr>
              <a:t>The above relation has redundancies: the invoice date is repeated on each invoice line.</a:t>
            </a:r>
          </a:p>
          <a:p>
            <a:pPr>
              <a:spcBef>
                <a:spcPct val="50000"/>
              </a:spcBef>
              <a:buFontTx/>
              <a:buNone/>
            </a:pPr>
            <a:r>
              <a:rPr lang="en-US" sz="2400">
                <a:latin typeface="Times New Roman" panose="02020603050405020304" pitchFamily="18" charset="0"/>
              </a:rPr>
              <a:t>We can </a:t>
            </a:r>
            <a:r>
              <a:rPr lang="en-US" sz="2400" i="1">
                <a:latin typeface="Times New Roman" panose="02020603050405020304" pitchFamily="18" charset="0"/>
              </a:rPr>
              <a:t>improve</a:t>
            </a:r>
            <a:r>
              <a:rPr lang="en-US" sz="2400">
                <a:latin typeface="Times New Roman" panose="02020603050405020304" pitchFamily="18" charset="0"/>
              </a:rPr>
              <a:t> the database by decomposing the relation into two relations:</a:t>
            </a:r>
          </a:p>
        </p:txBody>
      </p:sp>
      <p:sp>
        <p:nvSpPr>
          <p:cNvPr id="33804" name="Text Box 26"/>
          <p:cNvSpPr txBox="1">
            <a:spLocks noChangeArrowheads="1"/>
          </p:cNvSpPr>
          <p:nvPr/>
        </p:nvSpPr>
        <p:spPr bwMode="auto">
          <a:xfrm>
            <a:off x="3597275" y="3721100"/>
            <a:ext cx="1600200" cy="45720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u="sng">
                <a:latin typeface="Times New Roman" panose="02020603050405020304" pitchFamily="18" charset="0"/>
              </a:rPr>
              <a:t>LineNum</a:t>
            </a:r>
          </a:p>
        </p:txBody>
      </p:sp>
      <p:sp>
        <p:nvSpPr>
          <p:cNvPr id="33805" name="Text Box 27"/>
          <p:cNvSpPr txBox="1">
            <a:spLocks noChangeArrowheads="1"/>
          </p:cNvSpPr>
          <p:nvPr/>
        </p:nvSpPr>
        <p:spPr bwMode="auto">
          <a:xfrm>
            <a:off x="5197475" y="3721100"/>
            <a:ext cx="1676400" cy="45720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ProdNum</a:t>
            </a:r>
            <a:endParaRPr lang="en-US" sz="2400" u="sng">
              <a:latin typeface="Times New Roman" panose="02020603050405020304" pitchFamily="18" charset="0"/>
            </a:endParaRPr>
          </a:p>
        </p:txBody>
      </p:sp>
      <p:sp>
        <p:nvSpPr>
          <p:cNvPr id="33806" name="Text Box 28"/>
          <p:cNvSpPr txBox="1">
            <a:spLocks noChangeArrowheads="1"/>
          </p:cNvSpPr>
          <p:nvPr/>
        </p:nvSpPr>
        <p:spPr bwMode="auto">
          <a:xfrm>
            <a:off x="6873875" y="3721100"/>
            <a:ext cx="1371600" cy="45720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Qty</a:t>
            </a:r>
          </a:p>
        </p:txBody>
      </p:sp>
      <p:sp>
        <p:nvSpPr>
          <p:cNvPr id="33807" name="Text Box 29"/>
          <p:cNvSpPr txBox="1">
            <a:spLocks noChangeArrowheads="1"/>
          </p:cNvSpPr>
          <p:nvPr/>
        </p:nvSpPr>
        <p:spPr bwMode="auto">
          <a:xfrm>
            <a:off x="1997075" y="3721100"/>
            <a:ext cx="1600200" cy="45720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u="sng">
                <a:latin typeface="Times New Roman" panose="02020603050405020304" pitchFamily="18" charset="0"/>
              </a:rPr>
              <a:t>InvNum</a:t>
            </a:r>
          </a:p>
        </p:txBody>
      </p:sp>
      <p:sp>
        <p:nvSpPr>
          <p:cNvPr id="33808" name="Text Box 30"/>
          <p:cNvSpPr txBox="1">
            <a:spLocks noChangeArrowheads="1"/>
          </p:cNvSpPr>
          <p:nvPr/>
        </p:nvSpPr>
        <p:spPr bwMode="auto">
          <a:xfrm>
            <a:off x="3590925" y="4538663"/>
            <a:ext cx="1371600" cy="45720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InvDate</a:t>
            </a:r>
          </a:p>
        </p:txBody>
      </p:sp>
      <p:sp>
        <p:nvSpPr>
          <p:cNvPr id="33809" name="Text Box 31"/>
          <p:cNvSpPr txBox="1">
            <a:spLocks noChangeArrowheads="1"/>
          </p:cNvSpPr>
          <p:nvPr/>
        </p:nvSpPr>
        <p:spPr bwMode="auto">
          <a:xfrm>
            <a:off x="1990725" y="4538663"/>
            <a:ext cx="1600200" cy="45720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u="sng">
                <a:latin typeface="Times New Roman" panose="02020603050405020304" pitchFamily="18" charset="0"/>
              </a:rPr>
              <a:t>InvNum</a:t>
            </a:r>
          </a:p>
        </p:txBody>
      </p:sp>
      <p:sp>
        <p:nvSpPr>
          <p:cNvPr id="33810" name="AutoShape 32"/>
          <p:cNvSpPr>
            <a:spLocks noChangeArrowheads="1"/>
          </p:cNvSpPr>
          <p:nvPr/>
        </p:nvSpPr>
        <p:spPr bwMode="auto">
          <a:xfrm>
            <a:off x="1143000" y="3848100"/>
            <a:ext cx="685800" cy="2286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33811" name="AutoShape 33"/>
          <p:cNvSpPr>
            <a:spLocks noChangeArrowheads="1"/>
          </p:cNvSpPr>
          <p:nvPr/>
        </p:nvSpPr>
        <p:spPr bwMode="auto">
          <a:xfrm>
            <a:off x="1143000" y="4648200"/>
            <a:ext cx="685800" cy="2286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33812" name="Text Box 34"/>
          <p:cNvSpPr txBox="1">
            <a:spLocks noChangeArrowheads="1"/>
          </p:cNvSpPr>
          <p:nvPr/>
        </p:nvSpPr>
        <p:spPr bwMode="auto">
          <a:xfrm>
            <a:off x="838200" y="5321300"/>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a:latin typeface="Times New Roman" panose="02020603050405020304" pitchFamily="18" charset="0"/>
              </a:rPr>
              <a:t>Question: What is the highest normal form for these relations? 2NF? 3NF? BCNF?</a:t>
            </a:r>
          </a:p>
        </p:txBody>
      </p:sp>
    </p:spTree>
    <p:extLst>
      <p:ext uri="{BB962C8B-B14F-4D97-AF65-F5344CB8AC3E}">
        <p14:creationId xmlns:p14="http://schemas.microsoft.com/office/powerpoint/2010/main" val="10234836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Quick Recap</a:t>
            </a:r>
            <a:br>
              <a:rPr lang="en-US" b="1" dirty="0"/>
            </a:b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sz="2800" dirty="0" smtClean="0"/>
              <a:t>For a table to be in the Second Normal form, it should be </a:t>
            </a:r>
            <a:r>
              <a:rPr lang="en-US" sz="2800" dirty="0" smtClean="0">
                <a:solidFill>
                  <a:srgbClr val="FF0000"/>
                </a:solidFill>
              </a:rPr>
              <a:t>in the First Normal form and it should not have Partial Dependency.</a:t>
            </a:r>
          </a:p>
          <a:p>
            <a:pPr algn="just"/>
            <a:r>
              <a:rPr lang="en-US" sz="2800" dirty="0" smtClean="0"/>
              <a:t>Partial Dependency exists, when for a composite primary key, any attribute in the table depends only on a part of the primary key and not on the complete primary key.</a:t>
            </a:r>
          </a:p>
          <a:p>
            <a:pPr algn="just"/>
            <a:r>
              <a:rPr lang="en-US" sz="2800" dirty="0" smtClean="0"/>
              <a:t>To remove Partial dependency, </a:t>
            </a:r>
            <a:r>
              <a:rPr lang="en-US" sz="2800" dirty="0" smtClean="0">
                <a:solidFill>
                  <a:srgbClr val="FF0000"/>
                </a:solidFill>
              </a:rPr>
              <a:t>we can divide the table, remove the attribute which is causing partial dependency, and move it to some other table where it fits in well.</a:t>
            </a:r>
            <a:endParaRPr lang="en-US" sz="2800" dirty="0">
              <a:solidFill>
                <a:srgbClr val="FF0000"/>
              </a:solidFill>
            </a:endParaRPr>
          </a:p>
        </p:txBody>
      </p:sp>
      <p:sp>
        <p:nvSpPr>
          <p:cNvPr id="4" name="Date Placeholder 3"/>
          <p:cNvSpPr>
            <a:spLocks noGrp="1"/>
          </p:cNvSpPr>
          <p:nvPr>
            <p:ph type="dt" sz="half" idx="10"/>
          </p:nvPr>
        </p:nvSpPr>
        <p:spPr/>
        <p:txBody>
          <a:bodyPr/>
          <a:lstStyle/>
          <a:p>
            <a:pPr>
              <a:defRPr/>
            </a:pPr>
            <a:r>
              <a:rPr lang="en-US" smtClean="0"/>
              <a:t>May 2012</a:t>
            </a:r>
            <a:endParaRPr lang="en-US"/>
          </a:p>
        </p:txBody>
      </p:sp>
      <p:sp>
        <p:nvSpPr>
          <p:cNvPr id="5" name="Footer Placeholder 4"/>
          <p:cNvSpPr>
            <a:spLocks noGrp="1"/>
          </p:cNvSpPr>
          <p:nvPr>
            <p:ph type="ftr" sz="quarter" idx="4294967295"/>
          </p:nvPr>
        </p:nvSpPr>
        <p:spPr>
          <a:xfrm>
            <a:off x="3124200" y="6365875"/>
            <a:ext cx="2895600" cy="365125"/>
          </a:xfrm>
          <a:prstGeom prst="rect">
            <a:avLst/>
          </a:prstGeom>
        </p:spPr>
        <p:txBody>
          <a:bodyPr/>
          <a:lstStyle/>
          <a:p>
            <a:pPr>
              <a:defRPr/>
            </a:pPr>
            <a:r>
              <a:rPr lang="en-US" smtClean="0"/>
              <a:t>91.2814</a:t>
            </a:r>
            <a:endParaRPr lang="en-US"/>
          </a:p>
        </p:txBody>
      </p:sp>
      <p:sp>
        <p:nvSpPr>
          <p:cNvPr id="6" name="Slide Number Placeholder 5"/>
          <p:cNvSpPr>
            <a:spLocks noGrp="1"/>
          </p:cNvSpPr>
          <p:nvPr>
            <p:ph type="sldNum" sz="quarter" idx="12"/>
          </p:nvPr>
        </p:nvSpPr>
        <p:spPr/>
        <p:txBody>
          <a:bodyPr/>
          <a:lstStyle/>
          <a:p>
            <a:pPr>
              <a:defRPr/>
            </a:pPr>
            <a:fld id="{4E011D8A-03CF-4A08-A53E-70BA6017222C}" type="slidenum">
              <a:rPr lang="en-US" smtClean="0"/>
              <a:pPr>
                <a:defRPr/>
              </a:pPr>
              <a:t>89</a:t>
            </a:fld>
            <a:endParaRPr lang="en-US"/>
          </a:p>
        </p:txBody>
      </p:sp>
    </p:spTree>
    <p:extLst>
      <p:ext uri="{BB962C8B-B14F-4D97-AF65-F5344CB8AC3E}">
        <p14:creationId xmlns:p14="http://schemas.microsoft.com/office/powerpoint/2010/main" val="980164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325562"/>
          </a:xfrm>
        </p:spPr>
        <p:txBody>
          <a:bodyPr>
            <a:normAutofit fontScale="90000"/>
          </a:bodyPr>
          <a:lstStyle/>
          <a:p>
            <a:pPr algn="l"/>
            <a:r>
              <a:rPr lang="en-US" dirty="0" smtClean="0"/>
              <a:t/>
            </a:r>
            <a:br>
              <a:rPr lang="en-US" dirty="0" smtClean="0"/>
            </a:br>
            <a:r>
              <a:rPr lang="en-US" dirty="0" smtClean="0"/>
              <a:t>Mapping Hierarchical Entities</a:t>
            </a:r>
            <a:br>
              <a:rPr lang="en-US" dirty="0" smtClean="0"/>
            </a:br>
            <a:r>
              <a:rPr lang="en-US" dirty="0" smtClean="0"/>
              <a:t> </a:t>
            </a:r>
            <a:r>
              <a:rPr lang="en-US" sz="3100" dirty="0" smtClean="0"/>
              <a:t>ER specialization or generalization comes in the form of hierarchical entity sets.</a:t>
            </a:r>
            <a:endParaRPr lang="en-US" dirty="0"/>
          </a:p>
        </p:txBody>
      </p:sp>
      <p:sp>
        <p:nvSpPr>
          <p:cNvPr id="4" name="Content Placeholder 3"/>
          <p:cNvSpPr>
            <a:spLocks noGrp="1"/>
          </p:cNvSpPr>
          <p:nvPr>
            <p:ph sz="half" idx="2"/>
          </p:nvPr>
        </p:nvSpPr>
        <p:spPr/>
        <p:txBody>
          <a:bodyPr>
            <a:normAutofit fontScale="77500" lnSpcReduction="20000"/>
          </a:bodyPr>
          <a:lstStyle/>
          <a:p>
            <a:r>
              <a:rPr lang="en-US" dirty="0" smtClean="0"/>
              <a:t>Create tables for all higher-level entities.</a:t>
            </a:r>
          </a:p>
          <a:p>
            <a:r>
              <a:rPr lang="en-US" dirty="0" smtClean="0"/>
              <a:t>Create tables for lower-level entities.</a:t>
            </a:r>
          </a:p>
          <a:p>
            <a:r>
              <a:rPr lang="en-US" dirty="0" smtClean="0"/>
              <a:t>Add primary keys of higher-level entities in the table of lower-level entities.</a:t>
            </a:r>
          </a:p>
          <a:p>
            <a:r>
              <a:rPr lang="en-US" dirty="0" smtClean="0"/>
              <a:t>In lower-level tables, add all other attributes of lower-level entities.</a:t>
            </a:r>
          </a:p>
          <a:p>
            <a:r>
              <a:rPr lang="en-US" dirty="0" smtClean="0"/>
              <a:t>Declare primary key of higher-level table and the primary key for lower-level table.</a:t>
            </a:r>
          </a:p>
          <a:p>
            <a:r>
              <a:rPr lang="en-US" dirty="0" smtClean="0"/>
              <a:t>Declare foreign key constraints.</a:t>
            </a:r>
          </a:p>
          <a:p>
            <a:endParaRPr lang="en-US" dirty="0"/>
          </a:p>
        </p:txBody>
      </p:sp>
      <p:pic>
        <p:nvPicPr>
          <p:cNvPr id="4098" name="Picture 2" descr="C:\Users\comp\Desktop\SWATI\dbms\inheritance.png"/>
          <p:cNvPicPr>
            <a:picLocks noGrp="1" noChangeAspect="1" noChangeArrowheads="1"/>
          </p:cNvPicPr>
          <p:nvPr>
            <p:ph sz="half" idx="1"/>
          </p:nvPr>
        </p:nvPicPr>
        <p:blipFill>
          <a:blip r:embed="rId2"/>
          <a:srcRect/>
          <a:stretch>
            <a:fillRect/>
          </a:stretch>
        </p:blipFill>
        <p:spPr bwMode="auto">
          <a:xfrm>
            <a:off x="457200" y="2013686"/>
            <a:ext cx="4038600" cy="4463314"/>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b="1" dirty="0" smtClean="0">
                <a:solidFill>
                  <a:srgbClr val="000000"/>
                </a:solidFill>
                <a:latin typeface="roboto"/>
              </a:rPr>
              <a:t>Third Normal Form (3NF)</a:t>
            </a:r>
            <a:br>
              <a:rPr lang="en-US" b="1" dirty="0" smtClean="0">
                <a:solidFill>
                  <a:srgbClr val="000000"/>
                </a:solidFill>
                <a:latin typeface="roboto"/>
              </a:rPr>
            </a:br>
            <a:endParaRPr lang="en-US" dirty="0" smtClean="0"/>
          </a:p>
        </p:txBody>
      </p:sp>
      <p:sp>
        <p:nvSpPr>
          <p:cNvPr id="22531"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dirty="0">
                <a:solidFill>
                  <a:srgbClr val="898989"/>
                </a:solidFill>
              </a:rPr>
              <a:t>May 2012</a:t>
            </a:r>
          </a:p>
        </p:txBody>
      </p:sp>
      <p:sp>
        <p:nvSpPr>
          <p:cNvPr id="2253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91.2814</a:t>
            </a:r>
          </a:p>
        </p:txBody>
      </p:sp>
      <p:sp>
        <p:nvSpPr>
          <p:cNvPr id="225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80C0DF-1D1C-46CA-A04A-3DCFF39FAB57}" type="slidenum">
              <a:rPr lang="en-US" sz="1200">
                <a:solidFill>
                  <a:srgbClr val="898989"/>
                </a:solidFill>
              </a:rPr>
              <a:pPr/>
              <a:t>90</a:t>
            </a:fld>
            <a:endParaRPr lang="en-US" sz="1200">
              <a:solidFill>
                <a:srgbClr val="898989"/>
              </a:solidFill>
            </a:endParaRPr>
          </a:p>
        </p:txBody>
      </p:sp>
      <p:sp>
        <p:nvSpPr>
          <p:cNvPr id="22534" name="Rectangle 5"/>
          <p:cNvSpPr>
            <a:spLocks noChangeArrowheads="1"/>
          </p:cNvSpPr>
          <p:nvPr/>
        </p:nvSpPr>
        <p:spPr bwMode="auto">
          <a:xfrm>
            <a:off x="304800" y="1219200"/>
            <a:ext cx="8686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pPr>
            <a:endParaRPr lang="en-US" b="1" dirty="0">
              <a:solidFill>
                <a:srgbClr val="000000"/>
              </a:solidFill>
              <a:latin typeface="roboto"/>
            </a:endParaRPr>
          </a:p>
          <a:p>
            <a:pPr>
              <a:lnSpc>
                <a:spcPct val="150000"/>
              </a:lnSpc>
            </a:pPr>
            <a:r>
              <a:rPr lang="en-US" dirty="0">
                <a:solidFill>
                  <a:srgbClr val="000000"/>
                </a:solidFill>
                <a:latin typeface="Arial" panose="020B0604020202020204" pitchFamily="34" charset="0"/>
              </a:rPr>
              <a:t>A table is said to be in the Third Normal Form when,</a:t>
            </a:r>
          </a:p>
          <a:p>
            <a:pPr>
              <a:lnSpc>
                <a:spcPct val="150000"/>
              </a:lnSpc>
              <a:buFont typeface="Calibri" panose="020F0502020204030204" pitchFamily="34" charset="0"/>
              <a:buAutoNum type="arabicPeriod"/>
            </a:pPr>
            <a:r>
              <a:rPr lang="en-US" dirty="0">
                <a:solidFill>
                  <a:srgbClr val="000000"/>
                </a:solidFill>
                <a:latin typeface="Arial" panose="020B0604020202020204" pitchFamily="34" charset="0"/>
              </a:rPr>
              <a:t>It is in the Second Normal form.</a:t>
            </a:r>
          </a:p>
          <a:p>
            <a:pPr>
              <a:lnSpc>
                <a:spcPct val="150000"/>
              </a:lnSpc>
              <a:buFont typeface="Calibri" panose="020F0502020204030204" pitchFamily="34" charset="0"/>
              <a:buAutoNum type="arabicPeriod"/>
            </a:pPr>
            <a:r>
              <a:rPr lang="en-US" dirty="0">
                <a:solidFill>
                  <a:srgbClr val="000000"/>
                </a:solidFill>
                <a:latin typeface="Arial" panose="020B0604020202020204" pitchFamily="34" charset="0"/>
              </a:rPr>
              <a:t>And, </a:t>
            </a:r>
            <a:r>
              <a:rPr lang="en-US" dirty="0">
                <a:solidFill>
                  <a:srgbClr val="FF0000"/>
                </a:solidFill>
                <a:latin typeface="Arial" panose="020B0604020202020204" pitchFamily="34" charset="0"/>
              </a:rPr>
              <a:t>it doesn't have Transitive Dependency.</a:t>
            </a:r>
          </a:p>
        </p:txBody>
      </p:sp>
    </p:spTree>
    <p:extLst>
      <p:ext uri="{BB962C8B-B14F-4D97-AF65-F5344CB8AC3E}">
        <p14:creationId xmlns:p14="http://schemas.microsoft.com/office/powerpoint/2010/main" val="2722135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nvPr>
        </p:nvGraphicFramePr>
        <p:xfrm>
          <a:off x="4319719" y="274638"/>
          <a:ext cx="4833940" cy="2438082"/>
        </p:xfrm>
        <a:graphic>
          <a:graphicData uri="http://schemas.openxmlformats.org/drawingml/2006/table">
            <a:tbl>
              <a:tblPr/>
              <a:tblGrid>
                <a:gridCol w="966788"/>
                <a:gridCol w="966788"/>
                <a:gridCol w="966788"/>
                <a:gridCol w="966788"/>
                <a:gridCol w="966788"/>
              </a:tblGrid>
              <a:tr h="757782">
                <a:tc>
                  <a:txBody>
                    <a:bodyPr/>
                    <a:lstStyle/>
                    <a:p>
                      <a:pPr algn="l" fontAlgn="t"/>
                      <a:r>
                        <a:rPr lang="en-US" b="1" dirty="0" err="1">
                          <a:effectLst/>
                        </a:rPr>
                        <a:t>student_id</a:t>
                      </a:r>
                      <a:endParaRPr lang="en-US" b="1"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dirty="0" err="1">
                          <a:effectLst/>
                        </a:rPr>
                        <a:t>reg_no</a:t>
                      </a:r>
                      <a:endParaRPr lang="en-US" b="1"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branch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address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61259">
                <a:tc>
                  <a:txBody>
                    <a:bodyPr/>
                    <a:lstStyle/>
                    <a:p>
                      <a:pPr algn="l"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Akon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07-WY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Kerala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1259">
                <a:tc>
                  <a:txBody>
                    <a:bodyPr/>
                    <a:lstStyle/>
                    <a:p>
                      <a:pPr algn="l" fontAlgn="t"/>
                      <a:r>
                        <a:rPr lang="en-US">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Akon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08-WY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Gujarat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757782">
                <a:tc>
                  <a:txBody>
                    <a:bodyPr/>
                    <a:lstStyle/>
                    <a:p>
                      <a:pPr algn="l" fontAlgn="t"/>
                      <a:r>
                        <a:rPr lang="en-US">
                          <a:effectLst/>
                        </a:rPr>
                        <a:t>12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Bkon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09-WY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Rajasthan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4" name="Date Placeholder 3"/>
          <p:cNvSpPr>
            <a:spLocks noGrp="1"/>
          </p:cNvSpPr>
          <p:nvPr>
            <p:ph type="dt" sz="half" idx="10"/>
          </p:nvPr>
        </p:nvSpPr>
        <p:spPr/>
        <p:txBody>
          <a:bodyPr/>
          <a:lstStyle/>
          <a:p>
            <a:pPr>
              <a:defRPr/>
            </a:pPr>
            <a:r>
              <a:rPr lang="en-US" smtClean="0"/>
              <a:t>May 2012</a:t>
            </a:r>
            <a:endParaRPr lang="en-US"/>
          </a:p>
        </p:txBody>
      </p:sp>
      <p:sp>
        <p:nvSpPr>
          <p:cNvPr id="5" name="Footer Placeholder 4"/>
          <p:cNvSpPr>
            <a:spLocks noGrp="1"/>
          </p:cNvSpPr>
          <p:nvPr>
            <p:ph type="ftr" sz="quarter" idx="4294967295"/>
          </p:nvPr>
        </p:nvSpPr>
        <p:spPr>
          <a:xfrm>
            <a:off x="3124200" y="6365875"/>
            <a:ext cx="2895600" cy="365125"/>
          </a:xfrm>
          <a:prstGeom prst="rect">
            <a:avLst/>
          </a:prstGeom>
        </p:spPr>
        <p:txBody>
          <a:bodyPr/>
          <a:lstStyle/>
          <a:p>
            <a:pPr>
              <a:defRPr/>
            </a:pPr>
            <a:r>
              <a:rPr lang="en-US" smtClean="0"/>
              <a:t>91.2814</a:t>
            </a:r>
            <a:endParaRPr lang="en-US"/>
          </a:p>
        </p:txBody>
      </p:sp>
      <p:sp>
        <p:nvSpPr>
          <p:cNvPr id="6" name="Slide Number Placeholder 5"/>
          <p:cNvSpPr>
            <a:spLocks noGrp="1"/>
          </p:cNvSpPr>
          <p:nvPr>
            <p:ph type="sldNum" sz="quarter" idx="12"/>
          </p:nvPr>
        </p:nvSpPr>
        <p:spPr/>
        <p:txBody>
          <a:bodyPr/>
          <a:lstStyle/>
          <a:p>
            <a:pPr>
              <a:defRPr/>
            </a:pPr>
            <a:fld id="{4E011D8A-03CF-4A08-A53E-70BA6017222C}" type="slidenum">
              <a:rPr lang="en-US" smtClean="0"/>
              <a:pPr>
                <a:defRPr/>
              </a:pPr>
              <a:t>91</a:t>
            </a:fld>
            <a:endParaRPr lang="en-US"/>
          </a:p>
        </p:txBody>
      </p:sp>
      <p:graphicFrame>
        <p:nvGraphicFramePr>
          <p:cNvPr id="8" name="Table 7"/>
          <p:cNvGraphicFramePr>
            <a:graphicFrameLocks noGrp="1"/>
          </p:cNvGraphicFramePr>
          <p:nvPr/>
        </p:nvGraphicFramePr>
        <p:xfrm>
          <a:off x="25759" y="289662"/>
          <a:ext cx="4165242" cy="2377337"/>
        </p:xfrm>
        <a:graphic>
          <a:graphicData uri="http://schemas.openxmlformats.org/drawingml/2006/table">
            <a:tbl>
              <a:tblPr/>
              <a:tblGrid>
                <a:gridCol w="1388414"/>
                <a:gridCol w="1388414"/>
                <a:gridCol w="1388414"/>
              </a:tblGrid>
              <a:tr h="919700">
                <a:tc>
                  <a:txBody>
                    <a:bodyPr/>
                    <a:lstStyle/>
                    <a:p>
                      <a:pPr algn="l" fontAlgn="t"/>
                      <a:r>
                        <a:rPr lang="en-US" b="1" dirty="0" err="1">
                          <a:effectLst/>
                        </a:rPr>
                        <a:t>subject_id</a:t>
                      </a:r>
                      <a:endParaRPr lang="en-US" b="1"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dirty="0" err="1">
                          <a:effectLst/>
                        </a:rPr>
                        <a:t>subject_name</a:t>
                      </a:r>
                      <a:endParaRPr lang="en-US" b="1"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teacher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85879">
                <a:tc>
                  <a:txBody>
                    <a:bodyPr/>
                    <a:lstStyle/>
                    <a:p>
                      <a:pPr algn="l"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Java Teacher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5879">
                <a:tc>
                  <a:txBody>
                    <a:bodyPr/>
                    <a:lstStyle/>
                    <a:p>
                      <a:pPr algn="l"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effectLst/>
                        </a:rPr>
                        <a:t>C++ Teacher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85879">
                <a:tc>
                  <a:txBody>
                    <a:bodyPr/>
                    <a:lstStyle/>
                    <a:p>
                      <a:pPr algn="l"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Php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err="1">
                          <a:effectLst/>
                        </a:rPr>
                        <a:t>Php</a:t>
                      </a:r>
                      <a:r>
                        <a:rPr lang="en-US" dirty="0">
                          <a:effectLst/>
                        </a:rPr>
                        <a:t> Teacher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graphicFrame>
        <p:nvGraphicFramePr>
          <p:cNvPr id="9" name="Table 8"/>
          <p:cNvGraphicFramePr>
            <a:graphicFrameLocks noGrp="1"/>
          </p:cNvGraphicFramePr>
          <p:nvPr/>
        </p:nvGraphicFramePr>
        <p:xfrm>
          <a:off x="1143000" y="4419600"/>
          <a:ext cx="6467476" cy="1706880"/>
        </p:xfrm>
        <a:graphic>
          <a:graphicData uri="http://schemas.openxmlformats.org/drawingml/2006/table">
            <a:tbl>
              <a:tblPr/>
              <a:tblGrid>
                <a:gridCol w="1616869"/>
                <a:gridCol w="1616869"/>
                <a:gridCol w="1616869"/>
                <a:gridCol w="1616869"/>
              </a:tblGrid>
              <a:tr h="0">
                <a:tc>
                  <a:txBody>
                    <a:bodyPr/>
                    <a:lstStyle/>
                    <a:p>
                      <a:pPr algn="l" fontAlgn="t"/>
                      <a:r>
                        <a:rPr lang="en-US" b="1" dirty="0" err="1">
                          <a:effectLst/>
                        </a:rPr>
                        <a:t>score_id</a:t>
                      </a:r>
                      <a:endParaRPr lang="en-US" b="1"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student_id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subject_id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marks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70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75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80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933857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Transitive Dependency?</a:t>
            </a:r>
            <a:br>
              <a:rPr lang="en-US" b="1" dirty="0"/>
            </a:br>
            <a:endParaRPr lang="en-US" dirty="0"/>
          </a:p>
        </p:txBody>
      </p:sp>
      <p:sp>
        <p:nvSpPr>
          <p:cNvPr id="3" name="Content Placeholder 2"/>
          <p:cNvSpPr>
            <a:spLocks noGrp="1"/>
          </p:cNvSpPr>
          <p:nvPr>
            <p:ph idx="1"/>
          </p:nvPr>
        </p:nvSpPr>
        <p:spPr>
          <a:xfrm>
            <a:off x="152400" y="2590800"/>
            <a:ext cx="8839200" cy="4525963"/>
          </a:xfrm>
        </p:spPr>
        <p:txBody>
          <a:bodyPr/>
          <a:lstStyle/>
          <a:p>
            <a:r>
              <a:rPr lang="en-US" sz="2800" b="1" dirty="0" err="1"/>
              <a:t>student_id</a:t>
            </a:r>
            <a:r>
              <a:rPr lang="en-US" sz="2800" b="1" dirty="0"/>
              <a:t> + </a:t>
            </a:r>
            <a:r>
              <a:rPr lang="en-US" sz="2800" b="1" dirty="0" err="1"/>
              <a:t>subject_id</a:t>
            </a:r>
            <a:r>
              <a:rPr lang="en-US" sz="2800" dirty="0" smtClean="0"/>
              <a:t>.----</a:t>
            </a:r>
            <a:r>
              <a:rPr lang="en-US" sz="2800" dirty="0" err="1" smtClean="0"/>
              <a:t>pk</a:t>
            </a:r>
            <a:endParaRPr lang="en-US" sz="2800" dirty="0" smtClean="0"/>
          </a:p>
          <a:p>
            <a:r>
              <a:rPr lang="en-US" sz="2800" dirty="0" err="1" smtClean="0">
                <a:solidFill>
                  <a:srgbClr val="FF0000"/>
                </a:solidFill>
              </a:rPr>
              <a:t>exam_name</a:t>
            </a:r>
            <a:r>
              <a:rPr lang="en-US" sz="2800" dirty="0" smtClean="0">
                <a:solidFill>
                  <a:srgbClr val="FF0000"/>
                </a:solidFill>
              </a:rPr>
              <a:t> is </a:t>
            </a:r>
            <a:r>
              <a:rPr lang="en-US" sz="2800" dirty="0" smtClean="0"/>
              <a:t>dependent on</a:t>
            </a:r>
            <a:r>
              <a:rPr lang="en-US" sz="2800" dirty="0" smtClean="0">
                <a:solidFill>
                  <a:srgbClr val="FF0000"/>
                </a:solidFill>
              </a:rPr>
              <a:t> both </a:t>
            </a:r>
            <a:r>
              <a:rPr lang="en-US" sz="2800" dirty="0" err="1" smtClean="0">
                <a:solidFill>
                  <a:srgbClr val="FF0000"/>
                </a:solidFill>
              </a:rPr>
              <a:t>student_id</a:t>
            </a:r>
            <a:r>
              <a:rPr lang="en-US" sz="2800" dirty="0" smtClean="0">
                <a:solidFill>
                  <a:srgbClr val="FF0000"/>
                </a:solidFill>
              </a:rPr>
              <a:t> and </a:t>
            </a:r>
            <a:r>
              <a:rPr lang="en-US" sz="2800" dirty="0" err="1" smtClean="0">
                <a:solidFill>
                  <a:srgbClr val="FF0000"/>
                </a:solidFill>
              </a:rPr>
              <a:t>subject_id</a:t>
            </a:r>
            <a:r>
              <a:rPr lang="en-US" sz="2800" dirty="0" smtClean="0">
                <a:solidFill>
                  <a:srgbClr val="FF0000"/>
                </a:solidFill>
              </a:rPr>
              <a:t>.</a:t>
            </a:r>
          </a:p>
          <a:p>
            <a:r>
              <a:rPr lang="en-US" sz="2800" dirty="0" err="1" smtClean="0"/>
              <a:t>total_marks</a:t>
            </a:r>
            <a:r>
              <a:rPr lang="en-US" sz="2800" dirty="0" smtClean="0"/>
              <a:t> depends on </a:t>
            </a:r>
            <a:r>
              <a:rPr lang="en-US" sz="2800" dirty="0" err="1" smtClean="0"/>
              <a:t>exam_name</a:t>
            </a:r>
            <a:r>
              <a:rPr lang="en-US" sz="2800" dirty="0" smtClean="0"/>
              <a:t> as with exam type the total score changes</a:t>
            </a:r>
          </a:p>
          <a:p>
            <a:r>
              <a:rPr lang="en-US" sz="2800" dirty="0"/>
              <a:t>This is </a:t>
            </a:r>
            <a:r>
              <a:rPr lang="en-US" sz="2800" b="1" dirty="0"/>
              <a:t>Transitive Dependency</a:t>
            </a:r>
            <a:r>
              <a:rPr lang="en-US" sz="2800" dirty="0"/>
              <a:t>. When a non-prime attribute depends on other non-prime attributes rather than depending upon the prime attributes or primary key.</a:t>
            </a:r>
            <a:endParaRPr lang="en-US" sz="2800" dirty="0"/>
          </a:p>
        </p:txBody>
      </p:sp>
      <p:sp>
        <p:nvSpPr>
          <p:cNvPr id="4" name="Date Placeholder 3"/>
          <p:cNvSpPr>
            <a:spLocks noGrp="1"/>
          </p:cNvSpPr>
          <p:nvPr>
            <p:ph type="dt" sz="half" idx="10"/>
          </p:nvPr>
        </p:nvSpPr>
        <p:spPr/>
        <p:txBody>
          <a:bodyPr/>
          <a:lstStyle/>
          <a:p>
            <a:pPr>
              <a:defRPr/>
            </a:pPr>
            <a:r>
              <a:rPr lang="en-US" smtClean="0"/>
              <a:t>May 2012</a:t>
            </a:r>
            <a:endParaRPr lang="en-US"/>
          </a:p>
        </p:txBody>
      </p:sp>
      <p:sp>
        <p:nvSpPr>
          <p:cNvPr id="5" name="Footer Placeholder 4"/>
          <p:cNvSpPr>
            <a:spLocks noGrp="1"/>
          </p:cNvSpPr>
          <p:nvPr>
            <p:ph type="ftr" sz="quarter" idx="4294967295"/>
          </p:nvPr>
        </p:nvSpPr>
        <p:spPr>
          <a:xfrm>
            <a:off x="3124200" y="6365875"/>
            <a:ext cx="2895600" cy="365125"/>
          </a:xfrm>
          <a:prstGeom prst="rect">
            <a:avLst/>
          </a:prstGeom>
        </p:spPr>
        <p:txBody>
          <a:bodyPr/>
          <a:lstStyle/>
          <a:p>
            <a:pPr>
              <a:defRPr/>
            </a:pPr>
            <a:r>
              <a:rPr lang="en-US" smtClean="0"/>
              <a:t>91.2814</a:t>
            </a:r>
            <a:endParaRPr lang="en-US"/>
          </a:p>
        </p:txBody>
      </p:sp>
      <p:sp>
        <p:nvSpPr>
          <p:cNvPr id="6" name="Slide Number Placeholder 5"/>
          <p:cNvSpPr>
            <a:spLocks noGrp="1"/>
          </p:cNvSpPr>
          <p:nvPr>
            <p:ph type="sldNum" sz="quarter" idx="12"/>
          </p:nvPr>
        </p:nvSpPr>
        <p:spPr/>
        <p:txBody>
          <a:bodyPr/>
          <a:lstStyle/>
          <a:p>
            <a:pPr>
              <a:defRPr/>
            </a:pPr>
            <a:fld id="{4E011D8A-03CF-4A08-A53E-70BA6017222C}" type="slidenum">
              <a:rPr lang="en-US" smtClean="0"/>
              <a:pPr>
                <a:defRPr/>
              </a:pPr>
              <a:t>92</a:t>
            </a:fld>
            <a:endParaRPr lang="en-US"/>
          </a:p>
        </p:txBody>
      </p:sp>
      <p:graphicFrame>
        <p:nvGraphicFramePr>
          <p:cNvPr id="8" name="Table 7"/>
          <p:cNvGraphicFramePr>
            <a:graphicFrameLocks noGrp="1"/>
          </p:cNvGraphicFramePr>
          <p:nvPr/>
        </p:nvGraphicFramePr>
        <p:xfrm>
          <a:off x="381000" y="990600"/>
          <a:ext cx="8229600" cy="1706880"/>
        </p:xfrm>
        <a:graphic>
          <a:graphicData uri="http://schemas.openxmlformats.org/drawingml/2006/table">
            <a:tbl>
              <a:tblPr/>
              <a:tblGrid>
                <a:gridCol w="1371600"/>
                <a:gridCol w="1371600"/>
                <a:gridCol w="1371600"/>
                <a:gridCol w="1371600"/>
                <a:gridCol w="1371600"/>
                <a:gridCol w="1371600"/>
              </a:tblGrid>
              <a:tr h="0">
                <a:tc>
                  <a:txBody>
                    <a:bodyPr/>
                    <a:lstStyle/>
                    <a:p>
                      <a:pPr algn="l" fontAlgn="t"/>
                      <a:r>
                        <a:rPr lang="en-US" b="1" dirty="0" err="1">
                          <a:effectLst/>
                        </a:rPr>
                        <a:t>score_id</a:t>
                      </a:r>
                      <a:endParaRPr lang="en-US" b="1"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student_id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dirty="0" err="1">
                          <a:effectLst/>
                        </a:rPr>
                        <a:t>subject_id</a:t>
                      </a:r>
                      <a:endParaRPr lang="en-US" b="1"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dirty="0">
                          <a:effectLst/>
                        </a:rPr>
                        <a:t>marks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exam_name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total_marks</a:t>
                      </a:r>
                    </a:p>
                  </a:txBody>
                  <a:tcPr marL="76200" marR="76200" marT="76200" marB="76200">
                    <a:lnL w="9525" cap="flat" cmpd="sng" algn="ctr">
                      <a:solidFill>
                        <a:srgbClr val="DDDDDD"/>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5242425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remove Transitive Dependency?</a:t>
            </a:r>
            <a:br>
              <a:rPr lang="en-US" b="1" dirty="0"/>
            </a:br>
            <a:endParaRPr lang="en-US" dirty="0"/>
          </a:p>
        </p:txBody>
      </p:sp>
      <p:sp>
        <p:nvSpPr>
          <p:cNvPr id="3" name="Content Placeholder 2"/>
          <p:cNvSpPr>
            <a:spLocks noGrp="1"/>
          </p:cNvSpPr>
          <p:nvPr>
            <p:ph idx="1"/>
          </p:nvPr>
        </p:nvSpPr>
        <p:spPr>
          <a:xfrm>
            <a:off x="457200" y="1295400"/>
            <a:ext cx="8229600" cy="4830763"/>
          </a:xfrm>
        </p:spPr>
        <p:txBody>
          <a:bodyPr/>
          <a:lstStyle/>
          <a:p>
            <a:r>
              <a:rPr lang="en-US" sz="2800" dirty="0" smtClean="0"/>
              <a:t>Take out the columns </a:t>
            </a:r>
            <a:r>
              <a:rPr lang="en-US" sz="2800" dirty="0" err="1" smtClean="0"/>
              <a:t>exam_name</a:t>
            </a:r>
            <a:r>
              <a:rPr lang="en-US" sz="2800" dirty="0" smtClean="0"/>
              <a:t> and </a:t>
            </a:r>
            <a:r>
              <a:rPr lang="en-US" sz="2800" dirty="0" err="1" smtClean="0"/>
              <a:t>total_marks</a:t>
            </a:r>
            <a:r>
              <a:rPr lang="en-US" sz="2800" dirty="0" smtClean="0"/>
              <a:t> from Score table and </a:t>
            </a:r>
            <a:r>
              <a:rPr lang="en-US" sz="2800" dirty="0" smtClean="0">
                <a:solidFill>
                  <a:srgbClr val="FF0000"/>
                </a:solidFill>
              </a:rPr>
              <a:t>put them in an Exam table </a:t>
            </a:r>
            <a:r>
              <a:rPr lang="en-US" sz="2800" dirty="0" smtClean="0"/>
              <a:t>and use the </a:t>
            </a:r>
            <a:r>
              <a:rPr lang="en-US" sz="2800" dirty="0" err="1" smtClean="0"/>
              <a:t>exam_id</a:t>
            </a:r>
            <a:r>
              <a:rPr lang="en-US" sz="2800" dirty="0" smtClean="0"/>
              <a:t> wherever required.</a:t>
            </a:r>
            <a:endParaRPr lang="en-US" sz="2800" dirty="0"/>
          </a:p>
        </p:txBody>
      </p:sp>
      <p:sp>
        <p:nvSpPr>
          <p:cNvPr id="4" name="Date Placeholder 3"/>
          <p:cNvSpPr>
            <a:spLocks noGrp="1"/>
          </p:cNvSpPr>
          <p:nvPr>
            <p:ph type="dt" sz="half" idx="10"/>
          </p:nvPr>
        </p:nvSpPr>
        <p:spPr/>
        <p:txBody>
          <a:bodyPr/>
          <a:lstStyle/>
          <a:p>
            <a:pPr>
              <a:defRPr/>
            </a:pPr>
            <a:r>
              <a:rPr lang="en-US" smtClean="0"/>
              <a:t>May 2012</a:t>
            </a:r>
            <a:endParaRPr lang="en-US"/>
          </a:p>
        </p:txBody>
      </p:sp>
      <p:sp>
        <p:nvSpPr>
          <p:cNvPr id="5" name="Footer Placeholder 4"/>
          <p:cNvSpPr>
            <a:spLocks noGrp="1"/>
          </p:cNvSpPr>
          <p:nvPr>
            <p:ph type="ftr" sz="quarter" idx="4294967295"/>
          </p:nvPr>
        </p:nvSpPr>
        <p:spPr>
          <a:xfrm>
            <a:off x="3124200" y="6365875"/>
            <a:ext cx="2895600" cy="365125"/>
          </a:xfrm>
          <a:prstGeom prst="rect">
            <a:avLst/>
          </a:prstGeom>
        </p:spPr>
        <p:txBody>
          <a:bodyPr/>
          <a:lstStyle/>
          <a:p>
            <a:pPr>
              <a:defRPr/>
            </a:pPr>
            <a:r>
              <a:rPr lang="en-US" smtClean="0"/>
              <a:t>91.2814</a:t>
            </a:r>
            <a:endParaRPr lang="en-US"/>
          </a:p>
        </p:txBody>
      </p:sp>
      <p:sp>
        <p:nvSpPr>
          <p:cNvPr id="6" name="Slide Number Placeholder 5"/>
          <p:cNvSpPr>
            <a:spLocks noGrp="1"/>
          </p:cNvSpPr>
          <p:nvPr>
            <p:ph type="sldNum" sz="quarter" idx="12"/>
          </p:nvPr>
        </p:nvSpPr>
        <p:spPr/>
        <p:txBody>
          <a:bodyPr/>
          <a:lstStyle/>
          <a:p>
            <a:pPr>
              <a:defRPr/>
            </a:pPr>
            <a:fld id="{4E011D8A-03CF-4A08-A53E-70BA6017222C}" type="slidenum">
              <a:rPr lang="en-US" smtClean="0"/>
              <a:pPr>
                <a:defRPr/>
              </a:pPr>
              <a:t>93</a:t>
            </a:fld>
            <a:endParaRPr lang="en-US"/>
          </a:p>
        </p:txBody>
      </p:sp>
      <p:graphicFrame>
        <p:nvGraphicFramePr>
          <p:cNvPr id="8" name="Table 7"/>
          <p:cNvGraphicFramePr>
            <a:graphicFrameLocks noGrp="1"/>
          </p:cNvGraphicFramePr>
          <p:nvPr/>
        </p:nvGraphicFramePr>
        <p:xfrm>
          <a:off x="1367240" y="2800351"/>
          <a:ext cx="6467475" cy="1645920"/>
        </p:xfrm>
        <a:graphic>
          <a:graphicData uri="http://schemas.openxmlformats.org/drawingml/2006/table">
            <a:tbl>
              <a:tblPr/>
              <a:tblGrid>
                <a:gridCol w="1293495"/>
                <a:gridCol w="1293495"/>
                <a:gridCol w="1293495"/>
                <a:gridCol w="1293495"/>
                <a:gridCol w="1293495"/>
              </a:tblGrid>
              <a:tr h="0">
                <a:tc>
                  <a:txBody>
                    <a:bodyPr/>
                    <a:lstStyle/>
                    <a:p>
                      <a:endParaRPr lang="en-US" dirty="0"/>
                    </a:p>
                  </a:txBody>
                  <a:tcPr>
                    <a:lnB w="9525" cap="flat" cmpd="sng" algn="ctr">
                      <a:solidFill>
                        <a:srgbClr val="DDDDDD"/>
                      </a:solidFill>
                      <a:prstDash val="solid"/>
                      <a:round/>
                      <a:headEnd type="none" w="med" len="med"/>
                      <a:tailEnd type="none" w="med" len="med"/>
                    </a:lnB>
                  </a:tcPr>
                </a:tc>
                <a:tc>
                  <a:txBody>
                    <a:bodyPr/>
                    <a:lstStyle/>
                    <a:p>
                      <a:endParaRPr lang="en-US"/>
                    </a:p>
                  </a:txBody>
                  <a:tcPr>
                    <a:lnB w="9525" cap="flat" cmpd="sng" algn="ctr">
                      <a:solidFill>
                        <a:srgbClr val="DDDDDD"/>
                      </a:solidFill>
                      <a:prstDash val="solid"/>
                      <a:round/>
                      <a:headEnd type="none" w="med" len="med"/>
                      <a:tailEnd type="none" w="med" len="med"/>
                    </a:lnB>
                  </a:tcPr>
                </a:tc>
                <a:tc>
                  <a:txBody>
                    <a:bodyPr/>
                    <a:lstStyle/>
                    <a:p>
                      <a:endParaRPr lang="en-US" dirty="0"/>
                    </a:p>
                  </a:txBody>
                  <a:tcPr>
                    <a:lnB w="9525" cap="flat" cmpd="sng" algn="ctr">
                      <a:solidFill>
                        <a:srgbClr val="DDDDDD"/>
                      </a:solidFill>
                      <a:prstDash val="solid"/>
                      <a:round/>
                      <a:headEnd type="none" w="med" len="med"/>
                      <a:tailEnd type="none" w="med" len="med"/>
                    </a:lnB>
                  </a:tcPr>
                </a:tc>
                <a:tc>
                  <a:txBody>
                    <a:bodyPr/>
                    <a:lstStyle/>
                    <a:p>
                      <a:endParaRPr lang="en-US"/>
                    </a:p>
                  </a:txBody>
                  <a:tcPr>
                    <a:lnB w="9525" cap="flat" cmpd="sng" algn="ctr">
                      <a:solidFill>
                        <a:srgbClr val="DDDDDD"/>
                      </a:solidFill>
                      <a:prstDash val="solid"/>
                      <a:round/>
                      <a:headEnd type="none" w="med" len="med"/>
                      <a:tailEnd type="none" w="med" len="med"/>
                    </a:lnB>
                  </a:tcPr>
                </a:tc>
                <a:tc>
                  <a:txBody>
                    <a:bodyPr/>
                    <a:lstStyle/>
                    <a:p>
                      <a:endParaRPr lang="en-US"/>
                    </a:p>
                  </a:txBody>
                  <a:tcPr>
                    <a:lnB w="9525" cap="flat" cmpd="sng" algn="ctr">
                      <a:solidFill>
                        <a:srgbClr val="DDDDDD"/>
                      </a:solidFill>
                      <a:prstDash val="solid"/>
                      <a:round/>
                      <a:headEnd type="none" w="med" len="med"/>
                      <a:tailEnd type="none" w="med" len="med"/>
                    </a:lnB>
                  </a:tcPr>
                </a:tc>
              </a:tr>
              <a:tr h="0">
                <a:tc>
                  <a:txBody>
                    <a:bodyPr/>
                    <a:lstStyle/>
                    <a:p>
                      <a:pPr algn="l" fontAlgn="t"/>
                      <a:r>
                        <a:rPr lang="en-US" b="1">
                          <a:effectLst/>
                        </a:rPr>
                        <a:t>score_id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student_id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subject_id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marks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exam_id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endParaRPr lang="en-US" dirty="0"/>
                    </a:p>
                  </a:txBody>
                  <a:tcPr>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
        <p:nvSpPr>
          <p:cNvPr id="9" name="Rectangle 2"/>
          <p:cNvSpPr>
            <a:spLocks noChangeArrowheads="1"/>
          </p:cNvSpPr>
          <p:nvPr/>
        </p:nvSpPr>
        <p:spPr bwMode="auto">
          <a:xfrm>
            <a:off x="1338263" y="3040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
            </a:r>
            <a:br>
              <a:rPr kumimoji="0" lang="en-US" sz="2400" b="0" i="0" u="none" strike="noStrike" cap="none" normalizeH="0" baseline="0" smtClean="0">
                <a:ln>
                  <a:noFill/>
                </a:ln>
                <a:solidFill>
                  <a:schemeClr val="tx1"/>
                </a:solidFill>
                <a:effectLst/>
                <a:latin typeface="Times New Roman" panose="02020603050405020304" pitchFamily="18" charset="0"/>
              </a:rPr>
            </a:br>
            <a:endParaRPr kumimoji="0" lang="en-US" sz="2400" b="0" i="0" u="none" strike="noStrike" cap="none" normalizeH="0" baseline="0" smtClean="0">
              <a:ln>
                <a:noFill/>
              </a:ln>
              <a:solidFill>
                <a:schemeClr val="tx1"/>
              </a:solidFill>
              <a:effectLst/>
              <a:latin typeface="Times New Roman" panose="02020603050405020304" pitchFamily="18" charset="0"/>
            </a:endParaRPr>
          </a:p>
        </p:txBody>
      </p:sp>
      <p:graphicFrame>
        <p:nvGraphicFramePr>
          <p:cNvPr id="10" name="Table 9"/>
          <p:cNvGraphicFramePr>
            <a:graphicFrameLocks noGrp="1"/>
          </p:cNvGraphicFramePr>
          <p:nvPr/>
        </p:nvGraphicFramePr>
        <p:xfrm>
          <a:off x="1447800" y="4780434"/>
          <a:ext cx="6467475" cy="1706880"/>
        </p:xfrm>
        <a:graphic>
          <a:graphicData uri="http://schemas.openxmlformats.org/drawingml/2006/table">
            <a:tbl>
              <a:tblPr/>
              <a:tblGrid>
                <a:gridCol w="2155825"/>
                <a:gridCol w="2155825"/>
                <a:gridCol w="2155825"/>
              </a:tblGrid>
              <a:tr h="0">
                <a:tc>
                  <a:txBody>
                    <a:bodyPr/>
                    <a:lstStyle/>
                    <a:p>
                      <a:pPr algn="l" fontAlgn="t"/>
                      <a:r>
                        <a:rPr lang="en-US" b="1" dirty="0" err="1" smtClean="0">
                          <a:effectLst/>
                        </a:rPr>
                        <a:t>Exam_id</a:t>
                      </a:r>
                      <a:endParaRPr lang="en-US" b="1"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exam_name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total_marks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Workshop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200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Mains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70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Practicals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30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1120355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000" y="76200"/>
            <a:ext cx="8229600" cy="1143000"/>
          </a:xfrm>
        </p:spPr>
        <p:txBody>
          <a:bodyPr/>
          <a:lstStyle/>
          <a:p>
            <a:pPr eaLnBrk="1" hangingPunct="1"/>
            <a:r>
              <a:rPr lang="en-CA" b="1" smtClean="0">
                <a:latin typeface="Arial" panose="020B0604020202020204" pitchFamily="34" charset="0"/>
              </a:rPr>
              <a:t>Third Normal Form</a:t>
            </a:r>
            <a:endParaRPr lang="en-US" b="1" smtClean="0">
              <a:latin typeface="Arial" panose="020B0604020202020204" pitchFamily="34" charset="0"/>
            </a:endParaRPr>
          </a:p>
        </p:txBody>
      </p:sp>
      <p:sp>
        <p:nvSpPr>
          <p:cNvPr id="17"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378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DDE0EA-6DBA-43BB-9EAC-DE059C2F38CD}" type="slidenum">
              <a:rPr lang="en-US" sz="1200">
                <a:solidFill>
                  <a:srgbClr val="898989"/>
                </a:solidFill>
                <a:latin typeface="Times New Roman" panose="02020603050405020304" pitchFamily="18" charset="0"/>
              </a:rPr>
              <a:pPr>
                <a:spcBef>
                  <a:spcPct val="0"/>
                </a:spcBef>
                <a:buFontTx/>
                <a:buNone/>
              </a:pPr>
              <a:t>94</a:t>
            </a:fld>
            <a:endParaRPr lang="en-US" sz="1200">
              <a:solidFill>
                <a:srgbClr val="898989"/>
              </a:solidFill>
              <a:latin typeface="Times New Roman" panose="02020603050405020304" pitchFamily="18" charset="0"/>
            </a:endParaRPr>
          </a:p>
        </p:txBody>
      </p:sp>
      <p:sp>
        <p:nvSpPr>
          <p:cNvPr id="37893" name="Text Box 4"/>
          <p:cNvSpPr txBox="1">
            <a:spLocks noChangeArrowheads="1"/>
          </p:cNvSpPr>
          <p:nvPr/>
        </p:nvSpPr>
        <p:spPr bwMode="auto">
          <a:xfrm>
            <a:off x="787400" y="1993900"/>
            <a:ext cx="1600200" cy="5334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u="sng">
                <a:latin typeface="Times New Roman" panose="02020603050405020304" pitchFamily="18" charset="0"/>
              </a:rPr>
              <a:t>EmpNum</a:t>
            </a:r>
          </a:p>
        </p:txBody>
      </p:sp>
      <p:sp>
        <p:nvSpPr>
          <p:cNvPr id="37894" name="Text Box 5"/>
          <p:cNvSpPr txBox="1">
            <a:spLocks noChangeArrowheads="1"/>
          </p:cNvSpPr>
          <p:nvPr/>
        </p:nvSpPr>
        <p:spPr bwMode="auto">
          <a:xfrm>
            <a:off x="2387600" y="1993900"/>
            <a:ext cx="1600200" cy="5334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EmpName</a:t>
            </a:r>
          </a:p>
        </p:txBody>
      </p:sp>
      <p:sp>
        <p:nvSpPr>
          <p:cNvPr id="37895" name="Text Box 6"/>
          <p:cNvSpPr txBox="1">
            <a:spLocks noChangeArrowheads="1"/>
          </p:cNvSpPr>
          <p:nvPr/>
        </p:nvSpPr>
        <p:spPr bwMode="auto">
          <a:xfrm>
            <a:off x="3987800" y="1993900"/>
            <a:ext cx="1600200" cy="5334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DeptNum</a:t>
            </a:r>
          </a:p>
        </p:txBody>
      </p:sp>
      <p:sp>
        <p:nvSpPr>
          <p:cNvPr id="37896" name="Text Box 7"/>
          <p:cNvSpPr txBox="1">
            <a:spLocks noChangeArrowheads="1"/>
          </p:cNvSpPr>
          <p:nvPr/>
        </p:nvSpPr>
        <p:spPr bwMode="auto">
          <a:xfrm>
            <a:off x="5588000" y="1993900"/>
            <a:ext cx="1676400" cy="5334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DeptName</a:t>
            </a:r>
          </a:p>
        </p:txBody>
      </p:sp>
      <p:sp>
        <p:nvSpPr>
          <p:cNvPr id="37897" name="Freeform 8"/>
          <p:cNvSpPr>
            <a:spLocks/>
          </p:cNvSpPr>
          <p:nvPr/>
        </p:nvSpPr>
        <p:spPr bwMode="auto">
          <a:xfrm>
            <a:off x="1473200" y="1612900"/>
            <a:ext cx="1752600" cy="381000"/>
          </a:xfrm>
          <a:custGeom>
            <a:avLst/>
            <a:gdLst>
              <a:gd name="T0" fmla="*/ 0 w 1104"/>
              <a:gd name="T1" fmla="*/ 2147483646 h 240"/>
              <a:gd name="T2" fmla="*/ 0 w 1104"/>
              <a:gd name="T3" fmla="*/ 0 h 240"/>
              <a:gd name="T4" fmla="*/ 2147483646 w 1104"/>
              <a:gd name="T5" fmla="*/ 0 h 240"/>
              <a:gd name="T6" fmla="*/ 2147483646 w 1104"/>
              <a:gd name="T7" fmla="*/ 21474836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4" h="240">
                <a:moveTo>
                  <a:pt x="0" y="240"/>
                </a:moveTo>
                <a:lnTo>
                  <a:pt x="0" y="0"/>
                </a:lnTo>
                <a:lnTo>
                  <a:pt x="1104" y="0"/>
                </a:lnTo>
                <a:lnTo>
                  <a:pt x="1104" y="240"/>
                </a:ln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8" name="Freeform 9"/>
          <p:cNvSpPr>
            <a:spLocks/>
          </p:cNvSpPr>
          <p:nvPr/>
        </p:nvSpPr>
        <p:spPr bwMode="auto">
          <a:xfrm>
            <a:off x="3225800" y="1612900"/>
            <a:ext cx="1524000" cy="381000"/>
          </a:xfrm>
          <a:custGeom>
            <a:avLst/>
            <a:gdLst>
              <a:gd name="T0" fmla="*/ 0 w 960"/>
              <a:gd name="T1" fmla="*/ 0 h 240"/>
              <a:gd name="T2" fmla="*/ 2147483646 w 960"/>
              <a:gd name="T3" fmla="*/ 0 h 240"/>
              <a:gd name="T4" fmla="*/ 2147483646 w 960"/>
              <a:gd name="T5" fmla="*/ 2147483646 h 240"/>
              <a:gd name="T6" fmla="*/ 0 60000 65536"/>
              <a:gd name="T7" fmla="*/ 0 60000 65536"/>
              <a:gd name="T8" fmla="*/ 0 60000 65536"/>
            </a:gdLst>
            <a:ahLst/>
            <a:cxnLst>
              <a:cxn ang="T6">
                <a:pos x="T0" y="T1"/>
              </a:cxn>
              <a:cxn ang="T7">
                <a:pos x="T2" y="T3"/>
              </a:cxn>
              <a:cxn ang="T8">
                <a:pos x="T4" y="T5"/>
              </a:cxn>
            </a:cxnLst>
            <a:rect l="0" t="0" r="r" b="b"/>
            <a:pathLst>
              <a:path w="960" h="240">
                <a:moveTo>
                  <a:pt x="0" y="0"/>
                </a:moveTo>
                <a:lnTo>
                  <a:pt x="960" y="0"/>
                </a:lnTo>
                <a:lnTo>
                  <a:pt x="960" y="240"/>
                </a:ln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9" name="Freeform 10"/>
          <p:cNvSpPr>
            <a:spLocks/>
          </p:cNvSpPr>
          <p:nvPr/>
        </p:nvSpPr>
        <p:spPr bwMode="auto">
          <a:xfrm>
            <a:off x="4749800" y="1612900"/>
            <a:ext cx="1524000" cy="381000"/>
          </a:xfrm>
          <a:custGeom>
            <a:avLst/>
            <a:gdLst>
              <a:gd name="T0" fmla="*/ 0 w 960"/>
              <a:gd name="T1" fmla="*/ 0 h 240"/>
              <a:gd name="T2" fmla="*/ 2147483646 w 960"/>
              <a:gd name="T3" fmla="*/ 0 h 240"/>
              <a:gd name="T4" fmla="*/ 2147483646 w 960"/>
              <a:gd name="T5" fmla="*/ 2147483646 h 240"/>
              <a:gd name="T6" fmla="*/ 0 60000 65536"/>
              <a:gd name="T7" fmla="*/ 0 60000 65536"/>
              <a:gd name="T8" fmla="*/ 0 60000 65536"/>
            </a:gdLst>
            <a:ahLst/>
            <a:cxnLst>
              <a:cxn ang="T6">
                <a:pos x="T0" y="T1"/>
              </a:cxn>
              <a:cxn ang="T7">
                <a:pos x="T2" y="T3"/>
              </a:cxn>
              <a:cxn ang="T8">
                <a:pos x="T4" y="T5"/>
              </a:cxn>
            </a:cxnLst>
            <a:rect l="0" t="0" r="r" b="b"/>
            <a:pathLst>
              <a:path w="960" h="240">
                <a:moveTo>
                  <a:pt x="0" y="0"/>
                </a:moveTo>
                <a:lnTo>
                  <a:pt x="960" y="0"/>
                </a:lnTo>
                <a:lnTo>
                  <a:pt x="960" y="240"/>
                </a:ln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0" name="Freeform 11"/>
          <p:cNvSpPr>
            <a:spLocks/>
          </p:cNvSpPr>
          <p:nvPr/>
        </p:nvSpPr>
        <p:spPr bwMode="auto">
          <a:xfrm>
            <a:off x="4978400" y="2527300"/>
            <a:ext cx="1447800" cy="457200"/>
          </a:xfrm>
          <a:custGeom>
            <a:avLst/>
            <a:gdLst>
              <a:gd name="T0" fmla="*/ 0 w 912"/>
              <a:gd name="T1" fmla="*/ 0 h 288"/>
              <a:gd name="T2" fmla="*/ 0 w 912"/>
              <a:gd name="T3" fmla="*/ 2147483646 h 288"/>
              <a:gd name="T4" fmla="*/ 2147483646 w 912"/>
              <a:gd name="T5" fmla="*/ 2147483646 h 288"/>
              <a:gd name="T6" fmla="*/ 2147483646 w 912"/>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288">
                <a:moveTo>
                  <a:pt x="0" y="0"/>
                </a:moveTo>
                <a:lnTo>
                  <a:pt x="0" y="288"/>
                </a:lnTo>
                <a:lnTo>
                  <a:pt x="912" y="288"/>
                </a:lnTo>
                <a:lnTo>
                  <a:pt x="912" y="0"/>
                </a:ln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1" name="Text Box 12"/>
          <p:cNvSpPr txBox="1">
            <a:spLocks noChangeArrowheads="1"/>
          </p:cNvSpPr>
          <p:nvPr/>
        </p:nvSpPr>
        <p:spPr bwMode="auto">
          <a:xfrm>
            <a:off x="685800" y="3136900"/>
            <a:ext cx="79248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a:latin typeface="Times New Roman" panose="02020603050405020304" pitchFamily="18" charset="0"/>
              </a:rPr>
              <a:t>EmpName, DeptNum, and DeptName are non-key attributes.</a:t>
            </a:r>
          </a:p>
          <a:p>
            <a:pPr>
              <a:spcBef>
                <a:spcPct val="50000"/>
              </a:spcBef>
              <a:buFontTx/>
              <a:buNone/>
            </a:pPr>
            <a:r>
              <a:rPr lang="en-US" sz="2400">
                <a:latin typeface="Times New Roman" panose="02020603050405020304" pitchFamily="18" charset="0"/>
              </a:rPr>
              <a:t>DeptNum determines DeptName, a non-key attribute, and DeptNum is not a candidate key. </a:t>
            </a:r>
          </a:p>
        </p:txBody>
      </p:sp>
      <p:sp>
        <p:nvSpPr>
          <p:cNvPr id="37902" name="Text Box 14"/>
          <p:cNvSpPr txBox="1">
            <a:spLocks noChangeArrowheads="1"/>
          </p:cNvSpPr>
          <p:nvPr/>
        </p:nvSpPr>
        <p:spPr bwMode="auto">
          <a:xfrm>
            <a:off x="698500" y="10287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a:latin typeface="Times New Roman" panose="02020603050405020304" pitchFamily="18" charset="0"/>
              </a:rPr>
              <a:t>Consider this</a:t>
            </a:r>
            <a:r>
              <a:rPr lang="en-US" sz="2400" b="1">
                <a:latin typeface="Times New Roman" panose="02020603050405020304" pitchFamily="18" charset="0"/>
              </a:rPr>
              <a:t> Employee </a:t>
            </a:r>
            <a:r>
              <a:rPr lang="en-US" sz="2400">
                <a:latin typeface="Times New Roman" panose="02020603050405020304" pitchFamily="18" charset="0"/>
              </a:rPr>
              <a:t>relation</a:t>
            </a:r>
          </a:p>
        </p:txBody>
      </p:sp>
      <p:sp>
        <p:nvSpPr>
          <p:cNvPr id="37903" name="Rectangle 15"/>
          <p:cNvSpPr>
            <a:spLocks noChangeArrowheads="1"/>
          </p:cNvSpPr>
          <p:nvPr/>
        </p:nvSpPr>
        <p:spPr bwMode="auto">
          <a:xfrm>
            <a:off x="762000" y="4813300"/>
            <a:ext cx="3962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a:latin typeface="Times New Roman" panose="02020603050405020304" pitchFamily="18" charset="0"/>
              </a:rPr>
              <a:t>Is the relation in 3NF? … no</a:t>
            </a:r>
          </a:p>
          <a:p>
            <a:pPr>
              <a:spcBef>
                <a:spcPct val="50000"/>
              </a:spcBef>
              <a:buFontTx/>
              <a:buNone/>
            </a:pPr>
            <a:r>
              <a:rPr lang="en-US" sz="2400">
                <a:latin typeface="Times New Roman" panose="02020603050405020304" pitchFamily="18" charset="0"/>
              </a:rPr>
              <a:t>Is the relation in 2NF? … yes</a:t>
            </a:r>
          </a:p>
        </p:txBody>
      </p:sp>
      <p:sp>
        <p:nvSpPr>
          <p:cNvPr id="37904" name="Rectangle 16"/>
          <p:cNvSpPr>
            <a:spLocks noChangeArrowheads="1"/>
          </p:cNvSpPr>
          <p:nvPr/>
        </p:nvSpPr>
        <p:spPr bwMode="auto">
          <a:xfrm>
            <a:off x="4495800" y="4848225"/>
            <a:ext cx="394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a:latin typeface="Times New Roman" panose="02020603050405020304" pitchFamily="18" charset="0"/>
              </a:rPr>
              <a:t>Is the relation in BCNF? … no</a:t>
            </a:r>
          </a:p>
        </p:txBody>
      </p:sp>
      <p:sp>
        <p:nvSpPr>
          <p:cNvPr id="37905" name="Text Box 17"/>
          <p:cNvSpPr txBox="1">
            <a:spLocks noChangeArrowheads="1"/>
          </p:cNvSpPr>
          <p:nvPr/>
        </p:nvSpPr>
        <p:spPr bwMode="auto">
          <a:xfrm>
            <a:off x="6553200" y="1155700"/>
            <a:ext cx="1905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000" i="1">
                <a:latin typeface="Times New Roman" panose="02020603050405020304" pitchFamily="18" charset="0"/>
              </a:rPr>
              <a:t>Candidate keys are? …</a:t>
            </a:r>
          </a:p>
        </p:txBody>
      </p:sp>
    </p:spTree>
    <p:extLst>
      <p:ext uri="{BB962C8B-B14F-4D97-AF65-F5344CB8AC3E}">
        <p14:creationId xmlns:p14="http://schemas.microsoft.com/office/powerpoint/2010/main" val="15266181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CA" b="1" smtClean="0">
                <a:latin typeface="Arial" panose="020B0604020202020204" pitchFamily="34" charset="0"/>
              </a:rPr>
              <a:t>Third Normal Form</a:t>
            </a:r>
            <a:endParaRPr lang="en-US" b="1" smtClean="0">
              <a:latin typeface="Arial" panose="020B0604020202020204" pitchFamily="34" charset="0"/>
            </a:endParaRPr>
          </a:p>
        </p:txBody>
      </p:sp>
      <p:sp>
        <p:nvSpPr>
          <p:cNvPr id="24"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3891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4553530-3752-4089-BA35-C464E183CCF9}" type="slidenum">
              <a:rPr lang="en-US" sz="1200">
                <a:solidFill>
                  <a:srgbClr val="898989"/>
                </a:solidFill>
                <a:latin typeface="Times New Roman" panose="02020603050405020304" pitchFamily="18" charset="0"/>
              </a:rPr>
              <a:pPr>
                <a:spcBef>
                  <a:spcPct val="0"/>
                </a:spcBef>
                <a:buFontTx/>
                <a:buNone/>
              </a:pPr>
              <a:t>95</a:t>
            </a:fld>
            <a:endParaRPr lang="en-US" sz="1200">
              <a:solidFill>
                <a:srgbClr val="898989"/>
              </a:solidFill>
              <a:latin typeface="Times New Roman" panose="02020603050405020304" pitchFamily="18" charset="0"/>
            </a:endParaRPr>
          </a:p>
        </p:txBody>
      </p:sp>
      <p:grpSp>
        <p:nvGrpSpPr>
          <p:cNvPr id="38917" name="Group 23"/>
          <p:cNvGrpSpPr>
            <a:grpSpLocks/>
          </p:cNvGrpSpPr>
          <p:nvPr/>
        </p:nvGrpSpPr>
        <p:grpSpPr bwMode="auto">
          <a:xfrm>
            <a:off x="685800" y="1371600"/>
            <a:ext cx="7924800" cy="3741738"/>
            <a:chOff x="432" y="864"/>
            <a:chExt cx="4992" cy="2357"/>
          </a:xfrm>
        </p:grpSpPr>
        <p:sp>
          <p:nvSpPr>
            <p:cNvPr id="38919" name="Text Box 3"/>
            <p:cNvSpPr txBox="1">
              <a:spLocks noChangeArrowheads="1"/>
            </p:cNvSpPr>
            <p:nvPr/>
          </p:nvSpPr>
          <p:spPr bwMode="auto">
            <a:xfrm>
              <a:off x="624" y="1104"/>
              <a:ext cx="1008" cy="33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u="sng">
                  <a:latin typeface="Times New Roman" panose="02020603050405020304" pitchFamily="18" charset="0"/>
                </a:rPr>
                <a:t>EmpNum</a:t>
              </a:r>
            </a:p>
          </p:txBody>
        </p:sp>
        <p:sp>
          <p:nvSpPr>
            <p:cNvPr id="38920" name="Text Box 4"/>
            <p:cNvSpPr txBox="1">
              <a:spLocks noChangeArrowheads="1"/>
            </p:cNvSpPr>
            <p:nvPr/>
          </p:nvSpPr>
          <p:spPr bwMode="auto">
            <a:xfrm>
              <a:off x="1632" y="1104"/>
              <a:ext cx="1008" cy="33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EmpName</a:t>
              </a:r>
            </a:p>
          </p:txBody>
        </p:sp>
        <p:sp>
          <p:nvSpPr>
            <p:cNvPr id="38921" name="Text Box 5"/>
            <p:cNvSpPr txBox="1">
              <a:spLocks noChangeArrowheads="1"/>
            </p:cNvSpPr>
            <p:nvPr/>
          </p:nvSpPr>
          <p:spPr bwMode="auto">
            <a:xfrm>
              <a:off x="2640" y="1104"/>
              <a:ext cx="1008" cy="33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DeptNum</a:t>
              </a:r>
            </a:p>
          </p:txBody>
        </p:sp>
        <p:sp>
          <p:nvSpPr>
            <p:cNvPr id="38922" name="Text Box 6"/>
            <p:cNvSpPr txBox="1">
              <a:spLocks noChangeArrowheads="1"/>
            </p:cNvSpPr>
            <p:nvPr/>
          </p:nvSpPr>
          <p:spPr bwMode="auto">
            <a:xfrm>
              <a:off x="3648" y="1104"/>
              <a:ext cx="1056" cy="33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DeptName</a:t>
              </a:r>
            </a:p>
          </p:txBody>
        </p:sp>
        <p:sp>
          <p:nvSpPr>
            <p:cNvPr id="38923" name="Freeform 7"/>
            <p:cNvSpPr>
              <a:spLocks/>
            </p:cNvSpPr>
            <p:nvPr/>
          </p:nvSpPr>
          <p:spPr bwMode="auto">
            <a:xfrm>
              <a:off x="1056" y="864"/>
              <a:ext cx="1104" cy="240"/>
            </a:xfrm>
            <a:custGeom>
              <a:avLst/>
              <a:gdLst>
                <a:gd name="T0" fmla="*/ 0 w 1104"/>
                <a:gd name="T1" fmla="*/ 240 h 240"/>
                <a:gd name="T2" fmla="*/ 0 w 1104"/>
                <a:gd name="T3" fmla="*/ 0 h 240"/>
                <a:gd name="T4" fmla="*/ 1104 w 1104"/>
                <a:gd name="T5" fmla="*/ 0 h 240"/>
                <a:gd name="T6" fmla="*/ 1104 w 1104"/>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4" h="240">
                  <a:moveTo>
                    <a:pt x="0" y="240"/>
                  </a:moveTo>
                  <a:lnTo>
                    <a:pt x="0" y="0"/>
                  </a:lnTo>
                  <a:lnTo>
                    <a:pt x="1104" y="0"/>
                  </a:lnTo>
                  <a:lnTo>
                    <a:pt x="1104" y="240"/>
                  </a:ln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4" name="Freeform 8"/>
            <p:cNvSpPr>
              <a:spLocks/>
            </p:cNvSpPr>
            <p:nvPr/>
          </p:nvSpPr>
          <p:spPr bwMode="auto">
            <a:xfrm>
              <a:off x="2160" y="864"/>
              <a:ext cx="960" cy="240"/>
            </a:xfrm>
            <a:custGeom>
              <a:avLst/>
              <a:gdLst>
                <a:gd name="T0" fmla="*/ 0 w 960"/>
                <a:gd name="T1" fmla="*/ 0 h 240"/>
                <a:gd name="T2" fmla="*/ 960 w 960"/>
                <a:gd name="T3" fmla="*/ 0 h 240"/>
                <a:gd name="T4" fmla="*/ 960 w 960"/>
                <a:gd name="T5" fmla="*/ 240 h 240"/>
                <a:gd name="T6" fmla="*/ 0 60000 65536"/>
                <a:gd name="T7" fmla="*/ 0 60000 65536"/>
                <a:gd name="T8" fmla="*/ 0 60000 65536"/>
              </a:gdLst>
              <a:ahLst/>
              <a:cxnLst>
                <a:cxn ang="T6">
                  <a:pos x="T0" y="T1"/>
                </a:cxn>
                <a:cxn ang="T7">
                  <a:pos x="T2" y="T3"/>
                </a:cxn>
                <a:cxn ang="T8">
                  <a:pos x="T4" y="T5"/>
                </a:cxn>
              </a:cxnLst>
              <a:rect l="0" t="0" r="r" b="b"/>
              <a:pathLst>
                <a:path w="960" h="240">
                  <a:moveTo>
                    <a:pt x="0" y="0"/>
                  </a:moveTo>
                  <a:lnTo>
                    <a:pt x="960" y="0"/>
                  </a:lnTo>
                  <a:lnTo>
                    <a:pt x="960" y="240"/>
                  </a:ln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5" name="Freeform 9"/>
            <p:cNvSpPr>
              <a:spLocks/>
            </p:cNvSpPr>
            <p:nvPr/>
          </p:nvSpPr>
          <p:spPr bwMode="auto">
            <a:xfrm>
              <a:off x="3120" y="864"/>
              <a:ext cx="960" cy="240"/>
            </a:xfrm>
            <a:custGeom>
              <a:avLst/>
              <a:gdLst>
                <a:gd name="T0" fmla="*/ 0 w 960"/>
                <a:gd name="T1" fmla="*/ 0 h 240"/>
                <a:gd name="T2" fmla="*/ 960 w 960"/>
                <a:gd name="T3" fmla="*/ 0 h 240"/>
                <a:gd name="T4" fmla="*/ 960 w 960"/>
                <a:gd name="T5" fmla="*/ 240 h 240"/>
                <a:gd name="T6" fmla="*/ 0 60000 65536"/>
                <a:gd name="T7" fmla="*/ 0 60000 65536"/>
                <a:gd name="T8" fmla="*/ 0 60000 65536"/>
              </a:gdLst>
              <a:ahLst/>
              <a:cxnLst>
                <a:cxn ang="T6">
                  <a:pos x="T0" y="T1"/>
                </a:cxn>
                <a:cxn ang="T7">
                  <a:pos x="T2" y="T3"/>
                </a:cxn>
                <a:cxn ang="T8">
                  <a:pos x="T4" y="T5"/>
                </a:cxn>
              </a:cxnLst>
              <a:rect l="0" t="0" r="r" b="b"/>
              <a:pathLst>
                <a:path w="960" h="240">
                  <a:moveTo>
                    <a:pt x="0" y="0"/>
                  </a:moveTo>
                  <a:lnTo>
                    <a:pt x="960" y="0"/>
                  </a:lnTo>
                  <a:lnTo>
                    <a:pt x="960" y="240"/>
                  </a:ln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6" name="Freeform 10"/>
            <p:cNvSpPr>
              <a:spLocks/>
            </p:cNvSpPr>
            <p:nvPr/>
          </p:nvSpPr>
          <p:spPr bwMode="auto">
            <a:xfrm>
              <a:off x="3264" y="1440"/>
              <a:ext cx="912" cy="288"/>
            </a:xfrm>
            <a:custGeom>
              <a:avLst/>
              <a:gdLst>
                <a:gd name="T0" fmla="*/ 0 w 912"/>
                <a:gd name="T1" fmla="*/ 0 h 288"/>
                <a:gd name="T2" fmla="*/ 0 w 912"/>
                <a:gd name="T3" fmla="*/ 288 h 288"/>
                <a:gd name="T4" fmla="*/ 912 w 912"/>
                <a:gd name="T5" fmla="*/ 288 h 288"/>
                <a:gd name="T6" fmla="*/ 912 w 912"/>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288">
                  <a:moveTo>
                    <a:pt x="0" y="0"/>
                  </a:moveTo>
                  <a:lnTo>
                    <a:pt x="0" y="288"/>
                  </a:lnTo>
                  <a:lnTo>
                    <a:pt x="912" y="288"/>
                  </a:lnTo>
                  <a:lnTo>
                    <a:pt x="912" y="0"/>
                  </a:ln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7" name="Text Box 11"/>
            <p:cNvSpPr txBox="1">
              <a:spLocks noChangeArrowheads="1"/>
            </p:cNvSpPr>
            <p:nvPr/>
          </p:nvSpPr>
          <p:spPr bwMode="auto">
            <a:xfrm>
              <a:off x="432" y="1824"/>
              <a:ext cx="499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a:latin typeface="Times New Roman" panose="02020603050405020304" pitchFamily="18" charset="0"/>
                </a:rPr>
                <a:t>We correct the situation by decomposing the original relation into two 3NF relations. Note the decomposition is </a:t>
              </a:r>
              <a:r>
                <a:rPr lang="en-US" sz="2400" i="1">
                  <a:latin typeface="Times New Roman" panose="02020603050405020304" pitchFamily="18" charset="0"/>
                </a:rPr>
                <a:t>lossless</a:t>
              </a:r>
              <a:r>
                <a:rPr lang="en-US" sz="2400">
                  <a:latin typeface="Times New Roman" panose="02020603050405020304" pitchFamily="18" charset="0"/>
                </a:rPr>
                <a:t>.</a:t>
              </a:r>
            </a:p>
          </p:txBody>
        </p:sp>
        <p:grpSp>
          <p:nvGrpSpPr>
            <p:cNvPr id="38928" name="Group 21"/>
            <p:cNvGrpSpPr>
              <a:grpSpLocks/>
            </p:cNvGrpSpPr>
            <p:nvPr/>
          </p:nvGrpSpPr>
          <p:grpSpPr bwMode="auto">
            <a:xfrm>
              <a:off x="480" y="2885"/>
              <a:ext cx="2832" cy="336"/>
              <a:chOff x="480" y="2976"/>
              <a:chExt cx="2676" cy="336"/>
            </a:xfrm>
          </p:grpSpPr>
          <p:sp>
            <p:nvSpPr>
              <p:cNvPr id="38934" name="Text Box 12"/>
              <p:cNvSpPr txBox="1">
                <a:spLocks noChangeArrowheads="1"/>
              </p:cNvSpPr>
              <p:nvPr/>
            </p:nvSpPr>
            <p:spPr bwMode="auto">
              <a:xfrm>
                <a:off x="480" y="2976"/>
                <a:ext cx="892" cy="33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EmpNum</a:t>
                </a:r>
                <a:endParaRPr lang="en-US" sz="2400" u="sng">
                  <a:latin typeface="Times New Roman" panose="02020603050405020304" pitchFamily="18" charset="0"/>
                </a:endParaRPr>
              </a:p>
            </p:txBody>
          </p:sp>
          <p:sp>
            <p:nvSpPr>
              <p:cNvPr id="38935" name="Text Box 13"/>
              <p:cNvSpPr txBox="1">
                <a:spLocks noChangeArrowheads="1"/>
              </p:cNvSpPr>
              <p:nvPr/>
            </p:nvSpPr>
            <p:spPr bwMode="auto">
              <a:xfrm>
                <a:off x="1372" y="2976"/>
                <a:ext cx="892" cy="33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EmpName</a:t>
                </a:r>
              </a:p>
            </p:txBody>
          </p:sp>
          <p:sp>
            <p:nvSpPr>
              <p:cNvPr id="38936" name="Text Box 14"/>
              <p:cNvSpPr txBox="1">
                <a:spLocks noChangeArrowheads="1"/>
              </p:cNvSpPr>
              <p:nvPr/>
            </p:nvSpPr>
            <p:spPr bwMode="auto">
              <a:xfrm>
                <a:off x="2264" y="2976"/>
                <a:ext cx="892" cy="33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DeptNum</a:t>
                </a:r>
              </a:p>
            </p:txBody>
          </p:sp>
        </p:grpSp>
        <p:grpSp>
          <p:nvGrpSpPr>
            <p:cNvPr id="38929" name="Group 22"/>
            <p:cNvGrpSpPr>
              <a:grpSpLocks/>
            </p:cNvGrpSpPr>
            <p:nvPr/>
          </p:nvGrpSpPr>
          <p:grpSpPr bwMode="auto">
            <a:xfrm>
              <a:off x="3408" y="2885"/>
              <a:ext cx="1872" cy="336"/>
              <a:chOff x="3453" y="2885"/>
              <a:chExt cx="1827" cy="336"/>
            </a:xfrm>
          </p:grpSpPr>
          <p:sp>
            <p:nvSpPr>
              <p:cNvPr id="38932" name="Text Box 15"/>
              <p:cNvSpPr txBox="1">
                <a:spLocks noChangeArrowheads="1"/>
              </p:cNvSpPr>
              <p:nvPr/>
            </p:nvSpPr>
            <p:spPr bwMode="auto">
              <a:xfrm>
                <a:off x="4345" y="2885"/>
                <a:ext cx="935" cy="33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DeptName</a:t>
                </a:r>
              </a:p>
            </p:txBody>
          </p:sp>
          <p:sp>
            <p:nvSpPr>
              <p:cNvPr id="38933" name="Text Box 16"/>
              <p:cNvSpPr txBox="1">
                <a:spLocks noChangeArrowheads="1"/>
              </p:cNvSpPr>
              <p:nvPr/>
            </p:nvSpPr>
            <p:spPr bwMode="auto">
              <a:xfrm>
                <a:off x="3453" y="2885"/>
                <a:ext cx="892" cy="33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DeptNum</a:t>
                </a:r>
              </a:p>
            </p:txBody>
          </p:sp>
        </p:grpSp>
        <p:sp>
          <p:nvSpPr>
            <p:cNvPr id="38930" name="AutoShape 17"/>
            <p:cNvSpPr>
              <a:spLocks noChangeArrowheads="1"/>
            </p:cNvSpPr>
            <p:nvPr/>
          </p:nvSpPr>
          <p:spPr bwMode="auto">
            <a:xfrm rot="1705028">
              <a:off x="1968" y="2448"/>
              <a:ext cx="288" cy="336"/>
            </a:xfrm>
            <a:prstGeom prst="downArrow">
              <a:avLst>
                <a:gd name="adj1" fmla="val 50000"/>
                <a:gd name="adj2" fmla="val 291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sp>
          <p:nvSpPr>
            <p:cNvPr id="38931" name="AutoShape 18"/>
            <p:cNvSpPr>
              <a:spLocks noChangeArrowheads="1"/>
            </p:cNvSpPr>
            <p:nvPr/>
          </p:nvSpPr>
          <p:spPr bwMode="auto">
            <a:xfrm rot="-1696111">
              <a:off x="3552" y="2400"/>
              <a:ext cx="288" cy="336"/>
            </a:xfrm>
            <a:prstGeom prst="downArrow">
              <a:avLst>
                <a:gd name="adj1" fmla="val 50000"/>
                <a:gd name="adj2" fmla="val 291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New Roman" panose="02020603050405020304" pitchFamily="18" charset="0"/>
              </a:endParaRPr>
            </a:p>
          </p:txBody>
        </p:sp>
      </p:grpSp>
      <p:sp>
        <p:nvSpPr>
          <p:cNvPr id="38918" name="Text Box 19"/>
          <p:cNvSpPr txBox="1">
            <a:spLocks noChangeArrowheads="1"/>
          </p:cNvSpPr>
          <p:nvPr/>
        </p:nvSpPr>
        <p:spPr bwMode="auto">
          <a:xfrm>
            <a:off x="709613" y="5257800"/>
            <a:ext cx="5943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2400">
                <a:latin typeface="Times New Roman" panose="02020603050405020304" pitchFamily="18" charset="0"/>
              </a:rPr>
              <a:t>Verify these two relations are in 3NF.</a:t>
            </a:r>
          </a:p>
        </p:txBody>
      </p:sp>
    </p:spTree>
    <p:extLst>
      <p:ext uri="{BB962C8B-B14F-4D97-AF65-F5344CB8AC3E}">
        <p14:creationId xmlns:p14="http://schemas.microsoft.com/office/powerpoint/2010/main" val="32014105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b="1" dirty="0" smtClean="0">
                <a:solidFill>
                  <a:srgbClr val="000000"/>
                </a:solidFill>
                <a:latin typeface="roboto"/>
              </a:rPr>
              <a:t>Boyce and </a:t>
            </a:r>
            <a:r>
              <a:rPr lang="en-US" b="1" dirty="0" err="1" smtClean="0">
                <a:solidFill>
                  <a:srgbClr val="000000"/>
                </a:solidFill>
                <a:latin typeface="roboto"/>
              </a:rPr>
              <a:t>Codd</a:t>
            </a:r>
            <a:r>
              <a:rPr lang="en-US" b="1" dirty="0" smtClean="0">
                <a:solidFill>
                  <a:srgbClr val="000000"/>
                </a:solidFill>
                <a:latin typeface="roboto"/>
              </a:rPr>
              <a:t> Normal Form (BCNF)</a:t>
            </a:r>
            <a:br>
              <a:rPr lang="en-US" b="1" dirty="0" smtClean="0">
                <a:solidFill>
                  <a:srgbClr val="000000"/>
                </a:solidFill>
                <a:latin typeface="roboto"/>
              </a:rPr>
            </a:br>
            <a:endParaRPr lang="en-US" dirty="0" smtClean="0"/>
          </a:p>
        </p:txBody>
      </p:sp>
      <p:sp>
        <p:nvSpPr>
          <p:cNvPr id="23555"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May 2012</a:t>
            </a:r>
          </a:p>
        </p:txBody>
      </p:sp>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a:solidFill>
                  <a:srgbClr val="898989"/>
                </a:solidFill>
              </a:rPr>
              <a:t>91.2814</a:t>
            </a:r>
          </a:p>
        </p:txBody>
      </p:sp>
      <p:sp>
        <p:nvSpPr>
          <p:cNvPr id="235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367E61-5B83-4D21-B560-249A8C1356FC}" type="slidenum">
              <a:rPr lang="en-US" sz="1200">
                <a:solidFill>
                  <a:srgbClr val="898989"/>
                </a:solidFill>
              </a:rPr>
              <a:pPr/>
              <a:t>96</a:t>
            </a:fld>
            <a:endParaRPr lang="en-US" sz="1200">
              <a:solidFill>
                <a:srgbClr val="898989"/>
              </a:solidFill>
            </a:endParaRPr>
          </a:p>
        </p:txBody>
      </p:sp>
      <p:sp>
        <p:nvSpPr>
          <p:cNvPr id="23558" name="Rectangle 5"/>
          <p:cNvSpPr>
            <a:spLocks noChangeArrowheads="1"/>
          </p:cNvSpPr>
          <p:nvPr/>
        </p:nvSpPr>
        <p:spPr bwMode="auto">
          <a:xfrm>
            <a:off x="457200" y="1804194"/>
            <a:ext cx="8915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dirty="0"/>
              <a:t>Boyce-</a:t>
            </a:r>
            <a:r>
              <a:rPr lang="en-US" dirty="0" err="1"/>
              <a:t>Codd</a:t>
            </a:r>
            <a:r>
              <a:rPr lang="en-US" dirty="0"/>
              <a:t> Normal Form or BCNF is an extension to the </a:t>
            </a:r>
            <a:r>
              <a:rPr lang="en-US" dirty="0">
                <a:hlinkClick r:id="rId2"/>
              </a:rPr>
              <a:t>third normal form</a:t>
            </a:r>
            <a:r>
              <a:rPr lang="en-US" dirty="0"/>
              <a:t>, and is also known as 3.5 Normal Form.</a:t>
            </a:r>
            <a:endParaRPr lang="en-US" b="1" dirty="0" smtClean="0">
              <a:solidFill>
                <a:srgbClr val="000000"/>
              </a:solidFill>
              <a:latin typeface="Arial" panose="020B0604020202020204" pitchFamily="34" charset="0"/>
            </a:endParaRPr>
          </a:p>
          <a:p>
            <a:endParaRPr lang="en-US" b="1" dirty="0" smtClean="0">
              <a:solidFill>
                <a:srgbClr val="000000"/>
              </a:solidFill>
              <a:latin typeface="Arial" panose="020B0604020202020204" pitchFamily="34" charset="0"/>
            </a:endParaRPr>
          </a:p>
          <a:p>
            <a:endParaRPr lang="en-US" b="1" dirty="0">
              <a:solidFill>
                <a:srgbClr val="000000"/>
              </a:solidFill>
              <a:latin typeface="Arial" panose="020B0604020202020204" pitchFamily="34" charset="0"/>
            </a:endParaRPr>
          </a:p>
          <a:p>
            <a:r>
              <a:rPr lang="en-US" dirty="0"/>
              <a:t>For a table to satisfy the Boyce-</a:t>
            </a:r>
            <a:r>
              <a:rPr lang="en-US" dirty="0" err="1"/>
              <a:t>Codd</a:t>
            </a:r>
            <a:r>
              <a:rPr lang="en-US" dirty="0"/>
              <a:t> Normal Form, it should satisfy the following two conditions</a:t>
            </a:r>
            <a:r>
              <a:rPr lang="en-US" dirty="0" smtClean="0"/>
              <a:t>:</a:t>
            </a:r>
          </a:p>
          <a:p>
            <a:endParaRPr lang="en-US" b="1" dirty="0">
              <a:solidFill>
                <a:srgbClr val="000000"/>
              </a:solidFill>
              <a:latin typeface="Arial" panose="020B0604020202020204" pitchFamily="34" charset="0"/>
            </a:endParaRPr>
          </a:p>
          <a:p>
            <a:pPr marL="457200" indent="-457200">
              <a:buFont typeface="+mj-lt"/>
              <a:buAutoNum type="arabicPeriod"/>
            </a:pPr>
            <a:r>
              <a:rPr lang="en-US" dirty="0"/>
              <a:t>It should be in the </a:t>
            </a:r>
            <a:r>
              <a:rPr lang="en-US" b="1" dirty="0"/>
              <a:t>Third Normal Form</a:t>
            </a:r>
            <a:r>
              <a:rPr lang="en-US" dirty="0"/>
              <a:t>.</a:t>
            </a:r>
          </a:p>
          <a:p>
            <a:pPr marL="457200" indent="-457200">
              <a:buFont typeface="+mj-lt"/>
              <a:buAutoNum type="arabicPeriod"/>
            </a:pPr>
            <a:r>
              <a:rPr lang="en-US" dirty="0"/>
              <a:t>And, for any dependency A → B, A should be a </a:t>
            </a:r>
            <a:r>
              <a:rPr lang="en-US" b="1" dirty="0"/>
              <a:t>super key</a:t>
            </a:r>
            <a:r>
              <a:rPr lang="en-US" dirty="0"/>
              <a:t>.</a:t>
            </a:r>
          </a:p>
        </p:txBody>
      </p:sp>
    </p:spTree>
    <p:extLst>
      <p:ext uri="{BB962C8B-B14F-4D97-AF65-F5344CB8AC3E}">
        <p14:creationId xmlns:p14="http://schemas.microsoft.com/office/powerpoint/2010/main" val="22323073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smtClean="0"/>
              <a:t>May 2012</a:t>
            </a:r>
            <a:endParaRPr lang="en-US"/>
          </a:p>
        </p:txBody>
      </p:sp>
      <p:sp>
        <p:nvSpPr>
          <p:cNvPr id="4" name="Footer Placeholder 3"/>
          <p:cNvSpPr>
            <a:spLocks noGrp="1"/>
          </p:cNvSpPr>
          <p:nvPr>
            <p:ph type="ftr" sz="quarter" idx="11"/>
          </p:nvPr>
        </p:nvSpPr>
        <p:spPr/>
        <p:txBody>
          <a:bodyPr/>
          <a:lstStyle/>
          <a:p>
            <a:pPr>
              <a:defRPr/>
            </a:pPr>
            <a:r>
              <a:rPr lang="en-US" smtClean="0"/>
              <a:t>91.2814</a:t>
            </a:r>
            <a:endParaRPr lang="en-US"/>
          </a:p>
        </p:txBody>
      </p:sp>
      <p:sp>
        <p:nvSpPr>
          <p:cNvPr id="5" name="Slide Number Placeholder 4"/>
          <p:cNvSpPr>
            <a:spLocks noGrp="1"/>
          </p:cNvSpPr>
          <p:nvPr>
            <p:ph type="sldNum" sz="quarter" idx="12"/>
          </p:nvPr>
        </p:nvSpPr>
        <p:spPr/>
        <p:txBody>
          <a:bodyPr/>
          <a:lstStyle/>
          <a:p>
            <a:pPr>
              <a:defRPr/>
            </a:pPr>
            <a:fld id="{7C38A891-BDB4-47AD-BC2F-7423DE78B693}" type="slidenum">
              <a:rPr lang="en-US" smtClean="0"/>
              <a:pPr>
                <a:defRPr/>
              </a:pPr>
              <a:t>97</a:t>
            </a:fld>
            <a:endParaRPr lang="en-US"/>
          </a:p>
        </p:txBody>
      </p:sp>
      <p:graphicFrame>
        <p:nvGraphicFramePr>
          <p:cNvPr id="6" name="Table 5"/>
          <p:cNvGraphicFramePr>
            <a:graphicFrameLocks noGrp="1"/>
          </p:cNvGraphicFramePr>
          <p:nvPr/>
        </p:nvGraphicFramePr>
        <p:xfrm>
          <a:off x="1295400" y="2209800"/>
          <a:ext cx="6467475" cy="2560320"/>
        </p:xfrm>
        <a:graphic>
          <a:graphicData uri="http://schemas.openxmlformats.org/drawingml/2006/table">
            <a:tbl>
              <a:tblPr/>
              <a:tblGrid>
                <a:gridCol w="2155825"/>
                <a:gridCol w="2155825"/>
                <a:gridCol w="2155825"/>
              </a:tblGrid>
              <a:tr h="0">
                <a:tc>
                  <a:txBody>
                    <a:bodyPr/>
                    <a:lstStyle/>
                    <a:p>
                      <a:pPr algn="l" fontAlgn="t"/>
                      <a:r>
                        <a:rPr lang="en-US" b="1" dirty="0" err="1">
                          <a:effectLst/>
                        </a:rPr>
                        <a:t>student_id</a:t>
                      </a:r>
                      <a:endParaRPr lang="en-US" b="1"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effectLst/>
                        </a:rPr>
                        <a:t>subject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effectLst/>
                        </a:rPr>
                        <a:t>professor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P.Java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P.Cpp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102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P.Java2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103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P.Chash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104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err="1">
                          <a:effectLst/>
                        </a:rPr>
                        <a:t>P.Java</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8" name="Rectangle 7"/>
          <p:cNvSpPr/>
          <p:nvPr/>
        </p:nvSpPr>
        <p:spPr>
          <a:xfrm>
            <a:off x="1447800" y="1524000"/>
            <a:ext cx="6705600" cy="461665"/>
          </a:xfrm>
          <a:prstGeom prst="rect">
            <a:avLst/>
          </a:prstGeom>
        </p:spPr>
        <p:txBody>
          <a:bodyPr wrap="square">
            <a:spAutoFit/>
          </a:bodyPr>
          <a:lstStyle/>
          <a:p>
            <a:r>
              <a:rPr lang="en-US" dirty="0" err="1" smtClean="0"/>
              <a:t>student_id</a:t>
            </a:r>
            <a:r>
              <a:rPr lang="en-US" dirty="0" smtClean="0"/>
              <a:t>, subject together form the primary key</a:t>
            </a:r>
            <a:endParaRPr lang="en-US" dirty="0"/>
          </a:p>
        </p:txBody>
      </p:sp>
      <p:sp>
        <p:nvSpPr>
          <p:cNvPr id="9" name="Rectangle 8"/>
          <p:cNvSpPr/>
          <p:nvPr/>
        </p:nvSpPr>
        <p:spPr>
          <a:xfrm>
            <a:off x="591892" y="5156021"/>
            <a:ext cx="8094908" cy="1323439"/>
          </a:xfrm>
          <a:prstGeom prst="rect">
            <a:avLst/>
          </a:prstGeom>
        </p:spPr>
        <p:txBody>
          <a:bodyPr wrap="square">
            <a:spAutoFit/>
          </a:bodyPr>
          <a:lstStyle/>
          <a:p>
            <a:r>
              <a:rPr lang="en-US" sz="2000" b="0" i="0" dirty="0" smtClean="0">
                <a:solidFill>
                  <a:srgbClr val="FF0000"/>
                </a:solidFill>
                <a:effectLst/>
                <a:latin typeface="Arial" panose="020B0604020202020204" pitchFamily="34" charset="0"/>
              </a:rPr>
              <a:t>one professor teaches only one subject, but one subject may have two different professors. </a:t>
            </a:r>
          </a:p>
          <a:p>
            <a:r>
              <a:rPr lang="en-US" sz="2000" b="0" i="0" dirty="0" smtClean="0">
                <a:solidFill>
                  <a:srgbClr val="FF0000"/>
                </a:solidFill>
                <a:effectLst/>
                <a:latin typeface="Arial" panose="020B0604020202020204" pitchFamily="34" charset="0"/>
              </a:rPr>
              <a:t>Hence, there is a dependency between subject and professor here, where </a:t>
            </a:r>
            <a:r>
              <a:rPr lang="en-US" sz="2000" b="0" i="0" dirty="0" smtClean="0">
                <a:effectLst/>
                <a:latin typeface="Arial" panose="020B0604020202020204" pitchFamily="34" charset="0"/>
              </a:rPr>
              <a:t>subject depends on the professor name.</a:t>
            </a:r>
            <a:endParaRPr lang="en-US" sz="2000" dirty="0"/>
          </a:p>
        </p:txBody>
      </p:sp>
    </p:spTree>
    <p:extLst>
      <p:ext uri="{BB962C8B-B14F-4D97-AF65-F5344CB8AC3E}">
        <p14:creationId xmlns:p14="http://schemas.microsoft.com/office/powerpoint/2010/main" val="4873190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dirty="0" err="1" smtClean="0"/>
              <a:t>student_id</a:t>
            </a:r>
            <a:r>
              <a:rPr lang="en-US" dirty="0" smtClean="0"/>
              <a:t>, subject form primary key, which means subject column is a </a:t>
            </a:r>
            <a:r>
              <a:rPr lang="en-US" dirty="0" smtClean="0">
                <a:solidFill>
                  <a:srgbClr val="FF0000"/>
                </a:solidFill>
              </a:rPr>
              <a:t>prime attribute.</a:t>
            </a:r>
          </a:p>
          <a:p>
            <a:r>
              <a:rPr lang="en-US" dirty="0" smtClean="0"/>
              <a:t>professor → subject.</a:t>
            </a:r>
          </a:p>
          <a:p>
            <a:r>
              <a:rPr lang="en-US" dirty="0" smtClean="0"/>
              <a:t>subject is a prime attribute, professor is a non-prime attribute, </a:t>
            </a:r>
            <a:r>
              <a:rPr lang="en-US" dirty="0" smtClean="0">
                <a:solidFill>
                  <a:srgbClr val="FF0000"/>
                </a:solidFill>
              </a:rPr>
              <a:t>which is not allowed by BCNF.</a:t>
            </a:r>
            <a:endParaRPr lang="en-US" dirty="0">
              <a:solidFill>
                <a:srgbClr val="FF0000"/>
              </a:solidFill>
            </a:endParaRPr>
          </a:p>
        </p:txBody>
      </p:sp>
      <p:sp>
        <p:nvSpPr>
          <p:cNvPr id="3" name="Date Placeholder 2"/>
          <p:cNvSpPr>
            <a:spLocks noGrp="1"/>
          </p:cNvSpPr>
          <p:nvPr>
            <p:ph type="dt" sz="half" idx="10"/>
          </p:nvPr>
        </p:nvSpPr>
        <p:spPr/>
        <p:txBody>
          <a:bodyPr/>
          <a:lstStyle/>
          <a:p>
            <a:pPr>
              <a:defRPr/>
            </a:pPr>
            <a:r>
              <a:rPr lang="en-US" smtClean="0"/>
              <a:t>May 2012</a:t>
            </a:r>
            <a:endParaRPr lang="en-US"/>
          </a:p>
        </p:txBody>
      </p:sp>
      <p:sp>
        <p:nvSpPr>
          <p:cNvPr id="4" name="Footer Placeholder 3"/>
          <p:cNvSpPr>
            <a:spLocks noGrp="1"/>
          </p:cNvSpPr>
          <p:nvPr>
            <p:ph type="ftr" sz="quarter" idx="4294967295"/>
          </p:nvPr>
        </p:nvSpPr>
        <p:spPr>
          <a:xfrm>
            <a:off x="3124200" y="6365875"/>
            <a:ext cx="2895600" cy="365125"/>
          </a:xfrm>
          <a:prstGeom prst="rect">
            <a:avLst/>
          </a:prstGeom>
        </p:spPr>
        <p:txBody>
          <a:bodyPr/>
          <a:lstStyle/>
          <a:p>
            <a:pPr>
              <a:defRPr/>
            </a:pPr>
            <a:r>
              <a:rPr lang="en-US" smtClean="0"/>
              <a:t>91.2814</a:t>
            </a:r>
            <a:endParaRPr lang="en-US"/>
          </a:p>
        </p:txBody>
      </p:sp>
      <p:sp>
        <p:nvSpPr>
          <p:cNvPr id="5" name="Slide Number Placeholder 4"/>
          <p:cNvSpPr>
            <a:spLocks noGrp="1"/>
          </p:cNvSpPr>
          <p:nvPr>
            <p:ph type="sldNum" sz="quarter" idx="12"/>
          </p:nvPr>
        </p:nvSpPr>
        <p:spPr/>
        <p:txBody>
          <a:bodyPr/>
          <a:lstStyle/>
          <a:p>
            <a:pPr>
              <a:defRPr/>
            </a:pPr>
            <a:fld id="{7C38A891-BDB4-47AD-BC2F-7423DE78B693}" type="slidenum">
              <a:rPr lang="en-US" smtClean="0"/>
              <a:pPr>
                <a:defRPr/>
              </a:pPr>
              <a:t>98</a:t>
            </a:fld>
            <a:endParaRPr lang="en-US"/>
          </a:p>
        </p:txBody>
      </p:sp>
    </p:spTree>
    <p:extLst>
      <p:ext uri="{BB962C8B-B14F-4D97-AF65-F5344CB8AC3E}">
        <p14:creationId xmlns:p14="http://schemas.microsoft.com/office/powerpoint/2010/main" val="388252681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satisfy BCNF?</a:t>
            </a:r>
            <a:br>
              <a:rPr lang="en-US" b="1" dirty="0"/>
            </a:br>
            <a:endParaRPr lang="en-US" dirty="0"/>
          </a:p>
        </p:txBody>
      </p:sp>
      <p:sp>
        <p:nvSpPr>
          <p:cNvPr id="3" name="Content Placeholder 2"/>
          <p:cNvSpPr>
            <a:spLocks noGrp="1"/>
          </p:cNvSpPr>
          <p:nvPr>
            <p:ph idx="1"/>
          </p:nvPr>
        </p:nvSpPr>
        <p:spPr/>
        <p:txBody>
          <a:bodyPr/>
          <a:lstStyle/>
          <a:p>
            <a:r>
              <a:rPr lang="en-US" dirty="0"/>
              <a:t>decompose this table into two tables, </a:t>
            </a:r>
            <a:r>
              <a:rPr lang="en-US" b="1" dirty="0"/>
              <a:t>student</a:t>
            </a:r>
            <a:r>
              <a:rPr lang="en-US" dirty="0"/>
              <a:t> table and </a:t>
            </a:r>
            <a:r>
              <a:rPr lang="en-US" b="1" dirty="0"/>
              <a:t>professor</a:t>
            </a:r>
            <a:r>
              <a:rPr lang="en-US" dirty="0"/>
              <a:t> table.</a:t>
            </a:r>
            <a:endParaRPr lang="en-US" dirty="0"/>
          </a:p>
        </p:txBody>
      </p:sp>
      <p:sp>
        <p:nvSpPr>
          <p:cNvPr id="4" name="Date Placeholder 3"/>
          <p:cNvSpPr>
            <a:spLocks noGrp="1"/>
          </p:cNvSpPr>
          <p:nvPr>
            <p:ph type="dt" sz="half" idx="10"/>
          </p:nvPr>
        </p:nvSpPr>
        <p:spPr/>
        <p:txBody>
          <a:bodyPr/>
          <a:lstStyle/>
          <a:p>
            <a:pPr>
              <a:defRPr/>
            </a:pPr>
            <a:r>
              <a:rPr lang="en-US" smtClean="0"/>
              <a:t>May 2012</a:t>
            </a:r>
            <a:endParaRPr lang="en-US"/>
          </a:p>
        </p:txBody>
      </p:sp>
      <p:sp>
        <p:nvSpPr>
          <p:cNvPr id="5" name="Footer Placeholder 4"/>
          <p:cNvSpPr>
            <a:spLocks noGrp="1"/>
          </p:cNvSpPr>
          <p:nvPr>
            <p:ph type="ftr" sz="quarter" idx="4294967295"/>
          </p:nvPr>
        </p:nvSpPr>
        <p:spPr>
          <a:xfrm>
            <a:off x="3124200" y="6365875"/>
            <a:ext cx="2895600" cy="365125"/>
          </a:xfrm>
          <a:prstGeom prst="rect">
            <a:avLst/>
          </a:prstGeom>
        </p:spPr>
        <p:txBody>
          <a:bodyPr/>
          <a:lstStyle/>
          <a:p>
            <a:pPr>
              <a:defRPr/>
            </a:pPr>
            <a:r>
              <a:rPr lang="en-US" smtClean="0"/>
              <a:t>91.2814</a:t>
            </a:r>
            <a:endParaRPr lang="en-US"/>
          </a:p>
        </p:txBody>
      </p:sp>
      <p:sp>
        <p:nvSpPr>
          <p:cNvPr id="6" name="Slide Number Placeholder 5"/>
          <p:cNvSpPr>
            <a:spLocks noGrp="1"/>
          </p:cNvSpPr>
          <p:nvPr>
            <p:ph type="sldNum" sz="quarter" idx="12"/>
          </p:nvPr>
        </p:nvSpPr>
        <p:spPr/>
        <p:txBody>
          <a:bodyPr/>
          <a:lstStyle/>
          <a:p>
            <a:pPr>
              <a:defRPr/>
            </a:pPr>
            <a:fld id="{4E011D8A-03CF-4A08-A53E-70BA6017222C}" type="slidenum">
              <a:rPr lang="en-US" smtClean="0"/>
              <a:pPr>
                <a:defRPr/>
              </a:pPr>
              <a:t>99</a:t>
            </a:fld>
            <a:endParaRPr lang="en-US"/>
          </a:p>
        </p:txBody>
      </p:sp>
      <p:graphicFrame>
        <p:nvGraphicFramePr>
          <p:cNvPr id="7" name="Table 6"/>
          <p:cNvGraphicFramePr>
            <a:graphicFrameLocks noGrp="1"/>
          </p:cNvGraphicFramePr>
          <p:nvPr/>
        </p:nvGraphicFramePr>
        <p:xfrm>
          <a:off x="1338262" y="3009741"/>
          <a:ext cx="6467476" cy="1706880"/>
        </p:xfrm>
        <a:graphic>
          <a:graphicData uri="http://schemas.openxmlformats.org/drawingml/2006/table">
            <a:tbl>
              <a:tblPr/>
              <a:tblGrid>
                <a:gridCol w="3233738"/>
                <a:gridCol w="3233738"/>
              </a:tblGrid>
              <a:tr h="0">
                <a:tc>
                  <a:txBody>
                    <a:bodyPr/>
                    <a:lstStyle/>
                    <a:p>
                      <a:pPr algn="l" fontAlgn="t"/>
                      <a:r>
                        <a:rPr lang="en-US" b="1">
                          <a:effectLst/>
                        </a:rPr>
                        <a:t>student_id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effectLst/>
                        </a:rPr>
                        <a:t>p_id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gridSpan="2">
                  <a:txBody>
                    <a:bodyPr/>
                    <a:lstStyle/>
                    <a:p>
                      <a:pPr algn="l" fontAlgn="t"/>
                      <a:r>
                        <a:rPr lang="en-US" dirty="0">
                          <a:effectLst/>
                        </a:rPr>
                        <a:t>and so 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en-US"/>
                    </a:p>
                  </a:txBody>
                  <a:tcPr/>
                </a:tc>
              </a:tr>
            </a:tbl>
          </a:graphicData>
        </a:graphic>
      </p:graphicFrame>
      <p:graphicFrame>
        <p:nvGraphicFramePr>
          <p:cNvPr id="8" name="Table 7"/>
          <p:cNvGraphicFramePr>
            <a:graphicFrameLocks noGrp="1"/>
          </p:cNvGraphicFramePr>
          <p:nvPr/>
        </p:nvGraphicFramePr>
        <p:xfrm>
          <a:off x="1371600" y="5014595"/>
          <a:ext cx="6467475" cy="1706880"/>
        </p:xfrm>
        <a:graphic>
          <a:graphicData uri="http://schemas.openxmlformats.org/drawingml/2006/table">
            <a:tbl>
              <a:tblPr/>
              <a:tblGrid>
                <a:gridCol w="2155825"/>
                <a:gridCol w="2155825"/>
                <a:gridCol w="2155825"/>
              </a:tblGrid>
              <a:tr h="0">
                <a:tc>
                  <a:txBody>
                    <a:bodyPr/>
                    <a:lstStyle/>
                    <a:p>
                      <a:pPr algn="l" fontAlgn="t"/>
                      <a:r>
                        <a:rPr lang="en-US" b="1">
                          <a:effectLst/>
                        </a:rPr>
                        <a:t>p_id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effectLst/>
                        </a:rPr>
                        <a:t>professor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effectLst/>
                        </a:rPr>
                        <a:t>subject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P.Java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P.Cpp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gridSpan="3">
                  <a:txBody>
                    <a:bodyPr/>
                    <a:lstStyle/>
                    <a:p>
                      <a:pPr algn="l" fontAlgn="t"/>
                      <a:r>
                        <a:rPr lang="en-US" dirty="0">
                          <a:effectLst/>
                        </a:rPr>
                        <a:t>and so 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297034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4417</Words>
  <Application>Microsoft Office PowerPoint</Application>
  <PresentationFormat>On-screen Show (4:3)</PresentationFormat>
  <Paragraphs>1260</Paragraphs>
  <Slides>102</Slides>
  <Notes>5</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19" baseType="lpstr">
      <vt:lpstr>MS PGothic</vt:lpstr>
      <vt:lpstr>PMingLiU</vt:lpstr>
      <vt:lpstr>Arial</vt:lpstr>
      <vt:lpstr>Book Antiqua</vt:lpstr>
      <vt:lpstr>Calibri</vt:lpstr>
      <vt:lpstr>Helvetica</vt:lpstr>
      <vt:lpstr>Monaco</vt:lpstr>
      <vt:lpstr>Monotype Sorts</vt:lpstr>
      <vt:lpstr>Perpetua</vt:lpstr>
      <vt:lpstr>roboto</vt:lpstr>
      <vt:lpstr>Symbol</vt:lpstr>
      <vt:lpstr>Tahoma</vt:lpstr>
      <vt:lpstr>Times New Roman</vt:lpstr>
      <vt:lpstr>Wingdings</vt:lpstr>
      <vt:lpstr>Wingdings 2</vt:lpstr>
      <vt:lpstr>Office Theme</vt:lpstr>
      <vt:lpstr>Document</vt:lpstr>
      <vt:lpstr>Unit  3   Relational Database Model  (Database Management Systems)</vt:lpstr>
      <vt:lpstr>Contents</vt:lpstr>
      <vt:lpstr>Relational Database: Definitions</vt:lpstr>
      <vt:lpstr>Example Instance of Students Relation</vt:lpstr>
      <vt:lpstr>Relational Model</vt:lpstr>
      <vt:lpstr>  ER diagrams mainly comprise of − 1.Entity and its attributes  2.Relationship, which is association among entities. </vt:lpstr>
      <vt:lpstr>Mapping Relationship A relationship is an association among entities. </vt:lpstr>
      <vt:lpstr>Mapping Weak Entity Sets A weak entity set is one which does not have any primary key associated with it. </vt:lpstr>
      <vt:lpstr> Mapping Hierarchical Entities  ER specialization or generalization comes in the form of hierarchical entity sets.</vt:lpstr>
      <vt:lpstr>PowerPoint Presentation</vt:lpstr>
      <vt:lpstr>PowerPoint Presentation</vt:lpstr>
      <vt:lpstr>PowerPoint Presentation</vt:lpstr>
      <vt:lpstr>Codd’s Rules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vt:lpstr>
      <vt:lpstr>Tuple </vt:lpstr>
      <vt:lpstr>Attribute </vt:lpstr>
      <vt:lpstr>Attribute Domain </vt:lpstr>
      <vt:lpstr>Relation Schema </vt:lpstr>
      <vt:lpstr>Relation Key </vt:lpstr>
      <vt:lpstr>      </vt:lpstr>
      <vt:lpstr>Key Constraints</vt:lpstr>
      <vt:lpstr>Domain Constraints </vt:lpstr>
      <vt:lpstr>Domain Constraints </vt:lpstr>
      <vt:lpstr>Referential integrity Constraints </vt:lpstr>
      <vt:lpstr>PowerPoint Presentation</vt:lpstr>
      <vt:lpstr>Do not</vt:lpstr>
      <vt:lpstr>Relational Algebra </vt:lpstr>
      <vt:lpstr>PowerPoint Presentation</vt:lpstr>
      <vt:lpstr>The fundamental operations</vt:lpstr>
      <vt:lpstr>Select Operation (σ) This is used to fetch rows(tuples) from table(relation) which satisfies a given condition.It selects tuples that satisfy the given predicate from a relation. Notation − σp(r) </vt:lpstr>
      <vt:lpstr>PowerPoint Presentation</vt:lpstr>
      <vt:lpstr>Select Operation – Example</vt:lpstr>
      <vt:lpstr>Select Operation</vt:lpstr>
      <vt:lpstr>Project Operation (∏) </vt:lpstr>
      <vt:lpstr>Project Operation (∏) It projects column(s) that satisfy a given predicate. Notation − ∏A1, A2, An (r) </vt:lpstr>
      <vt:lpstr>Project Operation – Example</vt:lpstr>
      <vt:lpstr>Union Operation (∪) </vt:lpstr>
      <vt:lpstr>It performs binary union between two given relations and is defined as − r ∪ s = { t | t ∈ r or t ∈ s}  Notation − r U s </vt:lpstr>
      <vt:lpstr>PowerPoint Presentation</vt:lpstr>
      <vt:lpstr>Project Operation – Example</vt:lpstr>
      <vt:lpstr>Set Difference (−) The result of set difference operation is tuples, which are present in one relation but are not in the second relation. Notation − r − s </vt:lpstr>
      <vt:lpstr>Set Difference Operation – Example</vt:lpstr>
      <vt:lpstr>Cartesian Product (Χ) Combines information of two different relations into one. Notation − r Χ s </vt:lpstr>
      <vt:lpstr>Cartesian-Product Operation –  Example</vt:lpstr>
      <vt:lpstr>Rename Operation (ρ) The results of relational algebra are also relations but without any name. The rename operation allows us to rename the output relation. 'rename' operation is denoted with small Greek letter rho ρ. Notation − ρ x (E) </vt:lpstr>
      <vt:lpstr>Banking Example</vt:lpstr>
      <vt:lpstr>Example Queries</vt:lpstr>
      <vt:lpstr>Example Queries</vt:lpstr>
      <vt:lpstr>Example Queries</vt:lpstr>
      <vt:lpstr>Example Queries</vt:lpstr>
      <vt:lpstr>PowerPoint Presentation</vt:lpstr>
      <vt:lpstr>Normalization</vt:lpstr>
      <vt:lpstr>Normalization</vt:lpstr>
      <vt:lpstr>Problems Without Normalization </vt:lpstr>
      <vt:lpstr>PowerPoint Presentation</vt:lpstr>
      <vt:lpstr>Insertion Anomaly </vt:lpstr>
      <vt:lpstr>Updation Anomaly </vt:lpstr>
      <vt:lpstr>Deletion Anomaly </vt:lpstr>
      <vt:lpstr>Functional Dependencies</vt:lpstr>
      <vt:lpstr>Functional Dependencies</vt:lpstr>
      <vt:lpstr>Functional Dependencies</vt:lpstr>
      <vt:lpstr>Determinant</vt:lpstr>
      <vt:lpstr>Transitive dependency</vt:lpstr>
      <vt:lpstr>Transitive dependency</vt:lpstr>
      <vt:lpstr>Partial dependency</vt:lpstr>
      <vt:lpstr>PowerPoint Presentation</vt:lpstr>
      <vt:lpstr>Normalization</vt:lpstr>
      <vt:lpstr>First Normal Form (1NF) </vt:lpstr>
      <vt:lpstr>PowerPoint Presentation</vt:lpstr>
      <vt:lpstr>How to solve this Problem? </vt:lpstr>
      <vt:lpstr>First Normal Form</vt:lpstr>
      <vt:lpstr>First Normal Form</vt:lpstr>
      <vt:lpstr>First Normal Form</vt:lpstr>
      <vt:lpstr>  Second Normal Form (2NF)  </vt:lpstr>
      <vt:lpstr>Functional Dependency. </vt:lpstr>
      <vt:lpstr>What is Partial Dependency?</vt:lpstr>
      <vt:lpstr>What is Partial Dependency?</vt:lpstr>
      <vt:lpstr>How to remove Partial Dependency? </vt:lpstr>
      <vt:lpstr>Second Normal Form</vt:lpstr>
      <vt:lpstr>Second Normal Form</vt:lpstr>
      <vt:lpstr>Quick Recap </vt:lpstr>
      <vt:lpstr>Third Normal Form (3NF) </vt:lpstr>
      <vt:lpstr>PowerPoint Presentation</vt:lpstr>
      <vt:lpstr>What is Transitive Dependency? </vt:lpstr>
      <vt:lpstr>How to remove Transitive Dependency? </vt:lpstr>
      <vt:lpstr>Third Normal Form</vt:lpstr>
      <vt:lpstr>Third Normal Form</vt:lpstr>
      <vt:lpstr>Boyce and Codd Normal Form (BCNF) </vt:lpstr>
      <vt:lpstr>PowerPoint Presentation</vt:lpstr>
      <vt:lpstr>PowerPoint Presentation</vt:lpstr>
      <vt:lpstr>How to satisfy BCNF? </vt:lpstr>
      <vt:lpstr>Fourth Normal Form (4NF) </vt:lpstr>
      <vt:lpstr>PowerPoint Presentation</vt:lpstr>
      <vt:lpstr>How to satisfy 4th Normal Form?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dc:creator>
  <cp:lastModifiedBy>mds</cp:lastModifiedBy>
  <cp:revision>34</cp:revision>
  <dcterms:created xsi:type="dcterms:W3CDTF">2006-08-16T00:00:00Z</dcterms:created>
  <dcterms:modified xsi:type="dcterms:W3CDTF">2018-08-01T11:42:38Z</dcterms:modified>
</cp:coreProperties>
</file>