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57" r:id="rId3"/>
    <p:sldId id="274" r:id="rId4"/>
    <p:sldId id="275" r:id="rId5"/>
    <p:sldId id="276" r:id="rId6"/>
    <p:sldId id="277" r:id="rId7"/>
    <p:sldId id="258" r:id="rId8"/>
    <p:sldId id="260" r:id="rId9"/>
    <p:sldId id="261" r:id="rId10"/>
    <p:sldId id="262" r:id="rId11"/>
    <p:sldId id="278" r:id="rId12"/>
    <p:sldId id="279" r:id="rId13"/>
    <p:sldId id="280" r:id="rId14"/>
    <p:sldId id="259" r:id="rId15"/>
    <p:sldId id="263" r:id="rId16"/>
    <p:sldId id="264" r:id="rId17"/>
    <p:sldId id="265" r:id="rId18"/>
    <p:sldId id="266" r:id="rId19"/>
    <p:sldId id="267" r:id="rId20"/>
    <p:sldId id="268"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8" r:id="rId34"/>
    <p:sldId id="295" r:id="rId35"/>
    <p:sldId id="296" r:id="rId36"/>
    <p:sldId id="293" r:id="rId37"/>
    <p:sldId id="294" r:id="rId38"/>
    <p:sldId id="299" r:id="rId39"/>
    <p:sldId id="300" r:id="rId40"/>
    <p:sldId id="304" r:id="rId41"/>
    <p:sldId id="305" r:id="rId42"/>
    <p:sldId id="301" r:id="rId43"/>
    <p:sldId id="302"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660"/>
  </p:normalViewPr>
  <p:slideViewPr>
    <p:cSldViewPr snapToGrid="0">
      <p:cViewPr varScale="1">
        <p:scale>
          <a:sx n="74" d="100"/>
          <a:sy n="74" d="100"/>
        </p:scale>
        <p:origin x="4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EB9BE-20CD-4291-8CE6-3486E4AC2079}" type="datetimeFigureOut">
              <a:rPr lang="en-US" smtClean="0"/>
              <a:t>8/29/2018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21FD3-C7AE-4964-9473-29D8B3427A15}" type="slidenum">
              <a:rPr lang="en-US" smtClean="0"/>
              <a:t>‹#›</a:t>
            </a:fld>
            <a:endParaRPr lang="en-US"/>
          </a:p>
        </p:txBody>
      </p:sp>
    </p:spTree>
    <p:extLst>
      <p:ext uri="{BB962C8B-B14F-4D97-AF65-F5344CB8AC3E}">
        <p14:creationId xmlns:p14="http://schemas.microsoft.com/office/powerpoint/2010/main" val="146365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0AF0F2-CB9C-45A4-97D0-3CA33B192D9C}" type="slidenum">
              <a:rPr lang="en-US"/>
              <a:pPr/>
              <a:t>3</a:t>
            </a:fld>
            <a:endParaRPr lang="en-US"/>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63784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04EF8B19-F0D4-4426-B028-4F12BBAB864E}" type="slidenum">
              <a:rPr lang="en-US" sz="1300">
                <a:latin typeface="Times New Roman" panose="02020603050405020304" pitchFamily="18" charset="0"/>
              </a:rPr>
              <a:pPr/>
              <a:t>23</a:t>
            </a:fld>
            <a:endParaRPr lang="en-US" sz="130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06219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A94A8B45-B960-4958-AE38-56B60B988BFC}" type="slidenum">
              <a:rPr lang="en-US" sz="1300">
                <a:latin typeface="Times New Roman" panose="02020603050405020304" pitchFamily="18" charset="0"/>
              </a:rPr>
              <a:pPr/>
              <a:t>24</a:t>
            </a:fld>
            <a:endParaRPr lang="en-US" sz="130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236552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9117FA28-AE8A-49A7-9410-35D15579678A}" type="slidenum">
              <a:rPr lang="en-US" sz="1300">
                <a:latin typeface="Times New Roman" panose="02020603050405020304" pitchFamily="18" charset="0"/>
              </a:rPr>
              <a:pPr/>
              <a:t>25</a:t>
            </a:fld>
            <a:endParaRPr lang="en-US" sz="130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87322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7760E81C-6D1D-45E3-981D-945E31B3C758}" type="slidenum">
              <a:rPr lang="en-US" sz="1300">
                <a:latin typeface="Times New Roman" panose="02020603050405020304" pitchFamily="18" charset="0"/>
              </a:rPr>
              <a:pPr/>
              <a:t>26</a:t>
            </a:fld>
            <a:endParaRPr lang="en-US" sz="130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157026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E1357FEE-26E3-4EEF-87E7-B097E0993FF9}" type="slidenum">
              <a:rPr lang="en-US" sz="1300">
                <a:latin typeface="Times New Roman" panose="02020603050405020304" pitchFamily="18" charset="0"/>
              </a:rPr>
              <a:pPr/>
              <a:t>27</a:t>
            </a:fld>
            <a:endParaRPr lang="en-US" sz="130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200825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B57A3978-D2C7-4060-A447-D834E14F7DC7}" type="slidenum">
              <a:rPr lang="en-US" sz="1300">
                <a:latin typeface="Times New Roman" panose="02020603050405020304" pitchFamily="18" charset="0"/>
              </a:rPr>
              <a:pPr/>
              <a:t>28</a:t>
            </a:fld>
            <a:endParaRPr lang="en-US" sz="130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6610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7B5F4AA6-4103-49F5-A47D-FA46CCA2F5E6}" type="slidenum">
              <a:rPr lang="en-US" sz="1300">
                <a:latin typeface="Times New Roman" panose="02020603050405020304" pitchFamily="18" charset="0"/>
              </a:rPr>
              <a:pPr/>
              <a:t>29</a:t>
            </a:fld>
            <a:endParaRPr 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82835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344E800E-4559-4DE4-BD35-CB721603D480}" type="slidenum">
              <a:rPr lang="en-US" sz="1300">
                <a:latin typeface="Times New Roman" panose="02020603050405020304" pitchFamily="18" charset="0"/>
              </a:rPr>
              <a:pPr/>
              <a:t>30</a:t>
            </a:fld>
            <a:endParaRPr 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363608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421FA79D-125F-4155-893E-1B04670FD4F8}" type="slidenum">
              <a:rPr lang="en-US" sz="1300">
                <a:latin typeface="Times New Roman" panose="02020603050405020304" pitchFamily="18" charset="0"/>
              </a:rPr>
              <a:pPr/>
              <a:t>31</a:t>
            </a:fld>
            <a:endParaRPr 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4021615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60FA400D-669F-4B98-B80B-D73740AC20F4}" type="slidenum">
              <a:rPr lang="en-US" sz="1300">
                <a:latin typeface="Times New Roman" panose="02020603050405020304" pitchFamily="18" charset="0"/>
              </a:rPr>
              <a:pPr/>
              <a:t>32</a:t>
            </a:fld>
            <a:endParaRPr 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07671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AEB61E-AD70-4299-AF24-1549A2A017E0}" type="slidenum">
              <a:rPr lang="en-US"/>
              <a:pPr/>
              <a:t>4</a:t>
            </a:fld>
            <a:endParaRPr lang="en-US"/>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02637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0627B643-9F81-49F0-A2D4-57153612BBB4}" type="slidenum">
              <a:rPr lang="en-US" sz="1300">
                <a:latin typeface="Times New Roman" panose="02020603050405020304" pitchFamily="18" charset="0"/>
              </a:rPr>
              <a:pPr/>
              <a:t>36</a:t>
            </a:fld>
            <a:endParaRPr 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602569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6E332C5B-4407-4437-87D3-ED76B87888CE}" type="slidenum">
              <a:rPr lang="en-US" sz="1300">
                <a:latin typeface="Times New Roman" panose="02020603050405020304" pitchFamily="18" charset="0"/>
              </a:rPr>
              <a:pPr/>
              <a:t>37</a:t>
            </a:fld>
            <a:endParaRPr 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300757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71CC2110-BF24-499E-8608-CC613B5D040B}" type="slidenum">
              <a:rPr lang="en-US" sz="1300" smtClean="0">
                <a:latin typeface="Times New Roman" panose="02020603050405020304" pitchFamily="18" charset="0"/>
              </a:rPr>
              <a:pPr/>
              <a:t>40</a:t>
            </a:fld>
            <a:endParaRPr lang="en-US" sz="1300" smtClean="0">
              <a:latin typeface="Times New Roman" panose="02020603050405020304" pitchFamily="18" charset="0"/>
            </a:endParaRPr>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240333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66788">
              <a:defRPr sz="1600">
                <a:solidFill>
                  <a:schemeClr val="tx1"/>
                </a:solidFill>
                <a:latin typeface="Helvetica" panose="020B0604020202020204" pitchFamily="34" charset="0"/>
              </a:defRPr>
            </a:lvl1pPr>
            <a:lvl2pPr marL="742950" indent="-285750" defTabSz="966788">
              <a:defRPr sz="1600">
                <a:solidFill>
                  <a:schemeClr val="tx1"/>
                </a:solidFill>
                <a:latin typeface="Helvetica" panose="020B0604020202020204" pitchFamily="34" charset="0"/>
              </a:defRPr>
            </a:lvl2pPr>
            <a:lvl3pPr marL="1143000" indent="-228600" defTabSz="966788">
              <a:defRPr sz="1600">
                <a:solidFill>
                  <a:schemeClr val="tx1"/>
                </a:solidFill>
                <a:latin typeface="Helvetica" panose="020B0604020202020204" pitchFamily="34" charset="0"/>
              </a:defRPr>
            </a:lvl3pPr>
            <a:lvl4pPr marL="1600200" indent="-228600" defTabSz="966788">
              <a:defRPr sz="1600">
                <a:solidFill>
                  <a:schemeClr val="tx1"/>
                </a:solidFill>
                <a:latin typeface="Helvetica" panose="020B0604020202020204" pitchFamily="34" charset="0"/>
              </a:defRPr>
            </a:lvl4pPr>
            <a:lvl5pPr marL="2057400" indent="-228600" defTabSz="966788">
              <a:defRPr sz="1600">
                <a:solidFill>
                  <a:schemeClr val="tx1"/>
                </a:solidFill>
                <a:latin typeface="Helvetica"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Helvetica" panose="020B0604020202020204" pitchFamily="34" charset="0"/>
              </a:defRPr>
            </a:lvl9pPr>
          </a:lstStyle>
          <a:p>
            <a:fld id="{80654530-FF2A-44D8-81D9-7DC7447F3572}" type="slidenum">
              <a:rPr lang="en-US" sz="1300" smtClean="0">
                <a:latin typeface="Times New Roman" panose="02020603050405020304" pitchFamily="18" charset="0"/>
              </a:rPr>
              <a:pPr/>
              <a:t>41</a:t>
            </a:fld>
            <a:endParaRPr lang="en-US" sz="1300" smtClean="0">
              <a:latin typeface="Times New Roman" panose="02020603050405020304" pitchFamily="18" charset="0"/>
            </a:endParaRPr>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473502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43FB48-D6D2-4F1E-BDFF-3D345617CAAB}" type="slidenum">
              <a:rPr lang="en-US"/>
              <a:pPr/>
              <a:t>5</a:t>
            </a:fld>
            <a:endParaRPr lang="en-US"/>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099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620F8-5E45-4B2E-9C14-1C2E1C225F08}" type="slidenum">
              <a:rPr lang="en-US"/>
              <a:pPr/>
              <a:t>6</a:t>
            </a:fld>
            <a:endParaRPr lang="en-US"/>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66286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BA572-F36F-48CD-913F-E7C1173163DA}" type="slidenum">
              <a:rPr lang="en-US"/>
              <a:pPr/>
              <a:t>11</a:t>
            </a:fld>
            <a:endParaRPr lang="en-US"/>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1511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B2DF4-848B-4EEF-AC73-31A98D2C9FE4}" type="slidenum">
              <a:rPr lang="en-US"/>
              <a:pPr/>
              <a:t>12</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266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F94F0F-F8C9-4FCE-B0BC-5C7AFD179AFC}" type="slidenum">
              <a:rPr lang="en-US"/>
              <a:pPr/>
              <a:t>13</a:t>
            </a:fld>
            <a:endParaRPr lang="en-US"/>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6112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E562412E-5A80-426D-A6DC-56D30563499C}" type="slidenum">
              <a:rPr lang="en-US" sz="1300">
                <a:latin typeface="Times New Roman" panose="02020603050405020304" pitchFamily="18" charset="0"/>
              </a:rPr>
              <a:pPr/>
              <a:t>21</a:t>
            </a:fld>
            <a:endParaRPr lang="en-US" sz="13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1113781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lgn="r" defTabSz="966788">
              <a:defRPr sz="1600">
                <a:solidFill>
                  <a:schemeClr val="tx1"/>
                </a:solidFill>
                <a:latin typeface="Helvetica" panose="020B0604020202020204" pitchFamily="34" charset="0"/>
              </a:defRPr>
            </a:lvl1pPr>
            <a:lvl2pPr marL="742950" indent="-285750" algn="r" defTabSz="966788">
              <a:defRPr sz="1600">
                <a:solidFill>
                  <a:schemeClr val="tx1"/>
                </a:solidFill>
                <a:latin typeface="Helvetica" panose="020B0604020202020204" pitchFamily="34" charset="0"/>
              </a:defRPr>
            </a:lvl2pPr>
            <a:lvl3pPr marL="1143000" indent="-228600" algn="r" defTabSz="966788">
              <a:defRPr sz="1600">
                <a:solidFill>
                  <a:schemeClr val="tx1"/>
                </a:solidFill>
                <a:latin typeface="Helvetica" panose="020B0604020202020204" pitchFamily="34" charset="0"/>
              </a:defRPr>
            </a:lvl3pPr>
            <a:lvl4pPr marL="1600200" indent="-228600" algn="r" defTabSz="966788">
              <a:defRPr sz="1600">
                <a:solidFill>
                  <a:schemeClr val="tx1"/>
                </a:solidFill>
                <a:latin typeface="Helvetica" panose="020B0604020202020204" pitchFamily="34" charset="0"/>
              </a:defRPr>
            </a:lvl4pPr>
            <a:lvl5pPr marL="2057400" indent="-228600" algn="r" defTabSz="966788">
              <a:defRPr sz="1600">
                <a:solidFill>
                  <a:schemeClr val="tx1"/>
                </a:solidFill>
                <a:latin typeface="Helvetica" panose="020B0604020202020204" pitchFamily="34" charset="0"/>
              </a:defRPr>
            </a:lvl5pPr>
            <a:lvl6pPr marL="2514600" indent="-228600" algn="r" defTabSz="966788"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defTabSz="966788"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defTabSz="966788"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defTabSz="966788" eaLnBrk="0" fontAlgn="base" hangingPunct="0">
              <a:spcBef>
                <a:spcPct val="0"/>
              </a:spcBef>
              <a:spcAft>
                <a:spcPct val="0"/>
              </a:spcAft>
              <a:defRPr sz="1600">
                <a:solidFill>
                  <a:schemeClr val="tx1"/>
                </a:solidFill>
                <a:latin typeface="Helvetica" panose="020B0604020202020204" pitchFamily="34" charset="0"/>
              </a:defRPr>
            </a:lvl9pPr>
          </a:lstStyle>
          <a:p>
            <a:fld id="{6BD6A65F-C049-456C-9880-9DDBE3097508}" type="slidenum">
              <a:rPr lang="en-US" sz="1300">
                <a:latin typeface="Times New Roman" panose="02020603050405020304" pitchFamily="18" charset="0"/>
              </a:rPr>
              <a:pPr/>
              <a:t>22</a:t>
            </a:fld>
            <a:endParaRPr lang="en-US" sz="13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endParaRPr lang="en-US" smtClean="0"/>
          </a:p>
        </p:txBody>
      </p:sp>
    </p:spTree>
    <p:extLst>
      <p:ext uri="{BB962C8B-B14F-4D97-AF65-F5344CB8AC3E}">
        <p14:creationId xmlns:p14="http://schemas.microsoft.com/office/powerpoint/2010/main" val="803051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C1A5C4C-A3D3-46F1-88C7-F51A5FD3F417}" type="datetimeFigureOut">
              <a:rPr lang="en-US" smtClean="0"/>
              <a:t>8/29/2018</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5F2CDCE7-0E9B-48DF-BFD5-B04CF8F2BC08}" type="slidenum">
              <a:rPr lang="en-US" smtClean="0"/>
              <a:t>‹#›</a:t>
            </a:fld>
            <a:endParaRPr lang="en-US"/>
          </a:p>
        </p:txBody>
      </p:sp>
    </p:spTree>
    <p:extLst>
      <p:ext uri="{BB962C8B-B14F-4D97-AF65-F5344CB8AC3E}">
        <p14:creationId xmlns:p14="http://schemas.microsoft.com/office/powerpoint/2010/main" val="171400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A5C4C-A3D3-46F1-88C7-F51A5FD3F417}"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116909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A5C4C-A3D3-46F1-88C7-F51A5FD3F417}"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116743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1A5C4C-A3D3-46F1-88C7-F51A5FD3F417}"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175419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1A5C4C-A3D3-46F1-88C7-F51A5FD3F417}"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278984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1A5C4C-A3D3-46F1-88C7-F51A5FD3F417}"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528830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1A5C4C-A3D3-46F1-88C7-F51A5FD3F417}"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2916253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1A5C4C-A3D3-46F1-88C7-F51A5FD3F417}"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3384216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1A5C4C-A3D3-46F1-88C7-F51A5FD3F417}"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2CDCE7-0E9B-48DF-BFD5-B04CF8F2BC08}" type="slidenum">
              <a:rPr lang="en-US" smtClean="0"/>
              <a:t>‹#›</a:t>
            </a:fld>
            <a:endParaRPr lang="en-US"/>
          </a:p>
        </p:txBody>
      </p:sp>
    </p:spTree>
    <p:extLst>
      <p:ext uri="{BB962C8B-B14F-4D97-AF65-F5344CB8AC3E}">
        <p14:creationId xmlns:p14="http://schemas.microsoft.com/office/powerpoint/2010/main" val="362596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7C1A5C4C-A3D3-46F1-88C7-F51A5FD3F417}"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5F2CDCE7-0E9B-48DF-BFD5-B04CF8F2BC08}" type="slidenum">
              <a:rPr lang="en-US" smtClean="0"/>
              <a:t>‹#›</a:t>
            </a:fld>
            <a:endParaRPr lang="en-US"/>
          </a:p>
        </p:txBody>
      </p:sp>
    </p:spTree>
    <p:extLst>
      <p:ext uri="{BB962C8B-B14F-4D97-AF65-F5344CB8AC3E}">
        <p14:creationId xmlns:p14="http://schemas.microsoft.com/office/powerpoint/2010/main" val="126021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C1A5C4C-A3D3-46F1-88C7-F51A5FD3F417}" type="datetimeFigureOut">
              <a:rPr lang="en-US" smtClean="0"/>
              <a:t>8/29/2018</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5F2CDCE7-0E9B-48DF-BFD5-B04CF8F2BC08}" type="slidenum">
              <a:rPr lang="en-US" smtClean="0"/>
              <a:t>‹#›</a:t>
            </a:fld>
            <a:endParaRPr lang="en-US"/>
          </a:p>
        </p:txBody>
      </p:sp>
    </p:spTree>
    <p:extLst>
      <p:ext uri="{BB962C8B-B14F-4D97-AF65-F5344CB8AC3E}">
        <p14:creationId xmlns:p14="http://schemas.microsoft.com/office/powerpoint/2010/main" val="280177070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C1A5C4C-A3D3-46F1-88C7-F51A5FD3F417}" type="datetimeFigureOut">
              <a:rPr lang="en-US" smtClean="0"/>
              <a:t>8/29/2018</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5F2CDCE7-0E9B-48DF-BFD5-B04CF8F2BC08}" type="slidenum">
              <a:rPr lang="en-US" smtClean="0"/>
              <a:t>‹#›</a:t>
            </a:fld>
            <a:endParaRPr lang="en-US"/>
          </a:p>
        </p:txBody>
      </p:sp>
    </p:spTree>
    <p:extLst>
      <p:ext uri="{BB962C8B-B14F-4D97-AF65-F5344CB8AC3E}">
        <p14:creationId xmlns:p14="http://schemas.microsoft.com/office/powerpoint/2010/main" val="180140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4</a:t>
            </a:r>
            <a:endParaRPr lang="en-US" dirty="0"/>
          </a:p>
        </p:txBody>
      </p:sp>
      <p:sp>
        <p:nvSpPr>
          <p:cNvPr id="3" name="Subtitle 2"/>
          <p:cNvSpPr>
            <a:spLocks noGrp="1"/>
          </p:cNvSpPr>
          <p:nvPr>
            <p:ph type="subTitle" idx="1"/>
          </p:nvPr>
        </p:nvSpPr>
        <p:spPr/>
        <p:txBody>
          <a:bodyPr/>
          <a:lstStyle/>
          <a:p>
            <a:r>
              <a:rPr lang="en-US" b="1" dirty="0"/>
              <a:t>Database Transactions and Query Processing </a:t>
            </a:r>
            <a:r>
              <a:rPr lang="en-US" dirty="0"/>
              <a:t>	</a:t>
            </a:r>
          </a:p>
        </p:txBody>
      </p:sp>
    </p:spTree>
    <p:extLst>
      <p:ext uri="{BB962C8B-B14F-4D97-AF65-F5344CB8AC3E}">
        <p14:creationId xmlns:p14="http://schemas.microsoft.com/office/powerpoint/2010/main" val="1453204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944709" y="1027905"/>
            <a:ext cx="7252698" cy="5295621"/>
          </a:xfrm>
          <a:prstGeom prst="rect">
            <a:avLst/>
          </a:prstGeom>
        </p:spPr>
      </p:pic>
    </p:spTree>
    <p:extLst>
      <p:ext uri="{BB962C8B-B14F-4D97-AF65-F5344CB8AC3E}">
        <p14:creationId xmlns:p14="http://schemas.microsoft.com/office/powerpoint/2010/main" val="939889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a:t>Transaction State</a:t>
            </a:r>
          </a:p>
        </p:txBody>
      </p:sp>
      <p:sp>
        <p:nvSpPr>
          <p:cNvPr id="385027" name="Rectangle 3"/>
          <p:cNvSpPr>
            <a:spLocks noGrp="1" noChangeArrowheads="1"/>
          </p:cNvSpPr>
          <p:nvPr>
            <p:ph idx="1"/>
          </p:nvPr>
        </p:nvSpPr>
        <p:spPr>
          <a:xfrm>
            <a:off x="1017431" y="1519706"/>
            <a:ext cx="10818254" cy="4658843"/>
          </a:xfrm>
        </p:spPr>
        <p:txBody>
          <a:bodyPr>
            <a:normAutofit/>
          </a:bodyPr>
          <a:lstStyle/>
          <a:p>
            <a:r>
              <a:rPr lang="en-US" b="1" dirty="0">
                <a:solidFill>
                  <a:schemeClr val="tx2"/>
                </a:solidFill>
              </a:rPr>
              <a:t>Active </a:t>
            </a:r>
            <a:r>
              <a:rPr lang="en-US" dirty="0"/>
              <a:t>–</a:t>
            </a:r>
            <a:r>
              <a:rPr lang="en-US" b="1" dirty="0">
                <a:solidFill>
                  <a:schemeClr val="tx2"/>
                </a:solidFill>
              </a:rPr>
              <a:t> </a:t>
            </a:r>
            <a:r>
              <a:rPr lang="en-US" dirty="0"/>
              <a:t>the initial state; the transaction stays in this state </a:t>
            </a:r>
            <a:r>
              <a:rPr lang="en-US" dirty="0">
                <a:solidFill>
                  <a:srgbClr val="FF0000"/>
                </a:solidFill>
              </a:rPr>
              <a:t>while it is executing</a:t>
            </a:r>
          </a:p>
          <a:p>
            <a:r>
              <a:rPr lang="en-US" b="1" dirty="0">
                <a:solidFill>
                  <a:schemeClr val="tx2"/>
                </a:solidFill>
              </a:rPr>
              <a:t>Partially committed </a:t>
            </a:r>
            <a:r>
              <a:rPr lang="en-US" dirty="0"/>
              <a:t>–</a:t>
            </a:r>
            <a:r>
              <a:rPr lang="en-US" b="1" dirty="0">
                <a:solidFill>
                  <a:schemeClr val="tx2"/>
                </a:solidFill>
              </a:rPr>
              <a:t> </a:t>
            </a:r>
            <a:r>
              <a:rPr lang="en-US" dirty="0"/>
              <a:t>after the </a:t>
            </a:r>
            <a:r>
              <a:rPr lang="en-US" dirty="0">
                <a:solidFill>
                  <a:srgbClr val="FF0000"/>
                </a:solidFill>
              </a:rPr>
              <a:t>final statement </a:t>
            </a:r>
            <a:r>
              <a:rPr lang="en-US" dirty="0"/>
              <a:t>has been executed.</a:t>
            </a:r>
          </a:p>
          <a:p>
            <a:r>
              <a:rPr lang="en-US" b="1" dirty="0">
                <a:solidFill>
                  <a:schemeClr val="tx2"/>
                </a:solidFill>
              </a:rPr>
              <a:t>Failed </a:t>
            </a:r>
            <a:r>
              <a:rPr lang="en-US" sz="1600" b="1" dirty="0"/>
              <a:t>-- </a:t>
            </a:r>
            <a:r>
              <a:rPr lang="en-US" dirty="0"/>
              <a:t>after the discovery that normal execution can no longer proceed.</a:t>
            </a:r>
          </a:p>
          <a:p>
            <a:r>
              <a:rPr lang="en-US" b="1" dirty="0">
                <a:solidFill>
                  <a:schemeClr val="tx2"/>
                </a:solidFill>
              </a:rPr>
              <a:t>Aborted </a:t>
            </a:r>
            <a:r>
              <a:rPr lang="en-US" dirty="0"/>
              <a:t>– </a:t>
            </a:r>
            <a:r>
              <a:rPr lang="en-US" dirty="0">
                <a:solidFill>
                  <a:srgbClr val="FF0000"/>
                </a:solidFill>
              </a:rPr>
              <a:t>after </a:t>
            </a:r>
            <a:r>
              <a:rPr lang="en-US" dirty="0"/>
              <a:t>the transaction has been </a:t>
            </a:r>
            <a:r>
              <a:rPr lang="en-US" dirty="0">
                <a:solidFill>
                  <a:srgbClr val="FF0000"/>
                </a:solidFill>
              </a:rPr>
              <a:t>rolled back </a:t>
            </a:r>
            <a:r>
              <a:rPr lang="en-US" dirty="0"/>
              <a:t>and the database restored to its state prior to the start of the transaction.  Two options after it has been aborted:</a:t>
            </a:r>
          </a:p>
          <a:p>
            <a:pPr lvl="1"/>
            <a:r>
              <a:rPr lang="en-US" dirty="0"/>
              <a:t>restart the transaction</a:t>
            </a:r>
          </a:p>
          <a:p>
            <a:pPr lvl="2"/>
            <a:r>
              <a:rPr lang="en-US" dirty="0"/>
              <a:t> can be done only if no internal logical error</a:t>
            </a:r>
          </a:p>
          <a:p>
            <a:pPr lvl="1"/>
            <a:r>
              <a:rPr lang="en-US" dirty="0"/>
              <a:t>kill the transaction</a:t>
            </a:r>
          </a:p>
          <a:p>
            <a:r>
              <a:rPr lang="en-US" b="1" dirty="0">
                <a:solidFill>
                  <a:schemeClr val="tx2"/>
                </a:solidFill>
              </a:rPr>
              <a:t>Committed </a:t>
            </a:r>
            <a:r>
              <a:rPr lang="en-US" dirty="0"/>
              <a:t>– after successful completion.</a:t>
            </a:r>
          </a:p>
        </p:txBody>
      </p:sp>
    </p:spTree>
    <p:extLst>
      <p:ext uri="{BB962C8B-B14F-4D97-AF65-F5344CB8AC3E}">
        <p14:creationId xmlns:p14="http://schemas.microsoft.com/office/powerpoint/2010/main" val="5110303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t>Transaction State (Cont.)</a:t>
            </a:r>
          </a:p>
        </p:txBody>
      </p:sp>
      <p:pic>
        <p:nvPicPr>
          <p:cNvPr id="386054" name="Picture 6"/>
          <p:cNvPicPr>
            <a:picLocks noChangeAspect="1" noChangeArrowheads="1"/>
          </p:cNvPicPr>
          <p:nvPr/>
        </p:nvPicPr>
        <p:blipFill>
          <a:blip r:embed="rId3">
            <a:extLst>
              <a:ext uri="{28A0092B-C50C-407E-A947-70E740481C1C}">
                <a14:useLocalDpi xmlns:a14="http://schemas.microsoft.com/office/drawing/2010/main" val="0"/>
              </a:ext>
            </a:extLst>
          </a:blip>
          <a:srcRect l="9917" t="551" r="10124" b="551"/>
          <a:stretch>
            <a:fillRect/>
          </a:stretch>
        </p:blipFill>
        <p:spPr bwMode="auto">
          <a:xfrm>
            <a:off x="3331368" y="1505734"/>
            <a:ext cx="5529263" cy="5129212"/>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630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309092" y="186207"/>
            <a:ext cx="9990138" cy="457200"/>
          </a:xfrm>
        </p:spPr>
        <p:txBody>
          <a:bodyPr>
            <a:normAutofit fontScale="90000"/>
          </a:bodyPr>
          <a:lstStyle/>
          <a:p>
            <a:r>
              <a:rPr lang="en-US" dirty="0"/>
              <a:t>Implementation of Atomicity and Durability</a:t>
            </a:r>
          </a:p>
        </p:txBody>
      </p:sp>
      <p:sp>
        <p:nvSpPr>
          <p:cNvPr id="478211" name="Rectangle 3"/>
          <p:cNvSpPr>
            <a:spLocks noGrp="1" noChangeArrowheads="1"/>
          </p:cNvSpPr>
          <p:nvPr>
            <p:ph idx="1"/>
          </p:nvPr>
        </p:nvSpPr>
        <p:spPr>
          <a:xfrm>
            <a:off x="309092" y="917575"/>
            <a:ext cx="11436439" cy="3214688"/>
          </a:xfrm>
        </p:spPr>
        <p:txBody>
          <a:bodyPr>
            <a:normAutofit/>
          </a:bodyPr>
          <a:lstStyle/>
          <a:p>
            <a:r>
              <a:rPr lang="en-US" dirty="0"/>
              <a:t>The </a:t>
            </a:r>
            <a:r>
              <a:rPr lang="en-US" b="1" dirty="0">
                <a:solidFill>
                  <a:schemeClr val="tx2"/>
                </a:solidFill>
              </a:rPr>
              <a:t>recovery-management </a:t>
            </a:r>
            <a:r>
              <a:rPr lang="en-US" dirty="0"/>
              <a:t>component of a database system implements the support for atomicity and durability.</a:t>
            </a:r>
          </a:p>
          <a:p>
            <a:r>
              <a:rPr lang="en-US" dirty="0"/>
              <a:t>E.g. the </a:t>
            </a:r>
            <a:r>
              <a:rPr lang="en-US" b="1" i="1" dirty="0">
                <a:solidFill>
                  <a:schemeClr val="tx2"/>
                </a:solidFill>
              </a:rPr>
              <a:t>shadow-database</a:t>
            </a:r>
            <a:r>
              <a:rPr lang="en-US" dirty="0"/>
              <a:t> scheme:</a:t>
            </a:r>
          </a:p>
          <a:p>
            <a:pPr lvl="1"/>
            <a:r>
              <a:rPr lang="en-US" dirty="0"/>
              <a:t>all updates are made on a </a:t>
            </a:r>
            <a:r>
              <a:rPr lang="en-US" i="1" dirty="0"/>
              <a:t>shadow copy</a:t>
            </a:r>
            <a:r>
              <a:rPr lang="en-US" dirty="0"/>
              <a:t> of the database</a:t>
            </a:r>
          </a:p>
          <a:p>
            <a:pPr lvl="2"/>
            <a:r>
              <a:rPr lang="en-US" dirty="0"/>
              <a:t> </a:t>
            </a:r>
            <a:r>
              <a:rPr lang="en-US" b="1" dirty="0" err="1"/>
              <a:t>db_pointer</a:t>
            </a:r>
            <a:r>
              <a:rPr lang="en-US" dirty="0"/>
              <a:t> is made to point to the updated shadow copy  after</a:t>
            </a:r>
          </a:p>
          <a:p>
            <a:pPr lvl="3"/>
            <a:r>
              <a:rPr lang="en-US" dirty="0"/>
              <a:t> the transaction reaches partial commit and </a:t>
            </a:r>
          </a:p>
          <a:p>
            <a:pPr lvl="3"/>
            <a:r>
              <a:rPr lang="en-US" dirty="0"/>
              <a:t>all updated pages have been flushed to disk.</a:t>
            </a:r>
          </a:p>
          <a:p>
            <a:pPr lvl="1"/>
            <a:endParaRPr lang="en-US" dirty="0"/>
          </a:p>
        </p:txBody>
      </p:sp>
      <p:pic>
        <p:nvPicPr>
          <p:cNvPr id="478212" name="Picture 4"/>
          <p:cNvPicPr>
            <a:picLocks noChangeAspect="1" noChangeArrowheads="1"/>
          </p:cNvPicPr>
          <p:nvPr/>
        </p:nvPicPr>
        <p:blipFill>
          <a:blip r:embed="rId3">
            <a:extLst>
              <a:ext uri="{28A0092B-C50C-407E-A947-70E740481C1C}">
                <a14:useLocalDpi xmlns:a14="http://schemas.microsoft.com/office/drawing/2010/main" val="0"/>
              </a:ext>
            </a:extLst>
          </a:blip>
          <a:srcRect l="398" t="18303" r="597" b="18567"/>
          <a:stretch>
            <a:fillRect/>
          </a:stretch>
        </p:blipFill>
        <p:spPr bwMode="auto">
          <a:xfrm>
            <a:off x="2982914" y="3654426"/>
            <a:ext cx="6180137" cy="295592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3642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a:t>
            </a:r>
            <a:br>
              <a:rPr lang="en-US" dirty="0"/>
            </a:br>
            <a:endParaRPr lang="en-US" dirty="0"/>
          </a:p>
        </p:txBody>
      </p:sp>
      <p:sp>
        <p:nvSpPr>
          <p:cNvPr id="3" name="Content Placeholder 2"/>
          <p:cNvSpPr>
            <a:spLocks noGrp="1"/>
          </p:cNvSpPr>
          <p:nvPr>
            <p:ph idx="1"/>
          </p:nvPr>
        </p:nvSpPr>
        <p:spPr>
          <a:xfrm>
            <a:off x="360608" y="1690688"/>
            <a:ext cx="11831392" cy="5133774"/>
          </a:xfrm>
        </p:spPr>
        <p:txBody>
          <a:bodyPr/>
          <a:lstStyle/>
          <a:p>
            <a:pPr marL="0" indent="0">
              <a:buNone/>
            </a:pPr>
            <a:r>
              <a:rPr lang="en-US" dirty="0"/>
              <a:t>The following </a:t>
            </a:r>
            <a:r>
              <a:rPr lang="en-US" dirty="0" smtClean="0"/>
              <a:t>commands </a:t>
            </a:r>
            <a:r>
              <a:rPr lang="en-US" dirty="0"/>
              <a:t>are used to control transactions</a:t>
            </a:r>
            <a:r>
              <a:rPr lang="en-US" dirty="0" smtClean="0"/>
              <a:t>.</a:t>
            </a:r>
          </a:p>
          <a:p>
            <a:pPr marL="0" indent="0">
              <a:buNone/>
            </a:pPr>
            <a:r>
              <a:rPr lang="en-US" dirty="0" smtClean="0"/>
              <a:t>Transactional control commands are only used with the DML Commands such as - INSERT, UPDATE and DELETE only. They cannot be used while creating tables or dropping them because these operations are automatically committed in the database.</a:t>
            </a:r>
          </a:p>
          <a:p>
            <a:pPr marL="0" indent="0">
              <a:buNone/>
            </a:pPr>
            <a:endParaRPr lang="en-US" dirty="0" smtClean="0"/>
          </a:p>
          <a:p>
            <a:endParaRPr lang="en-US" dirty="0"/>
          </a:p>
        </p:txBody>
      </p:sp>
    </p:spTree>
    <p:extLst>
      <p:ext uri="{BB962C8B-B14F-4D97-AF65-F5344CB8AC3E}">
        <p14:creationId xmlns:p14="http://schemas.microsoft.com/office/powerpoint/2010/main" val="87353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2800" b="1" dirty="0" smtClean="0"/>
              <a:t>COMMIT</a:t>
            </a:r>
            <a:r>
              <a:rPr lang="en-US" sz="2800" dirty="0" smtClean="0"/>
              <a:t> − to save the changes.</a:t>
            </a:r>
            <a:br>
              <a:rPr lang="en-US" sz="2800" dirty="0" smtClean="0"/>
            </a:br>
            <a:endParaRPr lang="en-US" sz="2800" dirty="0"/>
          </a:p>
        </p:txBody>
      </p:sp>
      <p:sp>
        <p:nvSpPr>
          <p:cNvPr id="3" name="Content Placeholder 2"/>
          <p:cNvSpPr>
            <a:spLocks noGrp="1"/>
          </p:cNvSpPr>
          <p:nvPr>
            <p:ph idx="1"/>
          </p:nvPr>
        </p:nvSpPr>
        <p:spPr/>
        <p:txBody>
          <a:bodyPr/>
          <a:lstStyle/>
          <a:p>
            <a:r>
              <a:rPr lang="en-US" dirty="0" smtClean="0"/>
              <a:t>SQL&gt; DELETE FROM CUSTOMERS   WHERE AGE = 25;</a:t>
            </a:r>
          </a:p>
          <a:p>
            <a:r>
              <a:rPr lang="en-US" dirty="0" smtClean="0"/>
              <a:t>SQL&gt; COMMIT;</a:t>
            </a:r>
            <a:endParaRPr lang="en-US" dirty="0"/>
          </a:p>
        </p:txBody>
      </p:sp>
    </p:spTree>
    <p:extLst>
      <p:ext uri="{BB962C8B-B14F-4D97-AF65-F5344CB8AC3E}">
        <p14:creationId xmlns:p14="http://schemas.microsoft.com/office/powerpoint/2010/main" val="309407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429590"/>
          </a:xfrm>
        </p:spPr>
        <p:txBody>
          <a:bodyPr/>
          <a:lstStyle/>
          <a:p>
            <a:pPr lvl="1" algn="l" rtl="0">
              <a:lnSpc>
                <a:spcPct val="150000"/>
              </a:lnSpc>
              <a:spcBef>
                <a:spcPct val="0"/>
              </a:spcBef>
            </a:pPr>
            <a:r>
              <a:rPr lang="en-US" b="1" dirty="0" smtClean="0"/>
              <a:t>ROLLBACK</a:t>
            </a:r>
            <a:r>
              <a:rPr lang="en-US" dirty="0" smtClean="0"/>
              <a:t> − to roll back the changes. </a:t>
            </a:r>
            <a:r>
              <a:rPr lang="en-US" dirty="0" smtClean="0">
                <a:solidFill>
                  <a:srgbClr val="FF0000"/>
                </a:solidFill>
              </a:rPr>
              <a:t>used to undo transactions </a:t>
            </a:r>
            <a:r>
              <a:rPr lang="en-US" dirty="0" smtClean="0"/>
              <a:t>that have not already been saved to the database. This command can only be used to undo transactions since the last COMMIT or ROLLBACK command was issued.</a:t>
            </a:r>
            <a:br>
              <a:rPr lang="en-US" dirty="0" smtClean="0"/>
            </a:br>
            <a:endParaRPr lang="en-US" dirty="0"/>
          </a:p>
        </p:txBody>
      </p:sp>
      <p:sp>
        <p:nvSpPr>
          <p:cNvPr id="3" name="Content Placeholder 2"/>
          <p:cNvSpPr>
            <a:spLocks noGrp="1"/>
          </p:cNvSpPr>
          <p:nvPr>
            <p:ph idx="1"/>
          </p:nvPr>
        </p:nvSpPr>
        <p:spPr>
          <a:xfrm>
            <a:off x="6048778" y="2506662"/>
            <a:ext cx="10515600" cy="4351338"/>
          </a:xfrm>
        </p:spPr>
        <p:txBody>
          <a:bodyPr>
            <a:normAutofit/>
          </a:bodyPr>
          <a:lstStyle/>
          <a:p>
            <a:r>
              <a:rPr lang="en-US" sz="1800" dirty="0" smtClean="0">
                <a:solidFill>
                  <a:srgbClr val="FF0000"/>
                </a:solidFill>
              </a:rPr>
              <a:t>SQL&gt; DELETE FROM CUSTOMERS    WHERE AGE = 25;</a:t>
            </a:r>
          </a:p>
          <a:p>
            <a:r>
              <a:rPr lang="en-US" sz="1800" dirty="0" smtClean="0">
                <a:solidFill>
                  <a:srgbClr val="FF0000"/>
                </a:solidFill>
              </a:rPr>
              <a:t>SQL&gt; ROLLBACK;</a:t>
            </a:r>
            <a:endParaRPr lang="en-US" sz="1800" dirty="0">
              <a:solidFill>
                <a:srgbClr val="FF0000"/>
              </a:solidFill>
            </a:endParaRPr>
          </a:p>
        </p:txBody>
      </p:sp>
      <p:sp>
        <p:nvSpPr>
          <p:cNvPr id="5" name="Rectangle 4"/>
          <p:cNvSpPr/>
          <p:nvPr/>
        </p:nvSpPr>
        <p:spPr>
          <a:xfrm>
            <a:off x="1000260" y="2431633"/>
            <a:ext cx="6096000" cy="3139321"/>
          </a:xfrm>
          <a:prstGeom prst="rect">
            <a:avLst/>
          </a:prstGeom>
        </p:spPr>
        <p:txBody>
          <a:bodyPr>
            <a:spAutoFit/>
          </a:bodyPr>
          <a:lstStyle/>
          <a:p>
            <a:r>
              <a:rPr lang="en-US" dirty="0" smtClean="0"/>
              <a:t>+----+----------+-----+-----------+----------+</a:t>
            </a:r>
          </a:p>
          <a:p>
            <a:r>
              <a:rPr lang="en-US" dirty="0" smtClean="0"/>
              <a:t>| ID | NAME     | AGE | ADDRESS   | SALARY   |</a:t>
            </a:r>
          </a:p>
          <a:p>
            <a:r>
              <a:rPr lang="en-US" dirty="0" smtClean="0"/>
              <a:t>+----+----------+-----+-----------+----------+</a:t>
            </a:r>
          </a:p>
          <a:p>
            <a:r>
              <a:rPr lang="en-US" dirty="0" smtClean="0"/>
              <a:t>|  1 | Ramesh   |  32 | Ahmedabad |  2000.00 |</a:t>
            </a:r>
          </a:p>
          <a:p>
            <a:r>
              <a:rPr lang="en-US" dirty="0" smtClean="0"/>
              <a:t>|  2 | </a:t>
            </a:r>
            <a:r>
              <a:rPr lang="en-US" dirty="0" err="1" smtClean="0"/>
              <a:t>Khilan</a:t>
            </a:r>
            <a:r>
              <a:rPr lang="en-US" dirty="0" smtClean="0"/>
              <a:t>   |  25 | Delhi     |  1500.00 |</a:t>
            </a:r>
          </a:p>
          <a:p>
            <a:r>
              <a:rPr lang="en-US" dirty="0" smtClean="0"/>
              <a:t>|  3 | </a:t>
            </a:r>
            <a:r>
              <a:rPr lang="en-US" dirty="0" err="1" smtClean="0"/>
              <a:t>kaushik</a:t>
            </a:r>
            <a:r>
              <a:rPr lang="en-US" dirty="0" smtClean="0"/>
              <a:t>  |  23 | Kota      |  2000.00 |</a:t>
            </a:r>
          </a:p>
          <a:p>
            <a:r>
              <a:rPr lang="en-US" dirty="0" smtClean="0"/>
              <a:t>|  4 | </a:t>
            </a:r>
            <a:r>
              <a:rPr lang="en-US" dirty="0" err="1" smtClean="0"/>
              <a:t>Chaitali</a:t>
            </a:r>
            <a:r>
              <a:rPr lang="en-US" dirty="0" smtClean="0"/>
              <a:t> |  25 | Mumbai    |  6500.00 |</a:t>
            </a:r>
          </a:p>
          <a:p>
            <a:r>
              <a:rPr lang="en-US" dirty="0" smtClean="0"/>
              <a:t>|  5 | </a:t>
            </a:r>
            <a:r>
              <a:rPr lang="en-US" dirty="0" err="1" smtClean="0"/>
              <a:t>Hardik</a:t>
            </a:r>
            <a:r>
              <a:rPr lang="en-US" dirty="0" smtClean="0"/>
              <a:t>   |  27 | Bhopal    |  8500.00 |</a:t>
            </a:r>
          </a:p>
          <a:p>
            <a:r>
              <a:rPr lang="en-US" dirty="0" smtClean="0"/>
              <a:t>|  6 | </a:t>
            </a:r>
            <a:r>
              <a:rPr lang="en-US" dirty="0" err="1" smtClean="0"/>
              <a:t>Komal</a:t>
            </a:r>
            <a:r>
              <a:rPr lang="en-US" dirty="0" smtClean="0"/>
              <a:t>    |  22 | MP        |  4500.00 |</a:t>
            </a:r>
          </a:p>
          <a:p>
            <a:r>
              <a:rPr lang="en-US" dirty="0" smtClean="0"/>
              <a:t>|  7 | </a:t>
            </a:r>
            <a:r>
              <a:rPr lang="en-US" dirty="0" err="1" smtClean="0"/>
              <a:t>Muffy</a:t>
            </a:r>
            <a:r>
              <a:rPr lang="en-US" dirty="0" smtClean="0"/>
              <a:t>    |  24 | Indore    | 10000.00 |</a:t>
            </a:r>
          </a:p>
          <a:p>
            <a:r>
              <a:rPr lang="en-US" dirty="0" smtClean="0"/>
              <a:t>+----+----------+-----+-----------+----------+</a:t>
            </a:r>
            <a:endParaRPr lang="en-US" dirty="0"/>
          </a:p>
        </p:txBody>
      </p:sp>
    </p:spTree>
    <p:extLst>
      <p:ext uri="{BB962C8B-B14F-4D97-AF65-F5344CB8AC3E}">
        <p14:creationId xmlns:p14="http://schemas.microsoft.com/office/powerpoint/2010/main" val="23334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lstStyle/>
          <a:p>
            <a:r>
              <a:rPr lang="en-US" dirty="0"/>
              <a:t>A SAVEPOINT is a point in a transaction when you can roll the transaction back to a certain point without rolling back the entire transaction</a:t>
            </a:r>
            <a:r>
              <a:rPr lang="en-US" dirty="0" smtClean="0"/>
              <a:t>.</a:t>
            </a:r>
          </a:p>
          <a:p>
            <a:r>
              <a:rPr lang="en-US" dirty="0" smtClean="0"/>
              <a:t>SAVEPOINT SAVEPOINT_NAME;</a:t>
            </a:r>
          </a:p>
          <a:p>
            <a:r>
              <a:rPr lang="en-US" dirty="0" smtClean="0"/>
              <a:t>ROLLBACK TO SAVEPOINT_NAME;</a:t>
            </a:r>
            <a:endParaRPr lang="en-US" dirty="0"/>
          </a:p>
        </p:txBody>
      </p:sp>
      <p:sp>
        <p:nvSpPr>
          <p:cNvPr id="6" name="Rectangle 5"/>
          <p:cNvSpPr/>
          <p:nvPr/>
        </p:nvSpPr>
        <p:spPr>
          <a:xfrm>
            <a:off x="2172236" y="2760643"/>
            <a:ext cx="7242220" cy="3416320"/>
          </a:xfrm>
          <a:prstGeom prst="rect">
            <a:avLst/>
          </a:prstGeom>
        </p:spPr>
        <p:txBody>
          <a:bodyPr wrap="square">
            <a:spAutoFit/>
          </a:bodyPr>
          <a:lstStyle/>
          <a:p>
            <a:r>
              <a:rPr lang="en-US" dirty="0" smtClean="0"/>
              <a:t>SQL&gt; SAVEPOINT SP1;</a:t>
            </a:r>
          </a:p>
          <a:p>
            <a:r>
              <a:rPr lang="en-US" dirty="0" err="1" smtClean="0"/>
              <a:t>Savepoint</a:t>
            </a:r>
            <a:r>
              <a:rPr lang="en-US" dirty="0" smtClean="0"/>
              <a:t> created.</a:t>
            </a:r>
          </a:p>
          <a:p>
            <a:r>
              <a:rPr lang="en-US" dirty="0" smtClean="0"/>
              <a:t>SQL&gt; DELETE FROM CUSTOMERS WHERE ID=1;</a:t>
            </a:r>
          </a:p>
          <a:p>
            <a:r>
              <a:rPr lang="en-US" dirty="0" smtClean="0"/>
              <a:t>1 row deleted.</a:t>
            </a:r>
          </a:p>
          <a:p>
            <a:r>
              <a:rPr lang="en-US" dirty="0" smtClean="0"/>
              <a:t>SQL&gt; SAVEPOINT SP2;</a:t>
            </a:r>
          </a:p>
          <a:p>
            <a:r>
              <a:rPr lang="en-US" dirty="0" err="1" smtClean="0"/>
              <a:t>Savepoint</a:t>
            </a:r>
            <a:r>
              <a:rPr lang="en-US" dirty="0" smtClean="0"/>
              <a:t> created.</a:t>
            </a:r>
          </a:p>
          <a:p>
            <a:r>
              <a:rPr lang="en-US" dirty="0" smtClean="0"/>
              <a:t>SQL&gt; DELETE FROM CUSTOMERS WHERE ID=2;</a:t>
            </a:r>
          </a:p>
          <a:p>
            <a:r>
              <a:rPr lang="en-US" dirty="0" smtClean="0"/>
              <a:t>1 row deleted.</a:t>
            </a:r>
          </a:p>
          <a:p>
            <a:r>
              <a:rPr lang="en-US" dirty="0" smtClean="0"/>
              <a:t>SQL&gt; SAVEPOINT SP3;</a:t>
            </a:r>
          </a:p>
          <a:p>
            <a:r>
              <a:rPr lang="en-US" dirty="0" err="1" smtClean="0"/>
              <a:t>Savepoint</a:t>
            </a:r>
            <a:r>
              <a:rPr lang="en-US" dirty="0" smtClean="0"/>
              <a:t> created.</a:t>
            </a:r>
          </a:p>
          <a:p>
            <a:r>
              <a:rPr lang="en-US" dirty="0" smtClean="0"/>
              <a:t>SQL&gt; DELETE FROM CUSTOMERS WHERE ID=3;</a:t>
            </a:r>
          </a:p>
          <a:p>
            <a:r>
              <a:rPr lang="en-US" dirty="0" smtClean="0"/>
              <a:t>1 row deleted.</a:t>
            </a:r>
            <a:endParaRPr lang="en-US" dirty="0"/>
          </a:p>
        </p:txBody>
      </p:sp>
    </p:spTree>
    <p:extLst>
      <p:ext uri="{BB962C8B-B14F-4D97-AF65-F5344CB8AC3E}">
        <p14:creationId xmlns:p14="http://schemas.microsoft.com/office/powerpoint/2010/main" val="2190651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017432"/>
            <a:ext cx="10515600" cy="5615188"/>
          </a:xfrm>
        </p:spPr>
        <p:txBody>
          <a:bodyPr>
            <a:normAutofit fontScale="85000" lnSpcReduction="20000"/>
          </a:bodyPr>
          <a:lstStyle/>
          <a:p>
            <a:pPr marL="0" indent="0">
              <a:buNone/>
            </a:pPr>
            <a:r>
              <a:rPr lang="en-US" dirty="0" smtClean="0"/>
              <a:t>SQL&gt; ROLLBACK TO SP2;</a:t>
            </a:r>
          </a:p>
          <a:p>
            <a:pPr marL="0" indent="0">
              <a:buNone/>
            </a:pPr>
            <a:r>
              <a:rPr lang="en-US" dirty="0" smtClean="0"/>
              <a:t>Rollback complete. </a:t>
            </a:r>
          </a:p>
          <a:p>
            <a:pPr marL="0" indent="0">
              <a:buNone/>
            </a:pPr>
            <a:endParaRPr lang="en-US" dirty="0"/>
          </a:p>
          <a:p>
            <a:pPr marL="0" indent="0">
              <a:buNone/>
            </a:pPr>
            <a:r>
              <a:rPr lang="en-US" dirty="0" smtClean="0"/>
              <a:t>SQL&gt; SELECT * FROM CUSTOMERS;</a:t>
            </a:r>
          </a:p>
          <a:p>
            <a:pPr marL="0" indent="0">
              <a:buNone/>
            </a:pPr>
            <a:r>
              <a:rPr lang="en-US" dirty="0" smtClean="0"/>
              <a:t>+----+----------+-----+-----------+----------+</a:t>
            </a:r>
          </a:p>
          <a:p>
            <a:pPr marL="0" indent="0">
              <a:buNone/>
            </a:pPr>
            <a:r>
              <a:rPr lang="en-US" dirty="0" smtClean="0"/>
              <a:t>| ID | NAME     | AGE | ADDRESS   | SALARY   |</a:t>
            </a:r>
          </a:p>
          <a:p>
            <a:pPr marL="0" indent="0">
              <a:buNone/>
            </a:pPr>
            <a:r>
              <a:rPr lang="en-US" dirty="0" smtClean="0"/>
              <a:t>+----+----------+-----+-----------+----------+</a:t>
            </a:r>
          </a:p>
          <a:p>
            <a:pPr marL="0" indent="0">
              <a:buNone/>
            </a:pPr>
            <a:r>
              <a:rPr lang="en-US" dirty="0" smtClean="0"/>
              <a:t>|  2 | </a:t>
            </a:r>
            <a:r>
              <a:rPr lang="en-US" dirty="0" err="1" smtClean="0"/>
              <a:t>Khilan</a:t>
            </a:r>
            <a:r>
              <a:rPr lang="en-US" dirty="0" smtClean="0"/>
              <a:t>   |  25 | Delhi     |  1500.00 |</a:t>
            </a:r>
          </a:p>
          <a:p>
            <a:pPr marL="0" indent="0">
              <a:buNone/>
            </a:pPr>
            <a:r>
              <a:rPr lang="en-US" dirty="0" smtClean="0"/>
              <a:t>|  3 | </a:t>
            </a:r>
            <a:r>
              <a:rPr lang="en-US" dirty="0" err="1" smtClean="0"/>
              <a:t>kaushik</a:t>
            </a:r>
            <a:r>
              <a:rPr lang="en-US" dirty="0" smtClean="0"/>
              <a:t>  |  23 | Kota      |  2000.00 |</a:t>
            </a:r>
          </a:p>
          <a:p>
            <a:pPr marL="0" indent="0">
              <a:buNone/>
            </a:pPr>
            <a:r>
              <a:rPr lang="en-US" dirty="0" smtClean="0"/>
              <a:t>|  4 | </a:t>
            </a:r>
            <a:r>
              <a:rPr lang="en-US" dirty="0" err="1" smtClean="0"/>
              <a:t>Chaitali</a:t>
            </a:r>
            <a:r>
              <a:rPr lang="en-US" dirty="0" smtClean="0"/>
              <a:t> |  25 | Mumbai    |  6500.00 |</a:t>
            </a:r>
          </a:p>
          <a:p>
            <a:pPr marL="0" indent="0">
              <a:buNone/>
            </a:pPr>
            <a:r>
              <a:rPr lang="en-US" dirty="0" smtClean="0"/>
              <a:t>|  5 | </a:t>
            </a:r>
            <a:r>
              <a:rPr lang="en-US" dirty="0" err="1" smtClean="0"/>
              <a:t>Hardik</a:t>
            </a:r>
            <a:r>
              <a:rPr lang="en-US" dirty="0" smtClean="0"/>
              <a:t>   |  27 | Bhopal    |  8500.00 |</a:t>
            </a:r>
          </a:p>
          <a:p>
            <a:pPr marL="0" indent="0">
              <a:buNone/>
            </a:pPr>
            <a:r>
              <a:rPr lang="en-US" dirty="0" smtClean="0"/>
              <a:t>|  6 | </a:t>
            </a:r>
            <a:r>
              <a:rPr lang="en-US" dirty="0" err="1" smtClean="0"/>
              <a:t>Komal</a:t>
            </a:r>
            <a:r>
              <a:rPr lang="en-US" dirty="0" smtClean="0"/>
              <a:t>    |  22 | MP        |  4500.00 |</a:t>
            </a:r>
          </a:p>
          <a:p>
            <a:pPr marL="0" indent="0">
              <a:buNone/>
            </a:pPr>
            <a:r>
              <a:rPr lang="en-US" dirty="0" smtClean="0"/>
              <a:t>|  7 | </a:t>
            </a:r>
            <a:r>
              <a:rPr lang="en-US" dirty="0" err="1" smtClean="0"/>
              <a:t>Muffy</a:t>
            </a:r>
            <a:r>
              <a:rPr lang="en-US" dirty="0" smtClean="0"/>
              <a:t>    |  24 | Indore    | 10000.00 |</a:t>
            </a:r>
          </a:p>
          <a:p>
            <a:pPr marL="0" indent="0">
              <a:buNone/>
            </a:pPr>
            <a:r>
              <a:rPr lang="en-US" dirty="0" smtClean="0"/>
              <a:t>+----+----------+-----+-----------+----------+</a:t>
            </a:r>
          </a:p>
          <a:p>
            <a:pPr marL="0" indent="0">
              <a:buNone/>
            </a:pPr>
            <a:r>
              <a:rPr lang="en-US" dirty="0" smtClean="0"/>
              <a:t>6 rows selected.</a:t>
            </a:r>
            <a:endParaRPr lang="en-US" dirty="0"/>
          </a:p>
        </p:txBody>
      </p:sp>
    </p:spTree>
    <p:extLst>
      <p:ext uri="{BB962C8B-B14F-4D97-AF65-F5344CB8AC3E}">
        <p14:creationId xmlns:p14="http://schemas.microsoft.com/office/powerpoint/2010/main" val="1755461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RELEASE SAVEPOINT command is used to remove a SAVEPOINT that you have created</a:t>
            </a:r>
            <a:r>
              <a:rPr lang="en-US" dirty="0" smtClean="0"/>
              <a:t>.</a:t>
            </a:r>
            <a:br>
              <a:rPr lang="en-US" dirty="0" smtClean="0"/>
            </a:br>
            <a:endParaRPr lang="en-US" dirty="0"/>
          </a:p>
        </p:txBody>
      </p:sp>
      <p:sp>
        <p:nvSpPr>
          <p:cNvPr id="3" name="Content Placeholder 2"/>
          <p:cNvSpPr>
            <a:spLocks noGrp="1"/>
          </p:cNvSpPr>
          <p:nvPr>
            <p:ph idx="1"/>
          </p:nvPr>
        </p:nvSpPr>
        <p:spPr>
          <a:xfrm>
            <a:off x="805444" y="2758655"/>
            <a:ext cx="10753725" cy="3766185"/>
          </a:xfrm>
        </p:spPr>
        <p:txBody>
          <a:bodyPr/>
          <a:lstStyle/>
          <a:p>
            <a:r>
              <a:rPr lang="en-US" dirty="0" smtClean="0"/>
              <a:t>RELEASE SAVEPOINT SAVEPOINT_NAME;</a:t>
            </a:r>
            <a:endParaRPr lang="en-US" dirty="0"/>
          </a:p>
        </p:txBody>
      </p:sp>
    </p:spTree>
    <p:extLst>
      <p:ext uri="{BB962C8B-B14F-4D97-AF65-F5344CB8AC3E}">
        <p14:creationId xmlns:p14="http://schemas.microsoft.com/office/powerpoint/2010/main" val="148636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 of a Transaction 	</a:t>
            </a:r>
            <a:br>
              <a:rPr lang="en-US" dirty="0"/>
            </a:br>
            <a:endParaRPr lang="en-US" dirty="0"/>
          </a:p>
        </p:txBody>
      </p:sp>
      <p:sp>
        <p:nvSpPr>
          <p:cNvPr id="3" name="Content Placeholder 2"/>
          <p:cNvSpPr>
            <a:spLocks noGrp="1"/>
          </p:cNvSpPr>
          <p:nvPr>
            <p:ph idx="1"/>
          </p:nvPr>
        </p:nvSpPr>
        <p:spPr>
          <a:xfrm>
            <a:off x="838200" y="1133342"/>
            <a:ext cx="10515600" cy="5724658"/>
          </a:xfrm>
        </p:spPr>
        <p:txBody>
          <a:bodyPr>
            <a:normAutofit/>
          </a:bodyPr>
          <a:lstStyle/>
          <a:p>
            <a:pPr>
              <a:lnSpc>
                <a:spcPct val="150000"/>
              </a:lnSpc>
            </a:pPr>
            <a:r>
              <a:rPr lang="en-US" dirty="0"/>
              <a:t>A transaction is a </a:t>
            </a:r>
            <a:r>
              <a:rPr lang="en-US" dirty="0">
                <a:solidFill>
                  <a:srgbClr val="FF0000"/>
                </a:solidFill>
              </a:rPr>
              <a:t>unit of work </a:t>
            </a:r>
            <a:r>
              <a:rPr lang="en-US" dirty="0"/>
              <a:t>that is </a:t>
            </a:r>
            <a:r>
              <a:rPr lang="en-US" dirty="0">
                <a:solidFill>
                  <a:srgbClr val="FF0000"/>
                </a:solidFill>
              </a:rPr>
              <a:t>performed against a database</a:t>
            </a:r>
            <a:r>
              <a:rPr lang="en-US" dirty="0"/>
              <a:t>. </a:t>
            </a:r>
            <a:endParaRPr lang="en-US" dirty="0" smtClean="0"/>
          </a:p>
          <a:p>
            <a:pPr>
              <a:lnSpc>
                <a:spcPct val="150000"/>
              </a:lnSpc>
            </a:pPr>
            <a:r>
              <a:rPr lang="en-US" dirty="0"/>
              <a:t>Transactions are </a:t>
            </a:r>
            <a:r>
              <a:rPr lang="en-US" dirty="0">
                <a:solidFill>
                  <a:srgbClr val="FF0000"/>
                </a:solidFill>
              </a:rPr>
              <a:t>units or sequences </a:t>
            </a:r>
            <a:r>
              <a:rPr lang="en-US" dirty="0"/>
              <a:t>of work accomplished in a logical order, whether in a </a:t>
            </a:r>
            <a:r>
              <a:rPr lang="en-US" dirty="0">
                <a:solidFill>
                  <a:srgbClr val="FF0000"/>
                </a:solidFill>
              </a:rPr>
              <a:t>manual fashion by a user or automatically by </a:t>
            </a:r>
            <a:r>
              <a:rPr lang="en-US" dirty="0"/>
              <a:t>some sort of a database program</a:t>
            </a:r>
            <a:r>
              <a:rPr lang="en-US" dirty="0" smtClean="0"/>
              <a:t>.</a:t>
            </a:r>
          </a:p>
          <a:p>
            <a:pPr>
              <a:lnSpc>
                <a:spcPct val="150000"/>
              </a:lnSpc>
            </a:pPr>
            <a:r>
              <a:rPr lang="en-US" dirty="0"/>
              <a:t>A transaction is the propagation of one or more changes to the </a:t>
            </a:r>
            <a:r>
              <a:rPr lang="en-US" dirty="0" smtClean="0"/>
              <a:t>database</a:t>
            </a:r>
          </a:p>
          <a:p>
            <a:pPr lvl="2">
              <a:lnSpc>
                <a:spcPct val="150000"/>
              </a:lnSpc>
            </a:pPr>
            <a:r>
              <a:rPr lang="en-US" dirty="0" err="1" smtClean="0"/>
              <a:t>Eg</a:t>
            </a:r>
            <a:r>
              <a:rPr lang="en-US" dirty="0" smtClean="0"/>
              <a:t> update or delete on table</a:t>
            </a:r>
          </a:p>
          <a:p>
            <a:pPr>
              <a:lnSpc>
                <a:spcPct val="150000"/>
              </a:lnSpc>
            </a:pPr>
            <a:r>
              <a:rPr lang="en-US" dirty="0"/>
              <a:t>It is important to control these transactions to ensure the data integrity and to handle database errors.</a:t>
            </a:r>
          </a:p>
        </p:txBody>
      </p:sp>
    </p:spTree>
    <p:extLst>
      <p:ext uri="{BB962C8B-B14F-4D97-AF65-F5344CB8AC3E}">
        <p14:creationId xmlns:p14="http://schemas.microsoft.com/office/powerpoint/2010/main" val="3311861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133341"/>
            <a:ext cx="10515600" cy="5043622"/>
          </a:xfrm>
        </p:spPr>
        <p:txBody>
          <a:bodyPr/>
          <a:lstStyle/>
          <a:p>
            <a:r>
              <a:rPr lang="en-US" dirty="0"/>
              <a:t>The SET TRANSACTION Command</a:t>
            </a:r>
          </a:p>
          <a:p>
            <a:r>
              <a:rPr lang="en-US" dirty="0" smtClean="0"/>
              <a:t>used </a:t>
            </a:r>
            <a:r>
              <a:rPr lang="en-US" dirty="0"/>
              <a:t>to initiate a database transaction. </a:t>
            </a:r>
            <a:r>
              <a:rPr lang="en-US" dirty="0" smtClean="0"/>
              <a:t>used </a:t>
            </a:r>
            <a:r>
              <a:rPr lang="en-US" dirty="0"/>
              <a:t>to specify characteristics for the transaction that follows. </a:t>
            </a:r>
            <a:endParaRPr lang="en-US" dirty="0" smtClean="0"/>
          </a:p>
          <a:p>
            <a:pPr lvl="1"/>
            <a:r>
              <a:rPr lang="en-US" dirty="0" smtClean="0"/>
              <a:t>For </a:t>
            </a:r>
            <a:r>
              <a:rPr lang="en-US" dirty="0"/>
              <a:t>example, you can specify a transaction </a:t>
            </a:r>
            <a:r>
              <a:rPr lang="en-US" dirty="0">
                <a:solidFill>
                  <a:srgbClr val="FF0000"/>
                </a:solidFill>
              </a:rPr>
              <a:t>to be read only or read write.</a:t>
            </a:r>
          </a:p>
          <a:p>
            <a:r>
              <a:rPr lang="en-US" dirty="0"/>
              <a:t>The syntax for a SET TRANSACTION command is as follows</a:t>
            </a:r>
            <a:r>
              <a:rPr lang="en-US" dirty="0" smtClean="0"/>
              <a:t>.</a:t>
            </a:r>
          </a:p>
          <a:p>
            <a:endParaRPr lang="en-US" dirty="0"/>
          </a:p>
          <a:p>
            <a:r>
              <a:rPr lang="en-US" smtClean="0"/>
              <a:t>SET TRANSACTION [ READ WRITE | READ ONLY ];</a:t>
            </a:r>
            <a:endParaRPr lang="en-US" dirty="0"/>
          </a:p>
        </p:txBody>
      </p:sp>
    </p:spTree>
    <p:extLst>
      <p:ext uri="{BB962C8B-B14F-4D97-AF65-F5344CB8AC3E}">
        <p14:creationId xmlns:p14="http://schemas.microsoft.com/office/powerpoint/2010/main" val="1975221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smtClean="0"/>
              <a:t>Concurrent Executions</a:t>
            </a:r>
          </a:p>
        </p:txBody>
      </p:sp>
      <p:sp>
        <p:nvSpPr>
          <p:cNvPr id="27651" name="Rectangle 3"/>
          <p:cNvSpPr>
            <a:spLocks noGrp="1" noChangeArrowheads="1"/>
          </p:cNvSpPr>
          <p:nvPr>
            <p:ph type="body" idx="1"/>
          </p:nvPr>
        </p:nvSpPr>
        <p:spPr>
          <a:xfrm>
            <a:off x="1199408" y="1758950"/>
            <a:ext cx="10022774" cy="5099050"/>
          </a:xfrm>
        </p:spPr>
        <p:txBody>
          <a:bodyPr/>
          <a:lstStyle/>
          <a:p>
            <a:r>
              <a:rPr lang="en-US" dirty="0" smtClean="0"/>
              <a:t>Multiple transactions are allowed to run concurrently in the system.  Advantages are:</a:t>
            </a:r>
          </a:p>
          <a:p>
            <a:pPr lvl="1"/>
            <a:r>
              <a:rPr lang="en-US" b="1" dirty="0" smtClean="0">
                <a:solidFill>
                  <a:srgbClr val="FF0000"/>
                </a:solidFill>
              </a:rPr>
              <a:t>increased processor and disk utilization</a:t>
            </a:r>
            <a:r>
              <a:rPr lang="en-US" dirty="0" smtClean="0">
                <a:solidFill>
                  <a:srgbClr val="FF0000"/>
                </a:solidFill>
              </a:rPr>
              <a:t>,</a:t>
            </a:r>
            <a:r>
              <a:rPr lang="en-US" dirty="0" smtClean="0"/>
              <a:t> leading to better transaction </a:t>
            </a:r>
            <a:r>
              <a:rPr lang="en-US" i="1" dirty="0" smtClean="0"/>
              <a:t>throughput</a:t>
            </a:r>
          </a:p>
          <a:p>
            <a:pPr lvl="2"/>
            <a:r>
              <a:rPr lang="en-US" dirty="0" smtClean="0"/>
              <a:t>E.g. one transaction can be using the CPU while another is reading from or writing to the disk</a:t>
            </a:r>
          </a:p>
          <a:p>
            <a:pPr lvl="1"/>
            <a:r>
              <a:rPr lang="en-US" b="1" dirty="0" smtClean="0">
                <a:solidFill>
                  <a:srgbClr val="FF0000"/>
                </a:solidFill>
              </a:rPr>
              <a:t>reduced average response time</a:t>
            </a:r>
            <a:r>
              <a:rPr lang="en-US" dirty="0" smtClean="0">
                <a:solidFill>
                  <a:srgbClr val="FF0000"/>
                </a:solidFill>
              </a:rPr>
              <a:t> </a:t>
            </a:r>
            <a:r>
              <a:rPr lang="en-US" dirty="0" smtClean="0"/>
              <a:t>for transactions: short transactions need not wait behind long ones.</a:t>
            </a:r>
          </a:p>
          <a:p>
            <a:r>
              <a:rPr lang="en-US" b="1" dirty="0" smtClean="0">
                <a:solidFill>
                  <a:schemeClr val="tx2"/>
                </a:solidFill>
              </a:rPr>
              <a:t>Concurrency control schemes</a:t>
            </a:r>
            <a:r>
              <a:rPr lang="en-US" i="1" dirty="0" smtClean="0"/>
              <a:t> </a:t>
            </a:r>
            <a:r>
              <a:rPr lang="en-US" dirty="0" smtClean="0"/>
              <a:t>– mechanisms  to achieve isolation</a:t>
            </a:r>
          </a:p>
          <a:p>
            <a:pPr lvl="1"/>
            <a:r>
              <a:rPr lang="en-US" dirty="0" smtClean="0"/>
              <a:t> that is, to control the interaction among the concurrent transactions in order to prevent them from destroying the consistency of the database</a:t>
            </a:r>
          </a:p>
        </p:txBody>
      </p:sp>
    </p:spTree>
    <p:extLst>
      <p:ext uri="{BB962C8B-B14F-4D97-AF65-F5344CB8AC3E}">
        <p14:creationId xmlns:p14="http://schemas.microsoft.com/office/powerpoint/2010/main" val="23364987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dirty="0" smtClean="0"/>
              <a:t>Schedules</a:t>
            </a:r>
          </a:p>
        </p:txBody>
      </p:sp>
      <p:sp>
        <p:nvSpPr>
          <p:cNvPr id="29699" name="Rectangle 3"/>
          <p:cNvSpPr>
            <a:spLocks noGrp="1" noChangeArrowheads="1"/>
          </p:cNvSpPr>
          <p:nvPr>
            <p:ph type="body" idx="1"/>
          </p:nvPr>
        </p:nvSpPr>
        <p:spPr>
          <a:xfrm>
            <a:off x="902523" y="1876425"/>
            <a:ext cx="10818421" cy="4981575"/>
          </a:xfrm>
        </p:spPr>
        <p:txBody>
          <a:bodyPr/>
          <a:lstStyle/>
          <a:p>
            <a:r>
              <a:rPr lang="en-US" b="1" dirty="0" smtClean="0">
                <a:solidFill>
                  <a:schemeClr val="tx2"/>
                </a:solidFill>
              </a:rPr>
              <a:t>Schedule </a:t>
            </a:r>
            <a:r>
              <a:rPr lang="en-US" dirty="0" smtClean="0">
                <a:solidFill>
                  <a:srgbClr val="FF0000"/>
                </a:solidFill>
              </a:rPr>
              <a:t>– a sequences of instructions that specify the chronological order in which instructions of concurrent transactions are executed</a:t>
            </a:r>
          </a:p>
          <a:p>
            <a:pPr lvl="1"/>
            <a:r>
              <a:rPr lang="en-US" dirty="0" smtClean="0"/>
              <a:t>a schedule for a set of transactions must consist of all instructions of those transactions</a:t>
            </a:r>
          </a:p>
          <a:p>
            <a:pPr lvl="1"/>
            <a:r>
              <a:rPr lang="en-US" dirty="0" smtClean="0">
                <a:solidFill>
                  <a:srgbClr val="FF0000"/>
                </a:solidFill>
              </a:rPr>
              <a:t>must preserve the order </a:t>
            </a:r>
            <a:r>
              <a:rPr lang="en-US" dirty="0" smtClean="0"/>
              <a:t>in which the instructions appear in each individual transaction.</a:t>
            </a:r>
          </a:p>
          <a:p>
            <a:r>
              <a:rPr lang="en-US" dirty="0" smtClean="0"/>
              <a:t>A transaction that successfully completes its execution will have a commit instructions as the last statement </a:t>
            </a:r>
          </a:p>
          <a:p>
            <a:pPr lvl="1"/>
            <a:r>
              <a:rPr lang="en-US" dirty="0" smtClean="0"/>
              <a:t>by default transaction assumed to execute commit instruction as its last step</a:t>
            </a:r>
          </a:p>
          <a:p>
            <a:r>
              <a:rPr lang="en-US" dirty="0" smtClean="0"/>
              <a:t>A transaction that fails to successfully complete its execution will have an abort instruction as the last statement </a:t>
            </a:r>
          </a:p>
        </p:txBody>
      </p:sp>
    </p:spTree>
    <p:extLst>
      <p:ext uri="{BB962C8B-B14F-4D97-AF65-F5344CB8AC3E}">
        <p14:creationId xmlns:p14="http://schemas.microsoft.com/office/powerpoint/2010/main" val="4279162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657224" y="499533"/>
            <a:ext cx="10772775" cy="438618"/>
          </a:xfrm>
        </p:spPr>
        <p:txBody>
          <a:bodyPr>
            <a:normAutofit fontScale="90000"/>
          </a:bodyPr>
          <a:lstStyle/>
          <a:p>
            <a:pPr>
              <a:defRPr/>
            </a:pPr>
            <a:r>
              <a:rPr lang="en-US" dirty="0" smtClean="0"/>
              <a:t>Schedule 1</a:t>
            </a:r>
          </a:p>
        </p:txBody>
      </p:sp>
      <p:sp>
        <p:nvSpPr>
          <p:cNvPr id="31747" name="Rectangle 3"/>
          <p:cNvSpPr>
            <a:spLocks noGrp="1" noChangeArrowheads="1"/>
          </p:cNvSpPr>
          <p:nvPr>
            <p:ph type="body" idx="1"/>
          </p:nvPr>
        </p:nvSpPr>
        <p:spPr>
          <a:xfrm>
            <a:off x="1037112" y="921513"/>
            <a:ext cx="10066317" cy="1184275"/>
          </a:xfrm>
        </p:spPr>
        <p:txBody>
          <a:bodyPr>
            <a:normAutofit/>
          </a:bodyPr>
          <a:lstStyle/>
          <a:p>
            <a:pPr>
              <a:lnSpc>
                <a:spcPct val="80000"/>
              </a:lnSpc>
              <a:tabLst>
                <a:tab pos="1947863" algn="l"/>
                <a:tab pos="2684463" algn="l"/>
                <a:tab pos="3594100" algn="l"/>
                <a:tab pos="4286250" algn="l"/>
              </a:tabLst>
            </a:pPr>
            <a:r>
              <a:rPr lang="en-US" sz="2000" dirty="0"/>
              <a:t>Let </a:t>
            </a:r>
            <a:r>
              <a:rPr lang="en-US" sz="2000" i="1" dirty="0"/>
              <a:t>T</a:t>
            </a:r>
            <a:r>
              <a:rPr lang="en-US" sz="2000" baseline="-25000" dirty="0"/>
              <a:t>1</a:t>
            </a:r>
            <a:r>
              <a:rPr lang="en-US" sz="2000" dirty="0"/>
              <a:t> transfer $50 from </a:t>
            </a:r>
            <a:r>
              <a:rPr lang="en-US" sz="2000" i="1" dirty="0"/>
              <a:t>A </a:t>
            </a:r>
            <a:r>
              <a:rPr lang="en-US" sz="2000" dirty="0"/>
              <a:t>to </a:t>
            </a:r>
            <a:r>
              <a:rPr lang="en-US" sz="2000" i="1" dirty="0"/>
              <a:t>B</a:t>
            </a:r>
            <a:r>
              <a:rPr lang="en-US" sz="2000" dirty="0"/>
              <a:t>, and </a:t>
            </a:r>
            <a:r>
              <a:rPr lang="en-US" sz="2000" i="1" dirty="0"/>
              <a:t>T</a:t>
            </a:r>
            <a:r>
              <a:rPr lang="en-US" sz="2000" baseline="-25000" dirty="0"/>
              <a:t>2</a:t>
            </a:r>
            <a:r>
              <a:rPr lang="en-US" sz="2000" dirty="0"/>
              <a:t> transfer 10% of the balance from </a:t>
            </a:r>
            <a:r>
              <a:rPr lang="en-US" sz="2000" i="1" dirty="0"/>
              <a:t>A </a:t>
            </a:r>
            <a:r>
              <a:rPr lang="en-US" sz="2000" dirty="0"/>
              <a:t>to </a:t>
            </a:r>
            <a:r>
              <a:rPr lang="en-US" sz="2000" i="1" dirty="0"/>
              <a:t>B.</a:t>
            </a:r>
            <a:r>
              <a:rPr lang="en-US" sz="2000" dirty="0"/>
              <a:t>  </a:t>
            </a:r>
          </a:p>
          <a:p>
            <a:pPr>
              <a:lnSpc>
                <a:spcPct val="80000"/>
              </a:lnSpc>
              <a:tabLst>
                <a:tab pos="1947863" algn="l"/>
                <a:tab pos="2684463" algn="l"/>
                <a:tab pos="3594100" algn="l"/>
                <a:tab pos="4286250" algn="l"/>
              </a:tabLst>
            </a:pPr>
            <a:r>
              <a:rPr lang="en-US" sz="2000" dirty="0"/>
              <a:t>A </a:t>
            </a:r>
            <a:r>
              <a:rPr lang="en-US" sz="2000" dirty="0">
                <a:solidFill>
                  <a:schemeClr val="tx2"/>
                </a:solidFill>
              </a:rPr>
              <a:t>serial</a:t>
            </a:r>
            <a:r>
              <a:rPr lang="en-US" sz="2000" dirty="0"/>
              <a:t> schedule in which </a:t>
            </a:r>
            <a:r>
              <a:rPr lang="en-US" sz="2000" i="1" dirty="0"/>
              <a:t>T</a:t>
            </a:r>
            <a:r>
              <a:rPr lang="en-US" sz="2000" baseline="-25000" dirty="0"/>
              <a:t>1</a:t>
            </a:r>
            <a:r>
              <a:rPr lang="en-US" sz="2000" dirty="0"/>
              <a:t> is followed by </a:t>
            </a:r>
            <a:r>
              <a:rPr lang="en-US" sz="2000" i="1" dirty="0"/>
              <a:t>T</a:t>
            </a:r>
            <a:r>
              <a:rPr lang="en-US" sz="2000" baseline="-25000" dirty="0"/>
              <a:t>2</a:t>
            </a:r>
            <a:r>
              <a:rPr lang="en-US" dirty="0" smtClean="0"/>
              <a:t> </a:t>
            </a:r>
            <a:r>
              <a:rPr lang="en-US" sz="2000" dirty="0"/>
              <a:t>:</a:t>
            </a:r>
          </a:p>
          <a:p>
            <a:pPr>
              <a:lnSpc>
                <a:spcPct val="80000"/>
              </a:lnSpc>
              <a:buNone/>
              <a:tabLst>
                <a:tab pos="1947863" algn="l"/>
                <a:tab pos="2684463" algn="l"/>
                <a:tab pos="3594100" algn="l"/>
                <a:tab pos="4286250" algn="l"/>
              </a:tabLst>
            </a:pPr>
            <a:r>
              <a:rPr lang="en-US" sz="1400" dirty="0"/>
              <a:t>		</a:t>
            </a:r>
          </a:p>
        </p:txBody>
      </p:sp>
      <p:pic>
        <p:nvPicPr>
          <p:cNvPr id="31748" name="Picture 8"/>
          <p:cNvPicPr>
            <a:picLocks noChangeAspect="1" noChangeArrowheads="1"/>
          </p:cNvPicPr>
          <p:nvPr/>
        </p:nvPicPr>
        <p:blipFill>
          <a:blip r:embed="rId3">
            <a:extLst>
              <a:ext uri="{28A0092B-C50C-407E-A947-70E740481C1C}">
                <a14:useLocalDpi xmlns:a14="http://schemas.microsoft.com/office/drawing/2010/main" val="0"/>
              </a:ext>
            </a:extLst>
          </a:blip>
          <a:srcRect l="20474" t="557" r="20265" b="557"/>
          <a:stretch>
            <a:fillRect/>
          </a:stretch>
        </p:blipFill>
        <p:spPr bwMode="auto">
          <a:xfrm>
            <a:off x="4294189" y="2089150"/>
            <a:ext cx="3495675" cy="4375150"/>
          </a:xfrm>
          <a:prstGeom prst="rect">
            <a:avLst/>
          </a:prstGeom>
          <a:noFill/>
          <a:ln w="57150" cmpd="thinThick">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50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657224" y="499533"/>
            <a:ext cx="10772775" cy="589493"/>
          </a:xfrm>
        </p:spPr>
        <p:txBody>
          <a:bodyPr>
            <a:normAutofit fontScale="90000"/>
          </a:bodyPr>
          <a:lstStyle/>
          <a:p>
            <a:pPr>
              <a:defRPr/>
            </a:pPr>
            <a:r>
              <a:rPr lang="en-US" dirty="0" smtClean="0"/>
              <a:t>Schedule 2</a:t>
            </a:r>
          </a:p>
        </p:txBody>
      </p:sp>
      <p:pic>
        <p:nvPicPr>
          <p:cNvPr id="33795"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l="20331" t="603" r="20784" b="903"/>
          <a:stretch>
            <a:fillRect/>
          </a:stretch>
        </p:blipFill>
        <p:spPr>
          <a:xfrm>
            <a:off x="3841751" y="1738313"/>
            <a:ext cx="3883025" cy="4271962"/>
          </a:xfrm>
          <a:noFill/>
          <a:ln w="38100" cmpd="dbl">
            <a:solidFill>
              <a:schemeClr val="tx2"/>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6" name="Text Box 5"/>
          <p:cNvSpPr txBox="1">
            <a:spLocks noChangeArrowheads="1"/>
          </p:cNvSpPr>
          <p:nvPr/>
        </p:nvSpPr>
        <p:spPr bwMode="auto">
          <a:xfrm>
            <a:off x="2265363" y="1089026"/>
            <a:ext cx="7880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defRPr sz="1600">
                <a:solidFill>
                  <a:schemeClr val="tx1"/>
                </a:solidFill>
                <a:latin typeface="Helvetica" panose="020B0604020202020204" pitchFamily="34" charset="0"/>
              </a:defRPr>
            </a:lvl1pPr>
            <a:lvl2pPr marL="742950" indent="-285750" algn="r">
              <a:defRPr sz="1600">
                <a:solidFill>
                  <a:schemeClr val="tx1"/>
                </a:solidFill>
                <a:latin typeface="Helvetica" panose="020B0604020202020204" pitchFamily="34" charset="0"/>
              </a:defRPr>
            </a:lvl2pPr>
            <a:lvl3pPr marL="1143000" indent="-228600" algn="r">
              <a:defRPr sz="1600">
                <a:solidFill>
                  <a:schemeClr val="tx1"/>
                </a:solidFill>
                <a:latin typeface="Helvetica" panose="020B0604020202020204" pitchFamily="34" charset="0"/>
              </a:defRPr>
            </a:lvl3pPr>
            <a:lvl4pPr marL="1600200" indent="-228600" algn="r">
              <a:defRPr sz="1600">
                <a:solidFill>
                  <a:schemeClr val="tx1"/>
                </a:solidFill>
                <a:latin typeface="Helvetica" panose="020B0604020202020204" pitchFamily="34" charset="0"/>
              </a:defRPr>
            </a:lvl4pPr>
            <a:lvl5pPr marL="2057400" indent="-228600" algn="r">
              <a:defRPr sz="1600">
                <a:solidFill>
                  <a:schemeClr val="tx1"/>
                </a:solidFill>
                <a:latin typeface="Helvetica" panose="020B0604020202020204" pitchFamily="34" charset="0"/>
              </a:defRPr>
            </a:lvl5pPr>
            <a:lvl6pPr marL="2514600" indent="-228600" algn="r"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eaLnBrk="0" fontAlgn="base" hangingPunct="0">
              <a:spcBef>
                <a:spcPct val="0"/>
              </a:spcBef>
              <a:spcAft>
                <a:spcPct val="0"/>
              </a:spcAft>
              <a:defRPr sz="1600">
                <a:solidFill>
                  <a:schemeClr val="tx1"/>
                </a:solidFill>
                <a:latin typeface="Helvetica" panose="020B0604020202020204" pitchFamily="34" charset="0"/>
              </a:defRPr>
            </a:lvl9pPr>
          </a:lstStyle>
          <a:p>
            <a:pPr algn="l">
              <a:spcBef>
                <a:spcPct val="50000"/>
              </a:spcBef>
              <a:buFontTx/>
              <a:buChar char="•"/>
            </a:pPr>
            <a:r>
              <a:rPr lang="en-US" sz="2000" dirty="0"/>
              <a:t> A serial schedule where </a:t>
            </a:r>
            <a:r>
              <a:rPr lang="en-US" sz="2000" i="1" dirty="0"/>
              <a:t>T</a:t>
            </a:r>
            <a:r>
              <a:rPr lang="en-US" sz="2000" i="1" baseline="-25000" dirty="0"/>
              <a:t>2</a:t>
            </a:r>
            <a:r>
              <a:rPr lang="en-US" sz="2000" dirty="0"/>
              <a:t> is followed by </a:t>
            </a:r>
            <a:r>
              <a:rPr kumimoji="1" lang="en-US" sz="2000" i="1" dirty="0"/>
              <a:t>T</a:t>
            </a:r>
            <a:r>
              <a:rPr kumimoji="1" lang="en-US" sz="2000" baseline="-25000" dirty="0"/>
              <a:t>1</a:t>
            </a:r>
          </a:p>
        </p:txBody>
      </p:sp>
    </p:spTree>
    <p:extLst>
      <p:ext uri="{BB962C8B-B14F-4D97-AF65-F5344CB8AC3E}">
        <p14:creationId xmlns:p14="http://schemas.microsoft.com/office/powerpoint/2010/main" val="84534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57224" y="499533"/>
            <a:ext cx="10772775" cy="606955"/>
          </a:xfrm>
        </p:spPr>
        <p:txBody>
          <a:bodyPr>
            <a:normAutofit fontScale="90000"/>
          </a:bodyPr>
          <a:lstStyle/>
          <a:p>
            <a:pPr>
              <a:defRPr/>
            </a:pPr>
            <a:r>
              <a:rPr lang="en-US" dirty="0" smtClean="0"/>
              <a:t>Schedule 3</a:t>
            </a:r>
          </a:p>
        </p:txBody>
      </p:sp>
      <p:sp>
        <p:nvSpPr>
          <p:cNvPr id="35843" name="Rectangle 4"/>
          <p:cNvSpPr>
            <a:spLocks noGrp="1" noChangeArrowheads="1"/>
          </p:cNvSpPr>
          <p:nvPr>
            <p:ph type="body" idx="1"/>
          </p:nvPr>
        </p:nvSpPr>
        <p:spPr>
          <a:xfrm>
            <a:off x="308758" y="1106488"/>
            <a:ext cx="8895568" cy="10541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7500" lnSpcReduction="20000"/>
          </a:bodyPr>
          <a:lstStyle/>
          <a:p>
            <a:pPr>
              <a:lnSpc>
                <a:spcPct val="90000"/>
              </a:lnSpc>
              <a:tabLst>
                <a:tab pos="1947863" algn="l"/>
                <a:tab pos="2684463" algn="l"/>
                <a:tab pos="3594100" algn="l"/>
                <a:tab pos="4286250" algn="l"/>
              </a:tabLst>
            </a:pPr>
            <a:r>
              <a:rPr lang="en-US" dirty="0" smtClean="0"/>
              <a:t>Let </a:t>
            </a:r>
            <a:r>
              <a:rPr lang="en-US" i="1" dirty="0" smtClean="0"/>
              <a:t>T</a:t>
            </a:r>
            <a:r>
              <a:rPr lang="en-US" baseline="-25000" dirty="0" smtClean="0"/>
              <a:t>1</a:t>
            </a:r>
            <a:r>
              <a:rPr lang="en-US" dirty="0" smtClean="0"/>
              <a:t> and </a:t>
            </a:r>
            <a:r>
              <a:rPr lang="en-US" i="1" dirty="0" smtClean="0"/>
              <a:t>T</a:t>
            </a:r>
            <a:r>
              <a:rPr lang="en-US" baseline="-25000" dirty="0" smtClean="0"/>
              <a:t>2</a:t>
            </a:r>
            <a:r>
              <a:rPr lang="en-US" dirty="0" smtClean="0"/>
              <a:t> be the transactions defined previously</a:t>
            </a:r>
            <a:r>
              <a:rPr lang="en-US" i="1" dirty="0" smtClean="0"/>
              <a:t>.</a:t>
            </a:r>
            <a:r>
              <a:rPr lang="en-US" dirty="0" smtClean="0"/>
              <a:t>  </a:t>
            </a:r>
          </a:p>
          <a:p>
            <a:pPr>
              <a:lnSpc>
                <a:spcPct val="90000"/>
              </a:lnSpc>
              <a:tabLst>
                <a:tab pos="1947863" algn="l"/>
                <a:tab pos="2684463" algn="l"/>
                <a:tab pos="3594100" algn="l"/>
                <a:tab pos="4286250" algn="l"/>
              </a:tabLst>
            </a:pPr>
            <a:r>
              <a:rPr lang="en-US" dirty="0" smtClean="0"/>
              <a:t>The following schedule is not a serial schedule, but it is </a:t>
            </a:r>
            <a:r>
              <a:rPr lang="en-US" i="1" dirty="0" smtClean="0">
                <a:solidFill>
                  <a:schemeClr val="tx2"/>
                </a:solidFill>
              </a:rPr>
              <a:t>equivalent</a:t>
            </a:r>
            <a:r>
              <a:rPr lang="en-US" dirty="0" smtClean="0"/>
              <a:t> to Schedule 1.</a:t>
            </a:r>
          </a:p>
          <a:p>
            <a:pPr>
              <a:lnSpc>
                <a:spcPct val="90000"/>
              </a:lnSpc>
              <a:buNone/>
              <a:tabLst>
                <a:tab pos="1947863" algn="l"/>
                <a:tab pos="2684463" algn="l"/>
                <a:tab pos="3594100" algn="l"/>
                <a:tab pos="4286250" algn="l"/>
              </a:tabLst>
            </a:pPr>
            <a:r>
              <a:rPr lang="en-US" dirty="0" smtClean="0"/>
              <a:t>		</a:t>
            </a:r>
            <a:endParaRPr lang="en-US" i="1" dirty="0" smtClean="0"/>
          </a:p>
        </p:txBody>
      </p:sp>
      <p:sp>
        <p:nvSpPr>
          <p:cNvPr id="35844" name="Rectangle 7"/>
          <p:cNvSpPr>
            <a:spLocks noChangeArrowheads="1"/>
          </p:cNvSpPr>
          <p:nvPr/>
        </p:nvSpPr>
        <p:spPr bwMode="auto">
          <a:xfrm>
            <a:off x="2524125" y="6018214"/>
            <a:ext cx="67246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35000"/>
              </a:spcBef>
              <a:buClr>
                <a:schemeClr val="tx2"/>
              </a:buClr>
              <a:buSzPct val="90000"/>
              <a:buFont typeface="Monotype Sorts" charset="2"/>
              <a:buChar char="n"/>
              <a:tabLst>
                <a:tab pos="1947863" algn="l"/>
                <a:tab pos="2684463" algn="l"/>
                <a:tab pos="3594100" algn="l"/>
                <a:tab pos="4286250" algn="l"/>
              </a:tabLst>
              <a:defRPr kumimoji="1">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charset="2"/>
              <a:buChar char="l"/>
              <a:tabLst>
                <a:tab pos="1947863" algn="l"/>
                <a:tab pos="2684463" algn="l"/>
                <a:tab pos="3594100" algn="l"/>
                <a:tab pos="4286250" algn="l"/>
              </a:tabLst>
              <a:defRPr kumimoji="1">
                <a:solidFill>
                  <a:schemeClr val="tx1"/>
                </a:solidFill>
                <a:latin typeface="Helvetica" panose="020B0604020202020204" pitchFamily="34" charset="0"/>
              </a:defRPr>
            </a:lvl2pPr>
            <a:lvl3pPr marL="1085850" indent="-228600">
              <a:spcBef>
                <a:spcPct val="35000"/>
              </a:spcBef>
              <a:buClr>
                <a:srgbClr val="33CC33"/>
              </a:buClr>
              <a:buSzPct val="75000"/>
              <a:buFont typeface="Webdings" panose="05030102010509060703" pitchFamily="18" charset="2"/>
              <a:buChar char="4"/>
              <a:tabLst>
                <a:tab pos="1947863" algn="l"/>
                <a:tab pos="2684463" algn="l"/>
                <a:tab pos="3594100" algn="l"/>
                <a:tab pos="4286250" algn="l"/>
              </a:tabLst>
              <a:defRPr kumimoji="1">
                <a:solidFill>
                  <a:schemeClr val="tx1"/>
                </a:solidFill>
                <a:latin typeface="Helvetica" panose="020B0604020202020204" pitchFamily="34" charset="0"/>
              </a:defRPr>
            </a:lvl3pPr>
            <a:lvl4pPr marL="1428750" indent="-228600">
              <a:spcBef>
                <a:spcPct val="35000"/>
              </a:spcBef>
              <a:buClr>
                <a:schemeClr val="hlink"/>
              </a:buClr>
              <a:buChar char="–"/>
              <a:tabLst>
                <a:tab pos="1947863" algn="l"/>
                <a:tab pos="2684463" algn="l"/>
                <a:tab pos="3594100" algn="l"/>
                <a:tab pos="4286250" algn="l"/>
              </a:tabLst>
              <a:defRPr kumimoji="1">
                <a:solidFill>
                  <a:schemeClr val="tx1"/>
                </a:solidFill>
                <a:latin typeface="Helvetica" panose="020B0604020202020204" pitchFamily="34" charset="0"/>
              </a:defRPr>
            </a:lvl4pPr>
            <a:lvl5pPr marL="1771650" indent="-228600">
              <a:spcBef>
                <a:spcPct val="35000"/>
              </a:spcBef>
              <a:buClr>
                <a:schemeClr val="tx2"/>
              </a:buClr>
              <a:buSzPct val="75000"/>
              <a:buChar char="»"/>
              <a:tabLst>
                <a:tab pos="1947863" algn="l"/>
                <a:tab pos="2684463" algn="l"/>
                <a:tab pos="3594100" algn="l"/>
                <a:tab pos="4286250" algn="l"/>
              </a:tabLst>
              <a:defRPr kumimoji="1">
                <a:solidFill>
                  <a:schemeClr val="tx1"/>
                </a:solidFill>
                <a:latin typeface="Helvetica" panose="020B0604020202020204" pitchFamily="34" charset="0"/>
              </a:defRPr>
            </a:lvl5pPr>
            <a:lvl6pPr marL="2228850" indent="-228600" eaLnBrk="0" fontAlgn="base" hangingPunct="0">
              <a:spcBef>
                <a:spcPct val="35000"/>
              </a:spcBef>
              <a:spcAft>
                <a:spcPct val="0"/>
              </a:spcAft>
              <a:buClr>
                <a:schemeClr val="tx2"/>
              </a:buClr>
              <a:buSzPct val="75000"/>
              <a:buChar char="»"/>
              <a:tabLst>
                <a:tab pos="1947863" algn="l"/>
                <a:tab pos="2684463" algn="l"/>
                <a:tab pos="3594100" algn="l"/>
                <a:tab pos="4286250" algn="l"/>
              </a:tabLst>
              <a:defRPr kumimoji="1">
                <a:solidFill>
                  <a:schemeClr val="tx1"/>
                </a:solidFill>
                <a:latin typeface="Helvetica" panose="020B0604020202020204" pitchFamily="34" charset="0"/>
              </a:defRPr>
            </a:lvl6pPr>
            <a:lvl7pPr marL="2686050" indent="-228600" eaLnBrk="0" fontAlgn="base" hangingPunct="0">
              <a:spcBef>
                <a:spcPct val="35000"/>
              </a:spcBef>
              <a:spcAft>
                <a:spcPct val="0"/>
              </a:spcAft>
              <a:buClr>
                <a:schemeClr val="tx2"/>
              </a:buClr>
              <a:buSzPct val="75000"/>
              <a:buChar char="»"/>
              <a:tabLst>
                <a:tab pos="1947863" algn="l"/>
                <a:tab pos="2684463" algn="l"/>
                <a:tab pos="3594100" algn="l"/>
                <a:tab pos="4286250" algn="l"/>
              </a:tabLst>
              <a:defRPr kumimoji="1">
                <a:solidFill>
                  <a:schemeClr val="tx1"/>
                </a:solidFill>
                <a:latin typeface="Helvetica" panose="020B0604020202020204" pitchFamily="34" charset="0"/>
              </a:defRPr>
            </a:lvl7pPr>
            <a:lvl8pPr marL="3143250" indent="-228600" eaLnBrk="0" fontAlgn="base" hangingPunct="0">
              <a:spcBef>
                <a:spcPct val="35000"/>
              </a:spcBef>
              <a:spcAft>
                <a:spcPct val="0"/>
              </a:spcAft>
              <a:buClr>
                <a:schemeClr val="tx2"/>
              </a:buClr>
              <a:buSzPct val="75000"/>
              <a:buChar char="»"/>
              <a:tabLst>
                <a:tab pos="1947863" algn="l"/>
                <a:tab pos="2684463" algn="l"/>
                <a:tab pos="3594100" algn="l"/>
                <a:tab pos="4286250" algn="l"/>
              </a:tabLst>
              <a:defRPr kumimoji="1">
                <a:solidFill>
                  <a:schemeClr val="tx1"/>
                </a:solidFill>
                <a:latin typeface="Helvetica" panose="020B0604020202020204" pitchFamily="34" charset="0"/>
              </a:defRPr>
            </a:lvl8pPr>
            <a:lvl9pPr marL="3600450" indent="-228600" eaLnBrk="0" fontAlgn="base" hangingPunct="0">
              <a:spcBef>
                <a:spcPct val="35000"/>
              </a:spcBef>
              <a:spcAft>
                <a:spcPct val="0"/>
              </a:spcAft>
              <a:buClr>
                <a:schemeClr val="tx2"/>
              </a:buClr>
              <a:buSzPct val="75000"/>
              <a:buChar char="»"/>
              <a:tabLst>
                <a:tab pos="1947863" algn="l"/>
                <a:tab pos="2684463" algn="l"/>
                <a:tab pos="3594100" algn="l"/>
                <a:tab pos="4286250" algn="l"/>
              </a:tabLst>
              <a:defRPr kumimoji="1">
                <a:solidFill>
                  <a:schemeClr val="tx1"/>
                </a:solidFill>
                <a:latin typeface="Helvetica" panose="020B0604020202020204" pitchFamily="34" charset="0"/>
              </a:defRPr>
            </a:lvl9pPr>
          </a:lstStyle>
          <a:p>
            <a:pPr>
              <a:buSzTx/>
              <a:buFont typeface="Monotype Sorts" charset="2"/>
              <a:buNone/>
            </a:pPr>
            <a:r>
              <a:rPr lang="en-US">
                <a:latin typeface="Arial" panose="020B0604020202020204" pitchFamily="34" charset="0"/>
              </a:rPr>
              <a:t>In Schedules 1, 2 and 3, the sum A + B is preserved.</a:t>
            </a:r>
          </a:p>
        </p:txBody>
      </p:sp>
      <p:pic>
        <p:nvPicPr>
          <p:cNvPr id="35845" name="Picture 8"/>
          <p:cNvPicPr>
            <a:picLocks noChangeAspect="1" noChangeArrowheads="1"/>
          </p:cNvPicPr>
          <p:nvPr/>
        </p:nvPicPr>
        <p:blipFill>
          <a:blip r:embed="rId3">
            <a:extLst>
              <a:ext uri="{28A0092B-C50C-407E-A947-70E740481C1C}">
                <a14:useLocalDpi xmlns:a14="http://schemas.microsoft.com/office/drawing/2010/main" val="0"/>
              </a:ext>
            </a:extLst>
          </a:blip>
          <a:srcRect l="21800" t="4266" r="23801" b="5333"/>
          <a:stretch>
            <a:fillRect/>
          </a:stretch>
        </p:blipFill>
        <p:spPr bwMode="auto">
          <a:xfrm>
            <a:off x="4783139" y="1900239"/>
            <a:ext cx="3146425" cy="392112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6128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a:xfrm>
            <a:off x="657224" y="499533"/>
            <a:ext cx="10772775" cy="783002"/>
          </a:xfrm>
        </p:spPr>
        <p:txBody>
          <a:bodyPr>
            <a:normAutofit fontScale="90000"/>
          </a:bodyPr>
          <a:lstStyle/>
          <a:p>
            <a:pPr>
              <a:defRPr/>
            </a:pPr>
            <a:r>
              <a:rPr lang="en-US" dirty="0" smtClean="0"/>
              <a:t>Schedule 4</a:t>
            </a:r>
          </a:p>
        </p:txBody>
      </p:sp>
      <p:sp>
        <p:nvSpPr>
          <p:cNvPr id="37891" name="Rectangle 4"/>
          <p:cNvSpPr>
            <a:spLocks noGrp="1" noChangeArrowheads="1"/>
          </p:cNvSpPr>
          <p:nvPr>
            <p:ph type="body" idx="1"/>
          </p:nvPr>
        </p:nvSpPr>
        <p:spPr>
          <a:xfrm>
            <a:off x="2426525" y="1282535"/>
            <a:ext cx="6724650" cy="1184275"/>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tabLst>
                <a:tab pos="1947863" algn="l"/>
                <a:tab pos="2684463" algn="l"/>
                <a:tab pos="3594100" algn="l"/>
                <a:tab pos="4286250" algn="l"/>
              </a:tabLst>
            </a:pPr>
            <a:r>
              <a:rPr lang="en-US" dirty="0" smtClean="0"/>
              <a:t>The following concurrent schedule does not preserve the value of (</a:t>
            </a:r>
            <a:r>
              <a:rPr lang="en-US" i="1" dirty="0" smtClean="0"/>
              <a:t>A </a:t>
            </a:r>
            <a:r>
              <a:rPr lang="en-US" dirty="0" smtClean="0"/>
              <a:t>+ </a:t>
            </a:r>
            <a:r>
              <a:rPr lang="en-US" i="1" dirty="0" smtClean="0"/>
              <a:t>B</a:t>
            </a:r>
            <a:r>
              <a:rPr lang="en-US" dirty="0" smtClean="0"/>
              <a:t> </a:t>
            </a:r>
            <a:r>
              <a:rPr lang="en-US" i="1" dirty="0" smtClean="0"/>
              <a:t>)</a:t>
            </a:r>
            <a:r>
              <a:rPr lang="en-US" dirty="0" smtClean="0"/>
              <a:t>.			</a:t>
            </a:r>
            <a:endParaRPr lang="en-US" i="1" dirty="0" smtClean="0"/>
          </a:p>
        </p:txBody>
      </p:sp>
      <p:pic>
        <p:nvPicPr>
          <p:cNvPr id="37892" name="Picture 10"/>
          <p:cNvPicPr>
            <a:picLocks noChangeAspect="1" noChangeArrowheads="1"/>
          </p:cNvPicPr>
          <p:nvPr/>
        </p:nvPicPr>
        <p:blipFill>
          <a:blip r:embed="rId3">
            <a:extLst>
              <a:ext uri="{28A0092B-C50C-407E-A947-70E740481C1C}">
                <a14:useLocalDpi xmlns:a14="http://schemas.microsoft.com/office/drawing/2010/main" val="0"/>
              </a:ext>
            </a:extLst>
          </a:blip>
          <a:srcRect l="20291" t="531" r="20293" b="531"/>
          <a:stretch>
            <a:fillRect/>
          </a:stretch>
        </p:blipFill>
        <p:spPr bwMode="auto">
          <a:xfrm>
            <a:off x="4455990" y="2470150"/>
            <a:ext cx="3513137" cy="438785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5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479094" y="-284239"/>
            <a:ext cx="10772775" cy="1658198"/>
          </a:xfrm>
        </p:spPr>
        <p:txBody>
          <a:bodyPr/>
          <a:lstStyle/>
          <a:p>
            <a:pPr>
              <a:defRPr/>
            </a:pPr>
            <a:r>
              <a:rPr lang="en-US" dirty="0" err="1" smtClean="0"/>
              <a:t>Serializability</a:t>
            </a:r>
            <a:endParaRPr lang="en-US" dirty="0" smtClean="0"/>
          </a:p>
        </p:txBody>
      </p:sp>
      <p:sp>
        <p:nvSpPr>
          <p:cNvPr id="39939" name="Rectangle 3"/>
          <p:cNvSpPr>
            <a:spLocks noGrp="1" noChangeArrowheads="1"/>
          </p:cNvSpPr>
          <p:nvPr>
            <p:ph type="body" idx="1"/>
          </p:nvPr>
        </p:nvSpPr>
        <p:spPr>
          <a:xfrm>
            <a:off x="479093" y="1106489"/>
            <a:ext cx="10772775" cy="5270560"/>
          </a:xfrm>
        </p:spPr>
        <p:txBody>
          <a:bodyPr>
            <a:normAutofit/>
          </a:bodyPr>
          <a:lstStyle/>
          <a:p>
            <a:r>
              <a:rPr lang="en-US" b="1" dirty="0" smtClean="0"/>
              <a:t>Basic Assumption</a:t>
            </a:r>
            <a:r>
              <a:rPr lang="en-US" dirty="0" smtClean="0"/>
              <a:t> – Each transaction preserves database consistency.</a:t>
            </a:r>
          </a:p>
          <a:p>
            <a:r>
              <a:rPr lang="en-US" dirty="0" smtClean="0"/>
              <a:t>Thus </a:t>
            </a:r>
            <a:r>
              <a:rPr lang="en-US" dirty="0" smtClean="0">
                <a:solidFill>
                  <a:srgbClr val="FF0000"/>
                </a:solidFill>
              </a:rPr>
              <a:t>serial execution </a:t>
            </a:r>
            <a:r>
              <a:rPr lang="en-US" dirty="0" smtClean="0"/>
              <a:t>of a set of transactions </a:t>
            </a:r>
            <a:r>
              <a:rPr lang="en-US" dirty="0" smtClean="0">
                <a:solidFill>
                  <a:srgbClr val="FF0000"/>
                </a:solidFill>
              </a:rPr>
              <a:t>preserves database consistency</a:t>
            </a:r>
            <a:r>
              <a:rPr lang="en-US" dirty="0" smtClean="0"/>
              <a:t>.</a:t>
            </a:r>
          </a:p>
          <a:p>
            <a:r>
              <a:rPr lang="en-US" dirty="0" smtClean="0"/>
              <a:t>A (possibly concurrent) </a:t>
            </a:r>
            <a:r>
              <a:rPr lang="en-US" dirty="0" smtClean="0">
                <a:solidFill>
                  <a:srgbClr val="FF0000"/>
                </a:solidFill>
              </a:rPr>
              <a:t>schedule is serializable if it is equivalent to a serial schedule</a:t>
            </a:r>
            <a:r>
              <a:rPr lang="en-US" dirty="0" smtClean="0"/>
              <a:t>.  Different forms of schedule equivalence give rise to the notions of:</a:t>
            </a:r>
          </a:p>
          <a:p>
            <a:pPr lvl="1">
              <a:buFont typeface="Monotype Sorts" charset="2"/>
              <a:buNone/>
            </a:pPr>
            <a:r>
              <a:rPr lang="en-US" dirty="0" smtClean="0"/>
              <a:t>1.	</a:t>
            </a:r>
            <a:r>
              <a:rPr lang="en-US" b="1" dirty="0" smtClean="0">
                <a:solidFill>
                  <a:schemeClr val="tx2"/>
                </a:solidFill>
              </a:rPr>
              <a:t>conflict </a:t>
            </a:r>
            <a:r>
              <a:rPr lang="en-US" b="1" dirty="0" err="1" smtClean="0">
                <a:solidFill>
                  <a:schemeClr val="tx2"/>
                </a:solidFill>
              </a:rPr>
              <a:t>serializability</a:t>
            </a:r>
            <a:endParaRPr lang="en-US" b="1" dirty="0" smtClean="0">
              <a:solidFill>
                <a:schemeClr val="tx2"/>
              </a:solidFill>
            </a:endParaRPr>
          </a:p>
          <a:p>
            <a:pPr lvl="1">
              <a:buFont typeface="Monotype Sorts" charset="2"/>
              <a:buNone/>
            </a:pPr>
            <a:r>
              <a:rPr lang="en-US" dirty="0" smtClean="0"/>
              <a:t>2.	</a:t>
            </a:r>
            <a:r>
              <a:rPr lang="en-US" b="1" dirty="0" smtClean="0">
                <a:solidFill>
                  <a:schemeClr val="tx2"/>
                </a:solidFill>
              </a:rPr>
              <a:t>view </a:t>
            </a:r>
            <a:r>
              <a:rPr lang="en-US" b="1" dirty="0" err="1" smtClean="0">
                <a:solidFill>
                  <a:schemeClr val="tx2"/>
                </a:solidFill>
              </a:rPr>
              <a:t>serializability</a:t>
            </a:r>
            <a:endParaRPr lang="en-US" b="1" dirty="0" smtClean="0">
              <a:solidFill>
                <a:schemeClr val="tx2"/>
              </a:solidFill>
            </a:endParaRPr>
          </a:p>
          <a:p>
            <a:r>
              <a:rPr lang="en-US" i="1" dirty="0" smtClean="0"/>
              <a:t>Simplified view of transactions</a:t>
            </a:r>
          </a:p>
          <a:p>
            <a:pPr lvl="1"/>
            <a:r>
              <a:rPr lang="en-US" dirty="0" smtClean="0"/>
              <a:t>We ignore operations other than </a:t>
            </a:r>
            <a:r>
              <a:rPr lang="en-US" b="1" dirty="0" smtClean="0"/>
              <a:t>read</a:t>
            </a:r>
            <a:r>
              <a:rPr lang="en-US" dirty="0" smtClean="0"/>
              <a:t> and </a:t>
            </a:r>
            <a:r>
              <a:rPr lang="en-US" b="1" dirty="0" smtClean="0"/>
              <a:t>write</a:t>
            </a:r>
            <a:r>
              <a:rPr lang="en-US" dirty="0" smtClean="0"/>
              <a:t> instructions</a:t>
            </a:r>
          </a:p>
          <a:p>
            <a:pPr lvl="1"/>
            <a:r>
              <a:rPr lang="en-US" dirty="0" smtClean="0"/>
              <a:t>We assume that transactions may perform arbitrary computations on data in local buffers in between reads and writes.  </a:t>
            </a:r>
          </a:p>
          <a:p>
            <a:pPr lvl="1"/>
            <a:r>
              <a:rPr lang="en-US" dirty="0" smtClean="0"/>
              <a:t>Our simplified schedules consist of only </a:t>
            </a:r>
            <a:r>
              <a:rPr lang="en-US" b="1" dirty="0" smtClean="0"/>
              <a:t>read</a:t>
            </a:r>
            <a:r>
              <a:rPr lang="en-US" dirty="0" smtClean="0"/>
              <a:t> and </a:t>
            </a:r>
            <a:r>
              <a:rPr lang="en-US" b="1" dirty="0" smtClean="0"/>
              <a:t>write </a:t>
            </a:r>
            <a:r>
              <a:rPr lang="en-US" dirty="0" smtClean="0"/>
              <a:t>instructions.</a:t>
            </a:r>
          </a:p>
        </p:txBody>
      </p:sp>
    </p:spTree>
    <p:extLst>
      <p:ext uri="{BB962C8B-B14F-4D97-AF65-F5344CB8AC3E}">
        <p14:creationId xmlns:p14="http://schemas.microsoft.com/office/powerpoint/2010/main" val="3332481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a:xfrm>
            <a:off x="657224" y="499533"/>
            <a:ext cx="10772775" cy="949257"/>
          </a:xfrm>
        </p:spPr>
        <p:txBody>
          <a:bodyPr/>
          <a:lstStyle/>
          <a:p>
            <a:pPr>
              <a:defRPr/>
            </a:pPr>
            <a:r>
              <a:rPr lang="en-US" dirty="0" smtClean="0"/>
              <a:t>Conflicting Instructions </a:t>
            </a:r>
          </a:p>
        </p:txBody>
      </p:sp>
      <p:sp>
        <p:nvSpPr>
          <p:cNvPr id="41987" name="Rectangle 3"/>
          <p:cNvSpPr>
            <a:spLocks noGrp="1" noChangeArrowheads="1"/>
          </p:cNvSpPr>
          <p:nvPr>
            <p:ph type="body" idx="1"/>
          </p:nvPr>
        </p:nvSpPr>
        <p:spPr>
          <a:xfrm>
            <a:off x="657224" y="1766888"/>
            <a:ext cx="11265602" cy="5091112"/>
          </a:xfrm>
        </p:spPr>
        <p:txBody>
          <a:bodyPr/>
          <a:lstStyle/>
          <a:p>
            <a:r>
              <a:rPr lang="en-US" dirty="0" smtClean="0"/>
              <a:t>Instructions </a:t>
            </a:r>
            <a:r>
              <a:rPr lang="en-US" i="1" dirty="0" smtClean="0"/>
              <a:t>l</a:t>
            </a:r>
            <a:r>
              <a:rPr lang="en-US" i="1" baseline="-25000" dirty="0" smtClean="0"/>
              <a:t>i</a:t>
            </a:r>
            <a:r>
              <a:rPr lang="en-US" dirty="0" smtClean="0"/>
              <a:t> and </a:t>
            </a:r>
            <a:r>
              <a:rPr lang="en-US" i="1" dirty="0" err="1" smtClean="0"/>
              <a:t>l</a:t>
            </a:r>
            <a:r>
              <a:rPr lang="en-US" i="1" baseline="-25000" dirty="0" err="1" smtClean="0"/>
              <a:t>j</a:t>
            </a:r>
            <a:r>
              <a:rPr lang="en-US" dirty="0" smtClean="0"/>
              <a:t> of transactions </a:t>
            </a:r>
            <a:r>
              <a:rPr lang="en-US" i="1" dirty="0" smtClean="0"/>
              <a:t>T</a:t>
            </a:r>
            <a:r>
              <a:rPr lang="en-US" i="1" baseline="-25000" dirty="0" smtClean="0"/>
              <a:t>i</a:t>
            </a:r>
            <a:r>
              <a:rPr lang="en-US" dirty="0" smtClean="0"/>
              <a:t> and </a:t>
            </a:r>
            <a:r>
              <a:rPr lang="en-US" i="1" dirty="0" err="1" smtClean="0"/>
              <a:t>T</a:t>
            </a:r>
            <a:r>
              <a:rPr lang="en-US" i="1" baseline="-25000" dirty="0" err="1" smtClean="0"/>
              <a:t>j</a:t>
            </a:r>
            <a:r>
              <a:rPr lang="en-US" dirty="0" smtClean="0"/>
              <a:t> respectively, </a:t>
            </a:r>
            <a:r>
              <a:rPr lang="en-US" b="1" dirty="0" smtClean="0">
                <a:solidFill>
                  <a:schemeClr val="tx2"/>
                </a:solidFill>
              </a:rPr>
              <a:t>conflict</a:t>
            </a:r>
            <a:r>
              <a:rPr lang="en-US" dirty="0" smtClean="0"/>
              <a:t> if and only if there exists some item </a:t>
            </a:r>
            <a:r>
              <a:rPr lang="en-US" i="1" dirty="0" smtClean="0"/>
              <a:t>Q</a:t>
            </a:r>
            <a:r>
              <a:rPr lang="en-US" dirty="0" smtClean="0"/>
              <a:t> accessed by both </a:t>
            </a:r>
            <a:r>
              <a:rPr lang="en-US" i="1" dirty="0" smtClean="0"/>
              <a:t>l</a:t>
            </a:r>
            <a:r>
              <a:rPr lang="en-US" i="1" baseline="-25000" dirty="0" smtClean="0"/>
              <a:t>i</a:t>
            </a:r>
            <a:r>
              <a:rPr lang="en-US" dirty="0" smtClean="0"/>
              <a:t> and </a:t>
            </a:r>
            <a:r>
              <a:rPr lang="en-US" i="1" dirty="0" err="1" smtClean="0"/>
              <a:t>l</a:t>
            </a:r>
            <a:r>
              <a:rPr lang="en-US" i="1" baseline="-25000" dirty="0" err="1" smtClean="0"/>
              <a:t>j</a:t>
            </a:r>
            <a:r>
              <a:rPr lang="en-US" dirty="0" smtClean="0"/>
              <a:t>, and at least one of these instructions wrote </a:t>
            </a:r>
            <a:r>
              <a:rPr lang="en-US" i="1" dirty="0" smtClean="0"/>
              <a:t>Q.</a:t>
            </a:r>
            <a:endParaRPr lang="en-US" dirty="0" smtClean="0"/>
          </a:p>
          <a:p>
            <a:pPr>
              <a:buFont typeface="Monotype Sorts" charset="2"/>
              <a:buNone/>
            </a:pPr>
            <a:r>
              <a:rPr lang="en-US" dirty="0" smtClean="0"/>
              <a:t>	   1. </a:t>
            </a:r>
            <a:r>
              <a:rPr lang="en-US" i="1" dirty="0" smtClean="0"/>
              <a:t>l</a:t>
            </a:r>
            <a:r>
              <a:rPr lang="en-US" i="1" baseline="-25000" dirty="0" smtClean="0"/>
              <a:t>i</a:t>
            </a:r>
            <a:r>
              <a:rPr lang="en-US" dirty="0" smtClean="0"/>
              <a:t> = </a:t>
            </a:r>
            <a:r>
              <a:rPr lang="en-US" b="1" dirty="0" smtClean="0"/>
              <a:t>read</a:t>
            </a:r>
            <a:r>
              <a:rPr lang="en-US" dirty="0" smtClean="0"/>
              <a:t>(</a:t>
            </a:r>
            <a:r>
              <a:rPr lang="en-US" i="1" dirty="0" smtClean="0"/>
              <a:t>Q), </a:t>
            </a:r>
            <a:r>
              <a:rPr lang="en-US" i="1" dirty="0" err="1" smtClean="0"/>
              <a:t>l</a:t>
            </a:r>
            <a:r>
              <a:rPr lang="en-US" i="1" baseline="-25000" dirty="0" err="1" smtClean="0"/>
              <a:t>j</a:t>
            </a:r>
            <a:r>
              <a:rPr lang="en-US" i="1" dirty="0" smtClean="0"/>
              <a:t> = </a:t>
            </a:r>
            <a:r>
              <a:rPr lang="en-US" b="1" dirty="0" smtClean="0"/>
              <a:t>read</a:t>
            </a:r>
            <a:r>
              <a:rPr lang="en-US" dirty="0" smtClean="0"/>
              <a:t>(</a:t>
            </a:r>
            <a:r>
              <a:rPr lang="en-US" i="1" dirty="0" smtClean="0"/>
              <a:t>Q</a:t>
            </a:r>
            <a:r>
              <a:rPr lang="en-US" dirty="0" smtClean="0"/>
              <a:t>).   </a:t>
            </a:r>
            <a:r>
              <a:rPr lang="en-US" i="1" dirty="0" smtClean="0"/>
              <a:t>l</a:t>
            </a:r>
            <a:r>
              <a:rPr lang="en-US" i="1" baseline="-25000" dirty="0" smtClean="0"/>
              <a:t>i</a:t>
            </a:r>
            <a:r>
              <a:rPr lang="en-US" dirty="0" smtClean="0"/>
              <a:t> and </a:t>
            </a:r>
            <a:r>
              <a:rPr lang="en-US" i="1" dirty="0" err="1" smtClean="0"/>
              <a:t>l</a:t>
            </a:r>
            <a:r>
              <a:rPr lang="en-US" i="1" baseline="-25000" dirty="0" err="1" smtClean="0"/>
              <a:t>j</a:t>
            </a:r>
            <a:r>
              <a:rPr lang="en-US" i="1" dirty="0" smtClean="0"/>
              <a:t> </a:t>
            </a:r>
            <a:r>
              <a:rPr lang="en-US" dirty="0" smtClean="0"/>
              <a:t>don’t conflict.</a:t>
            </a:r>
            <a:br>
              <a:rPr lang="en-US" dirty="0" smtClean="0"/>
            </a:br>
            <a:r>
              <a:rPr lang="en-US" dirty="0" smtClean="0"/>
              <a:t>   2. </a:t>
            </a:r>
            <a:r>
              <a:rPr lang="en-US" i="1" dirty="0" smtClean="0"/>
              <a:t>l</a:t>
            </a:r>
            <a:r>
              <a:rPr lang="en-US" i="1" baseline="-25000" dirty="0" smtClean="0"/>
              <a:t>i</a:t>
            </a:r>
            <a:r>
              <a:rPr lang="en-US" dirty="0" smtClean="0"/>
              <a:t> = </a:t>
            </a:r>
            <a:r>
              <a:rPr lang="en-US" b="1" dirty="0" smtClean="0"/>
              <a:t>read</a:t>
            </a:r>
            <a:r>
              <a:rPr lang="en-US" dirty="0" smtClean="0"/>
              <a:t>(</a:t>
            </a:r>
            <a:r>
              <a:rPr lang="en-US" i="1" dirty="0" smtClean="0"/>
              <a:t>Q),  </a:t>
            </a:r>
            <a:r>
              <a:rPr lang="en-US" i="1" dirty="0" err="1" smtClean="0"/>
              <a:t>l</a:t>
            </a:r>
            <a:r>
              <a:rPr lang="en-US" i="1" baseline="-25000" dirty="0" err="1" smtClean="0"/>
              <a:t>j</a:t>
            </a:r>
            <a:r>
              <a:rPr lang="en-US" i="1" dirty="0" smtClean="0"/>
              <a:t> = </a:t>
            </a:r>
            <a:r>
              <a:rPr lang="en-US" b="1" dirty="0" smtClean="0"/>
              <a:t>write</a:t>
            </a:r>
            <a:r>
              <a:rPr lang="en-US" dirty="0" smtClean="0"/>
              <a:t>(</a:t>
            </a:r>
            <a:r>
              <a:rPr lang="en-US" i="1" dirty="0" smtClean="0"/>
              <a:t>Q</a:t>
            </a:r>
            <a:r>
              <a:rPr lang="en-US" dirty="0" smtClean="0"/>
              <a:t>).  They conflict.</a:t>
            </a:r>
            <a:br>
              <a:rPr lang="en-US" dirty="0" smtClean="0"/>
            </a:br>
            <a:r>
              <a:rPr lang="en-US" dirty="0" smtClean="0"/>
              <a:t>   3. </a:t>
            </a:r>
            <a:r>
              <a:rPr lang="en-US" i="1" dirty="0" smtClean="0"/>
              <a:t>l</a:t>
            </a:r>
            <a:r>
              <a:rPr lang="en-US" i="1" baseline="-25000" dirty="0" smtClean="0"/>
              <a:t>i</a:t>
            </a:r>
            <a:r>
              <a:rPr lang="en-US" dirty="0" smtClean="0"/>
              <a:t> = </a:t>
            </a:r>
            <a:r>
              <a:rPr lang="en-US" b="1" dirty="0" smtClean="0"/>
              <a:t>write</a:t>
            </a:r>
            <a:r>
              <a:rPr lang="en-US" dirty="0" smtClean="0"/>
              <a:t>(</a:t>
            </a:r>
            <a:r>
              <a:rPr lang="en-US" i="1" dirty="0" smtClean="0"/>
              <a:t>Q), </a:t>
            </a:r>
            <a:r>
              <a:rPr lang="en-US" i="1" dirty="0" err="1" smtClean="0"/>
              <a:t>l</a:t>
            </a:r>
            <a:r>
              <a:rPr lang="en-US" i="1" baseline="-25000" dirty="0" err="1" smtClean="0"/>
              <a:t>j</a:t>
            </a:r>
            <a:r>
              <a:rPr lang="en-US" i="1" dirty="0" smtClean="0"/>
              <a:t> = </a:t>
            </a:r>
            <a:r>
              <a:rPr lang="en-US" b="1" dirty="0" smtClean="0"/>
              <a:t>read</a:t>
            </a:r>
            <a:r>
              <a:rPr lang="en-US" dirty="0" smtClean="0"/>
              <a:t>(</a:t>
            </a:r>
            <a:r>
              <a:rPr lang="en-US" i="1" dirty="0" smtClean="0"/>
              <a:t>Q</a:t>
            </a:r>
            <a:r>
              <a:rPr lang="en-US" dirty="0" smtClean="0"/>
              <a:t>).   They conflict</a:t>
            </a:r>
            <a:br>
              <a:rPr lang="en-US" dirty="0" smtClean="0"/>
            </a:br>
            <a:r>
              <a:rPr lang="en-US" dirty="0" smtClean="0"/>
              <a:t>   4. </a:t>
            </a:r>
            <a:r>
              <a:rPr lang="en-US" i="1" dirty="0" smtClean="0"/>
              <a:t>l</a:t>
            </a:r>
            <a:r>
              <a:rPr lang="en-US" i="1" baseline="-25000" dirty="0" smtClean="0"/>
              <a:t>i</a:t>
            </a:r>
            <a:r>
              <a:rPr lang="en-US" dirty="0" smtClean="0"/>
              <a:t> = </a:t>
            </a:r>
            <a:r>
              <a:rPr lang="en-US" b="1" dirty="0" smtClean="0"/>
              <a:t>write</a:t>
            </a:r>
            <a:r>
              <a:rPr lang="en-US" dirty="0" smtClean="0"/>
              <a:t>(</a:t>
            </a:r>
            <a:r>
              <a:rPr lang="en-US" i="1" dirty="0" smtClean="0"/>
              <a:t>Q), </a:t>
            </a:r>
            <a:r>
              <a:rPr lang="en-US" i="1" dirty="0" err="1" smtClean="0"/>
              <a:t>l</a:t>
            </a:r>
            <a:r>
              <a:rPr lang="en-US" i="1" baseline="-25000" dirty="0" err="1" smtClean="0"/>
              <a:t>j</a:t>
            </a:r>
            <a:r>
              <a:rPr lang="en-US" i="1" dirty="0" smtClean="0"/>
              <a:t> = </a:t>
            </a:r>
            <a:r>
              <a:rPr lang="en-US" b="1" dirty="0" smtClean="0"/>
              <a:t>write</a:t>
            </a:r>
            <a:r>
              <a:rPr lang="en-US" dirty="0" smtClean="0"/>
              <a:t>(</a:t>
            </a:r>
            <a:r>
              <a:rPr lang="en-US" i="1" dirty="0" smtClean="0"/>
              <a:t>Q</a:t>
            </a:r>
            <a:r>
              <a:rPr lang="en-US" dirty="0" smtClean="0"/>
              <a:t>).  They conflict</a:t>
            </a:r>
          </a:p>
          <a:p>
            <a:r>
              <a:rPr lang="en-US" dirty="0" smtClean="0"/>
              <a:t>Intuitively, a conflict between </a:t>
            </a:r>
            <a:r>
              <a:rPr lang="en-US" i="1" dirty="0" smtClean="0"/>
              <a:t>l</a:t>
            </a:r>
            <a:r>
              <a:rPr lang="en-US" i="1" baseline="-25000" dirty="0" smtClean="0"/>
              <a:t>i</a:t>
            </a:r>
            <a:r>
              <a:rPr lang="en-US" i="1" dirty="0" smtClean="0"/>
              <a:t> </a:t>
            </a:r>
            <a:r>
              <a:rPr lang="en-US" dirty="0" smtClean="0"/>
              <a:t>and </a:t>
            </a:r>
            <a:r>
              <a:rPr lang="en-US" i="1" dirty="0" err="1" smtClean="0"/>
              <a:t>l</a:t>
            </a:r>
            <a:r>
              <a:rPr lang="en-US" i="1" baseline="-25000" dirty="0" err="1" smtClean="0"/>
              <a:t>j</a:t>
            </a:r>
            <a:r>
              <a:rPr lang="en-US" dirty="0" smtClean="0"/>
              <a:t> forces a (logical) temporal order between them.  </a:t>
            </a:r>
          </a:p>
          <a:p>
            <a:pPr lvl="1"/>
            <a:r>
              <a:rPr lang="en-US" dirty="0" smtClean="0"/>
              <a:t> If </a:t>
            </a:r>
            <a:r>
              <a:rPr lang="en-US" i="1" dirty="0" smtClean="0"/>
              <a:t>l</a:t>
            </a:r>
            <a:r>
              <a:rPr lang="en-US" i="1" baseline="-25000" dirty="0" smtClean="0"/>
              <a:t>i</a:t>
            </a:r>
            <a:r>
              <a:rPr lang="en-US" dirty="0" smtClean="0"/>
              <a:t> and </a:t>
            </a:r>
            <a:r>
              <a:rPr lang="en-US" i="1" dirty="0" err="1" smtClean="0"/>
              <a:t>l</a:t>
            </a:r>
            <a:r>
              <a:rPr lang="en-US" i="1" baseline="-25000" dirty="0" err="1" smtClean="0"/>
              <a:t>j</a:t>
            </a:r>
            <a:r>
              <a:rPr lang="en-US" dirty="0" smtClean="0"/>
              <a:t> are consecutive in a schedule and they do not conflict, their results would remain the same even if they had been interchanged in the schedule.</a:t>
            </a:r>
          </a:p>
        </p:txBody>
      </p:sp>
    </p:spTree>
    <p:extLst>
      <p:ext uri="{BB962C8B-B14F-4D97-AF65-F5344CB8AC3E}">
        <p14:creationId xmlns:p14="http://schemas.microsoft.com/office/powerpoint/2010/main" val="3854046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smtClean="0"/>
              <a:t>Conflict </a:t>
            </a:r>
            <a:r>
              <a:rPr lang="en-US" dirty="0" err="1" smtClean="0"/>
              <a:t>Serializability</a:t>
            </a:r>
            <a:endParaRPr lang="en-US" dirty="0" smtClean="0"/>
          </a:p>
        </p:txBody>
      </p:sp>
      <p:sp>
        <p:nvSpPr>
          <p:cNvPr id="44035" name="Rectangle 3"/>
          <p:cNvSpPr>
            <a:spLocks noGrp="1" noChangeArrowheads="1"/>
          </p:cNvSpPr>
          <p:nvPr>
            <p:ph type="body" idx="1"/>
          </p:nvPr>
        </p:nvSpPr>
        <p:spPr>
          <a:xfrm>
            <a:off x="498764" y="2068390"/>
            <a:ext cx="10931235" cy="4275137"/>
          </a:xfrm>
        </p:spPr>
        <p:txBody>
          <a:bodyPr/>
          <a:lstStyle/>
          <a:p>
            <a:pPr>
              <a:tabLst>
                <a:tab pos="2222500" algn="l"/>
                <a:tab pos="2568575" algn="l"/>
                <a:tab pos="3319463" algn="l"/>
                <a:tab pos="3594100" algn="l"/>
              </a:tabLst>
            </a:pPr>
            <a:r>
              <a:rPr lang="en-US" dirty="0" smtClean="0">
                <a:solidFill>
                  <a:srgbClr val="FF0000"/>
                </a:solidFill>
              </a:rPr>
              <a:t>If a schedule </a:t>
            </a:r>
            <a:r>
              <a:rPr lang="en-US" i="1" dirty="0" smtClean="0">
                <a:solidFill>
                  <a:srgbClr val="FF0000"/>
                </a:solidFill>
              </a:rPr>
              <a:t>S</a:t>
            </a:r>
            <a:r>
              <a:rPr lang="en-US" dirty="0" smtClean="0">
                <a:solidFill>
                  <a:srgbClr val="FF0000"/>
                </a:solidFill>
              </a:rPr>
              <a:t> can be transformed into a schedule </a:t>
            </a:r>
            <a:r>
              <a:rPr lang="en-US" i="1" dirty="0" smtClean="0">
                <a:solidFill>
                  <a:srgbClr val="FF0000"/>
                </a:solidFill>
              </a:rPr>
              <a:t>S´ </a:t>
            </a:r>
            <a:r>
              <a:rPr lang="en-US" dirty="0" smtClean="0">
                <a:solidFill>
                  <a:srgbClr val="FF0000"/>
                </a:solidFill>
              </a:rPr>
              <a:t>by a series of swaps of non-conflicting instructions, we say that </a:t>
            </a:r>
            <a:r>
              <a:rPr lang="en-US" i="1" dirty="0" smtClean="0">
                <a:solidFill>
                  <a:srgbClr val="FF0000"/>
                </a:solidFill>
              </a:rPr>
              <a:t>S</a:t>
            </a:r>
            <a:r>
              <a:rPr lang="en-US" dirty="0" smtClean="0">
                <a:solidFill>
                  <a:srgbClr val="FF0000"/>
                </a:solidFill>
              </a:rPr>
              <a:t> and </a:t>
            </a:r>
            <a:r>
              <a:rPr lang="en-US" i="1" dirty="0" smtClean="0">
                <a:solidFill>
                  <a:srgbClr val="FF0000"/>
                </a:solidFill>
              </a:rPr>
              <a:t>S´ </a:t>
            </a:r>
            <a:r>
              <a:rPr lang="en-US" dirty="0" smtClean="0">
                <a:solidFill>
                  <a:srgbClr val="FF0000"/>
                </a:solidFill>
              </a:rPr>
              <a:t>are </a:t>
            </a:r>
            <a:r>
              <a:rPr lang="en-US" b="1" dirty="0" smtClean="0">
                <a:solidFill>
                  <a:srgbClr val="FF0000"/>
                </a:solidFill>
              </a:rPr>
              <a:t>conflict equivalent</a:t>
            </a:r>
            <a:r>
              <a:rPr lang="en-US" i="1" dirty="0" smtClean="0">
                <a:solidFill>
                  <a:srgbClr val="FF0000"/>
                </a:solidFill>
              </a:rPr>
              <a:t>.</a:t>
            </a:r>
            <a:endParaRPr lang="en-US" dirty="0" smtClean="0">
              <a:solidFill>
                <a:srgbClr val="FF0000"/>
              </a:solidFill>
            </a:endParaRPr>
          </a:p>
          <a:p>
            <a:pPr>
              <a:tabLst>
                <a:tab pos="2222500" algn="l"/>
                <a:tab pos="2568575" algn="l"/>
                <a:tab pos="3319463" algn="l"/>
                <a:tab pos="3594100" algn="l"/>
              </a:tabLst>
            </a:pPr>
            <a:r>
              <a:rPr lang="en-US" dirty="0" smtClean="0"/>
              <a:t>We say that a schedule </a:t>
            </a:r>
            <a:r>
              <a:rPr lang="en-US" i="1" dirty="0" smtClean="0"/>
              <a:t>S</a:t>
            </a:r>
            <a:r>
              <a:rPr lang="en-US" dirty="0" smtClean="0"/>
              <a:t> is </a:t>
            </a:r>
            <a:r>
              <a:rPr lang="en-US" b="1" dirty="0" smtClean="0">
                <a:solidFill>
                  <a:srgbClr val="FF0000"/>
                </a:solidFill>
              </a:rPr>
              <a:t>conflict serializable</a:t>
            </a:r>
            <a:r>
              <a:rPr lang="en-US" dirty="0" smtClean="0">
                <a:solidFill>
                  <a:srgbClr val="FF0000"/>
                </a:solidFill>
              </a:rPr>
              <a:t> if it is conflict equivalent to a serial schedule</a:t>
            </a:r>
          </a:p>
        </p:txBody>
      </p:sp>
    </p:spTree>
    <p:extLst>
      <p:ext uri="{BB962C8B-B14F-4D97-AF65-F5344CB8AC3E}">
        <p14:creationId xmlns:p14="http://schemas.microsoft.com/office/powerpoint/2010/main" val="1404131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838200" y="365126"/>
            <a:ext cx="10515600" cy="330334"/>
          </a:xfrm>
        </p:spPr>
        <p:txBody>
          <a:bodyPr>
            <a:normAutofit fontScale="90000"/>
          </a:bodyPr>
          <a:lstStyle/>
          <a:p>
            <a:r>
              <a:rPr lang="en-US" dirty="0"/>
              <a:t>Transaction Concept</a:t>
            </a:r>
          </a:p>
        </p:txBody>
      </p:sp>
      <p:sp>
        <p:nvSpPr>
          <p:cNvPr id="380931" name="Rectangle 3"/>
          <p:cNvSpPr>
            <a:spLocks noGrp="1" noChangeArrowheads="1"/>
          </p:cNvSpPr>
          <p:nvPr>
            <p:ph idx="1"/>
          </p:nvPr>
        </p:nvSpPr>
        <p:spPr>
          <a:xfrm>
            <a:off x="940158" y="1106489"/>
            <a:ext cx="10586434" cy="5751511"/>
          </a:xfrm>
        </p:spPr>
        <p:txBody>
          <a:bodyPr>
            <a:normAutofit/>
          </a:bodyPr>
          <a:lstStyle/>
          <a:p>
            <a:r>
              <a:rPr lang="en-US" dirty="0"/>
              <a:t>A </a:t>
            </a:r>
            <a:r>
              <a:rPr lang="en-US" b="1" dirty="0">
                <a:solidFill>
                  <a:schemeClr val="tx2"/>
                </a:solidFill>
              </a:rPr>
              <a:t>transaction</a:t>
            </a:r>
            <a:r>
              <a:rPr lang="en-US" i="1" dirty="0"/>
              <a:t> </a:t>
            </a:r>
            <a:r>
              <a:rPr lang="en-US" dirty="0"/>
              <a:t>is a </a:t>
            </a:r>
            <a:r>
              <a:rPr lang="en-US" i="1" dirty="0"/>
              <a:t>unit </a:t>
            </a:r>
            <a:r>
              <a:rPr lang="en-US" dirty="0"/>
              <a:t>of program execution that accesses and  possibly updates various data items.</a:t>
            </a:r>
          </a:p>
          <a:p>
            <a:r>
              <a:rPr lang="en-US" dirty="0"/>
              <a:t>E.g. transaction to transfer $50 from account A to account B:</a:t>
            </a:r>
          </a:p>
          <a:p>
            <a:pPr lvl="1">
              <a:buFont typeface="Monotype Sorts" charset="2"/>
              <a:buNone/>
            </a:pPr>
            <a:r>
              <a:rPr lang="en-US" sz="2000" dirty="0"/>
              <a:t>1.	</a:t>
            </a:r>
            <a:r>
              <a:rPr lang="en-US" sz="2000" b="1" dirty="0"/>
              <a:t>read</a:t>
            </a:r>
            <a:r>
              <a:rPr lang="en-US" sz="2000" dirty="0"/>
              <a:t>(</a:t>
            </a:r>
            <a:r>
              <a:rPr lang="en-US" sz="2000" i="1" dirty="0"/>
              <a:t>A</a:t>
            </a:r>
            <a:r>
              <a:rPr lang="en-US" sz="2000" dirty="0"/>
              <a:t>)</a:t>
            </a:r>
          </a:p>
          <a:p>
            <a:pPr lvl="1">
              <a:buFont typeface="Monotype Sorts" charset="2"/>
              <a:buNone/>
            </a:pPr>
            <a:r>
              <a:rPr lang="en-US" sz="2000" dirty="0"/>
              <a:t>2.	</a:t>
            </a:r>
            <a:r>
              <a:rPr lang="en-US" sz="2000" i="1" dirty="0"/>
              <a:t>A</a:t>
            </a:r>
            <a:r>
              <a:rPr lang="en-US" sz="2000" dirty="0"/>
              <a:t> := </a:t>
            </a:r>
            <a:r>
              <a:rPr lang="en-US" sz="2000" i="1" dirty="0"/>
              <a:t>A – </a:t>
            </a:r>
            <a:r>
              <a:rPr lang="en-US" sz="2000" dirty="0"/>
              <a:t>50</a:t>
            </a:r>
          </a:p>
          <a:p>
            <a:pPr lvl="1">
              <a:buFont typeface="Monotype Sorts" charset="2"/>
              <a:buNone/>
            </a:pPr>
            <a:r>
              <a:rPr lang="en-US" sz="2000" dirty="0"/>
              <a:t>3.	</a:t>
            </a:r>
            <a:r>
              <a:rPr lang="en-US" sz="2000" b="1" dirty="0"/>
              <a:t>write</a:t>
            </a:r>
            <a:r>
              <a:rPr lang="en-US" sz="2000" dirty="0"/>
              <a:t>(</a:t>
            </a:r>
            <a:r>
              <a:rPr lang="en-US" sz="2000" i="1" dirty="0"/>
              <a:t>A</a:t>
            </a:r>
            <a:r>
              <a:rPr lang="en-US" sz="2000" dirty="0"/>
              <a:t>)</a:t>
            </a:r>
          </a:p>
          <a:p>
            <a:pPr lvl="1">
              <a:buFont typeface="Monotype Sorts" charset="2"/>
              <a:buNone/>
            </a:pPr>
            <a:r>
              <a:rPr lang="en-US" sz="2000" dirty="0"/>
              <a:t>4.	</a:t>
            </a:r>
            <a:r>
              <a:rPr lang="en-US" sz="2000" b="1" dirty="0"/>
              <a:t>read</a:t>
            </a:r>
            <a:r>
              <a:rPr lang="en-US" sz="2000" dirty="0"/>
              <a:t>(</a:t>
            </a:r>
            <a:r>
              <a:rPr lang="en-US" sz="2000" i="1" dirty="0"/>
              <a:t>B</a:t>
            </a:r>
            <a:r>
              <a:rPr lang="en-US" sz="2000" dirty="0"/>
              <a:t>)</a:t>
            </a:r>
          </a:p>
          <a:p>
            <a:pPr lvl="1">
              <a:buFont typeface="Monotype Sorts" charset="2"/>
              <a:buNone/>
            </a:pPr>
            <a:r>
              <a:rPr lang="en-US" sz="2000" dirty="0"/>
              <a:t>5.	</a:t>
            </a:r>
            <a:r>
              <a:rPr lang="en-US" sz="2000" i="1" dirty="0"/>
              <a:t>B</a:t>
            </a:r>
            <a:r>
              <a:rPr lang="en-US" sz="2000" dirty="0"/>
              <a:t> := </a:t>
            </a:r>
            <a:r>
              <a:rPr lang="en-US" sz="2000" i="1" dirty="0"/>
              <a:t>B + </a:t>
            </a:r>
            <a:r>
              <a:rPr lang="en-US" sz="2000" dirty="0"/>
              <a:t>50</a:t>
            </a:r>
          </a:p>
          <a:p>
            <a:pPr lvl="1">
              <a:buFont typeface="Monotype Sorts" charset="2"/>
              <a:buNone/>
            </a:pPr>
            <a:r>
              <a:rPr lang="en-US" sz="2000" dirty="0"/>
              <a:t>6.	</a:t>
            </a:r>
            <a:r>
              <a:rPr lang="en-US" sz="2000" b="1" dirty="0"/>
              <a:t>write</a:t>
            </a:r>
            <a:r>
              <a:rPr lang="en-US" sz="2000" dirty="0"/>
              <a:t>(</a:t>
            </a:r>
            <a:r>
              <a:rPr lang="en-US" sz="2000" i="1" dirty="0"/>
              <a:t>B)</a:t>
            </a:r>
            <a:endParaRPr lang="en-US" sz="2000" dirty="0"/>
          </a:p>
          <a:p>
            <a:r>
              <a:rPr lang="en-US" dirty="0"/>
              <a:t>Two main issues to deal with:</a:t>
            </a:r>
          </a:p>
          <a:p>
            <a:pPr lvl="1"/>
            <a:r>
              <a:rPr lang="en-US" dirty="0">
                <a:solidFill>
                  <a:srgbClr val="FF0000"/>
                </a:solidFill>
              </a:rPr>
              <a:t>Failures</a:t>
            </a:r>
            <a:r>
              <a:rPr lang="en-US" dirty="0"/>
              <a:t> of various kinds, such as </a:t>
            </a:r>
            <a:r>
              <a:rPr lang="en-US" dirty="0">
                <a:solidFill>
                  <a:srgbClr val="FF0000"/>
                </a:solidFill>
              </a:rPr>
              <a:t>hardware failures and system crashes</a:t>
            </a:r>
          </a:p>
          <a:p>
            <a:pPr lvl="1"/>
            <a:r>
              <a:rPr lang="en-US" dirty="0">
                <a:solidFill>
                  <a:srgbClr val="FF0000"/>
                </a:solidFill>
              </a:rPr>
              <a:t>Concurrent execution </a:t>
            </a:r>
            <a:r>
              <a:rPr lang="en-US" dirty="0"/>
              <a:t>of multiple transactions</a:t>
            </a:r>
          </a:p>
        </p:txBody>
      </p:sp>
    </p:spTree>
    <p:extLst>
      <p:ext uri="{BB962C8B-B14F-4D97-AF65-F5344CB8AC3E}">
        <p14:creationId xmlns:p14="http://schemas.microsoft.com/office/powerpoint/2010/main" val="34386887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657224" y="499533"/>
            <a:ext cx="10772775" cy="426742"/>
          </a:xfrm>
        </p:spPr>
        <p:txBody>
          <a:bodyPr>
            <a:normAutofit fontScale="90000"/>
          </a:bodyPr>
          <a:lstStyle/>
          <a:p>
            <a:pPr>
              <a:defRPr/>
            </a:pPr>
            <a:r>
              <a:rPr lang="en-US" dirty="0" smtClean="0"/>
              <a:t>Conflict </a:t>
            </a:r>
            <a:r>
              <a:rPr lang="en-US" dirty="0" err="1" smtClean="0"/>
              <a:t>Serializability</a:t>
            </a:r>
            <a:r>
              <a:rPr lang="en-US" dirty="0" smtClean="0"/>
              <a:t> (Cont.)</a:t>
            </a:r>
          </a:p>
        </p:txBody>
      </p:sp>
      <p:sp>
        <p:nvSpPr>
          <p:cNvPr id="46083" name="Rectangle 3"/>
          <p:cNvSpPr>
            <a:spLocks noGrp="1" noChangeArrowheads="1"/>
          </p:cNvSpPr>
          <p:nvPr>
            <p:ph type="body" idx="1"/>
          </p:nvPr>
        </p:nvSpPr>
        <p:spPr>
          <a:xfrm>
            <a:off x="142503" y="1106488"/>
            <a:ext cx="10889673" cy="4068762"/>
          </a:xfrm>
        </p:spPr>
        <p:txBody>
          <a:bodyPr/>
          <a:lstStyle/>
          <a:p>
            <a:pPr>
              <a:tabLst>
                <a:tab pos="2063750" algn="l"/>
                <a:tab pos="2511425" algn="l"/>
                <a:tab pos="3262313" algn="l"/>
                <a:tab pos="3881438" algn="l"/>
              </a:tabLst>
            </a:pPr>
            <a:r>
              <a:rPr lang="en-US" sz="2000" dirty="0"/>
              <a:t>Schedule 3 can be transformed into Schedule 6, a serial schedule where </a:t>
            </a:r>
            <a:r>
              <a:rPr lang="en-US" sz="2000" i="1" dirty="0"/>
              <a:t>T</a:t>
            </a:r>
            <a:r>
              <a:rPr lang="en-US" sz="2000" baseline="-25000" dirty="0"/>
              <a:t>2</a:t>
            </a:r>
            <a:r>
              <a:rPr lang="en-US" sz="2000" dirty="0"/>
              <a:t> follows </a:t>
            </a:r>
            <a:r>
              <a:rPr lang="en-US" sz="2000" i="1" dirty="0"/>
              <a:t>T</a:t>
            </a:r>
            <a:r>
              <a:rPr lang="en-US" sz="2000" baseline="-25000" dirty="0"/>
              <a:t>1</a:t>
            </a:r>
            <a:r>
              <a:rPr lang="en-US" sz="2000" dirty="0"/>
              <a:t>, by series of swaps of non-conflicting instructions. </a:t>
            </a:r>
          </a:p>
          <a:p>
            <a:pPr lvl="1">
              <a:tabLst>
                <a:tab pos="2063750" algn="l"/>
                <a:tab pos="2511425" algn="l"/>
                <a:tab pos="3262313" algn="l"/>
                <a:tab pos="3881438" algn="l"/>
              </a:tabLst>
            </a:pPr>
            <a:r>
              <a:rPr lang="en-US" sz="2000" dirty="0"/>
              <a:t>Therefore Schedule 3 is conflict serializable.</a:t>
            </a:r>
          </a:p>
        </p:txBody>
      </p:sp>
      <p:pic>
        <p:nvPicPr>
          <p:cNvPr id="46084" name="Picture 8"/>
          <p:cNvPicPr>
            <a:picLocks noChangeAspect="1" noChangeArrowheads="1"/>
          </p:cNvPicPr>
          <p:nvPr/>
        </p:nvPicPr>
        <p:blipFill>
          <a:blip r:embed="rId3">
            <a:extLst>
              <a:ext uri="{28A0092B-C50C-407E-A947-70E740481C1C}">
                <a14:useLocalDpi xmlns:a14="http://schemas.microsoft.com/office/drawing/2010/main" val="0"/>
              </a:ext>
            </a:extLst>
          </a:blip>
          <a:srcRect l="17239" t="299" r="17462" b="896"/>
          <a:stretch>
            <a:fillRect/>
          </a:stretch>
        </p:blipFill>
        <p:spPr bwMode="auto">
          <a:xfrm>
            <a:off x="2419350" y="2695575"/>
            <a:ext cx="3003550" cy="340995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5" name="Picture 10"/>
          <p:cNvPicPr>
            <a:picLocks noChangeAspect="1" noChangeArrowheads="1"/>
          </p:cNvPicPr>
          <p:nvPr/>
        </p:nvPicPr>
        <p:blipFill>
          <a:blip r:embed="rId4">
            <a:extLst>
              <a:ext uri="{28A0092B-C50C-407E-A947-70E740481C1C}">
                <a14:useLocalDpi xmlns:a14="http://schemas.microsoft.com/office/drawing/2010/main" val="0"/>
              </a:ext>
            </a:extLst>
          </a:blip>
          <a:srcRect l="17506" t="531" r="17905" b="797"/>
          <a:stretch>
            <a:fillRect/>
          </a:stretch>
        </p:blipFill>
        <p:spPr bwMode="auto">
          <a:xfrm>
            <a:off x="6665913" y="2643188"/>
            <a:ext cx="2970212" cy="340360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6" name="Text Box 11"/>
          <p:cNvSpPr txBox="1">
            <a:spLocks noChangeArrowheads="1"/>
          </p:cNvSpPr>
          <p:nvPr/>
        </p:nvSpPr>
        <p:spPr bwMode="auto">
          <a:xfrm>
            <a:off x="3163889" y="6138864"/>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600">
                <a:solidFill>
                  <a:schemeClr val="tx1"/>
                </a:solidFill>
                <a:latin typeface="Helvetica" panose="020B0604020202020204" pitchFamily="34" charset="0"/>
              </a:defRPr>
            </a:lvl1pPr>
            <a:lvl2pPr marL="742950" indent="-285750" algn="r">
              <a:defRPr sz="1600">
                <a:solidFill>
                  <a:schemeClr val="tx1"/>
                </a:solidFill>
                <a:latin typeface="Helvetica" panose="020B0604020202020204" pitchFamily="34" charset="0"/>
              </a:defRPr>
            </a:lvl2pPr>
            <a:lvl3pPr marL="1143000" indent="-228600" algn="r">
              <a:defRPr sz="1600">
                <a:solidFill>
                  <a:schemeClr val="tx1"/>
                </a:solidFill>
                <a:latin typeface="Helvetica" panose="020B0604020202020204" pitchFamily="34" charset="0"/>
              </a:defRPr>
            </a:lvl3pPr>
            <a:lvl4pPr marL="1600200" indent="-228600" algn="r">
              <a:defRPr sz="1600">
                <a:solidFill>
                  <a:schemeClr val="tx1"/>
                </a:solidFill>
                <a:latin typeface="Helvetica" panose="020B0604020202020204" pitchFamily="34" charset="0"/>
              </a:defRPr>
            </a:lvl4pPr>
            <a:lvl5pPr marL="2057400" indent="-228600" algn="r">
              <a:defRPr sz="1600">
                <a:solidFill>
                  <a:schemeClr val="tx1"/>
                </a:solidFill>
                <a:latin typeface="Helvetica" panose="020B0604020202020204" pitchFamily="34" charset="0"/>
              </a:defRPr>
            </a:lvl5pPr>
            <a:lvl6pPr marL="2514600" indent="-228600" algn="r"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eaLnBrk="0" fontAlgn="base" hangingPunct="0">
              <a:spcBef>
                <a:spcPct val="0"/>
              </a:spcBef>
              <a:spcAft>
                <a:spcPct val="0"/>
              </a:spcAft>
              <a:defRPr sz="1600">
                <a:solidFill>
                  <a:schemeClr val="tx1"/>
                </a:solidFill>
                <a:latin typeface="Helvetica" panose="020B0604020202020204" pitchFamily="34" charset="0"/>
              </a:defRPr>
            </a:lvl9pPr>
          </a:lstStyle>
          <a:p>
            <a:r>
              <a:rPr lang="en-US" sz="2000"/>
              <a:t>Schedule 3</a:t>
            </a:r>
          </a:p>
        </p:txBody>
      </p:sp>
      <p:sp>
        <p:nvSpPr>
          <p:cNvPr id="46087" name="Text Box 12"/>
          <p:cNvSpPr txBox="1">
            <a:spLocks noChangeArrowheads="1"/>
          </p:cNvSpPr>
          <p:nvPr/>
        </p:nvSpPr>
        <p:spPr bwMode="auto">
          <a:xfrm>
            <a:off x="7453314" y="6102351"/>
            <a:ext cx="1455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r">
              <a:defRPr sz="1600">
                <a:solidFill>
                  <a:schemeClr val="tx1"/>
                </a:solidFill>
                <a:latin typeface="Helvetica" panose="020B0604020202020204" pitchFamily="34" charset="0"/>
              </a:defRPr>
            </a:lvl1pPr>
            <a:lvl2pPr marL="742950" indent="-285750" algn="r">
              <a:defRPr sz="1600">
                <a:solidFill>
                  <a:schemeClr val="tx1"/>
                </a:solidFill>
                <a:latin typeface="Helvetica" panose="020B0604020202020204" pitchFamily="34" charset="0"/>
              </a:defRPr>
            </a:lvl2pPr>
            <a:lvl3pPr marL="1143000" indent="-228600" algn="r">
              <a:defRPr sz="1600">
                <a:solidFill>
                  <a:schemeClr val="tx1"/>
                </a:solidFill>
                <a:latin typeface="Helvetica" panose="020B0604020202020204" pitchFamily="34" charset="0"/>
              </a:defRPr>
            </a:lvl3pPr>
            <a:lvl4pPr marL="1600200" indent="-228600" algn="r">
              <a:defRPr sz="1600">
                <a:solidFill>
                  <a:schemeClr val="tx1"/>
                </a:solidFill>
                <a:latin typeface="Helvetica" panose="020B0604020202020204" pitchFamily="34" charset="0"/>
              </a:defRPr>
            </a:lvl4pPr>
            <a:lvl5pPr marL="2057400" indent="-228600" algn="r">
              <a:defRPr sz="1600">
                <a:solidFill>
                  <a:schemeClr val="tx1"/>
                </a:solidFill>
                <a:latin typeface="Helvetica" panose="020B0604020202020204" pitchFamily="34" charset="0"/>
              </a:defRPr>
            </a:lvl5pPr>
            <a:lvl6pPr marL="2514600" indent="-228600" algn="r" eaLnBrk="0" fontAlgn="base" hangingPunct="0">
              <a:spcBef>
                <a:spcPct val="0"/>
              </a:spcBef>
              <a:spcAft>
                <a:spcPct val="0"/>
              </a:spcAft>
              <a:defRPr sz="1600">
                <a:solidFill>
                  <a:schemeClr val="tx1"/>
                </a:solidFill>
                <a:latin typeface="Helvetica" panose="020B0604020202020204" pitchFamily="34" charset="0"/>
              </a:defRPr>
            </a:lvl6pPr>
            <a:lvl7pPr marL="2971800" indent="-228600" algn="r" eaLnBrk="0" fontAlgn="base" hangingPunct="0">
              <a:spcBef>
                <a:spcPct val="0"/>
              </a:spcBef>
              <a:spcAft>
                <a:spcPct val="0"/>
              </a:spcAft>
              <a:defRPr sz="1600">
                <a:solidFill>
                  <a:schemeClr val="tx1"/>
                </a:solidFill>
                <a:latin typeface="Helvetica" panose="020B0604020202020204" pitchFamily="34" charset="0"/>
              </a:defRPr>
            </a:lvl7pPr>
            <a:lvl8pPr marL="3429000" indent="-228600" algn="r" eaLnBrk="0" fontAlgn="base" hangingPunct="0">
              <a:spcBef>
                <a:spcPct val="0"/>
              </a:spcBef>
              <a:spcAft>
                <a:spcPct val="0"/>
              </a:spcAft>
              <a:defRPr sz="1600">
                <a:solidFill>
                  <a:schemeClr val="tx1"/>
                </a:solidFill>
                <a:latin typeface="Helvetica" panose="020B0604020202020204" pitchFamily="34" charset="0"/>
              </a:defRPr>
            </a:lvl8pPr>
            <a:lvl9pPr marL="3886200" indent="-228600" algn="r" eaLnBrk="0" fontAlgn="base" hangingPunct="0">
              <a:spcBef>
                <a:spcPct val="0"/>
              </a:spcBef>
              <a:spcAft>
                <a:spcPct val="0"/>
              </a:spcAft>
              <a:defRPr sz="1600">
                <a:solidFill>
                  <a:schemeClr val="tx1"/>
                </a:solidFill>
                <a:latin typeface="Helvetica" panose="020B0604020202020204" pitchFamily="34" charset="0"/>
              </a:defRPr>
            </a:lvl9pPr>
          </a:lstStyle>
          <a:p>
            <a:r>
              <a:rPr lang="en-US" sz="2000"/>
              <a:t>Schedule 6</a:t>
            </a:r>
          </a:p>
        </p:txBody>
      </p:sp>
    </p:spTree>
    <p:extLst>
      <p:ext uri="{BB962C8B-B14F-4D97-AF65-F5344CB8AC3E}">
        <p14:creationId xmlns:p14="http://schemas.microsoft.com/office/powerpoint/2010/main" val="968786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smtClean="0"/>
              <a:t>Conflict Serializability (Cont.)</a:t>
            </a:r>
          </a:p>
        </p:txBody>
      </p:sp>
      <p:sp>
        <p:nvSpPr>
          <p:cNvPr id="48131" name="Rectangle 3"/>
          <p:cNvSpPr>
            <a:spLocks noGrp="1" noChangeArrowheads="1"/>
          </p:cNvSpPr>
          <p:nvPr>
            <p:ph type="body" idx="1"/>
          </p:nvPr>
        </p:nvSpPr>
        <p:spPr>
          <a:xfrm>
            <a:off x="2438401" y="1106488"/>
            <a:ext cx="7650163" cy="4565650"/>
          </a:xfrm>
        </p:spPr>
        <p:txBody>
          <a:bodyPr/>
          <a:lstStyle/>
          <a:p>
            <a:pPr>
              <a:buNone/>
              <a:tabLst>
                <a:tab pos="2222500" algn="l"/>
                <a:tab pos="2568575" algn="l"/>
                <a:tab pos="3319463" algn="l"/>
                <a:tab pos="3594100" algn="l"/>
              </a:tabLst>
            </a:pPr>
            <a:endParaRPr lang="en-US" dirty="0" smtClean="0"/>
          </a:p>
          <a:p>
            <a:pPr>
              <a:tabLst>
                <a:tab pos="2222500" algn="l"/>
                <a:tab pos="2568575" algn="l"/>
                <a:tab pos="3319463" algn="l"/>
                <a:tab pos="3594100" algn="l"/>
              </a:tabLst>
            </a:pPr>
            <a:r>
              <a:rPr lang="en-US" dirty="0" smtClean="0"/>
              <a:t>Example of a schedule that is not conflict serializable: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tabLst>
                <a:tab pos="2222500" algn="l"/>
                <a:tab pos="2568575" algn="l"/>
                <a:tab pos="3319463" algn="l"/>
                <a:tab pos="3594100" algn="l"/>
              </a:tabLst>
            </a:pPr>
            <a:r>
              <a:rPr lang="en-US" dirty="0" smtClean="0"/>
              <a:t>We are unable to swap instructions in the above schedule to obtain either the serial schedule &lt; </a:t>
            </a:r>
            <a:r>
              <a:rPr lang="en-US" i="1" dirty="0" smtClean="0"/>
              <a:t>T</a:t>
            </a:r>
            <a:r>
              <a:rPr lang="en-US" baseline="-25000" dirty="0" smtClean="0"/>
              <a:t>3</a:t>
            </a:r>
            <a:r>
              <a:rPr lang="en-US" dirty="0" smtClean="0"/>
              <a:t>, </a:t>
            </a:r>
            <a:r>
              <a:rPr lang="en-US" i="1" dirty="0" smtClean="0"/>
              <a:t>T</a:t>
            </a:r>
            <a:r>
              <a:rPr lang="en-US" baseline="-25000" dirty="0" smtClean="0"/>
              <a:t>4</a:t>
            </a:r>
            <a:r>
              <a:rPr lang="en-US" dirty="0" smtClean="0"/>
              <a:t> &gt;, or the serial schedule &lt; </a:t>
            </a:r>
            <a:r>
              <a:rPr lang="en-US" i="1" dirty="0" smtClean="0"/>
              <a:t>T</a:t>
            </a:r>
            <a:r>
              <a:rPr lang="en-US" baseline="-25000" dirty="0" smtClean="0"/>
              <a:t>4</a:t>
            </a:r>
            <a:r>
              <a:rPr lang="en-US" dirty="0" smtClean="0"/>
              <a:t>, </a:t>
            </a:r>
            <a:r>
              <a:rPr lang="en-US" i="1" dirty="0" smtClean="0"/>
              <a:t>T</a:t>
            </a:r>
            <a:r>
              <a:rPr lang="en-US" baseline="-25000" dirty="0" smtClean="0"/>
              <a:t>3</a:t>
            </a:r>
            <a:r>
              <a:rPr lang="en-US" dirty="0" smtClean="0"/>
              <a:t> &gt;.</a:t>
            </a:r>
          </a:p>
        </p:txBody>
      </p:sp>
      <p:pic>
        <p:nvPicPr>
          <p:cNvPr id="4813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l="850" t="16997" r="850" b="16997"/>
          <a:stretch>
            <a:fillRect/>
          </a:stretch>
        </p:blipFill>
        <p:spPr bwMode="auto">
          <a:xfrm>
            <a:off x="4587080" y="2274207"/>
            <a:ext cx="2913062" cy="1466850"/>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1695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a:xfrm>
            <a:off x="657224" y="499533"/>
            <a:ext cx="10772775" cy="450493"/>
          </a:xfrm>
        </p:spPr>
        <p:txBody>
          <a:bodyPr>
            <a:normAutofit fontScale="90000"/>
          </a:bodyPr>
          <a:lstStyle/>
          <a:p>
            <a:pPr>
              <a:defRPr/>
            </a:pPr>
            <a:r>
              <a:rPr lang="en-US" dirty="0" smtClean="0"/>
              <a:t>View </a:t>
            </a:r>
            <a:r>
              <a:rPr lang="en-US" dirty="0" err="1" smtClean="0"/>
              <a:t>Serializability</a:t>
            </a:r>
            <a:endParaRPr lang="en-US" dirty="0" smtClean="0"/>
          </a:p>
        </p:txBody>
      </p:sp>
      <p:sp>
        <p:nvSpPr>
          <p:cNvPr id="50179" name="Rectangle 3"/>
          <p:cNvSpPr>
            <a:spLocks noGrp="1" noChangeArrowheads="1"/>
          </p:cNvSpPr>
          <p:nvPr>
            <p:ph type="body" idx="1"/>
          </p:nvPr>
        </p:nvSpPr>
        <p:spPr>
          <a:xfrm>
            <a:off x="657225" y="1757547"/>
            <a:ext cx="10636210" cy="5225143"/>
          </a:xfrm>
        </p:spPr>
        <p:txBody>
          <a:bodyPr>
            <a:normAutofit/>
          </a:bodyPr>
          <a:lstStyle/>
          <a:p>
            <a:r>
              <a:rPr lang="en-US" dirty="0" smtClean="0"/>
              <a:t>Let </a:t>
            </a:r>
            <a:r>
              <a:rPr lang="en-US" i="1" dirty="0" smtClean="0"/>
              <a:t>S</a:t>
            </a:r>
            <a:r>
              <a:rPr lang="en-US" dirty="0" smtClean="0"/>
              <a:t> and </a:t>
            </a:r>
            <a:r>
              <a:rPr lang="en-US" i="1" dirty="0" smtClean="0"/>
              <a:t>S´</a:t>
            </a:r>
            <a:r>
              <a:rPr lang="en-US" dirty="0" smtClean="0"/>
              <a:t> be two schedules with the same set of transactions.  </a:t>
            </a:r>
            <a:r>
              <a:rPr lang="en-US" i="1" dirty="0" smtClean="0"/>
              <a:t>S</a:t>
            </a:r>
            <a:r>
              <a:rPr lang="en-US" dirty="0" smtClean="0"/>
              <a:t> and </a:t>
            </a:r>
            <a:r>
              <a:rPr lang="en-US" i="1" dirty="0" smtClean="0"/>
              <a:t>S´</a:t>
            </a:r>
            <a:r>
              <a:rPr lang="en-US" dirty="0" smtClean="0"/>
              <a:t> are </a:t>
            </a:r>
            <a:r>
              <a:rPr lang="en-US" b="1" dirty="0" smtClean="0">
                <a:solidFill>
                  <a:schemeClr val="tx2"/>
                </a:solidFill>
              </a:rPr>
              <a:t>view equivalent</a:t>
            </a:r>
            <a:r>
              <a:rPr lang="en-US" i="1" dirty="0" smtClean="0"/>
              <a:t> </a:t>
            </a:r>
            <a:r>
              <a:rPr lang="en-US" dirty="0" smtClean="0"/>
              <a:t>if the following three conditions are met, for each data item </a:t>
            </a:r>
            <a:r>
              <a:rPr lang="en-US" i="1" dirty="0" smtClean="0"/>
              <a:t>Q,</a:t>
            </a:r>
            <a:r>
              <a:rPr lang="en-US" dirty="0" smtClean="0"/>
              <a:t> </a:t>
            </a:r>
          </a:p>
          <a:p>
            <a:pPr marL="800100" lvl="1">
              <a:buFont typeface="Monotype Sorts" charset="2"/>
              <a:buAutoNum type="arabicPeriod"/>
            </a:pPr>
            <a:r>
              <a:rPr lang="en-US" dirty="0" smtClean="0"/>
              <a:t>If in schedule S, transaction </a:t>
            </a:r>
            <a:r>
              <a:rPr lang="en-US" i="1" dirty="0" smtClean="0"/>
              <a:t>T</a:t>
            </a:r>
            <a:r>
              <a:rPr lang="en-US" i="1" baseline="-25000" dirty="0" smtClean="0"/>
              <a:t>i</a:t>
            </a:r>
            <a:r>
              <a:rPr lang="en-US" i="1" dirty="0" smtClean="0"/>
              <a:t> </a:t>
            </a:r>
            <a:r>
              <a:rPr lang="en-US" dirty="0" smtClean="0"/>
              <a:t>reads the initial value of </a:t>
            </a:r>
            <a:r>
              <a:rPr lang="en-US" i="1" dirty="0" smtClean="0"/>
              <a:t>Q</a:t>
            </a:r>
            <a:r>
              <a:rPr lang="en-US" dirty="0" smtClean="0"/>
              <a:t>, then in schedule </a:t>
            </a:r>
            <a:r>
              <a:rPr lang="en-US" i="1" dirty="0" smtClean="0"/>
              <a:t>S’</a:t>
            </a:r>
            <a:r>
              <a:rPr lang="en-US" dirty="0" smtClean="0"/>
              <a:t> also transaction </a:t>
            </a:r>
            <a:r>
              <a:rPr lang="en-US" i="1" dirty="0" smtClean="0"/>
              <a:t>T</a:t>
            </a:r>
            <a:r>
              <a:rPr lang="en-US" i="1" baseline="-25000" dirty="0" smtClean="0"/>
              <a:t>i</a:t>
            </a:r>
            <a:r>
              <a:rPr lang="en-US" i="1" dirty="0" smtClean="0"/>
              <a:t> </a:t>
            </a:r>
            <a:r>
              <a:rPr lang="en-US" dirty="0" smtClean="0"/>
              <a:t> must read the initial value of </a:t>
            </a:r>
            <a:r>
              <a:rPr lang="en-US" i="1" dirty="0" smtClean="0"/>
              <a:t>Q.</a:t>
            </a:r>
          </a:p>
          <a:p>
            <a:pPr marL="800100" lvl="1">
              <a:buFont typeface="Monotype Sorts" charset="2"/>
              <a:buAutoNum type="arabicPeriod"/>
            </a:pPr>
            <a:r>
              <a:rPr lang="en-US" dirty="0" smtClean="0"/>
              <a:t>If in schedule S transaction </a:t>
            </a:r>
            <a:r>
              <a:rPr lang="en-US" i="1" dirty="0" smtClean="0"/>
              <a:t>T</a:t>
            </a:r>
            <a:r>
              <a:rPr lang="en-US" i="1" baseline="-25000" dirty="0" smtClean="0"/>
              <a:t>i</a:t>
            </a:r>
            <a:r>
              <a:rPr lang="en-US" i="1" dirty="0" smtClean="0"/>
              <a:t> </a:t>
            </a:r>
            <a:r>
              <a:rPr lang="en-US" dirty="0" smtClean="0"/>
              <a:t>executes </a:t>
            </a:r>
            <a:r>
              <a:rPr lang="en-US" b="1" dirty="0" smtClean="0"/>
              <a:t>read</a:t>
            </a:r>
            <a:r>
              <a:rPr lang="en-US" dirty="0" smtClean="0"/>
              <a:t>(</a:t>
            </a:r>
            <a:r>
              <a:rPr lang="en-US" i="1" dirty="0" smtClean="0"/>
              <a:t>Q)</a:t>
            </a:r>
            <a:r>
              <a:rPr lang="en-US" dirty="0" smtClean="0"/>
              <a:t>, and that value was produced by transaction </a:t>
            </a:r>
            <a:r>
              <a:rPr lang="en-US" i="1" dirty="0" err="1" smtClean="0"/>
              <a:t>T</a:t>
            </a:r>
            <a:r>
              <a:rPr lang="en-US" i="1" baseline="-25000" dirty="0" err="1" smtClean="0"/>
              <a:t>j</a:t>
            </a:r>
            <a:r>
              <a:rPr lang="en-US" dirty="0" smtClean="0"/>
              <a:t> </a:t>
            </a:r>
            <a:r>
              <a:rPr lang="en-US" i="1" dirty="0" smtClean="0"/>
              <a:t> </a:t>
            </a:r>
            <a:r>
              <a:rPr lang="en-US" dirty="0" smtClean="0"/>
              <a:t>(if any), then in schedule </a:t>
            </a:r>
            <a:r>
              <a:rPr lang="en-US" i="1" dirty="0" smtClean="0"/>
              <a:t>S’</a:t>
            </a:r>
            <a:r>
              <a:rPr lang="en-US" dirty="0" smtClean="0"/>
              <a:t> also transaction </a:t>
            </a:r>
            <a:r>
              <a:rPr lang="en-US" i="1" dirty="0" smtClean="0"/>
              <a:t>T</a:t>
            </a:r>
            <a:r>
              <a:rPr lang="en-US" i="1" baseline="-25000" dirty="0" smtClean="0"/>
              <a:t>i</a:t>
            </a:r>
            <a:r>
              <a:rPr lang="en-US" dirty="0" smtClean="0"/>
              <a:t> must read the value of </a:t>
            </a:r>
            <a:r>
              <a:rPr lang="en-US" i="1" dirty="0" smtClean="0"/>
              <a:t>Q</a:t>
            </a:r>
            <a:r>
              <a:rPr lang="en-US" dirty="0" smtClean="0"/>
              <a:t> that was produced by the same </a:t>
            </a:r>
            <a:r>
              <a:rPr lang="en-US" b="1" dirty="0" smtClean="0"/>
              <a:t>write</a:t>
            </a:r>
            <a:r>
              <a:rPr lang="en-US" dirty="0" smtClean="0"/>
              <a:t>(Q) operation of transaction </a:t>
            </a:r>
            <a:r>
              <a:rPr lang="en-US" i="1" dirty="0" err="1" smtClean="0"/>
              <a:t>T</a:t>
            </a:r>
            <a:r>
              <a:rPr lang="en-US" i="1" baseline="-25000" dirty="0" err="1" smtClean="0"/>
              <a:t>j</a:t>
            </a:r>
            <a:r>
              <a:rPr lang="en-US" dirty="0" smtClean="0"/>
              <a:t> .</a:t>
            </a:r>
          </a:p>
          <a:p>
            <a:pPr marL="800100" lvl="1">
              <a:buFont typeface="Monotype Sorts" charset="2"/>
              <a:buAutoNum type="arabicPeriod"/>
            </a:pPr>
            <a:r>
              <a:rPr lang="en-US" dirty="0" smtClean="0"/>
              <a:t>The transaction (if any) that performs the final </a:t>
            </a:r>
            <a:r>
              <a:rPr lang="en-US" b="1" dirty="0" smtClean="0"/>
              <a:t>write</a:t>
            </a:r>
            <a:r>
              <a:rPr lang="en-US" dirty="0" smtClean="0"/>
              <a:t>(</a:t>
            </a:r>
            <a:r>
              <a:rPr lang="en-US" i="1" dirty="0" smtClean="0"/>
              <a:t>Q</a:t>
            </a:r>
            <a:r>
              <a:rPr lang="en-US" dirty="0" smtClean="0"/>
              <a:t>) operation in schedule </a:t>
            </a:r>
            <a:r>
              <a:rPr lang="en-US" i="1" dirty="0" smtClean="0"/>
              <a:t>S </a:t>
            </a:r>
            <a:r>
              <a:rPr lang="en-US" dirty="0" smtClean="0"/>
              <a:t>must also perform the final</a:t>
            </a:r>
            <a:r>
              <a:rPr lang="en-US" i="1" dirty="0" smtClean="0"/>
              <a:t> </a:t>
            </a:r>
            <a:r>
              <a:rPr lang="en-US" b="1" dirty="0" smtClean="0"/>
              <a:t>write</a:t>
            </a:r>
            <a:r>
              <a:rPr lang="en-US" dirty="0" smtClean="0"/>
              <a:t>(</a:t>
            </a:r>
            <a:r>
              <a:rPr lang="en-US" i="1" dirty="0" smtClean="0"/>
              <a:t>Q</a:t>
            </a:r>
            <a:r>
              <a:rPr lang="en-US" dirty="0" smtClean="0"/>
              <a:t>) operation in schedule </a:t>
            </a:r>
            <a:r>
              <a:rPr lang="en-US" i="1" dirty="0" smtClean="0"/>
              <a:t>S’.</a:t>
            </a:r>
            <a:endParaRPr lang="en-US" dirty="0" smtClean="0"/>
          </a:p>
          <a:p>
            <a:pPr>
              <a:buFont typeface="Monotype Sorts" charset="2"/>
              <a:buNone/>
            </a:pPr>
            <a:r>
              <a:rPr lang="en-US" dirty="0" smtClean="0"/>
              <a:t>As can be seen, view equivalence is also based purely on </a:t>
            </a:r>
            <a:r>
              <a:rPr lang="en-US" b="1" dirty="0" smtClean="0"/>
              <a:t>reads </a:t>
            </a:r>
            <a:r>
              <a:rPr lang="en-US" dirty="0" smtClean="0"/>
              <a:t>and </a:t>
            </a:r>
            <a:r>
              <a:rPr lang="en-US" b="1" dirty="0" smtClean="0"/>
              <a:t>writes</a:t>
            </a:r>
            <a:r>
              <a:rPr lang="en-US" dirty="0" smtClean="0"/>
              <a:t> alone.</a:t>
            </a:r>
          </a:p>
        </p:txBody>
      </p:sp>
    </p:spTree>
    <p:extLst>
      <p:ext uri="{BB962C8B-B14F-4D97-AF65-F5344CB8AC3E}">
        <p14:creationId xmlns:p14="http://schemas.microsoft.com/office/powerpoint/2010/main" val="28862357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Initial Read</a:t>
            </a:r>
            <a:br>
              <a:rPr lang="en-US" dirty="0"/>
            </a:br>
            <a:endParaRPr lang="en-US" dirty="0"/>
          </a:p>
        </p:txBody>
      </p:sp>
      <p:sp>
        <p:nvSpPr>
          <p:cNvPr id="3" name="Content Placeholder 2"/>
          <p:cNvSpPr>
            <a:spLocks noGrp="1"/>
          </p:cNvSpPr>
          <p:nvPr>
            <p:ph idx="1"/>
          </p:nvPr>
        </p:nvSpPr>
        <p:spPr/>
        <p:txBody>
          <a:bodyPr/>
          <a:lstStyle/>
          <a:p>
            <a:r>
              <a:rPr lang="en-US" dirty="0"/>
              <a:t>Above two schedules are view equivalent because Initial read operation in S1 is done by T1 and in S2 it is also done by T1.</a:t>
            </a:r>
            <a:endParaRPr lang="en-US" dirty="0"/>
          </a:p>
        </p:txBody>
      </p:sp>
      <p:pic>
        <p:nvPicPr>
          <p:cNvPr id="1026" name="Picture 2" descr="DBMS View Serializ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921" y="2823209"/>
            <a:ext cx="7314171" cy="304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520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Updated Read</a:t>
            </a:r>
            <a:br>
              <a:rPr lang="en-US" dirty="0"/>
            </a:br>
            <a:endParaRPr lang="en-US" dirty="0"/>
          </a:p>
        </p:txBody>
      </p:sp>
      <p:sp>
        <p:nvSpPr>
          <p:cNvPr id="4" name="AutoShape 2" descr="DBMS View Serializabil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Content Placeholder 6"/>
          <p:cNvPicPr>
            <a:picLocks noGrp="1" noChangeAspect="1"/>
          </p:cNvPicPr>
          <p:nvPr>
            <p:ph idx="1"/>
          </p:nvPr>
        </p:nvPicPr>
        <p:blipFill>
          <a:blip r:embed="rId2"/>
          <a:stretch>
            <a:fillRect/>
          </a:stretch>
        </p:blipFill>
        <p:spPr>
          <a:xfrm>
            <a:off x="1486522" y="1848638"/>
            <a:ext cx="8793837" cy="2632550"/>
          </a:xfrm>
          <a:prstGeom prst="rect">
            <a:avLst/>
          </a:prstGeom>
        </p:spPr>
      </p:pic>
      <p:sp>
        <p:nvSpPr>
          <p:cNvPr id="8" name="Rectangle 7"/>
          <p:cNvSpPr/>
          <p:nvPr/>
        </p:nvSpPr>
        <p:spPr>
          <a:xfrm>
            <a:off x="1017431" y="4744619"/>
            <a:ext cx="10650827" cy="646331"/>
          </a:xfrm>
          <a:prstGeom prst="rect">
            <a:avLst/>
          </a:prstGeom>
        </p:spPr>
        <p:txBody>
          <a:bodyPr wrap="square">
            <a:spAutoFit/>
          </a:bodyPr>
          <a:lstStyle/>
          <a:p>
            <a:r>
              <a:rPr lang="en-US" dirty="0">
                <a:solidFill>
                  <a:srgbClr val="000000"/>
                </a:solidFill>
                <a:latin typeface="verdana" panose="020B0604030504040204" pitchFamily="34" charset="0"/>
              </a:rPr>
              <a:t>Above two schedules are not view equal because in S1, T3 is reading A updated by T2 and in S2, T3 is reading A updated by T1.</a:t>
            </a:r>
            <a:endParaRPr lang="en-US" dirty="0"/>
          </a:p>
        </p:txBody>
      </p:sp>
    </p:spTree>
    <p:extLst>
      <p:ext uri="{BB962C8B-B14F-4D97-AF65-F5344CB8AC3E}">
        <p14:creationId xmlns:p14="http://schemas.microsoft.com/office/powerpoint/2010/main" val="562112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Final Write</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098257" y="1777286"/>
            <a:ext cx="9336648" cy="2869384"/>
          </a:xfrm>
          <a:prstGeom prst="rect">
            <a:avLst/>
          </a:prstGeom>
        </p:spPr>
      </p:pic>
      <p:sp>
        <p:nvSpPr>
          <p:cNvPr id="6" name="Rectangle 5"/>
          <p:cNvSpPr/>
          <p:nvPr/>
        </p:nvSpPr>
        <p:spPr>
          <a:xfrm>
            <a:off x="657224" y="4847650"/>
            <a:ext cx="10431486" cy="646331"/>
          </a:xfrm>
          <a:prstGeom prst="rect">
            <a:avLst/>
          </a:prstGeom>
        </p:spPr>
        <p:txBody>
          <a:bodyPr wrap="square">
            <a:spAutoFit/>
          </a:bodyPr>
          <a:lstStyle/>
          <a:p>
            <a:r>
              <a:rPr lang="en-US" dirty="0">
                <a:solidFill>
                  <a:srgbClr val="000000"/>
                </a:solidFill>
                <a:latin typeface="verdana" panose="020B0604030504040204" pitchFamily="34" charset="0"/>
              </a:rPr>
              <a:t>Above two </a:t>
            </a:r>
            <a:r>
              <a:rPr lang="en-US" dirty="0" err="1">
                <a:solidFill>
                  <a:srgbClr val="000000"/>
                </a:solidFill>
                <a:latin typeface="verdana" panose="020B0604030504040204" pitchFamily="34" charset="0"/>
              </a:rPr>
              <a:t>schedulesis</a:t>
            </a:r>
            <a:r>
              <a:rPr lang="en-US" dirty="0">
                <a:solidFill>
                  <a:srgbClr val="000000"/>
                </a:solidFill>
                <a:latin typeface="verdana" panose="020B0604030504040204" pitchFamily="34" charset="0"/>
              </a:rPr>
              <a:t> view equal because Final write operation in S1 is done by T3 and in S2, final write operation is also done by T3.</a:t>
            </a:r>
            <a:endParaRPr lang="en-US" dirty="0"/>
          </a:p>
        </p:txBody>
      </p:sp>
    </p:spTree>
    <p:extLst>
      <p:ext uri="{BB962C8B-B14F-4D97-AF65-F5344CB8AC3E}">
        <p14:creationId xmlns:p14="http://schemas.microsoft.com/office/powerpoint/2010/main" val="3635639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645348" y="0"/>
            <a:ext cx="10772775" cy="1658198"/>
          </a:xfrm>
        </p:spPr>
        <p:txBody>
          <a:bodyPr/>
          <a:lstStyle/>
          <a:p>
            <a:pPr>
              <a:defRPr/>
            </a:pPr>
            <a:r>
              <a:rPr lang="en-US" dirty="0" smtClean="0"/>
              <a:t>View </a:t>
            </a:r>
            <a:r>
              <a:rPr lang="en-US" dirty="0" err="1" smtClean="0"/>
              <a:t>Serializability</a:t>
            </a:r>
            <a:r>
              <a:rPr lang="en-US" dirty="0" smtClean="0"/>
              <a:t> (Cont.)</a:t>
            </a:r>
          </a:p>
        </p:txBody>
      </p:sp>
      <p:sp>
        <p:nvSpPr>
          <p:cNvPr id="52227" name="Rectangle 3"/>
          <p:cNvSpPr>
            <a:spLocks noGrp="1" noChangeArrowheads="1"/>
          </p:cNvSpPr>
          <p:nvPr>
            <p:ph type="body" idx="1"/>
          </p:nvPr>
        </p:nvSpPr>
        <p:spPr>
          <a:xfrm>
            <a:off x="809290" y="1518612"/>
            <a:ext cx="10792496" cy="5003800"/>
          </a:xfrm>
        </p:spPr>
        <p:txBody>
          <a:bodyPr>
            <a:normAutofit/>
          </a:bodyPr>
          <a:lstStyle/>
          <a:p>
            <a:pPr>
              <a:tabLst>
                <a:tab pos="1890713" algn="l"/>
                <a:tab pos="2338388" algn="l"/>
                <a:tab pos="2914650" algn="l"/>
                <a:tab pos="3203575" algn="l"/>
                <a:tab pos="3881438" algn="l"/>
                <a:tab pos="4286250" algn="l"/>
              </a:tabLst>
            </a:pPr>
            <a:r>
              <a:rPr lang="en-US" dirty="0" smtClean="0"/>
              <a:t>A schedule </a:t>
            </a:r>
            <a:r>
              <a:rPr lang="en-US" i="1" dirty="0" smtClean="0"/>
              <a:t>S</a:t>
            </a:r>
            <a:r>
              <a:rPr lang="en-US" dirty="0" smtClean="0"/>
              <a:t> is </a:t>
            </a:r>
            <a:r>
              <a:rPr lang="en-US" b="1" dirty="0" smtClean="0">
                <a:solidFill>
                  <a:schemeClr val="tx2"/>
                </a:solidFill>
              </a:rPr>
              <a:t>view serializable</a:t>
            </a:r>
            <a:r>
              <a:rPr lang="en-US" i="1" dirty="0" smtClean="0"/>
              <a:t> </a:t>
            </a:r>
            <a:r>
              <a:rPr lang="en-US" dirty="0" smtClean="0"/>
              <a:t>if it is view equivalent to a serial schedule.</a:t>
            </a:r>
          </a:p>
          <a:p>
            <a:pPr>
              <a:tabLst>
                <a:tab pos="1890713" algn="l"/>
                <a:tab pos="2338388" algn="l"/>
                <a:tab pos="2914650" algn="l"/>
                <a:tab pos="3203575" algn="l"/>
                <a:tab pos="3881438" algn="l"/>
                <a:tab pos="4286250" algn="l"/>
              </a:tabLst>
            </a:pPr>
            <a:r>
              <a:rPr lang="en-US" dirty="0" smtClean="0"/>
              <a:t>Every conflict serializable schedule is also view serializable.</a:t>
            </a:r>
          </a:p>
          <a:p>
            <a:pPr>
              <a:tabLst>
                <a:tab pos="1890713" algn="l"/>
                <a:tab pos="2338388" algn="l"/>
                <a:tab pos="2914650" algn="l"/>
                <a:tab pos="3203575" algn="l"/>
                <a:tab pos="3881438" algn="l"/>
                <a:tab pos="4286250" algn="l"/>
              </a:tabLst>
            </a:pPr>
            <a:r>
              <a:rPr lang="en-US" dirty="0" smtClean="0"/>
              <a:t>Below is a schedule which is view-serializable but </a:t>
            </a:r>
            <a:r>
              <a:rPr lang="en-US" i="1" dirty="0" smtClean="0"/>
              <a:t>not </a:t>
            </a:r>
            <a:r>
              <a:rPr lang="en-US" dirty="0" smtClean="0"/>
              <a:t>conflict serializable.</a:t>
            </a:r>
            <a:br>
              <a:rPr lang="en-US" dirty="0" smtClean="0"/>
            </a:br>
            <a:endParaRPr lang="en-US" dirty="0" smtClean="0"/>
          </a:p>
          <a:p>
            <a:pPr>
              <a:buNone/>
              <a:tabLst>
                <a:tab pos="1890713" algn="l"/>
                <a:tab pos="2338388" algn="l"/>
                <a:tab pos="2914650" algn="l"/>
                <a:tab pos="3203575" algn="l"/>
                <a:tab pos="3881438" algn="l"/>
                <a:tab pos="4286250" algn="l"/>
              </a:tabLst>
            </a:pPr>
            <a:r>
              <a:rPr lang="en-US" dirty="0" smtClean="0"/>
              <a:t>		</a:t>
            </a:r>
          </a:p>
          <a:p>
            <a:pPr>
              <a:buNone/>
              <a:tabLst>
                <a:tab pos="1890713" algn="l"/>
                <a:tab pos="2338388" algn="l"/>
                <a:tab pos="2914650" algn="l"/>
                <a:tab pos="3203575" algn="l"/>
                <a:tab pos="3881438" algn="l"/>
                <a:tab pos="4286250" algn="l"/>
              </a:tabLst>
            </a:pPr>
            <a:endParaRPr lang="en-US" dirty="0" smtClean="0"/>
          </a:p>
          <a:p>
            <a:pPr>
              <a:tabLst>
                <a:tab pos="1890713" algn="l"/>
                <a:tab pos="2338388" algn="l"/>
                <a:tab pos="2914650" algn="l"/>
                <a:tab pos="3203575" algn="l"/>
                <a:tab pos="3881438" algn="l"/>
                <a:tab pos="4286250" algn="l"/>
              </a:tabLst>
            </a:pPr>
            <a:endParaRPr lang="en-US" dirty="0" smtClean="0"/>
          </a:p>
          <a:p>
            <a:pPr>
              <a:tabLst>
                <a:tab pos="1890713" algn="l"/>
                <a:tab pos="2338388" algn="l"/>
                <a:tab pos="2914650" algn="l"/>
                <a:tab pos="3203575" algn="l"/>
                <a:tab pos="3881438" algn="l"/>
                <a:tab pos="4286250" algn="l"/>
              </a:tabLst>
            </a:pPr>
            <a:endParaRPr lang="en-US" dirty="0" smtClean="0"/>
          </a:p>
          <a:p>
            <a:pPr>
              <a:tabLst>
                <a:tab pos="1890713" algn="l"/>
                <a:tab pos="2338388" algn="l"/>
                <a:tab pos="2914650" algn="l"/>
                <a:tab pos="3203575" algn="l"/>
                <a:tab pos="3881438" algn="l"/>
                <a:tab pos="4286250" algn="l"/>
              </a:tabLst>
            </a:pPr>
            <a:endParaRPr lang="en-US" dirty="0" smtClean="0"/>
          </a:p>
          <a:p>
            <a:pPr>
              <a:tabLst>
                <a:tab pos="1890713" algn="l"/>
                <a:tab pos="2338388" algn="l"/>
                <a:tab pos="2914650" algn="l"/>
                <a:tab pos="3203575" algn="l"/>
                <a:tab pos="3881438" algn="l"/>
                <a:tab pos="4286250" algn="l"/>
              </a:tabLst>
            </a:pPr>
            <a:r>
              <a:rPr lang="en-US" dirty="0" smtClean="0"/>
              <a:t>Every </a:t>
            </a:r>
            <a:r>
              <a:rPr lang="en-US" dirty="0" smtClean="0"/>
              <a:t>view serializable schedule that is not conflict serializable has </a:t>
            </a:r>
            <a:r>
              <a:rPr lang="en-US" b="1" dirty="0" smtClean="0">
                <a:solidFill>
                  <a:schemeClr val="tx2"/>
                </a:solidFill>
              </a:rPr>
              <a:t>blind writes.</a:t>
            </a:r>
          </a:p>
        </p:txBody>
      </p:sp>
      <p:pic>
        <p:nvPicPr>
          <p:cNvPr id="5222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l="677" t="21687" r="1129" b="22891"/>
          <a:stretch>
            <a:fillRect/>
          </a:stretch>
        </p:blipFill>
        <p:spPr bwMode="auto">
          <a:xfrm>
            <a:off x="4186238" y="3235436"/>
            <a:ext cx="4038600" cy="1709737"/>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7034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57224" y="499533"/>
            <a:ext cx="10772775" cy="286078"/>
          </a:xfrm>
        </p:spPr>
        <p:txBody>
          <a:bodyPr>
            <a:normAutofit fontScale="90000"/>
          </a:bodyPr>
          <a:lstStyle/>
          <a:p>
            <a:pPr>
              <a:defRPr/>
            </a:pPr>
            <a:r>
              <a:rPr lang="en-US" smtClean="0"/>
              <a:t>Other Notions of Serializability</a:t>
            </a:r>
          </a:p>
        </p:txBody>
      </p:sp>
      <p:sp>
        <p:nvSpPr>
          <p:cNvPr id="54275" name="Rectangle 3"/>
          <p:cNvSpPr>
            <a:spLocks noGrp="1" noChangeArrowheads="1"/>
          </p:cNvSpPr>
          <p:nvPr>
            <p:ph type="body" idx="1"/>
          </p:nvPr>
        </p:nvSpPr>
        <p:spPr>
          <a:xfrm>
            <a:off x="862885" y="1106489"/>
            <a:ext cx="10238704" cy="6270625"/>
          </a:xfrm>
        </p:spPr>
        <p:txBody>
          <a:bodyPr/>
          <a:lstStyle/>
          <a:p>
            <a:pPr>
              <a:tabLst>
                <a:tab pos="2120900" algn="l"/>
                <a:tab pos="2568575" algn="l"/>
                <a:tab pos="3600450" algn="l"/>
                <a:tab pos="3940175" algn="l"/>
              </a:tabLst>
            </a:pPr>
            <a:r>
              <a:rPr lang="en-US" dirty="0" smtClean="0"/>
              <a:t>The schedule below produces same outcome as the serial schedule &lt; </a:t>
            </a:r>
            <a:r>
              <a:rPr lang="en-US" i="1" dirty="0" smtClean="0"/>
              <a:t>T</a:t>
            </a:r>
            <a:r>
              <a:rPr lang="en-US" baseline="-25000" dirty="0" smtClean="0"/>
              <a:t>1</a:t>
            </a:r>
            <a:r>
              <a:rPr lang="en-US" dirty="0" smtClean="0"/>
              <a:t>,</a:t>
            </a:r>
            <a:r>
              <a:rPr lang="en-US" baseline="-25000" dirty="0" smtClean="0"/>
              <a:t> </a:t>
            </a:r>
            <a:r>
              <a:rPr lang="en-US" i="1" dirty="0" smtClean="0"/>
              <a:t>T</a:t>
            </a:r>
            <a:r>
              <a:rPr lang="en-US" baseline="-25000" dirty="0" smtClean="0"/>
              <a:t>5</a:t>
            </a:r>
            <a:r>
              <a:rPr lang="en-US" dirty="0" smtClean="0"/>
              <a:t> &gt;, yet is not conflict equivalent or view equivalent to it.</a:t>
            </a:r>
          </a:p>
          <a:p>
            <a:pPr>
              <a:buNone/>
              <a:tabLst>
                <a:tab pos="2120900" algn="l"/>
                <a:tab pos="2568575" algn="l"/>
                <a:tab pos="3600450" algn="l"/>
                <a:tab pos="3940175" algn="l"/>
              </a:tabLst>
            </a:pPr>
            <a:r>
              <a:rPr lang="en-US" dirty="0" smtClean="0"/>
              <a:t>		</a:t>
            </a:r>
          </a:p>
          <a:p>
            <a:pPr>
              <a:tabLst>
                <a:tab pos="2120900" algn="l"/>
                <a:tab pos="2568575" algn="l"/>
                <a:tab pos="3600450" algn="l"/>
                <a:tab pos="3940175" algn="l"/>
              </a:tabLst>
            </a:pPr>
            <a:endParaRPr lang="en-US" dirty="0" smtClean="0"/>
          </a:p>
          <a:p>
            <a:pPr>
              <a:tabLst>
                <a:tab pos="2120900" algn="l"/>
                <a:tab pos="2568575" algn="l"/>
                <a:tab pos="3600450" algn="l"/>
                <a:tab pos="3940175" algn="l"/>
              </a:tabLst>
            </a:pPr>
            <a:endParaRPr lang="en-US" dirty="0" smtClean="0"/>
          </a:p>
          <a:p>
            <a:pPr>
              <a:tabLst>
                <a:tab pos="2120900" algn="l"/>
                <a:tab pos="2568575" algn="l"/>
                <a:tab pos="3600450" algn="l"/>
                <a:tab pos="3940175" algn="l"/>
              </a:tabLst>
            </a:pPr>
            <a:endParaRPr lang="en-US" dirty="0" smtClean="0"/>
          </a:p>
          <a:p>
            <a:pPr>
              <a:tabLst>
                <a:tab pos="2120900" algn="l"/>
                <a:tab pos="2568575" algn="l"/>
                <a:tab pos="3600450" algn="l"/>
                <a:tab pos="3940175" algn="l"/>
              </a:tabLst>
            </a:pPr>
            <a:endParaRPr lang="en-US" dirty="0" smtClean="0"/>
          </a:p>
          <a:p>
            <a:pPr>
              <a:tabLst>
                <a:tab pos="2120900" algn="l"/>
                <a:tab pos="2568575" algn="l"/>
                <a:tab pos="3600450" algn="l"/>
                <a:tab pos="3940175" algn="l"/>
              </a:tabLst>
            </a:pPr>
            <a:endParaRPr lang="en-US" dirty="0" smtClean="0"/>
          </a:p>
          <a:p>
            <a:pPr>
              <a:buNone/>
              <a:tabLst>
                <a:tab pos="2120900" algn="l"/>
                <a:tab pos="2568575" algn="l"/>
                <a:tab pos="3600450" algn="l"/>
                <a:tab pos="3940175" algn="l"/>
              </a:tabLst>
            </a:pPr>
            <a:r>
              <a:rPr lang="en-US" dirty="0" smtClean="0"/>
              <a:t/>
            </a:r>
            <a:br>
              <a:rPr lang="en-US" dirty="0" smtClean="0"/>
            </a:br>
            <a:r>
              <a:rPr lang="en-US" dirty="0" smtClean="0"/>
              <a:t/>
            </a:r>
            <a:br>
              <a:rPr lang="en-US" dirty="0" smtClean="0"/>
            </a:br>
            <a:endParaRPr lang="en-US" dirty="0" smtClean="0"/>
          </a:p>
          <a:p>
            <a:pPr>
              <a:buNone/>
              <a:tabLst>
                <a:tab pos="2120900" algn="l"/>
                <a:tab pos="2568575" algn="l"/>
                <a:tab pos="3600450" algn="l"/>
                <a:tab pos="3940175" algn="l"/>
              </a:tabLst>
            </a:pPr>
            <a:endParaRPr lang="en-US" dirty="0" smtClean="0"/>
          </a:p>
          <a:p>
            <a:pPr>
              <a:tabLst>
                <a:tab pos="2120900" algn="l"/>
                <a:tab pos="2568575" algn="l"/>
                <a:tab pos="3600450" algn="l"/>
                <a:tab pos="3940175" algn="l"/>
              </a:tabLst>
            </a:pPr>
            <a:r>
              <a:rPr lang="en-US" dirty="0" smtClean="0"/>
              <a:t>Determining such equivalence requires analysis of operations other than read and write.</a:t>
            </a:r>
          </a:p>
          <a:p>
            <a:pPr>
              <a:tabLst>
                <a:tab pos="2120900" algn="l"/>
                <a:tab pos="2568575" algn="l"/>
                <a:tab pos="3600450" algn="l"/>
                <a:tab pos="3940175" algn="l"/>
              </a:tabLst>
            </a:pPr>
            <a:endParaRPr lang="en-US" dirty="0" smtClean="0"/>
          </a:p>
          <a:p>
            <a:pPr>
              <a:tabLst>
                <a:tab pos="2120900" algn="l"/>
                <a:tab pos="2568575" algn="l"/>
                <a:tab pos="3600450" algn="l"/>
                <a:tab pos="3940175" algn="l"/>
              </a:tabLst>
            </a:pPr>
            <a:endParaRPr lang="en-US" dirty="0" smtClean="0"/>
          </a:p>
        </p:txBody>
      </p:sp>
      <p:pic>
        <p:nvPicPr>
          <p:cNvPr id="54276" name="Picture 7"/>
          <p:cNvPicPr>
            <a:picLocks noChangeAspect="1" noChangeArrowheads="1"/>
          </p:cNvPicPr>
          <p:nvPr/>
        </p:nvPicPr>
        <p:blipFill>
          <a:blip r:embed="rId3">
            <a:extLst>
              <a:ext uri="{28A0092B-C50C-407E-A947-70E740481C1C}">
                <a14:useLocalDpi xmlns:a14="http://schemas.microsoft.com/office/drawing/2010/main" val="0"/>
              </a:ext>
            </a:extLst>
          </a:blip>
          <a:srcRect l="21576" t="548" r="21986" b="1096"/>
          <a:stretch>
            <a:fillRect/>
          </a:stretch>
        </p:blipFill>
        <p:spPr bwMode="auto">
          <a:xfrm>
            <a:off x="4664076" y="1825625"/>
            <a:ext cx="2638425" cy="3449638"/>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557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Recoverability of Schedule</a:t>
            </a:r>
            <a:br>
              <a:rPr lang="en-US" dirty="0"/>
            </a:br>
            <a:endParaRPr lang="en-US" dirty="0"/>
          </a:p>
        </p:txBody>
      </p:sp>
      <p:sp>
        <p:nvSpPr>
          <p:cNvPr id="5" name="Rectangle 4"/>
          <p:cNvSpPr/>
          <p:nvPr/>
        </p:nvSpPr>
        <p:spPr>
          <a:xfrm>
            <a:off x="449129" y="2011680"/>
            <a:ext cx="11698310" cy="1477328"/>
          </a:xfrm>
          <a:prstGeom prst="rect">
            <a:avLst/>
          </a:prstGeom>
        </p:spPr>
        <p:txBody>
          <a:bodyPr wrap="square">
            <a:spAutoFit/>
          </a:bodyPr>
          <a:lstStyle/>
          <a:p>
            <a:r>
              <a:rPr lang="en-US" dirty="0">
                <a:solidFill>
                  <a:srgbClr val="000000"/>
                </a:solidFill>
                <a:latin typeface="verdana" panose="020B0604030504040204" pitchFamily="34" charset="0"/>
              </a:rPr>
              <a:t>Sometimes a </a:t>
            </a:r>
            <a:r>
              <a:rPr lang="en-US" dirty="0">
                <a:solidFill>
                  <a:srgbClr val="FF0000"/>
                </a:solidFill>
                <a:latin typeface="verdana" panose="020B0604030504040204" pitchFamily="34" charset="0"/>
              </a:rPr>
              <a:t>transaction may not execute completely </a:t>
            </a:r>
            <a:r>
              <a:rPr lang="en-US" dirty="0">
                <a:solidFill>
                  <a:srgbClr val="000000"/>
                </a:solidFill>
                <a:latin typeface="verdana" panose="020B0604030504040204" pitchFamily="34" charset="0"/>
              </a:rPr>
              <a:t>due to software issue, system crash or hardware failure. </a:t>
            </a:r>
            <a:endParaRPr lang="en-US" dirty="0" smtClean="0">
              <a:solidFill>
                <a:srgbClr val="000000"/>
              </a:solidFill>
              <a:latin typeface="verdana" panose="020B0604030504040204" pitchFamily="34" charset="0"/>
            </a:endParaRPr>
          </a:p>
          <a:p>
            <a:endParaRPr lang="en-US" dirty="0">
              <a:solidFill>
                <a:srgbClr val="000000"/>
              </a:solidFill>
              <a:latin typeface="verdana" panose="020B0604030504040204" pitchFamily="34" charset="0"/>
            </a:endParaRPr>
          </a:p>
          <a:p>
            <a:r>
              <a:rPr lang="en-US" dirty="0" smtClean="0">
                <a:solidFill>
                  <a:srgbClr val="000000"/>
                </a:solidFill>
                <a:latin typeface="verdana" panose="020B0604030504040204" pitchFamily="34" charset="0"/>
              </a:rPr>
              <a:t>In </a:t>
            </a:r>
            <a:r>
              <a:rPr lang="en-US" dirty="0">
                <a:solidFill>
                  <a:srgbClr val="000000"/>
                </a:solidFill>
                <a:latin typeface="verdana" panose="020B0604030504040204" pitchFamily="34" charset="0"/>
              </a:rPr>
              <a:t>that case, the </a:t>
            </a:r>
            <a:r>
              <a:rPr lang="en-US" dirty="0">
                <a:solidFill>
                  <a:srgbClr val="FF0000"/>
                </a:solidFill>
                <a:latin typeface="verdana" panose="020B0604030504040204" pitchFamily="34" charset="0"/>
              </a:rPr>
              <a:t>failed transaction has to be rollback</a:t>
            </a:r>
            <a:r>
              <a:rPr lang="en-US" dirty="0">
                <a:solidFill>
                  <a:srgbClr val="000000"/>
                </a:solidFill>
                <a:latin typeface="verdana" panose="020B0604030504040204" pitchFamily="34" charset="0"/>
              </a:rPr>
              <a:t>. But some other transaction may also have used value produced by failed transaction. So we also have to rollback those transactions.</a:t>
            </a:r>
            <a:endParaRPr lang="en-US" dirty="0"/>
          </a:p>
        </p:txBody>
      </p:sp>
      <p:sp>
        <p:nvSpPr>
          <p:cNvPr id="6" name="Content Placeholder 5"/>
          <p:cNvSpPr>
            <a:spLocks noGrp="1"/>
          </p:cNvSpPr>
          <p:nvPr>
            <p:ph idx="1"/>
          </p:nvPr>
        </p:nvSpPr>
        <p:spPr/>
        <p:txBody>
          <a:bodyPr/>
          <a:lstStyle/>
          <a:p>
            <a:endParaRPr lang="en-US" dirty="0" smtClean="0"/>
          </a:p>
          <a:p>
            <a:endParaRPr lang="en-US" dirty="0" smtClean="0"/>
          </a:p>
          <a:p>
            <a:endParaRPr lang="en-US" dirty="0"/>
          </a:p>
        </p:txBody>
      </p:sp>
    </p:spTree>
    <p:extLst>
      <p:ext uri="{BB962C8B-B14F-4D97-AF65-F5344CB8AC3E}">
        <p14:creationId xmlns:p14="http://schemas.microsoft.com/office/powerpoint/2010/main" val="11461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9231" y="1084401"/>
            <a:ext cx="10753725" cy="3766185"/>
          </a:xfrm>
        </p:spPr>
        <p:txBody>
          <a:bodyPr/>
          <a:lstStyle/>
          <a:p>
            <a:r>
              <a:rPr lang="en-US" b="1" dirty="0">
                <a:solidFill>
                  <a:srgbClr val="FF0000"/>
                </a:solidFill>
              </a:rPr>
              <a:t>Irrecoverable schedule</a:t>
            </a:r>
            <a:r>
              <a:rPr lang="en-US" b="1" dirty="0"/>
              <a:t>:</a:t>
            </a:r>
            <a:r>
              <a:rPr lang="en-US" dirty="0"/>
              <a:t> The schedule will be irrecoverable if </a:t>
            </a:r>
            <a:r>
              <a:rPr lang="en-US" dirty="0" err="1"/>
              <a:t>Tj</a:t>
            </a:r>
            <a:r>
              <a:rPr lang="en-US" dirty="0"/>
              <a:t> reads updated value of Ti and </a:t>
            </a:r>
            <a:r>
              <a:rPr lang="en-US" dirty="0" err="1"/>
              <a:t>Tj</a:t>
            </a:r>
            <a:r>
              <a:rPr lang="en-US" dirty="0"/>
              <a:t> committed before commit of Ti.</a:t>
            </a:r>
            <a:endParaRPr lang="en-US" dirty="0"/>
          </a:p>
        </p:txBody>
      </p:sp>
      <p:pic>
        <p:nvPicPr>
          <p:cNvPr id="4" name="Content Placeholder 3"/>
          <p:cNvPicPr>
            <a:picLocks noChangeAspect="1"/>
          </p:cNvPicPr>
          <p:nvPr/>
        </p:nvPicPr>
        <p:blipFill>
          <a:blip r:embed="rId2"/>
          <a:stretch>
            <a:fillRect/>
          </a:stretch>
        </p:blipFill>
        <p:spPr>
          <a:xfrm>
            <a:off x="1320023" y="2859110"/>
            <a:ext cx="8606235" cy="3410766"/>
          </a:xfrm>
          <a:prstGeom prst="rect">
            <a:avLst/>
          </a:prstGeom>
        </p:spPr>
      </p:pic>
    </p:spTree>
    <p:extLst>
      <p:ext uri="{BB962C8B-B14F-4D97-AF65-F5344CB8AC3E}">
        <p14:creationId xmlns:p14="http://schemas.microsoft.com/office/powerpoint/2010/main" val="373825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a:xfrm>
            <a:off x="838200" y="365125"/>
            <a:ext cx="10515600" cy="662781"/>
          </a:xfrm>
        </p:spPr>
        <p:txBody>
          <a:bodyPr>
            <a:normAutofit fontScale="90000"/>
          </a:bodyPr>
          <a:lstStyle/>
          <a:p>
            <a:r>
              <a:rPr lang="en-US" dirty="0"/>
              <a:t>Example of Fund Transfer</a:t>
            </a:r>
          </a:p>
        </p:txBody>
      </p:sp>
      <p:sp>
        <p:nvSpPr>
          <p:cNvPr id="382979" name="Rectangle 3"/>
          <p:cNvSpPr>
            <a:spLocks noGrp="1" noChangeArrowheads="1"/>
          </p:cNvSpPr>
          <p:nvPr>
            <p:ph idx="1"/>
          </p:nvPr>
        </p:nvSpPr>
        <p:spPr>
          <a:xfrm>
            <a:off x="502779" y="1259726"/>
            <a:ext cx="11186442" cy="6248657"/>
          </a:xfrm>
        </p:spPr>
        <p:txBody>
          <a:bodyPr>
            <a:normAutofit/>
          </a:bodyPr>
          <a:lstStyle/>
          <a:p>
            <a:r>
              <a:rPr lang="en-US" sz="2000" dirty="0"/>
              <a:t>Transaction to transfer $50 from account A to account B:</a:t>
            </a:r>
          </a:p>
          <a:p>
            <a:pPr lvl="1">
              <a:buFont typeface="Monotype Sorts" charset="2"/>
              <a:buNone/>
            </a:pPr>
            <a:r>
              <a:rPr lang="en-US" sz="2000" dirty="0"/>
              <a:t>1.	</a:t>
            </a:r>
            <a:r>
              <a:rPr lang="en-US" sz="2000" b="1" dirty="0"/>
              <a:t>read</a:t>
            </a:r>
            <a:r>
              <a:rPr lang="en-US" sz="2000" dirty="0"/>
              <a:t>(</a:t>
            </a:r>
            <a:r>
              <a:rPr lang="en-US" sz="2000" i="1" dirty="0"/>
              <a:t>A</a:t>
            </a:r>
            <a:r>
              <a:rPr lang="en-US" sz="2000" dirty="0"/>
              <a:t>)</a:t>
            </a:r>
          </a:p>
          <a:p>
            <a:pPr lvl="1">
              <a:buFont typeface="Monotype Sorts" charset="2"/>
              <a:buNone/>
            </a:pPr>
            <a:r>
              <a:rPr lang="en-US" sz="2000" dirty="0"/>
              <a:t>2.	</a:t>
            </a:r>
            <a:r>
              <a:rPr lang="en-US" sz="2000" i="1" dirty="0"/>
              <a:t>A</a:t>
            </a:r>
            <a:r>
              <a:rPr lang="en-US" sz="2000" dirty="0"/>
              <a:t> := </a:t>
            </a:r>
            <a:r>
              <a:rPr lang="en-US" sz="2000" i="1" dirty="0"/>
              <a:t>A – </a:t>
            </a:r>
            <a:r>
              <a:rPr lang="en-US" sz="2000" dirty="0"/>
              <a:t>50</a:t>
            </a:r>
          </a:p>
          <a:p>
            <a:pPr lvl="1">
              <a:buFont typeface="Monotype Sorts" charset="2"/>
              <a:buNone/>
            </a:pPr>
            <a:r>
              <a:rPr lang="en-US" sz="2000" dirty="0"/>
              <a:t>3.	</a:t>
            </a:r>
            <a:r>
              <a:rPr lang="en-US" sz="2000" b="1" dirty="0"/>
              <a:t>write</a:t>
            </a:r>
            <a:r>
              <a:rPr lang="en-US" sz="2000" dirty="0"/>
              <a:t>(</a:t>
            </a:r>
            <a:r>
              <a:rPr lang="en-US" sz="2000" i="1" dirty="0"/>
              <a:t>A</a:t>
            </a:r>
            <a:r>
              <a:rPr lang="en-US" sz="2000" dirty="0"/>
              <a:t>)</a:t>
            </a:r>
          </a:p>
          <a:p>
            <a:pPr lvl="1">
              <a:buFont typeface="Monotype Sorts" charset="2"/>
              <a:buNone/>
            </a:pPr>
            <a:r>
              <a:rPr lang="en-US" sz="2000" dirty="0"/>
              <a:t>4.	</a:t>
            </a:r>
            <a:r>
              <a:rPr lang="en-US" sz="2000" b="1" dirty="0"/>
              <a:t>read</a:t>
            </a:r>
            <a:r>
              <a:rPr lang="en-US" sz="2000" dirty="0"/>
              <a:t>(</a:t>
            </a:r>
            <a:r>
              <a:rPr lang="en-US" sz="2000" i="1" dirty="0"/>
              <a:t>B</a:t>
            </a:r>
            <a:r>
              <a:rPr lang="en-US" sz="2000" dirty="0"/>
              <a:t>)</a:t>
            </a:r>
          </a:p>
          <a:p>
            <a:pPr lvl="1">
              <a:buFont typeface="Monotype Sorts" charset="2"/>
              <a:buNone/>
            </a:pPr>
            <a:r>
              <a:rPr lang="en-US" sz="2000" dirty="0"/>
              <a:t>5.	</a:t>
            </a:r>
            <a:r>
              <a:rPr lang="en-US" sz="2000" i="1" dirty="0"/>
              <a:t>B</a:t>
            </a:r>
            <a:r>
              <a:rPr lang="en-US" sz="2000" dirty="0"/>
              <a:t> := </a:t>
            </a:r>
            <a:r>
              <a:rPr lang="en-US" sz="2000" i="1" dirty="0"/>
              <a:t>B + </a:t>
            </a:r>
            <a:r>
              <a:rPr lang="en-US" sz="2000" dirty="0"/>
              <a:t>50</a:t>
            </a:r>
          </a:p>
          <a:p>
            <a:pPr lvl="1">
              <a:buFont typeface="Monotype Sorts" charset="2"/>
              <a:buNone/>
            </a:pPr>
            <a:r>
              <a:rPr lang="en-US" sz="2000" dirty="0"/>
              <a:t>6.	</a:t>
            </a:r>
            <a:r>
              <a:rPr lang="en-US" sz="2000" b="1" dirty="0"/>
              <a:t>write</a:t>
            </a:r>
            <a:r>
              <a:rPr lang="en-US" sz="2000" dirty="0"/>
              <a:t>(</a:t>
            </a:r>
            <a:r>
              <a:rPr lang="en-US" sz="2000" i="1" dirty="0"/>
              <a:t>B)</a:t>
            </a:r>
          </a:p>
          <a:p>
            <a:r>
              <a:rPr lang="en-US" sz="2000" b="1" dirty="0">
                <a:solidFill>
                  <a:schemeClr val="tx2"/>
                </a:solidFill>
              </a:rPr>
              <a:t>Atomicity requirement</a:t>
            </a:r>
            <a:r>
              <a:rPr lang="en-US" sz="2000" dirty="0"/>
              <a:t> </a:t>
            </a:r>
          </a:p>
          <a:p>
            <a:pPr lvl="1"/>
            <a:r>
              <a:rPr lang="en-US" sz="2000" dirty="0">
                <a:solidFill>
                  <a:srgbClr val="FF0000"/>
                </a:solidFill>
              </a:rPr>
              <a:t>if the transaction fails after step 3 and before step 6</a:t>
            </a:r>
            <a:r>
              <a:rPr lang="en-US" sz="2000" dirty="0"/>
              <a:t>, money will be “lost” leading to an inconsistent database state</a:t>
            </a:r>
          </a:p>
          <a:p>
            <a:pPr lvl="2"/>
            <a:r>
              <a:rPr lang="en-US" dirty="0"/>
              <a:t>Failure could be due to software or hardware</a:t>
            </a:r>
          </a:p>
          <a:p>
            <a:pPr lvl="1"/>
            <a:r>
              <a:rPr lang="en-US" sz="2000" dirty="0">
                <a:solidFill>
                  <a:srgbClr val="FF0000"/>
                </a:solidFill>
              </a:rPr>
              <a:t>the system should ensure that updates of a partially executed transaction are not reflected in the database</a:t>
            </a:r>
          </a:p>
          <a:p>
            <a:r>
              <a:rPr lang="en-US" sz="2000" b="1" dirty="0">
                <a:solidFill>
                  <a:schemeClr val="tx2"/>
                </a:solidFill>
              </a:rPr>
              <a:t>Durability requirement</a:t>
            </a:r>
            <a:r>
              <a:rPr lang="en-US" sz="2000" dirty="0"/>
              <a:t> — once the user has been notified that the </a:t>
            </a:r>
            <a:r>
              <a:rPr lang="en-US" sz="2000" dirty="0">
                <a:solidFill>
                  <a:srgbClr val="FF0000"/>
                </a:solidFill>
              </a:rPr>
              <a:t>transaction has completed </a:t>
            </a:r>
            <a:r>
              <a:rPr lang="en-US" sz="2000" dirty="0"/>
              <a:t>(i.e., the transfer of the $50 has taken place), the </a:t>
            </a:r>
            <a:r>
              <a:rPr lang="en-US" sz="2000" dirty="0">
                <a:solidFill>
                  <a:srgbClr val="FF0000"/>
                </a:solidFill>
              </a:rPr>
              <a:t>updates to the database by the transaction must persist even if there are software or hardware failures.</a:t>
            </a:r>
          </a:p>
        </p:txBody>
      </p:sp>
    </p:spTree>
    <p:extLst>
      <p:ext uri="{BB962C8B-B14F-4D97-AF65-F5344CB8AC3E}">
        <p14:creationId xmlns:p14="http://schemas.microsoft.com/office/powerpoint/2010/main" val="39099560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a:xfrm>
            <a:off x="657224" y="499533"/>
            <a:ext cx="10772775" cy="350473"/>
          </a:xfrm>
        </p:spPr>
        <p:txBody>
          <a:bodyPr>
            <a:normAutofit fontScale="90000"/>
          </a:bodyPr>
          <a:lstStyle/>
          <a:p>
            <a:pPr>
              <a:defRPr/>
            </a:pPr>
            <a:r>
              <a:rPr lang="en-US" dirty="0" smtClean="0"/>
              <a:t>Cascading Rollbacks</a:t>
            </a:r>
          </a:p>
        </p:txBody>
      </p:sp>
      <p:sp>
        <p:nvSpPr>
          <p:cNvPr id="66563" name="Rectangle 3"/>
          <p:cNvSpPr>
            <a:spLocks noGrp="1" noChangeArrowheads="1"/>
          </p:cNvSpPr>
          <p:nvPr>
            <p:ph type="body" idx="1"/>
          </p:nvPr>
        </p:nvSpPr>
        <p:spPr>
          <a:xfrm>
            <a:off x="862885" y="1106488"/>
            <a:ext cx="10470523" cy="4622800"/>
          </a:xfrm>
        </p:spPr>
        <p:txBody>
          <a:bodyPr>
            <a:normAutofit/>
          </a:bodyPr>
          <a:lstStyle/>
          <a:p>
            <a:pPr>
              <a:tabLst>
                <a:tab pos="1658938" algn="l"/>
                <a:tab pos="2120900" algn="l"/>
                <a:tab pos="2684463" algn="l"/>
                <a:tab pos="3030538" algn="l"/>
                <a:tab pos="3767138" algn="l"/>
                <a:tab pos="4056063" algn="l"/>
              </a:tabLst>
            </a:pPr>
            <a:r>
              <a:rPr lang="en-US" b="1" dirty="0" smtClean="0">
                <a:solidFill>
                  <a:schemeClr val="tx2"/>
                </a:solidFill>
              </a:rPr>
              <a:t>Cascading rollback</a:t>
            </a:r>
            <a:r>
              <a:rPr lang="en-US" dirty="0" smtClean="0"/>
              <a:t> – a single transaction failure leads to a series of transaction rollbacks.  Consider the following schedule where none of the transactions has yet committed (so the schedule is recoverable)</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If </a:t>
            </a:r>
            <a:r>
              <a:rPr lang="en-US" i="1" dirty="0" smtClean="0"/>
              <a:t>T</a:t>
            </a:r>
            <a:r>
              <a:rPr lang="en-US" baseline="-25000" dirty="0" smtClean="0"/>
              <a:t>10</a:t>
            </a:r>
            <a:r>
              <a:rPr lang="en-US" dirty="0" smtClean="0"/>
              <a:t> fails, </a:t>
            </a:r>
            <a:r>
              <a:rPr lang="en-US" i="1" dirty="0" smtClean="0"/>
              <a:t>T</a:t>
            </a:r>
            <a:r>
              <a:rPr lang="en-US" baseline="-25000" dirty="0" smtClean="0"/>
              <a:t>11</a:t>
            </a:r>
            <a:r>
              <a:rPr lang="en-US" dirty="0" smtClean="0"/>
              <a:t> and </a:t>
            </a:r>
            <a:r>
              <a:rPr lang="en-US" i="1" dirty="0" smtClean="0"/>
              <a:t>T</a:t>
            </a:r>
            <a:r>
              <a:rPr lang="en-US" baseline="-25000" dirty="0" smtClean="0"/>
              <a:t>12</a:t>
            </a:r>
            <a:r>
              <a:rPr lang="en-US" dirty="0" smtClean="0"/>
              <a:t> must also be rolled back.</a:t>
            </a:r>
          </a:p>
          <a:p>
            <a:pPr>
              <a:tabLst>
                <a:tab pos="1658938" algn="l"/>
                <a:tab pos="2120900" algn="l"/>
                <a:tab pos="2684463" algn="l"/>
                <a:tab pos="3030538" algn="l"/>
                <a:tab pos="3767138" algn="l"/>
                <a:tab pos="4056063" algn="l"/>
              </a:tabLst>
            </a:pPr>
            <a:r>
              <a:rPr lang="en-US" dirty="0" smtClean="0"/>
              <a:t>Can lead to the undoing of a significant amount of work</a:t>
            </a:r>
          </a:p>
        </p:txBody>
      </p:sp>
      <p:pic>
        <p:nvPicPr>
          <p:cNvPr id="6656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l="450" t="9593" r="674" b="9593"/>
          <a:stretch>
            <a:fillRect/>
          </a:stretch>
        </p:blipFill>
        <p:spPr bwMode="auto">
          <a:xfrm>
            <a:off x="3757792" y="2393974"/>
            <a:ext cx="3711575" cy="2276475"/>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282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smtClean="0"/>
              <a:t>Cascadeless Schedules</a:t>
            </a:r>
          </a:p>
        </p:txBody>
      </p:sp>
      <p:sp>
        <p:nvSpPr>
          <p:cNvPr id="68611" name="Rectangle 3"/>
          <p:cNvSpPr>
            <a:spLocks noGrp="1" noChangeArrowheads="1"/>
          </p:cNvSpPr>
          <p:nvPr>
            <p:ph type="body" idx="1"/>
          </p:nvPr>
        </p:nvSpPr>
        <p:spPr/>
        <p:txBody>
          <a:bodyPr/>
          <a:lstStyle/>
          <a:p>
            <a:r>
              <a:rPr lang="en-US" b="1" smtClean="0">
                <a:solidFill>
                  <a:schemeClr val="tx2"/>
                </a:solidFill>
              </a:rPr>
              <a:t>Cascadeless</a:t>
            </a:r>
            <a:r>
              <a:rPr lang="en-US" b="1" i="1" smtClean="0">
                <a:solidFill>
                  <a:schemeClr val="tx2"/>
                </a:solidFill>
              </a:rPr>
              <a:t> </a:t>
            </a:r>
            <a:r>
              <a:rPr lang="en-US" b="1" smtClean="0">
                <a:solidFill>
                  <a:schemeClr val="tx2"/>
                </a:solidFill>
              </a:rPr>
              <a:t>schedules</a:t>
            </a:r>
            <a:r>
              <a:rPr lang="en-US" smtClean="0"/>
              <a:t> — cascading rollbacks cannot occur; for each pair of transactions </a:t>
            </a:r>
            <a:r>
              <a:rPr lang="en-US" i="1" smtClean="0"/>
              <a:t>T</a:t>
            </a:r>
            <a:r>
              <a:rPr lang="en-US" i="1" baseline="-25000" smtClean="0"/>
              <a:t>i</a:t>
            </a:r>
            <a:r>
              <a:rPr lang="en-US" i="1" smtClean="0"/>
              <a:t> </a:t>
            </a:r>
            <a:r>
              <a:rPr lang="en-US" smtClean="0"/>
              <a:t>and </a:t>
            </a:r>
            <a:r>
              <a:rPr lang="en-US" i="1" smtClean="0"/>
              <a:t>T</a:t>
            </a:r>
            <a:r>
              <a:rPr lang="en-US" i="1" baseline="-25000" smtClean="0"/>
              <a:t>j</a:t>
            </a:r>
            <a:r>
              <a:rPr lang="en-US" smtClean="0"/>
              <a:t> such that </a:t>
            </a:r>
            <a:r>
              <a:rPr lang="en-US" i="1" smtClean="0"/>
              <a:t>T</a:t>
            </a:r>
            <a:r>
              <a:rPr lang="en-US" i="1" baseline="-25000" smtClean="0"/>
              <a:t>j</a:t>
            </a:r>
            <a:r>
              <a:rPr lang="en-US" smtClean="0"/>
              <a:t>  reads a data item previously written by </a:t>
            </a:r>
            <a:r>
              <a:rPr lang="en-US" i="1" smtClean="0"/>
              <a:t>T</a:t>
            </a:r>
            <a:r>
              <a:rPr lang="en-US" i="1" baseline="-25000" smtClean="0"/>
              <a:t>i</a:t>
            </a:r>
            <a:r>
              <a:rPr lang="en-US" smtClean="0"/>
              <a:t>, the commit operation of </a:t>
            </a:r>
            <a:r>
              <a:rPr lang="en-US" i="1" smtClean="0"/>
              <a:t>T</a:t>
            </a:r>
            <a:r>
              <a:rPr lang="en-US" i="1" baseline="-25000" smtClean="0"/>
              <a:t>i</a:t>
            </a:r>
            <a:r>
              <a:rPr lang="en-US" i="1" smtClean="0"/>
              <a:t> </a:t>
            </a:r>
            <a:r>
              <a:rPr lang="en-US" smtClean="0"/>
              <a:t> appears before the read operation of </a:t>
            </a:r>
            <a:r>
              <a:rPr lang="en-US" i="1" smtClean="0"/>
              <a:t>T</a:t>
            </a:r>
            <a:r>
              <a:rPr lang="en-US" i="1" baseline="-25000" smtClean="0"/>
              <a:t>j</a:t>
            </a:r>
            <a:r>
              <a:rPr lang="en-US" smtClean="0"/>
              <a:t>.</a:t>
            </a:r>
          </a:p>
          <a:p>
            <a:r>
              <a:rPr lang="en-US" smtClean="0"/>
              <a:t>Every cascadeless schedule is also recoverable</a:t>
            </a:r>
          </a:p>
          <a:p>
            <a:r>
              <a:rPr lang="en-US" smtClean="0"/>
              <a:t>It is desirable to restrict the schedules to those that are cascadeless</a:t>
            </a:r>
          </a:p>
        </p:txBody>
      </p:sp>
    </p:spTree>
    <p:extLst>
      <p:ext uri="{BB962C8B-B14F-4D97-AF65-F5344CB8AC3E}">
        <p14:creationId xmlns:p14="http://schemas.microsoft.com/office/powerpoint/2010/main" val="705939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2"/>
          <a:stretch>
            <a:fillRect/>
          </a:stretch>
        </p:blipFill>
        <p:spPr>
          <a:xfrm>
            <a:off x="657224" y="2324796"/>
            <a:ext cx="10264462" cy="3944215"/>
          </a:xfrm>
          <a:prstGeom prst="rect">
            <a:avLst/>
          </a:prstGeom>
        </p:spPr>
      </p:pic>
      <p:sp>
        <p:nvSpPr>
          <p:cNvPr id="6" name="Rectangle 5"/>
          <p:cNvSpPr/>
          <p:nvPr/>
        </p:nvSpPr>
        <p:spPr>
          <a:xfrm>
            <a:off x="188017" y="510029"/>
            <a:ext cx="11711188" cy="1200329"/>
          </a:xfrm>
          <a:prstGeom prst="rect">
            <a:avLst/>
          </a:prstGeom>
        </p:spPr>
        <p:txBody>
          <a:bodyPr wrap="square">
            <a:spAutoFit/>
          </a:bodyPr>
          <a:lstStyle/>
          <a:p>
            <a:r>
              <a:rPr lang="en-US" dirty="0">
                <a:solidFill>
                  <a:srgbClr val="000000"/>
                </a:solidFill>
                <a:latin typeface="verdana" panose="020B0604030504040204" pitchFamily="34" charset="0"/>
              </a:rPr>
              <a:t>it has not committed before T1 commits so we can rollback transaction T2 as well. So it is recoverable with cascade rollback.</a:t>
            </a:r>
          </a:p>
          <a:p>
            <a:r>
              <a:rPr lang="en-US" b="1" dirty="0">
                <a:solidFill>
                  <a:srgbClr val="2F4F4F"/>
                </a:solidFill>
                <a:latin typeface="verdana" panose="020B0604030504040204" pitchFamily="34" charset="0"/>
              </a:rPr>
              <a:t>Recoverable with cascading rollback:</a:t>
            </a:r>
            <a:r>
              <a:rPr lang="en-US" dirty="0">
                <a:solidFill>
                  <a:srgbClr val="000000"/>
                </a:solidFill>
                <a:latin typeface="verdana" panose="020B0604030504040204" pitchFamily="34" charset="0"/>
              </a:rPr>
              <a:t> The schedule will be recoverable with </a:t>
            </a:r>
            <a:r>
              <a:rPr lang="en-US" dirty="0">
                <a:solidFill>
                  <a:srgbClr val="FF0000"/>
                </a:solidFill>
                <a:latin typeface="verdana" panose="020B0604030504040204" pitchFamily="34" charset="0"/>
              </a:rPr>
              <a:t>cascading rollback </a:t>
            </a:r>
            <a:r>
              <a:rPr lang="en-US" dirty="0">
                <a:solidFill>
                  <a:srgbClr val="000000"/>
                </a:solidFill>
                <a:latin typeface="verdana" panose="020B0604030504040204" pitchFamily="34" charset="0"/>
              </a:rPr>
              <a:t>if </a:t>
            </a:r>
            <a:r>
              <a:rPr lang="en-US" dirty="0" err="1">
                <a:solidFill>
                  <a:srgbClr val="000000"/>
                </a:solidFill>
                <a:latin typeface="verdana" panose="020B0604030504040204" pitchFamily="34" charset="0"/>
              </a:rPr>
              <a:t>Tj</a:t>
            </a:r>
            <a:r>
              <a:rPr lang="en-US" dirty="0">
                <a:solidFill>
                  <a:srgbClr val="000000"/>
                </a:solidFill>
                <a:latin typeface="verdana" panose="020B0604030504040204" pitchFamily="34" charset="0"/>
              </a:rPr>
              <a:t> reads updated value of Ti. Commit of </a:t>
            </a:r>
            <a:r>
              <a:rPr lang="en-US" dirty="0" err="1">
                <a:solidFill>
                  <a:srgbClr val="000000"/>
                </a:solidFill>
                <a:latin typeface="verdana" panose="020B0604030504040204" pitchFamily="34" charset="0"/>
              </a:rPr>
              <a:t>Tj</a:t>
            </a:r>
            <a:r>
              <a:rPr lang="en-US" dirty="0">
                <a:solidFill>
                  <a:srgbClr val="000000"/>
                </a:solidFill>
                <a:latin typeface="verdana" panose="020B0604030504040204" pitchFamily="34" charset="0"/>
              </a:rPr>
              <a:t> is delayed till commit of Ti.</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889931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007829" y="2550431"/>
            <a:ext cx="8791839" cy="2858696"/>
          </a:xfrm>
          <a:prstGeom prst="rect">
            <a:avLst/>
          </a:prstGeom>
        </p:spPr>
      </p:pic>
      <p:sp>
        <p:nvSpPr>
          <p:cNvPr id="5" name="Rectangle 4"/>
          <p:cNvSpPr/>
          <p:nvPr/>
        </p:nvSpPr>
        <p:spPr>
          <a:xfrm>
            <a:off x="755560" y="599755"/>
            <a:ext cx="10951335" cy="1200329"/>
          </a:xfrm>
          <a:prstGeom prst="rect">
            <a:avLst/>
          </a:prstGeom>
        </p:spPr>
        <p:txBody>
          <a:bodyPr wrap="square">
            <a:spAutoFit/>
          </a:bodyPr>
          <a:lstStyle/>
          <a:p>
            <a:r>
              <a:rPr lang="en-US" dirty="0" smtClean="0">
                <a:solidFill>
                  <a:srgbClr val="000000"/>
                </a:solidFill>
                <a:latin typeface="verdana" panose="020B0604030504040204" pitchFamily="34" charset="0"/>
              </a:rPr>
              <a:t>a </a:t>
            </a:r>
            <a:r>
              <a:rPr lang="en-US" dirty="0">
                <a:solidFill>
                  <a:srgbClr val="000000"/>
                </a:solidFill>
                <a:latin typeface="verdana" panose="020B0604030504040204" pitchFamily="34" charset="0"/>
              </a:rPr>
              <a:t>schedule with two transactions. Transaction T1 reads and write A and commits and that value is read and written by T2. So this is a </a:t>
            </a:r>
            <a:r>
              <a:rPr lang="en-US" dirty="0">
                <a:solidFill>
                  <a:srgbClr val="FF0000"/>
                </a:solidFill>
                <a:latin typeface="verdana" panose="020B0604030504040204" pitchFamily="34" charset="0"/>
              </a:rPr>
              <a:t>cascade less recoverable schedule.</a:t>
            </a:r>
          </a:p>
          <a:p>
            <a:r>
              <a:rPr lang="en-US" dirty="0"/>
              <a:t/>
            </a:r>
            <a:br>
              <a:rPr lang="en-US" dirty="0"/>
            </a:br>
            <a:endParaRPr lang="en-US" dirty="0"/>
          </a:p>
        </p:txBody>
      </p:sp>
    </p:spTree>
    <p:extLst>
      <p:ext uri="{BB962C8B-B14F-4D97-AF65-F5344CB8AC3E}">
        <p14:creationId xmlns:p14="http://schemas.microsoft.com/office/powerpoint/2010/main" val="4248259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6128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838200" y="365126"/>
            <a:ext cx="10515600" cy="381850"/>
          </a:xfrm>
        </p:spPr>
        <p:txBody>
          <a:bodyPr>
            <a:normAutofit fontScale="90000"/>
          </a:bodyPr>
          <a:lstStyle/>
          <a:p>
            <a:r>
              <a:rPr lang="en-US" dirty="0"/>
              <a:t>Example of Fund Transfer (Cont.)</a:t>
            </a:r>
          </a:p>
        </p:txBody>
      </p:sp>
      <p:sp>
        <p:nvSpPr>
          <p:cNvPr id="528387" name="Rectangle 3"/>
          <p:cNvSpPr>
            <a:spLocks noGrp="1" noChangeArrowheads="1"/>
          </p:cNvSpPr>
          <p:nvPr>
            <p:ph idx="1"/>
          </p:nvPr>
        </p:nvSpPr>
        <p:spPr>
          <a:xfrm>
            <a:off x="734095" y="1106489"/>
            <a:ext cx="11062953" cy="5362575"/>
          </a:xfrm>
        </p:spPr>
        <p:txBody>
          <a:bodyPr>
            <a:noAutofit/>
          </a:bodyPr>
          <a:lstStyle/>
          <a:p>
            <a:pPr>
              <a:lnSpc>
                <a:spcPct val="150000"/>
              </a:lnSpc>
            </a:pPr>
            <a:r>
              <a:rPr lang="en-US" sz="2000" dirty="0"/>
              <a:t>Transaction to transfer $50 from account A to account B:</a:t>
            </a:r>
          </a:p>
          <a:p>
            <a:pPr lvl="1">
              <a:lnSpc>
                <a:spcPct val="100000"/>
              </a:lnSpc>
              <a:buFont typeface="Monotype Sorts" charset="2"/>
              <a:buNone/>
            </a:pPr>
            <a:r>
              <a:rPr lang="en-US" sz="2000" dirty="0"/>
              <a:t>1.	</a:t>
            </a:r>
            <a:r>
              <a:rPr lang="en-US" sz="2000" b="1" dirty="0"/>
              <a:t>read</a:t>
            </a:r>
            <a:r>
              <a:rPr lang="en-US" sz="2000" dirty="0"/>
              <a:t>(</a:t>
            </a:r>
            <a:r>
              <a:rPr lang="en-US" sz="2000" i="1" dirty="0"/>
              <a:t>A</a:t>
            </a:r>
            <a:r>
              <a:rPr lang="en-US" sz="2000" dirty="0"/>
              <a:t>)</a:t>
            </a:r>
          </a:p>
          <a:p>
            <a:pPr lvl="1">
              <a:lnSpc>
                <a:spcPct val="100000"/>
              </a:lnSpc>
              <a:buFont typeface="Monotype Sorts" charset="2"/>
              <a:buNone/>
            </a:pPr>
            <a:r>
              <a:rPr lang="en-US" sz="2000" dirty="0"/>
              <a:t>2.	</a:t>
            </a:r>
            <a:r>
              <a:rPr lang="en-US" sz="2000" i="1" dirty="0"/>
              <a:t>A</a:t>
            </a:r>
            <a:r>
              <a:rPr lang="en-US" sz="2000" dirty="0"/>
              <a:t> := </a:t>
            </a:r>
            <a:r>
              <a:rPr lang="en-US" sz="2000" i="1" dirty="0"/>
              <a:t>A – </a:t>
            </a:r>
            <a:r>
              <a:rPr lang="en-US" sz="2000" dirty="0"/>
              <a:t>50</a:t>
            </a:r>
          </a:p>
          <a:p>
            <a:pPr lvl="1">
              <a:lnSpc>
                <a:spcPct val="100000"/>
              </a:lnSpc>
              <a:buFont typeface="Monotype Sorts" charset="2"/>
              <a:buNone/>
            </a:pPr>
            <a:r>
              <a:rPr lang="en-US" sz="2000" dirty="0"/>
              <a:t>3.	</a:t>
            </a:r>
            <a:r>
              <a:rPr lang="en-US" sz="2000" b="1" dirty="0"/>
              <a:t>write</a:t>
            </a:r>
            <a:r>
              <a:rPr lang="en-US" sz="2000" dirty="0"/>
              <a:t>(</a:t>
            </a:r>
            <a:r>
              <a:rPr lang="en-US" sz="2000" i="1" dirty="0"/>
              <a:t>A</a:t>
            </a:r>
            <a:r>
              <a:rPr lang="en-US" sz="2000" dirty="0"/>
              <a:t>)</a:t>
            </a:r>
          </a:p>
          <a:p>
            <a:pPr lvl="1">
              <a:lnSpc>
                <a:spcPct val="100000"/>
              </a:lnSpc>
              <a:buFont typeface="Monotype Sorts" charset="2"/>
              <a:buNone/>
            </a:pPr>
            <a:r>
              <a:rPr lang="en-US" sz="2000" dirty="0"/>
              <a:t>4.	</a:t>
            </a:r>
            <a:r>
              <a:rPr lang="en-US" sz="2000" b="1" dirty="0"/>
              <a:t>read</a:t>
            </a:r>
            <a:r>
              <a:rPr lang="en-US" sz="2000" dirty="0"/>
              <a:t>(</a:t>
            </a:r>
            <a:r>
              <a:rPr lang="en-US" sz="2000" i="1" dirty="0"/>
              <a:t>B</a:t>
            </a:r>
            <a:r>
              <a:rPr lang="en-US" sz="2000" dirty="0"/>
              <a:t>)</a:t>
            </a:r>
          </a:p>
          <a:p>
            <a:pPr lvl="1">
              <a:lnSpc>
                <a:spcPct val="100000"/>
              </a:lnSpc>
              <a:buFont typeface="Monotype Sorts" charset="2"/>
              <a:buNone/>
            </a:pPr>
            <a:r>
              <a:rPr lang="en-US" sz="2000" dirty="0"/>
              <a:t>5.	</a:t>
            </a:r>
            <a:r>
              <a:rPr lang="en-US" sz="2000" i="1" dirty="0"/>
              <a:t>B</a:t>
            </a:r>
            <a:r>
              <a:rPr lang="en-US" sz="2000" dirty="0"/>
              <a:t> := </a:t>
            </a:r>
            <a:r>
              <a:rPr lang="en-US" sz="2000" i="1" dirty="0"/>
              <a:t>B + </a:t>
            </a:r>
            <a:r>
              <a:rPr lang="en-US" sz="2000" dirty="0"/>
              <a:t>50</a:t>
            </a:r>
          </a:p>
          <a:p>
            <a:pPr lvl="1">
              <a:lnSpc>
                <a:spcPct val="100000"/>
              </a:lnSpc>
              <a:buFont typeface="Monotype Sorts" charset="2"/>
              <a:buNone/>
            </a:pPr>
            <a:r>
              <a:rPr lang="en-US" sz="2000" dirty="0"/>
              <a:t>6.	</a:t>
            </a:r>
            <a:r>
              <a:rPr lang="en-US" sz="2000" b="1" dirty="0"/>
              <a:t>write</a:t>
            </a:r>
            <a:r>
              <a:rPr lang="en-US" sz="2000" dirty="0"/>
              <a:t>(</a:t>
            </a:r>
            <a:r>
              <a:rPr lang="en-US" sz="2000" i="1" dirty="0"/>
              <a:t>B)</a:t>
            </a:r>
          </a:p>
          <a:p>
            <a:pPr>
              <a:lnSpc>
                <a:spcPct val="150000"/>
              </a:lnSpc>
            </a:pPr>
            <a:r>
              <a:rPr lang="en-US" sz="2000" b="1" dirty="0">
                <a:solidFill>
                  <a:schemeClr val="tx2"/>
                </a:solidFill>
              </a:rPr>
              <a:t>Consistency requirement</a:t>
            </a:r>
            <a:r>
              <a:rPr lang="en-US" sz="2000" dirty="0"/>
              <a:t> in above example:</a:t>
            </a:r>
          </a:p>
          <a:p>
            <a:pPr lvl="1">
              <a:lnSpc>
                <a:spcPct val="150000"/>
              </a:lnSpc>
            </a:pPr>
            <a:r>
              <a:rPr lang="en-US" sz="2000" dirty="0">
                <a:solidFill>
                  <a:srgbClr val="FF0000"/>
                </a:solidFill>
              </a:rPr>
              <a:t> the sum of A and B is unchanged </a:t>
            </a:r>
            <a:r>
              <a:rPr lang="en-US" sz="2000" dirty="0"/>
              <a:t>by the execution of the transaction</a:t>
            </a:r>
          </a:p>
          <a:p>
            <a:pPr lvl="1">
              <a:lnSpc>
                <a:spcPct val="150000"/>
              </a:lnSpc>
            </a:pPr>
            <a:r>
              <a:rPr lang="en-US" sz="2000" dirty="0" smtClean="0">
                <a:solidFill>
                  <a:srgbClr val="FF0000"/>
                </a:solidFill>
              </a:rPr>
              <a:t>During </a:t>
            </a:r>
            <a:r>
              <a:rPr lang="en-US" sz="2000" dirty="0">
                <a:solidFill>
                  <a:srgbClr val="FF0000"/>
                </a:solidFill>
              </a:rPr>
              <a:t>transaction </a:t>
            </a:r>
            <a:r>
              <a:rPr lang="en-US" sz="2000" dirty="0"/>
              <a:t>execution the database may be temporarily </a:t>
            </a:r>
            <a:r>
              <a:rPr lang="en-US" sz="2000" dirty="0">
                <a:solidFill>
                  <a:srgbClr val="FF0000"/>
                </a:solidFill>
              </a:rPr>
              <a:t>inconsistent.</a:t>
            </a:r>
          </a:p>
          <a:p>
            <a:pPr lvl="1">
              <a:lnSpc>
                <a:spcPct val="150000"/>
              </a:lnSpc>
            </a:pPr>
            <a:r>
              <a:rPr lang="en-US" sz="2000" dirty="0"/>
              <a:t>When the </a:t>
            </a:r>
            <a:r>
              <a:rPr lang="en-US" sz="2000" dirty="0">
                <a:solidFill>
                  <a:srgbClr val="FF0000"/>
                </a:solidFill>
              </a:rPr>
              <a:t>transaction completes </a:t>
            </a:r>
            <a:r>
              <a:rPr lang="en-US" sz="2000" dirty="0"/>
              <a:t>successfully the database </a:t>
            </a:r>
            <a:r>
              <a:rPr lang="en-US" sz="2000" dirty="0">
                <a:solidFill>
                  <a:srgbClr val="FF0000"/>
                </a:solidFill>
              </a:rPr>
              <a:t>must be consistent</a:t>
            </a:r>
          </a:p>
          <a:p>
            <a:pPr lvl="2">
              <a:lnSpc>
                <a:spcPct val="150000"/>
              </a:lnSpc>
            </a:pPr>
            <a:r>
              <a:rPr lang="en-US" dirty="0"/>
              <a:t>Erroneous transaction logic can lead to inconsistency</a:t>
            </a:r>
          </a:p>
        </p:txBody>
      </p:sp>
    </p:spTree>
    <p:extLst>
      <p:ext uri="{BB962C8B-B14F-4D97-AF65-F5344CB8AC3E}">
        <p14:creationId xmlns:p14="http://schemas.microsoft.com/office/powerpoint/2010/main" val="3970014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28387">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838200" y="365126"/>
            <a:ext cx="10515600" cy="510638"/>
          </a:xfrm>
        </p:spPr>
        <p:txBody>
          <a:bodyPr>
            <a:normAutofit fontScale="90000"/>
          </a:bodyPr>
          <a:lstStyle/>
          <a:p>
            <a:r>
              <a:rPr lang="en-US" dirty="0"/>
              <a:t>Example of Fund Transfer (Cont.)</a:t>
            </a:r>
          </a:p>
        </p:txBody>
      </p:sp>
      <p:sp>
        <p:nvSpPr>
          <p:cNvPr id="384003" name="Rectangle 3"/>
          <p:cNvSpPr>
            <a:spLocks noGrp="1" noChangeArrowheads="1"/>
          </p:cNvSpPr>
          <p:nvPr>
            <p:ph idx="1"/>
          </p:nvPr>
        </p:nvSpPr>
        <p:spPr>
          <a:xfrm>
            <a:off x="746975" y="1106489"/>
            <a:ext cx="11165983" cy="5899618"/>
          </a:xfrm>
        </p:spPr>
        <p:txBody>
          <a:bodyPr>
            <a:normAutofit/>
          </a:bodyPr>
          <a:lstStyle/>
          <a:p>
            <a:pPr>
              <a:lnSpc>
                <a:spcPct val="90000"/>
              </a:lnSpc>
            </a:pPr>
            <a:r>
              <a:rPr lang="en-US" b="1" dirty="0">
                <a:solidFill>
                  <a:schemeClr val="tx2"/>
                </a:solidFill>
              </a:rPr>
              <a:t>Isolation requirement</a:t>
            </a:r>
            <a:r>
              <a:rPr lang="en-US" dirty="0"/>
              <a:t> — if between steps 3 and 6, </a:t>
            </a:r>
            <a:r>
              <a:rPr lang="en-US" dirty="0">
                <a:solidFill>
                  <a:srgbClr val="FF0000"/>
                </a:solidFill>
              </a:rPr>
              <a:t>another transaction T2 is allowed to access the partially updated database</a:t>
            </a:r>
            <a:r>
              <a:rPr lang="en-US" dirty="0"/>
              <a:t>, it will see an inconsistent database (the sum  </a:t>
            </a:r>
            <a:r>
              <a:rPr lang="en-US" i="1" dirty="0"/>
              <a:t>A + B</a:t>
            </a:r>
            <a:r>
              <a:rPr lang="en-US" dirty="0"/>
              <a:t> will be less than it should be).</a:t>
            </a:r>
            <a:br>
              <a:rPr lang="en-US" dirty="0"/>
            </a:br>
            <a:r>
              <a:rPr lang="en-US" dirty="0"/>
              <a:t>         </a:t>
            </a:r>
            <a:r>
              <a:rPr lang="en-US" b="1" dirty="0"/>
              <a:t>T1                                        T2</a:t>
            </a:r>
          </a:p>
          <a:p>
            <a:pPr lvl="1">
              <a:lnSpc>
                <a:spcPct val="90000"/>
              </a:lnSpc>
              <a:buFont typeface="Monotype Sorts" charset="2"/>
              <a:buNone/>
            </a:pPr>
            <a:r>
              <a:rPr lang="en-US" sz="1600" dirty="0"/>
              <a:t>1.	</a:t>
            </a:r>
            <a:r>
              <a:rPr lang="en-US" sz="1600" b="1" dirty="0"/>
              <a:t>read</a:t>
            </a:r>
            <a:r>
              <a:rPr lang="en-US" sz="1600" dirty="0"/>
              <a:t>(</a:t>
            </a:r>
            <a:r>
              <a:rPr lang="en-US" sz="1600" i="1" dirty="0"/>
              <a:t>A</a:t>
            </a:r>
            <a:r>
              <a:rPr lang="en-US" sz="1600" dirty="0"/>
              <a:t>)</a:t>
            </a:r>
          </a:p>
          <a:p>
            <a:pPr lvl="1">
              <a:lnSpc>
                <a:spcPct val="90000"/>
              </a:lnSpc>
              <a:buFont typeface="Monotype Sorts" charset="2"/>
              <a:buNone/>
            </a:pPr>
            <a:r>
              <a:rPr lang="en-US" sz="1600" dirty="0"/>
              <a:t>2.	</a:t>
            </a:r>
            <a:r>
              <a:rPr lang="en-US" sz="1600" i="1" dirty="0"/>
              <a:t>A</a:t>
            </a:r>
            <a:r>
              <a:rPr lang="en-US" sz="1600" dirty="0"/>
              <a:t> := </a:t>
            </a:r>
            <a:r>
              <a:rPr lang="en-US" sz="1600" i="1" dirty="0"/>
              <a:t>A – </a:t>
            </a:r>
            <a:r>
              <a:rPr lang="en-US" sz="1600" dirty="0"/>
              <a:t>50</a:t>
            </a:r>
          </a:p>
          <a:p>
            <a:pPr lvl="1">
              <a:lnSpc>
                <a:spcPct val="90000"/>
              </a:lnSpc>
              <a:buFont typeface="Monotype Sorts" charset="2"/>
              <a:buNone/>
            </a:pPr>
            <a:r>
              <a:rPr lang="en-US" sz="1600" dirty="0"/>
              <a:t>3.	</a:t>
            </a:r>
            <a:r>
              <a:rPr lang="en-US" sz="1600" b="1" dirty="0"/>
              <a:t>write</a:t>
            </a:r>
            <a:r>
              <a:rPr lang="en-US" sz="1600" dirty="0"/>
              <a:t>(</a:t>
            </a:r>
            <a:r>
              <a:rPr lang="en-US" sz="1600" i="1" dirty="0"/>
              <a:t>A</a:t>
            </a:r>
            <a:r>
              <a:rPr lang="en-US" sz="1600" dirty="0"/>
              <a:t>)</a:t>
            </a:r>
            <a:br>
              <a:rPr lang="en-US" sz="1600" dirty="0"/>
            </a:br>
            <a:r>
              <a:rPr lang="en-US" sz="1600" dirty="0"/>
              <a:t>                                    </a:t>
            </a:r>
            <a:r>
              <a:rPr lang="en-US" sz="1600" dirty="0" smtClean="0"/>
              <a:t>		  </a:t>
            </a:r>
            <a:r>
              <a:rPr lang="en-US" sz="1600" dirty="0"/>
              <a:t>read(A), read(B), print(A+B)</a:t>
            </a:r>
          </a:p>
          <a:p>
            <a:pPr lvl="1">
              <a:lnSpc>
                <a:spcPct val="90000"/>
              </a:lnSpc>
              <a:buFont typeface="Monotype Sorts" charset="2"/>
              <a:buNone/>
            </a:pPr>
            <a:r>
              <a:rPr lang="en-US" sz="1600" dirty="0"/>
              <a:t>4.	</a:t>
            </a:r>
            <a:r>
              <a:rPr lang="en-US" sz="1600" b="1" dirty="0"/>
              <a:t>read</a:t>
            </a:r>
            <a:r>
              <a:rPr lang="en-US" sz="1600" dirty="0"/>
              <a:t>(</a:t>
            </a:r>
            <a:r>
              <a:rPr lang="en-US" sz="1600" i="1" dirty="0"/>
              <a:t>B</a:t>
            </a:r>
            <a:r>
              <a:rPr lang="en-US" sz="1600" dirty="0"/>
              <a:t>)</a:t>
            </a:r>
          </a:p>
          <a:p>
            <a:pPr lvl="1">
              <a:lnSpc>
                <a:spcPct val="90000"/>
              </a:lnSpc>
              <a:buFont typeface="Monotype Sorts" charset="2"/>
              <a:buNone/>
            </a:pPr>
            <a:r>
              <a:rPr lang="en-US" sz="1600" dirty="0"/>
              <a:t>5.	</a:t>
            </a:r>
            <a:r>
              <a:rPr lang="en-US" sz="1600" i="1" dirty="0"/>
              <a:t>B</a:t>
            </a:r>
            <a:r>
              <a:rPr lang="en-US" sz="1600" dirty="0"/>
              <a:t> := </a:t>
            </a:r>
            <a:r>
              <a:rPr lang="en-US" sz="1600" i="1" dirty="0"/>
              <a:t>B + </a:t>
            </a:r>
            <a:r>
              <a:rPr lang="en-US" sz="1600" dirty="0"/>
              <a:t>50</a:t>
            </a:r>
          </a:p>
          <a:p>
            <a:pPr lvl="1">
              <a:lnSpc>
                <a:spcPct val="90000"/>
              </a:lnSpc>
              <a:buFont typeface="Monotype Sorts" charset="2"/>
              <a:buNone/>
            </a:pPr>
            <a:r>
              <a:rPr lang="en-US" sz="1600" dirty="0"/>
              <a:t>6.	</a:t>
            </a:r>
            <a:r>
              <a:rPr lang="en-US" sz="1600" b="1" dirty="0"/>
              <a:t>write</a:t>
            </a:r>
            <a:r>
              <a:rPr lang="en-US" sz="1600" dirty="0"/>
              <a:t>(</a:t>
            </a:r>
            <a:r>
              <a:rPr lang="en-US" sz="1600" i="1" dirty="0"/>
              <a:t>B</a:t>
            </a:r>
            <a:endParaRPr lang="en-US" dirty="0"/>
          </a:p>
          <a:p>
            <a:pPr>
              <a:lnSpc>
                <a:spcPct val="90000"/>
              </a:lnSpc>
            </a:pPr>
            <a:r>
              <a:rPr lang="en-US" dirty="0"/>
              <a:t>Isolation can be ensured trivially by </a:t>
            </a:r>
            <a:r>
              <a:rPr lang="en-US" dirty="0">
                <a:solidFill>
                  <a:srgbClr val="FF0000"/>
                </a:solidFill>
              </a:rPr>
              <a:t>running transactions </a:t>
            </a:r>
            <a:r>
              <a:rPr lang="en-US" b="1" dirty="0">
                <a:solidFill>
                  <a:srgbClr val="FF0000"/>
                </a:solidFill>
              </a:rPr>
              <a:t>serially</a:t>
            </a:r>
          </a:p>
          <a:p>
            <a:pPr lvl="1">
              <a:lnSpc>
                <a:spcPct val="90000"/>
              </a:lnSpc>
            </a:pPr>
            <a:r>
              <a:rPr lang="en-US" dirty="0"/>
              <a:t> that is, one after the other.   </a:t>
            </a:r>
          </a:p>
          <a:p>
            <a:pPr>
              <a:lnSpc>
                <a:spcPct val="90000"/>
              </a:lnSpc>
            </a:pPr>
            <a:r>
              <a:rPr lang="en-US" dirty="0"/>
              <a:t>However, executing multiple transactions concurrently has significant </a:t>
            </a:r>
            <a:r>
              <a:rPr lang="en-US" dirty="0" smtClean="0"/>
              <a:t>benefits </a:t>
            </a:r>
            <a:r>
              <a:rPr lang="en-US" dirty="0"/>
              <a:t>we will see later.</a:t>
            </a:r>
          </a:p>
        </p:txBody>
      </p:sp>
    </p:spTree>
    <p:extLst>
      <p:ext uri="{BB962C8B-B14F-4D97-AF65-F5344CB8AC3E}">
        <p14:creationId xmlns:p14="http://schemas.microsoft.com/office/powerpoint/2010/main" val="892725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
            </a:r>
            <a:r>
              <a:rPr lang="en-US" dirty="0" smtClean="0"/>
              <a:t>Transactions:</a:t>
            </a:r>
            <a:r>
              <a:rPr lang="en-US" b="1" dirty="0" smtClean="0"/>
              <a:t> ACID</a:t>
            </a:r>
            <a:r>
              <a:rPr lang="en-US" dirty="0" smtClean="0"/>
              <a:t>.</a:t>
            </a:r>
            <a:r>
              <a:rPr lang="en-US" dirty="0"/>
              <a:t/>
            </a:r>
            <a:br>
              <a:rPr lang="en-US" dirty="0"/>
            </a:br>
            <a:endParaRPr lang="en-US" dirty="0"/>
          </a:p>
        </p:txBody>
      </p:sp>
      <p:sp>
        <p:nvSpPr>
          <p:cNvPr id="3" name="Content Placeholder 2"/>
          <p:cNvSpPr>
            <a:spLocks noGrp="1"/>
          </p:cNvSpPr>
          <p:nvPr>
            <p:ph idx="1"/>
          </p:nvPr>
        </p:nvSpPr>
        <p:spPr>
          <a:xfrm>
            <a:off x="696532" y="1390918"/>
            <a:ext cx="10515600" cy="6001555"/>
          </a:xfrm>
        </p:spPr>
        <p:txBody>
          <a:bodyPr>
            <a:normAutofit/>
          </a:bodyPr>
          <a:lstStyle/>
          <a:p>
            <a:pPr>
              <a:lnSpc>
                <a:spcPct val="150000"/>
              </a:lnSpc>
            </a:pPr>
            <a:r>
              <a:rPr lang="en-US" b="1" dirty="0" smtClean="0"/>
              <a:t>Atomicity</a:t>
            </a:r>
            <a:r>
              <a:rPr lang="en-US" dirty="0"/>
              <a:t> − </a:t>
            </a:r>
            <a:r>
              <a:rPr lang="en-US" dirty="0">
                <a:solidFill>
                  <a:srgbClr val="FF0000"/>
                </a:solidFill>
              </a:rPr>
              <a:t>ensures that all operations within the work unit are completed successfully.</a:t>
            </a:r>
            <a:r>
              <a:rPr lang="en-US" dirty="0"/>
              <a:t> Otherwise, the transaction is aborted at the point of failure and all the previous operations are rolled back to their former state</a:t>
            </a:r>
            <a:r>
              <a:rPr lang="en-US" dirty="0" smtClean="0"/>
              <a:t>.</a:t>
            </a:r>
          </a:p>
          <a:p>
            <a:pPr lvl="1">
              <a:lnSpc>
                <a:spcPct val="150000"/>
              </a:lnSpc>
            </a:pPr>
            <a:r>
              <a:rPr lang="en-US" dirty="0">
                <a:solidFill>
                  <a:srgbClr val="FF0000"/>
                </a:solidFill>
              </a:rPr>
              <a:t>All tasks of a transaction are performed or none of them are</a:t>
            </a:r>
            <a:r>
              <a:rPr lang="en-US" dirty="0"/>
              <a:t>. There are no partial transactions. For example, if a transaction starts updating 100 rows, but the system fails after 20 updates, then the database rolls back the changes to these 20 rows.</a:t>
            </a:r>
          </a:p>
          <a:p>
            <a:pPr>
              <a:lnSpc>
                <a:spcPct val="150000"/>
              </a:lnSpc>
            </a:pPr>
            <a:endParaRPr lang="en-US" dirty="0"/>
          </a:p>
        </p:txBody>
      </p:sp>
    </p:spTree>
    <p:extLst>
      <p:ext uri="{BB962C8B-B14F-4D97-AF65-F5344CB8AC3E}">
        <p14:creationId xmlns:p14="http://schemas.microsoft.com/office/powerpoint/2010/main" val="309706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682580"/>
            <a:ext cx="10515600" cy="5494383"/>
          </a:xfrm>
        </p:spPr>
        <p:txBody>
          <a:bodyPr>
            <a:normAutofit/>
          </a:bodyPr>
          <a:lstStyle/>
          <a:p>
            <a:pPr>
              <a:lnSpc>
                <a:spcPct val="150000"/>
              </a:lnSpc>
            </a:pPr>
            <a:r>
              <a:rPr lang="en-US" b="1" dirty="0" smtClean="0"/>
              <a:t>Consistency</a:t>
            </a:r>
            <a:r>
              <a:rPr lang="en-US" dirty="0" smtClean="0"/>
              <a:t> − ensures that the </a:t>
            </a:r>
            <a:r>
              <a:rPr lang="en-US" dirty="0" smtClean="0">
                <a:solidFill>
                  <a:srgbClr val="FF0000"/>
                </a:solidFill>
              </a:rPr>
              <a:t>database properly changes states upon a successfully committed transaction</a:t>
            </a:r>
            <a:r>
              <a:rPr lang="en-US" dirty="0" smtClean="0"/>
              <a:t>.</a:t>
            </a:r>
          </a:p>
          <a:p>
            <a:pPr lvl="1">
              <a:lnSpc>
                <a:spcPct val="150000"/>
              </a:lnSpc>
            </a:pPr>
            <a:r>
              <a:rPr lang="en-US" dirty="0"/>
              <a:t>The transaction takes the database from one consistent state to another consistent state. </a:t>
            </a:r>
            <a:endParaRPr lang="en-US" dirty="0" smtClean="0"/>
          </a:p>
          <a:p>
            <a:pPr lvl="1">
              <a:lnSpc>
                <a:spcPct val="150000"/>
              </a:lnSpc>
            </a:pPr>
            <a:r>
              <a:rPr lang="en-US" dirty="0" smtClean="0"/>
              <a:t>For </a:t>
            </a:r>
            <a:r>
              <a:rPr lang="en-US" dirty="0"/>
              <a:t>example, in a banking transaction that </a:t>
            </a:r>
            <a:r>
              <a:rPr lang="en-US" dirty="0">
                <a:solidFill>
                  <a:srgbClr val="FF0000"/>
                </a:solidFill>
              </a:rPr>
              <a:t>debits a savings account </a:t>
            </a:r>
            <a:r>
              <a:rPr lang="en-US" dirty="0"/>
              <a:t>and </a:t>
            </a:r>
            <a:r>
              <a:rPr lang="en-US" dirty="0">
                <a:solidFill>
                  <a:srgbClr val="FF0000"/>
                </a:solidFill>
              </a:rPr>
              <a:t>credits a checking account</a:t>
            </a:r>
            <a:r>
              <a:rPr lang="en-US" dirty="0"/>
              <a:t>, a failure must not cause the database to credit only one account, which would lead to inconsistent data.</a:t>
            </a:r>
            <a:endParaRPr lang="en-US" dirty="0" smtClean="0"/>
          </a:p>
          <a:p>
            <a:pPr>
              <a:lnSpc>
                <a:spcPct val="150000"/>
              </a:lnSpc>
            </a:pPr>
            <a:endParaRPr lang="en-US" dirty="0"/>
          </a:p>
        </p:txBody>
      </p:sp>
    </p:spTree>
    <p:extLst>
      <p:ext uri="{BB962C8B-B14F-4D97-AF65-F5344CB8AC3E}">
        <p14:creationId xmlns:p14="http://schemas.microsoft.com/office/powerpoint/2010/main" val="185662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6"/>
            <a:ext cx="10515600" cy="6396282"/>
          </a:xfrm>
        </p:spPr>
        <p:txBody>
          <a:bodyPr>
            <a:normAutofit/>
          </a:bodyPr>
          <a:lstStyle/>
          <a:p>
            <a:pPr>
              <a:lnSpc>
                <a:spcPct val="150000"/>
              </a:lnSpc>
            </a:pPr>
            <a:r>
              <a:rPr lang="en-US" b="1" dirty="0" smtClean="0"/>
              <a:t>Isolation</a:t>
            </a:r>
            <a:r>
              <a:rPr lang="en-US" dirty="0" smtClean="0"/>
              <a:t> − </a:t>
            </a:r>
            <a:r>
              <a:rPr lang="en-US" dirty="0" smtClean="0">
                <a:solidFill>
                  <a:srgbClr val="FF0000"/>
                </a:solidFill>
              </a:rPr>
              <a:t>enables transactions to operate independently </a:t>
            </a:r>
            <a:r>
              <a:rPr lang="en-US" dirty="0" smtClean="0"/>
              <a:t>of and </a:t>
            </a:r>
            <a:r>
              <a:rPr lang="en-US" dirty="0" smtClean="0">
                <a:solidFill>
                  <a:srgbClr val="FF0000"/>
                </a:solidFill>
              </a:rPr>
              <a:t>transparent</a:t>
            </a:r>
            <a:r>
              <a:rPr lang="en-US" dirty="0" smtClean="0"/>
              <a:t> to each other.</a:t>
            </a:r>
          </a:p>
          <a:p>
            <a:pPr lvl="1">
              <a:lnSpc>
                <a:spcPct val="150000"/>
              </a:lnSpc>
            </a:pPr>
            <a:r>
              <a:rPr lang="en-US" dirty="0" smtClean="0"/>
              <a:t>The </a:t>
            </a:r>
            <a:r>
              <a:rPr lang="en-US" dirty="0" smtClean="0">
                <a:solidFill>
                  <a:srgbClr val="FF0000"/>
                </a:solidFill>
              </a:rPr>
              <a:t>effect of a transaction is not visible to other transactions </a:t>
            </a:r>
            <a:r>
              <a:rPr lang="en-US" dirty="0" smtClean="0"/>
              <a:t>until the transaction is committed. For example, one user updating the </a:t>
            </a:r>
            <a:r>
              <a:rPr lang="en-US" dirty="0" err="1" smtClean="0"/>
              <a:t>hr.employees</a:t>
            </a:r>
            <a:r>
              <a:rPr lang="en-US" dirty="0" smtClean="0"/>
              <a:t> table does not see the uncommitted changes to employees made concurrently by another user. Thus, it appears to users as if transactions are executing serially.</a:t>
            </a:r>
          </a:p>
          <a:p>
            <a:pPr>
              <a:lnSpc>
                <a:spcPct val="150000"/>
              </a:lnSpc>
            </a:pPr>
            <a:r>
              <a:rPr lang="en-US" b="1" dirty="0" smtClean="0"/>
              <a:t>Durability</a:t>
            </a:r>
            <a:r>
              <a:rPr lang="en-US" dirty="0" smtClean="0"/>
              <a:t> − ensures that the </a:t>
            </a:r>
            <a:r>
              <a:rPr lang="en-US" dirty="0" smtClean="0">
                <a:solidFill>
                  <a:srgbClr val="FF0000"/>
                </a:solidFill>
              </a:rPr>
              <a:t>result or effect of a committed transaction persists in case of a system failure.</a:t>
            </a:r>
            <a:r>
              <a:rPr lang="en-US" dirty="0"/>
              <a:t> Changes made by committed transactions are permanent. </a:t>
            </a:r>
          </a:p>
        </p:txBody>
      </p:sp>
    </p:spTree>
    <p:extLst>
      <p:ext uri="{BB962C8B-B14F-4D97-AF65-F5344CB8AC3E}">
        <p14:creationId xmlns:p14="http://schemas.microsoft.com/office/powerpoint/2010/main" val="184220403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181</TotalTime>
  <Words>1835</Words>
  <Application>Microsoft Office PowerPoint</Application>
  <PresentationFormat>Widescreen</PresentationFormat>
  <Paragraphs>268</Paragraphs>
  <Slides>44</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Helvetica</vt:lpstr>
      <vt:lpstr>Monotype Sorts</vt:lpstr>
      <vt:lpstr>Times New Roman</vt:lpstr>
      <vt:lpstr>verdana</vt:lpstr>
      <vt:lpstr>Metropolitan</vt:lpstr>
      <vt:lpstr>Unit 4</vt:lpstr>
      <vt:lpstr>Basic concept of a Transaction   </vt:lpstr>
      <vt:lpstr>Transaction Concept</vt:lpstr>
      <vt:lpstr>Example of Fund Transfer</vt:lpstr>
      <vt:lpstr>Example of Fund Transfer (Cont.)</vt:lpstr>
      <vt:lpstr>Example of Fund Transfer (Cont.)</vt:lpstr>
      <vt:lpstr>Properties of Transactions: ACID. </vt:lpstr>
      <vt:lpstr>PowerPoint Presentation</vt:lpstr>
      <vt:lpstr>PowerPoint Presentation</vt:lpstr>
      <vt:lpstr>PowerPoint Presentation</vt:lpstr>
      <vt:lpstr>Transaction State</vt:lpstr>
      <vt:lpstr>Transaction State (Cont.)</vt:lpstr>
      <vt:lpstr>Implementation of Atomicity and Durability</vt:lpstr>
      <vt:lpstr>Transaction Control </vt:lpstr>
      <vt:lpstr>COMMIT − to save the changes. </vt:lpstr>
      <vt:lpstr>ROLLBACK − to roll back the changes. used to undo transactions that have not already been saved to the database. This command can only be used to undo transactions since the last COMMIT or ROLLBACK command was issued. </vt:lpstr>
      <vt:lpstr>PowerPoint Presentation</vt:lpstr>
      <vt:lpstr>PowerPoint Presentation</vt:lpstr>
      <vt:lpstr>The RELEASE SAVEPOINT command is used to remove a SAVEPOINT that you have created. </vt:lpstr>
      <vt:lpstr>PowerPoint Presentation</vt:lpstr>
      <vt:lpstr>Concurrent Executions</vt:lpstr>
      <vt:lpstr>Schedules</vt:lpstr>
      <vt:lpstr>Schedule 1</vt:lpstr>
      <vt:lpstr>Schedule 2</vt:lpstr>
      <vt:lpstr>Schedule 3</vt:lpstr>
      <vt:lpstr>Schedule 4</vt:lpstr>
      <vt:lpstr>Serializability</vt:lpstr>
      <vt:lpstr>Conflicting Instructions </vt:lpstr>
      <vt:lpstr>Conflict Serializability</vt:lpstr>
      <vt:lpstr>Conflict Serializability (Cont.)</vt:lpstr>
      <vt:lpstr>Conflict Serializability (Cont.)</vt:lpstr>
      <vt:lpstr>View Serializability</vt:lpstr>
      <vt:lpstr>1. Initial Read </vt:lpstr>
      <vt:lpstr>2. Updated Read </vt:lpstr>
      <vt:lpstr>3. Final Write </vt:lpstr>
      <vt:lpstr>View Serializability (Cont.)</vt:lpstr>
      <vt:lpstr>Other Notions of Serializability</vt:lpstr>
      <vt:lpstr>Recoverability of Schedule </vt:lpstr>
      <vt:lpstr>PowerPoint Presentation</vt:lpstr>
      <vt:lpstr>Cascading Rollbacks</vt:lpstr>
      <vt:lpstr>Cascadeless Schedules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mds</dc:creator>
  <cp:lastModifiedBy>mds</cp:lastModifiedBy>
  <cp:revision>12</cp:revision>
  <dcterms:created xsi:type="dcterms:W3CDTF">2018-08-20T11:22:00Z</dcterms:created>
  <dcterms:modified xsi:type="dcterms:W3CDTF">2018-08-29T10:07:14Z</dcterms:modified>
</cp:coreProperties>
</file>