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2a3e3f8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2a3e3f8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464ab949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464ab949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a3e3f86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2a3e3f86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464ab949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464ab949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464ab949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464ab949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464ab949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464ab949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464ab949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464ab949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464ab949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464ab949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aa35736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aa35736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464ab949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464ab949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277713c1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277713c1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464ab949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464ab949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464ab9498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464ab9498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464ab949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464ab949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464ab949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464ab949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2a3e3f86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2a3e3f86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2a3e3f86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2a3e3f86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2a3e3f86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2a3e3f86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a9e9a15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a9e9a15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ab0f3b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ab0f3b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ab0f3b9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ab0f3b9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277713c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277713c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aa35736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aa35736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aa357364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aa35736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a3e3f86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a3e3f8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2a3e3f86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2a3e3f86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2a3e3f86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2a3e3f86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277713c1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277713c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a9e9a15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a9e9a15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77713c1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77713c1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77713c1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77713c1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2a3e3f86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2a3e3f8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2a3e3f86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2a3e3f8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s://www.kaggle.com/uciml/pima-indians-diabetes-database" TargetMode="External"/><Relationship Id="rId4" Type="http://schemas.openxmlformats.org/officeDocument/2006/relationships/hyperlink" Target="https://www.javatpoint.com/k-nearest-neighbor-algorithm-for-machine-learning" TargetMode="External"/><Relationship Id="rId5" Type="http://schemas.openxmlformats.org/officeDocument/2006/relationships/hyperlink" Target="https://images.google.com/" TargetMode="External"/><Relationship Id="rId6" Type="http://schemas.openxmlformats.org/officeDocument/2006/relationships/hyperlink" Target="https://www.javatpoint.com/machine-learning-naive-bayes-classifier" TargetMode="External"/><Relationship Id="rId7" Type="http://schemas.openxmlformats.org/officeDocument/2006/relationships/hyperlink" Target="https://www.javatpoint.com/k-nearest-neighbor-algorithm-for-machine-learn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uciml/pima-indians-diabetes-databa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Classification of Diabetes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K-Nearest Neighbor(KNN) Algorithm</a:t>
            </a:r>
            <a:endParaRPr/>
          </a:p>
        </p:txBody>
      </p:sp>
      <p:sp>
        <p:nvSpPr>
          <p:cNvPr id="137" name="Google Shape;137;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K-NN is a non-parametric algorithm, which means it does not make any assumption on underlying data. </a:t>
            </a:r>
            <a:endParaRPr/>
          </a:p>
          <a:p>
            <a:pPr indent="0" lvl="0" marL="0" rtl="0" algn="l">
              <a:spcBef>
                <a:spcPts val="1600"/>
              </a:spcBef>
              <a:spcAft>
                <a:spcPts val="0"/>
              </a:spcAft>
              <a:buNone/>
            </a:pPr>
            <a:r>
              <a:rPr lang="en-GB"/>
              <a:t>It is also called a lazy learner algorithm because it does not learn from the training set immediately instead it stores the dataset and at the time of classification, it performs an action on the dataset.</a:t>
            </a:r>
            <a:endParaRPr/>
          </a:p>
          <a:p>
            <a:pPr indent="0" lvl="0" marL="0" rtl="0" algn="l">
              <a:spcBef>
                <a:spcPts val="1600"/>
              </a:spcBef>
              <a:spcAft>
                <a:spcPts val="1600"/>
              </a:spcAft>
              <a:buNone/>
            </a:pPr>
            <a:r>
              <a:rPr lang="en-GB"/>
              <a:t>With the help of K-NN, we can easily identify the category or class of a particular dataset.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41" name="Shape 141"/>
        <p:cNvGrpSpPr/>
        <p:nvPr/>
      </p:nvGrpSpPr>
      <p:grpSpPr>
        <a:xfrm>
          <a:off x="0" y="0"/>
          <a:ext cx="0" cy="0"/>
          <a:chOff x="0" y="0"/>
          <a:chExt cx="0" cy="0"/>
        </a:xfrm>
      </p:grpSpPr>
      <p:sp>
        <p:nvSpPr>
          <p:cNvPr id="142" name="Google Shape;142;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43" name="Google Shape;143;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3"/>
          <p:cNvPicPr preferRelativeResize="0"/>
          <p:nvPr/>
        </p:nvPicPr>
        <p:blipFill>
          <a:blip r:embed="rId3">
            <a:alphaModFix/>
          </a:blip>
          <a:stretch>
            <a:fillRect/>
          </a:stretch>
        </p:blipFill>
        <p:spPr>
          <a:xfrm>
            <a:off x="1059325" y="1834675"/>
            <a:ext cx="6488550" cy="324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48" name="Shape 148"/>
        <p:cNvGrpSpPr/>
        <p:nvPr/>
      </p:nvGrpSpPr>
      <p:grpSpPr>
        <a:xfrm>
          <a:off x="0" y="0"/>
          <a:ext cx="0" cy="0"/>
          <a:chOff x="0" y="0"/>
          <a:chExt cx="0" cy="0"/>
        </a:xfrm>
      </p:grpSpPr>
      <p:sp>
        <p:nvSpPr>
          <p:cNvPr id="149" name="Google Shape;149;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Working of KNN Algorithm</a:t>
            </a:r>
            <a:endParaRPr/>
          </a:p>
        </p:txBody>
      </p:sp>
      <p:sp>
        <p:nvSpPr>
          <p:cNvPr id="150" name="Google Shape;150;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 Step-1: Select the number K of the neighbors.</a:t>
            </a:r>
            <a:endParaRPr sz="1500"/>
          </a:p>
          <a:p>
            <a:pPr indent="0" lvl="0" marL="0" rtl="0" algn="l">
              <a:spcBef>
                <a:spcPts val="1600"/>
              </a:spcBef>
              <a:spcAft>
                <a:spcPts val="1600"/>
              </a:spcAft>
              <a:buNone/>
            </a:pPr>
            <a:r>
              <a:rPr lang="en-GB" sz="1500"/>
              <a:t> </a:t>
            </a:r>
            <a:endParaRPr sz="1500"/>
          </a:p>
        </p:txBody>
      </p:sp>
      <p:pic>
        <p:nvPicPr>
          <p:cNvPr id="151" name="Google Shape;151;p24"/>
          <p:cNvPicPr preferRelativeResize="0"/>
          <p:nvPr/>
        </p:nvPicPr>
        <p:blipFill>
          <a:blip r:embed="rId3">
            <a:alphaModFix/>
          </a:blip>
          <a:stretch>
            <a:fillRect/>
          </a:stretch>
        </p:blipFill>
        <p:spPr>
          <a:xfrm>
            <a:off x="2975868" y="2433300"/>
            <a:ext cx="3387756" cy="271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55" name="Shape 155"/>
        <p:cNvGrpSpPr/>
        <p:nvPr/>
      </p:nvGrpSpPr>
      <p:grpSpPr>
        <a:xfrm>
          <a:off x="0" y="0"/>
          <a:ext cx="0" cy="0"/>
          <a:chOff x="0" y="0"/>
          <a:chExt cx="0" cy="0"/>
        </a:xfrm>
      </p:grpSpPr>
      <p:sp>
        <p:nvSpPr>
          <p:cNvPr id="156" name="Google Shape;156;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57" name="Google Shape;157;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Step-2: Calculate the Euclidean distance of K number of neighbors.</a:t>
            </a:r>
            <a:endParaRPr/>
          </a:p>
          <a:p>
            <a:pPr indent="0" lvl="0" marL="0" rtl="0" algn="l">
              <a:spcBef>
                <a:spcPts val="1600"/>
              </a:spcBef>
              <a:spcAft>
                <a:spcPts val="1600"/>
              </a:spcAft>
              <a:buNone/>
            </a:pPr>
            <a:r>
              <a:t/>
            </a:r>
            <a:endParaRPr/>
          </a:p>
        </p:txBody>
      </p:sp>
      <p:pic>
        <p:nvPicPr>
          <p:cNvPr id="158" name="Google Shape;158;p25"/>
          <p:cNvPicPr preferRelativeResize="0"/>
          <p:nvPr/>
        </p:nvPicPr>
        <p:blipFill>
          <a:blip r:embed="rId3">
            <a:alphaModFix/>
          </a:blip>
          <a:stretch>
            <a:fillRect/>
          </a:stretch>
        </p:blipFill>
        <p:spPr>
          <a:xfrm>
            <a:off x="2822438" y="2344200"/>
            <a:ext cx="3499125" cy="279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62" name="Shape 162"/>
        <p:cNvGrpSpPr/>
        <p:nvPr/>
      </p:nvGrpSpPr>
      <p:grpSpPr>
        <a:xfrm>
          <a:off x="0" y="0"/>
          <a:ext cx="0" cy="0"/>
          <a:chOff x="0" y="0"/>
          <a:chExt cx="0" cy="0"/>
        </a:xfrm>
      </p:grpSpPr>
      <p:sp>
        <p:nvSpPr>
          <p:cNvPr id="163" name="Google Shape;16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64" name="Google Shape;164;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Step-3: Take the K nearest neighbors as per the calculated Euclidean distance.</a:t>
            </a:r>
            <a:endParaRPr/>
          </a:p>
          <a:p>
            <a:pPr indent="0" lvl="0" marL="0" rtl="0" algn="l">
              <a:spcBef>
                <a:spcPts val="1600"/>
              </a:spcBef>
              <a:spcAft>
                <a:spcPts val="1600"/>
              </a:spcAft>
              <a:buNone/>
            </a:pPr>
            <a:r>
              <a:t/>
            </a:r>
            <a:endParaRPr/>
          </a:p>
        </p:txBody>
      </p:sp>
      <p:pic>
        <p:nvPicPr>
          <p:cNvPr id="165" name="Google Shape;165;p26"/>
          <p:cNvPicPr preferRelativeResize="0"/>
          <p:nvPr/>
        </p:nvPicPr>
        <p:blipFill>
          <a:blip r:embed="rId3">
            <a:alphaModFix/>
          </a:blip>
          <a:stretch>
            <a:fillRect/>
          </a:stretch>
        </p:blipFill>
        <p:spPr>
          <a:xfrm>
            <a:off x="2682538" y="2174550"/>
            <a:ext cx="3778925" cy="302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69" name="Shape 169"/>
        <p:cNvGrpSpPr/>
        <p:nvPr/>
      </p:nvGrpSpPr>
      <p:grpSpPr>
        <a:xfrm>
          <a:off x="0" y="0"/>
          <a:ext cx="0" cy="0"/>
          <a:chOff x="0" y="0"/>
          <a:chExt cx="0" cy="0"/>
        </a:xfrm>
      </p:grpSpPr>
      <p:sp>
        <p:nvSpPr>
          <p:cNvPr id="170" name="Google Shape;17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71" name="Google Shape;171;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Step-4: Among these k neighbors, count the number of the data points in each category. </a:t>
            </a:r>
            <a:endParaRPr/>
          </a:p>
          <a:p>
            <a:pPr indent="0" lvl="0" marL="0" rtl="0" algn="l">
              <a:spcBef>
                <a:spcPts val="1600"/>
              </a:spcBef>
              <a:spcAft>
                <a:spcPts val="0"/>
              </a:spcAft>
              <a:buNone/>
            </a:pPr>
            <a:r>
              <a:rPr lang="en-GB"/>
              <a:t>Step-5: Assign the new data points to that category for which the number of the neighbor is maximum. </a:t>
            </a:r>
            <a:endParaRPr/>
          </a:p>
          <a:p>
            <a:pPr indent="0" lvl="0" marL="0" rtl="0" algn="l">
              <a:spcBef>
                <a:spcPts val="1600"/>
              </a:spcBef>
              <a:spcAft>
                <a:spcPts val="1600"/>
              </a:spcAft>
              <a:buNone/>
            </a:pPr>
            <a:r>
              <a:rPr lang="en-GB"/>
              <a:t>Step-6: Our model is ready.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75" name="Shape 175"/>
        <p:cNvGrpSpPr/>
        <p:nvPr/>
      </p:nvGrpSpPr>
      <p:grpSpPr>
        <a:xfrm>
          <a:off x="0" y="0"/>
          <a:ext cx="0" cy="0"/>
          <a:chOff x="0" y="0"/>
          <a:chExt cx="0" cy="0"/>
        </a:xfrm>
      </p:grpSpPr>
      <p:sp>
        <p:nvSpPr>
          <p:cNvPr id="176" name="Google Shape;176;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Advantages of KNN</a:t>
            </a:r>
            <a:endParaRPr/>
          </a:p>
        </p:txBody>
      </p:sp>
      <p:sp>
        <p:nvSpPr>
          <p:cNvPr id="177" name="Google Shape;177;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GB"/>
              <a:t>It is simple to implement.</a:t>
            </a:r>
            <a:endParaRPr/>
          </a:p>
          <a:p>
            <a:pPr indent="-342900" lvl="0" marL="457200" rtl="0" algn="l">
              <a:lnSpc>
                <a:spcPct val="150000"/>
              </a:lnSpc>
              <a:spcBef>
                <a:spcPts val="0"/>
              </a:spcBef>
              <a:spcAft>
                <a:spcPts val="0"/>
              </a:spcAft>
              <a:buSzPts val="1800"/>
              <a:buAutoNum type="arabicPeriod"/>
            </a:pPr>
            <a:r>
              <a:rPr lang="en-GB"/>
              <a:t>It is robust to the noisy training data.</a:t>
            </a:r>
            <a:endParaRPr/>
          </a:p>
          <a:p>
            <a:pPr indent="-342900" lvl="0" marL="457200" rtl="0" algn="l">
              <a:lnSpc>
                <a:spcPct val="150000"/>
              </a:lnSpc>
              <a:spcBef>
                <a:spcPts val="0"/>
              </a:spcBef>
              <a:spcAft>
                <a:spcPts val="0"/>
              </a:spcAft>
              <a:buSzPts val="1800"/>
              <a:buAutoNum type="arabicPeriod"/>
            </a:pPr>
            <a:r>
              <a:rPr lang="en-GB"/>
              <a:t> It can be more effective if the training data is large.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81" name="Shape 181"/>
        <p:cNvGrpSpPr/>
        <p:nvPr/>
      </p:nvGrpSpPr>
      <p:grpSpPr>
        <a:xfrm>
          <a:off x="0" y="0"/>
          <a:ext cx="0" cy="0"/>
          <a:chOff x="0" y="0"/>
          <a:chExt cx="0" cy="0"/>
        </a:xfrm>
      </p:grpSpPr>
      <p:sp>
        <p:nvSpPr>
          <p:cNvPr id="182" name="Google Shape;182;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Disadvantages of KNN</a:t>
            </a:r>
            <a:endParaRPr/>
          </a:p>
        </p:txBody>
      </p:sp>
      <p:sp>
        <p:nvSpPr>
          <p:cNvPr id="183" name="Google Shape;183;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GB"/>
              <a:t>Always needs to determine the value of K which may be complex some time. </a:t>
            </a:r>
            <a:endParaRPr/>
          </a:p>
          <a:p>
            <a:pPr indent="-342900" lvl="0" marL="457200" rtl="0" algn="l">
              <a:lnSpc>
                <a:spcPct val="150000"/>
              </a:lnSpc>
              <a:spcBef>
                <a:spcPts val="0"/>
              </a:spcBef>
              <a:spcAft>
                <a:spcPts val="0"/>
              </a:spcAft>
              <a:buSzPts val="1800"/>
              <a:buAutoNum type="arabicPeriod"/>
            </a:pPr>
            <a:r>
              <a:rPr lang="en-GB"/>
              <a:t>The computation cost is high because of calculating the distance between the data points for all the training samples.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87" name="Shape 187"/>
        <p:cNvGrpSpPr/>
        <p:nvPr/>
      </p:nvGrpSpPr>
      <p:grpSpPr>
        <a:xfrm>
          <a:off x="0" y="0"/>
          <a:ext cx="0" cy="0"/>
          <a:chOff x="0" y="0"/>
          <a:chExt cx="0" cy="0"/>
        </a:xfrm>
      </p:grpSpPr>
      <p:sp>
        <p:nvSpPr>
          <p:cNvPr id="188" name="Google Shape;18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Naïve</a:t>
            </a:r>
            <a:r>
              <a:rPr lang="en-GB"/>
              <a:t> Bayes Algorithm</a:t>
            </a:r>
            <a:endParaRPr/>
          </a:p>
        </p:txBody>
      </p:sp>
      <p:sp>
        <p:nvSpPr>
          <p:cNvPr id="189" name="Google Shape;189;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Naïve Bayes method is the </a:t>
            </a:r>
            <a:r>
              <a:rPr b="1" lang="en-GB" sz="1900"/>
              <a:t>probabilistic classifier algorithm</a:t>
            </a:r>
            <a:r>
              <a:rPr lang="en-GB"/>
              <a:t> based on Baye’s theorem. It works on </a:t>
            </a:r>
            <a:r>
              <a:rPr b="1" lang="en-GB" sz="1900"/>
              <a:t>conditional probability</a:t>
            </a:r>
            <a:r>
              <a:rPr lang="en-GB"/>
              <a:t>. The presence of a certain feature is independent on the presence of other features; hence it is called as </a:t>
            </a:r>
            <a:r>
              <a:rPr lang="en-GB"/>
              <a:t>Naïve</a:t>
            </a:r>
            <a:r>
              <a:rPr lang="en-GB"/>
              <a:t>. The models built are faster, particularly useful for very large data sets.</a:t>
            </a:r>
            <a:endParaRPr/>
          </a:p>
        </p:txBody>
      </p:sp>
      <p:pic>
        <p:nvPicPr>
          <p:cNvPr id="190" name="Google Shape;190;p30"/>
          <p:cNvPicPr preferRelativeResize="0"/>
          <p:nvPr/>
        </p:nvPicPr>
        <p:blipFill>
          <a:blip r:embed="rId3">
            <a:alphaModFix/>
          </a:blip>
          <a:stretch>
            <a:fillRect/>
          </a:stretch>
        </p:blipFill>
        <p:spPr>
          <a:xfrm>
            <a:off x="1666862" y="3335725"/>
            <a:ext cx="5832174" cy="1710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94" name="Shape 194"/>
        <p:cNvGrpSpPr/>
        <p:nvPr/>
      </p:nvGrpSpPr>
      <p:grpSpPr>
        <a:xfrm>
          <a:off x="0" y="0"/>
          <a:ext cx="0" cy="0"/>
          <a:chOff x="0" y="0"/>
          <a:chExt cx="0" cy="0"/>
        </a:xfrm>
      </p:grpSpPr>
      <p:sp>
        <p:nvSpPr>
          <p:cNvPr id="195" name="Google Shape;195;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96" name="Google Shape;196;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Where, </a:t>
            </a:r>
            <a:endParaRPr sz="1500"/>
          </a:p>
          <a:p>
            <a:pPr indent="0" lvl="0" marL="0" rtl="0" algn="l">
              <a:spcBef>
                <a:spcPts val="1600"/>
              </a:spcBef>
              <a:spcAft>
                <a:spcPts val="0"/>
              </a:spcAft>
              <a:buNone/>
            </a:pPr>
            <a:r>
              <a:rPr b="1" lang="en-GB" sz="1500"/>
              <a:t>P(A|B)</a:t>
            </a:r>
            <a:r>
              <a:rPr lang="en-GB" sz="1500"/>
              <a:t> is Posterior probability: Probability of hypothesis A on the observed event B. </a:t>
            </a:r>
            <a:endParaRPr sz="1500"/>
          </a:p>
          <a:p>
            <a:pPr indent="0" lvl="0" marL="0" rtl="0" algn="l">
              <a:spcBef>
                <a:spcPts val="1600"/>
              </a:spcBef>
              <a:spcAft>
                <a:spcPts val="0"/>
              </a:spcAft>
              <a:buNone/>
            </a:pPr>
            <a:r>
              <a:rPr b="1" lang="en-GB" sz="1500"/>
              <a:t>P(B|A)</a:t>
            </a:r>
            <a:r>
              <a:rPr lang="en-GB" sz="1500"/>
              <a:t> is Likelihood probability: Probability of the evidence given that the probability of a hypothesis is true. </a:t>
            </a:r>
            <a:endParaRPr sz="1500"/>
          </a:p>
          <a:p>
            <a:pPr indent="0" lvl="0" marL="0" rtl="0" algn="l">
              <a:spcBef>
                <a:spcPts val="1600"/>
              </a:spcBef>
              <a:spcAft>
                <a:spcPts val="0"/>
              </a:spcAft>
              <a:buNone/>
            </a:pPr>
            <a:r>
              <a:rPr b="1" lang="en-GB" sz="1500"/>
              <a:t>P(A)</a:t>
            </a:r>
            <a:r>
              <a:rPr lang="en-GB" sz="1500"/>
              <a:t> is Prior Probability: Probability of hypothesis before observing the evidence. </a:t>
            </a:r>
            <a:endParaRPr sz="1500"/>
          </a:p>
          <a:p>
            <a:pPr indent="0" lvl="0" marL="0" rtl="0" algn="l">
              <a:spcBef>
                <a:spcPts val="1600"/>
              </a:spcBef>
              <a:spcAft>
                <a:spcPts val="1600"/>
              </a:spcAft>
              <a:buNone/>
            </a:pPr>
            <a:r>
              <a:rPr b="1" lang="en-GB" sz="1500"/>
              <a:t>P(B)</a:t>
            </a:r>
            <a:r>
              <a:rPr lang="en-GB" sz="1500"/>
              <a:t> is Marginal Probability: Probability of Evidence.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Motivation</a:t>
            </a:r>
            <a:endParaRPr/>
          </a:p>
          <a:p>
            <a:pPr indent="-342900" lvl="0" marL="457200" rtl="0" algn="l">
              <a:spcBef>
                <a:spcPts val="0"/>
              </a:spcBef>
              <a:spcAft>
                <a:spcPts val="0"/>
              </a:spcAft>
              <a:buSzPts val="1800"/>
              <a:buChar char="●"/>
            </a:pPr>
            <a:r>
              <a:rPr lang="en-GB"/>
              <a:t>What is Diabetes?</a:t>
            </a:r>
            <a:endParaRPr/>
          </a:p>
          <a:p>
            <a:pPr indent="-342900" lvl="0" marL="457200" rtl="0" algn="l">
              <a:spcBef>
                <a:spcPts val="0"/>
              </a:spcBef>
              <a:spcAft>
                <a:spcPts val="0"/>
              </a:spcAft>
              <a:buSzPts val="1800"/>
              <a:buChar char="●"/>
            </a:pPr>
            <a:r>
              <a:rPr lang="en-GB"/>
              <a:t>Hardware &amp; Software Requirements</a:t>
            </a:r>
            <a:endParaRPr/>
          </a:p>
          <a:p>
            <a:pPr indent="-342900" lvl="0" marL="457200" rtl="0" algn="l">
              <a:spcBef>
                <a:spcPts val="0"/>
              </a:spcBef>
              <a:spcAft>
                <a:spcPts val="0"/>
              </a:spcAft>
              <a:buSzPts val="1800"/>
              <a:buChar char="●"/>
            </a:pPr>
            <a:r>
              <a:rPr lang="en-GB"/>
              <a:t>Methodology</a:t>
            </a:r>
            <a:endParaRPr/>
          </a:p>
          <a:p>
            <a:pPr indent="-342900" lvl="0" marL="457200" rtl="0" algn="l">
              <a:spcBef>
                <a:spcPts val="0"/>
              </a:spcBef>
              <a:spcAft>
                <a:spcPts val="0"/>
              </a:spcAft>
              <a:buSzPts val="1800"/>
              <a:buChar char="●"/>
            </a:pPr>
            <a:r>
              <a:rPr lang="en-GB"/>
              <a:t>Algorithm Used</a:t>
            </a:r>
            <a:endParaRPr/>
          </a:p>
          <a:p>
            <a:pPr indent="-342900" lvl="0" marL="457200" rtl="0" algn="l">
              <a:spcBef>
                <a:spcPts val="0"/>
              </a:spcBef>
              <a:spcAft>
                <a:spcPts val="0"/>
              </a:spcAft>
              <a:buSzPts val="1800"/>
              <a:buChar char="●"/>
            </a:pPr>
            <a:r>
              <a:rPr lang="en-GB"/>
              <a:t>Testing</a:t>
            </a:r>
            <a:endParaRPr/>
          </a:p>
          <a:p>
            <a:pPr indent="-342900" lvl="0" marL="457200" rtl="0" algn="l">
              <a:spcBef>
                <a:spcPts val="0"/>
              </a:spcBef>
              <a:spcAft>
                <a:spcPts val="0"/>
              </a:spcAft>
              <a:buSzPts val="1800"/>
              <a:buChar char="●"/>
            </a:pPr>
            <a:r>
              <a:rPr lang="en-GB"/>
              <a:t>Conclusion</a:t>
            </a:r>
            <a:endParaRPr/>
          </a:p>
          <a:p>
            <a:pPr indent="-342900" lvl="0" marL="457200" rtl="0" algn="l">
              <a:spcBef>
                <a:spcPts val="0"/>
              </a:spcBef>
              <a:spcAft>
                <a:spcPts val="0"/>
              </a:spcAft>
              <a:buSzPts val="1800"/>
              <a:buChar char="●"/>
            </a:pPr>
            <a:r>
              <a:rPr lang="en-GB"/>
              <a:t>References &amp; Bibliography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00" name="Shape 200"/>
        <p:cNvGrpSpPr/>
        <p:nvPr/>
      </p:nvGrpSpPr>
      <p:grpSpPr>
        <a:xfrm>
          <a:off x="0" y="0"/>
          <a:ext cx="0" cy="0"/>
          <a:chOff x="0" y="0"/>
          <a:chExt cx="0" cy="0"/>
        </a:xfrm>
      </p:grpSpPr>
      <p:sp>
        <p:nvSpPr>
          <p:cNvPr id="201" name="Google Shape;201;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Types of Naïve Bayes Model:</a:t>
            </a:r>
            <a:endParaRPr/>
          </a:p>
        </p:txBody>
      </p:sp>
      <p:sp>
        <p:nvSpPr>
          <p:cNvPr id="202" name="Google Shape;202;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Gaussian</a:t>
            </a:r>
            <a:r>
              <a:rPr lang="en-GB"/>
              <a:t>: The Gaussian model assumes that features follow a normal distribution. This means if predictors take continuous values instead of discrete, then the model assumes that these values are sampled from the Gaussian distribution. We have used gaussian method.</a:t>
            </a:r>
            <a:endParaRPr/>
          </a:p>
          <a:p>
            <a:pPr indent="0" lvl="0" marL="0" rtl="0" algn="l">
              <a:spcBef>
                <a:spcPts val="1600"/>
              </a:spcBef>
              <a:spcAft>
                <a:spcPts val="0"/>
              </a:spcAft>
              <a:buNone/>
            </a:pPr>
            <a:r>
              <a:rPr b="1" lang="en-GB"/>
              <a:t>Multinomial</a:t>
            </a:r>
            <a:r>
              <a:rPr lang="en-GB"/>
              <a:t>: The Multinomial Naïve Bayes classifier is used when the data is multinomial distributed.</a:t>
            </a:r>
            <a:endParaRPr/>
          </a:p>
          <a:p>
            <a:pPr indent="0" lvl="0" marL="0" rtl="0" algn="l">
              <a:spcBef>
                <a:spcPts val="1600"/>
              </a:spcBef>
              <a:spcAft>
                <a:spcPts val="1600"/>
              </a:spcAft>
              <a:buNone/>
            </a:pPr>
            <a:r>
              <a:rPr b="1" lang="en-GB"/>
              <a:t>Bernoulli</a:t>
            </a:r>
            <a:r>
              <a:rPr lang="en-GB"/>
              <a:t>: The Bernoulli classifier works similar to the Multinomial classifier, but the predictor variables are the independent Booleans variables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06" name="Shape 206"/>
        <p:cNvGrpSpPr/>
        <p:nvPr/>
      </p:nvGrpSpPr>
      <p:grpSpPr>
        <a:xfrm>
          <a:off x="0" y="0"/>
          <a:ext cx="0" cy="0"/>
          <a:chOff x="0" y="0"/>
          <a:chExt cx="0" cy="0"/>
        </a:xfrm>
      </p:grpSpPr>
      <p:sp>
        <p:nvSpPr>
          <p:cNvPr id="207" name="Google Shape;207;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Working of </a:t>
            </a:r>
            <a:r>
              <a:rPr lang="en-GB"/>
              <a:t>Naïve</a:t>
            </a:r>
            <a:r>
              <a:rPr lang="en-GB"/>
              <a:t> Bayes Algorithm</a:t>
            </a:r>
            <a:endParaRPr/>
          </a:p>
        </p:txBody>
      </p:sp>
      <p:sp>
        <p:nvSpPr>
          <p:cNvPr id="208" name="Google Shape;208;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GB"/>
              <a:t>Convert the given dataset into frequency tables. </a:t>
            </a:r>
            <a:endParaRPr/>
          </a:p>
          <a:p>
            <a:pPr indent="-342900" lvl="0" marL="457200" rtl="0" algn="l">
              <a:lnSpc>
                <a:spcPct val="150000"/>
              </a:lnSpc>
              <a:spcBef>
                <a:spcPts val="0"/>
              </a:spcBef>
              <a:spcAft>
                <a:spcPts val="0"/>
              </a:spcAft>
              <a:buSzPts val="1800"/>
              <a:buAutoNum type="arabicPeriod"/>
            </a:pPr>
            <a:r>
              <a:rPr lang="en-GB"/>
              <a:t>Generate Likelihood table by finding the probabilities of given features. </a:t>
            </a:r>
            <a:endParaRPr/>
          </a:p>
          <a:p>
            <a:pPr indent="-342900" lvl="0" marL="457200" rtl="0" algn="l">
              <a:lnSpc>
                <a:spcPct val="150000"/>
              </a:lnSpc>
              <a:spcBef>
                <a:spcPts val="0"/>
              </a:spcBef>
              <a:spcAft>
                <a:spcPts val="0"/>
              </a:spcAft>
              <a:buSzPts val="1800"/>
              <a:buAutoNum type="arabicPeriod"/>
            </a:pPr>
            <a:r>
              <a:rPr lang="en-GB"/>
              <a:t>Now, use Bayes theorem to calculate the posterior probability.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12" name="Shape 212"/>
        <p:cNvGrpSpPr/>
        <p:nvPr/>
      </p:nvGrpSpPr>
      <p:grpSpPr>
        <a:xfrm>
          <a:off x="0" y="0"/>
          <a:ext cx="0" cy="0"/>
          <a:chOff x="0" y="0"/>
          <a:chExt cx="0" cy="0"/>
        </a:xfrm>
      </p:grpSpPr>
      <p:sp>
        <p:nvSpPr>
          <p:cNvPr id="213" name="Google Shape;213;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Advantages of </a:t>
            </a:r>
            <a:r>
              <a:rPr lang="en-GB"/>
              <a:t>Naïve</a:t>
            </a:r>
            <a:r>
              <a:rPr lang="en-GB"/>
              <a:t> Bayes</a:t>
            </a:r>
            <a:endParaRPr/>
          </a:p>
        </p:txBody>
      </p:sp>
      <p:sp>
        <p:nvSpPr>
          <p:cNvPr id="214" name="Google Shape;214;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GB"/>
              <a:t>Naïve Bayes is one of the fast and easy ML algorithms to predict a class of datasets. </a:t>
            </a:r>
            <a:endParaRPr/>
          </a:p>
          <a:p>
            <a:pPr indent="-342900" lvl="0" marL="457200" rtl="0" algn="l">
              <a:lnSpc>
                <a:spcPct val="150000"/>
              </a:lnSpc>
              <a:spcBef>
                <a:spcPts val="0"/>
              </a:spcBef>
              <a:spcAft>
                <a:spcPts val="0"/>
              </a:spcAft>
              <a:buSzPts val="1800"/>
              <a:buAutoNum type="arabicPeriod"/>
            </a:pPr>
            <a:r>
              <a:rPr lang="en-GB"/>
              <a:t>It can be used for Binary as well as Multi-class Classifications.</a:t>
            </a:r>
            <a:endParaRPr/>
          </a:p>
          <a:p>
            <a:pPr indent="-342900" lvl="0" marL="457200" rtl="0" algn="l">
              <a:lnSpc>
                <a:spcPct val="150000"/>
              </a:lnSpc>
              <a:spcBef>
                <a:spcPts val="0"/>
              </a:spcBef>
              <a:spcAft>
                <a:spcPts val="0"/>
              </a:spcAft>
              <a:buSzPts val="1800"/>
              <a:buAutoNum type="arabicPeriod"/>
            </a:pPr>
            <a:r>
              <a:rPr lang="en-GB"/>
              <a:t> It performs well in Multi-class predictions as compared to the other Algorithms.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18" name="Shape 218"/>
        <p:cNvGrpSpPr/>
        <p:nvPr/>
      </p:nvGrpSpPr>
      <p:grpSpPr>
        <a:xfrm>
          <a:off x="0" y="0"/>
          <a:ext cx="0" cy="0"/>
          <a:chOff x="0" y="0"/>
          <a:chExt cx="0" cy="0"/>
        </a:xfrm>
      </p:grpSpPr>
      <p:sp>
        <p:nvSpPr>
          <p:cNvPr id="219" name="Google Shape;219;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Disadvantages of </a:t>
            </a:r>
            <a:r>
              <a:rPr lang="en-GB"/>
              <a:t>Naïve</a:t>
            </a:r>
            <a:r>
              <a:rPr lang="en-GB"/>
              <a:t> Bayes</a:t>
            </a:r>
            <a:endParaRPr/>
          </a:p>
        </p:txBody>
      </p:sp>
      <p:sp>
        <p:nvSpPr>
          <p:cNvPr id="220" name="Google Shape;220;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GB"/>
              <a:t>Naïve</a:t>
            </a:r>
            <a:r>
              <a:rPr lang="en-GB"/>
              <a:t> Bayes assumes that all features are independent or unrelated, so it cannot learn the relationship between features.</a:t>
            </a:r>
            <a:endParaRPr/>
          </a:p>
          <a:p>
            <a:pPr indent="-342900" lvl="0" marL="457200" rtl="0" algn="l">
              <a:lnSpc>
                <a:spcPct val="150000"/>
              </a:lnSpc>
              <a:spcBef>
                <a:spcPts val="0"/>
              </a:spcBef>
              <a:spcAft>
                <a:spcPts val="0"/>
              </a:spcAft>
              <a:buSzPts val="1800"/>
              <a:buAutoNum type="arabicPeriod"/>
            </a:pPr>
            <a:r>
              <a:rPr lang="en-GB"/>
              <a:t>If your test data set has a categorical variable of a category that wasn’t present in the training data set, the </a:t>
            </a:r>
            <a:r>
              <a:rPr lang="en-GB"/>
              <a:t>Naïve</a:t>
            </a:r>
            <a:r>
              <a:rPr lang="en-GB"/>
              <a:t> Bayes model will assign it zero probability and won’t be able to make any predictions in this regard. This phenomenon is called </a:t>
            </a:r>
            <a:r>
              <a:rPr b="1" lang="en-GB"/>
              <a:t>‘Zero Frequency</a:t>
            </a:r>
            <a:r>
              <a:rPr lang="en-GB"/>
              <a:t>,’ and you’ll have to use a smoothing technique to solve this problem.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24" name="Shape 224"/>
        <p:cNvGrpSpPr/>
        <p:nvPr/>
      </p:nvGrpSpPr>
      <p:grpSpPr>
        <a:xfrm>
          <a:off x="0" y="0"/>
          <a:ext cx="0" cy="0"/>
          <a:chOff x="0" y="0"/>
          <a:chExt cx="0" cy="0"/>
        </a:xfrm>
      </p:grpSpPr>
      <p:sp>
        <p:nvSpPr>
          <p:cNvPr id="225" name="Google Shape;225;p36"/>
          <p:cNvSpPr txBox="1"/>
          <p:nvPr>
            <p:ph idx="4294967295"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Images</a:t>
            </a:r>
            <a:endParaRPr/>
          </a:p>
        </p:txBody>
      </p:sp>
      <p:pic>
        <p:nvPicPr>
          <p:cNvPr id="226" name="Google Shape;226;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30" name="Shape 230"/>
        <p:cNvGrpSpPr/>
        <p:nvPr/>
      </p:nvGrpSpPr>
      <p:grpSpPr>
        <a:xfrm>
          <a:off x="0" y="0"/>
          <a:ext cx="0" cy="0"/>
          <a:chOff x="0" y="0"/>
          <a:chExt cx="0" cy="0"/>
        </a:xfrm>
      </p:grpSpPr>
      <p:pic>
        <p:nvPicPr>
          <p:cNvPr id="231" name="Google Shape;231;p37"/>
          <p:cNvPicPr preferRelativeResize="0"/>
          <p:nvPr/>
        </p:nvPicPr>
        <p:blipFill>
          <a:blip r:embed="rId3">
            <a:alphaModFix/>
          </a:blip>
          <a:stretch>
            <a:fillRect/>
          </a:stretch>
        </p:blipFill>
        <p:spPr>
          <a:xfrm>
            <a:off x="0" y="0"/>
            <a:ext cx="9065875"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35" name="Shape 235"/>
        <p:cNvGrpSpPr/>
        <p:nvPr/>
      </p:nvGrpSpPr>
      <p:grpSpPr>
        <a:xfrm>
          <a:off x="0" y="0"/>
          <a:ext cx="0" cy="0"/>
          <a:chOff x="0" y="0"/>
          <a:chExt cx="0" cy="0"/>
        </a:xfrm>
      </p:grpSpPr>
      <p:pic>
        <p:nvPicPr>
          <p:cNvPr id="236" name="Google Shape;236;p3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40" name="Shape 240"/>
        <p:cNvGrpSpPr/>
        <p:nvPr/>
      </p:nvGrpSpPr>
      <p:grpSpPr>
        <a:xfrm>
          <a:off x="0" y="0"/>
          <a:ext cx="0" cy="0"/>
          <a:chOff x="0" y="0"/>
          <a:chExt cx="0" cy="0"/>
        </a:xfrm>
      </p:grpSpPr>
      <p:sp>
        <p:nvSpPr>
          <p:cNvPr id="241" name="Google Shape;241;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Testing</a:t>
            </a:r>
            <a:endParaRPr/>
          </a:p>
        </p:txBody>
      </p:sp>
      <p:sp>
        <p:nvSpPr>
          <p:cNvPr id="242" name="Google Shape;242;p3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Unit Testing: </a:t>
            </a:r>
            <a:endParaRPr b="1"/>
          </a:p>
          <a:p>
            <a:pPr indent="0" lvl="0" marL="0" rtl="0" algn="l">
              <a:spcBef>
                <a:spcPts val="1600"/>
              </a:spcBef>
              <a:spcAft>
                <a:spcPts val="0"/>
              </a:spcAft>
              <a:buNone/>
            </a:pPr>
            <a:r>
              <a:rPr lang="en-GB" sz="1400"/>
              <a:t>Unit testing is a software testing method by which individual units of source code are tested to determine whether they are fit for use.</a:t>
            </a:r>
            <a:endParaRPr sz="1400"/>
          </a:p>
          <a:p>
            <a:pPr indent="0" lvl="0" marL="0" rtl="0" algn="l">
              <a:spcBef>
                <a:spcPts val="1600"/>
              </a:spcBef>
              <a:spcAft>
                <a:spcPts val="0"/>
              </a:spcAft>
              <a:buNone/>
            </a:pPr>
            <a:r>
              <a:rPr b="1" lang="en-GB" sz="1400"/>
              <a:t>Selenium</a:t>
            </a:r>
            <a:r>
              <a:rPr lang="en-GB" sz="1400"/>
              <a:t> is one of the most popular </a:t>
            </a:r>
            <a:r>
              <a:rPr b="1" lang="en-GB" sz="1400"/>
              <a:t>automation testing tools</a:t>
            </a:r>
            <a:r>
              <a:rPr lang="en-GB" sz="1400"/>
              <a:t>. Here automation testing is a process of </a:t>
            </a:r>
            <a:r>
              <a:rPr b="1" lang="en-GB" sz="1400"/>
              <a:t>converting</a:t>
            </a:r>
            <a:r>
              <a:rPr lang="en-GB" sz="1400"/>
              <a:t> any </a:t>
            </a:r>
            <a:r>
              <a:rPr b="1" lang="en-GB" sz="1400"/>
              <a:t>manual test case into the test scripts</a:t>
            </a:r>
            <a:r>
              <a:rPr lang="en-GB" sz="1400"/>
              <a:t> using automation tools such as Selenium.</a:t>
            </a:r>
            <a:endParaRPr sz="1400"/>
          </a:p>
          <a:p>
            <a:pPr indent="0" lvl="0" marL="0" rtl="0" algn="l">
              <a:spcBef>
                <a:spcPts val="1600"/>
              </a:spcBef>
              <a:spcAft>
                <a:spcPts val="1600"/>
              </a:spcAft>
              <a:buNone/>
            </a:pPr>
            <a:r>
              <a:rPr lang="en-GB" sz="1400"/>
              <a:t>For our testing purpose, we are creating our </a:t>
            </a:r>
            <a:r>
              <a:rPr b="1" lang="en-GB" sz="1400"/>
              <a:t>sample test script using selenium tool</a:t>
            </a:r>
            <a:r>
              <a:rPr lang="en-GB" sz="1400"/>
              <a:t> in python programming language.</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46" name="Shape 246"/>
        <p:cNvGrpSpPr/>
        <p:nvPr/>
      </p:nvGrpSpPr>
      <p:grpSpPr>
        <a:xfrm>
          <a:off x="0" y="0"/>
          <a:ext cx="0" cy="0"/>
          <a:chOff x="0" y="0"/>
          <a:chExt cx="0" cy="0"/>
        </a:xfrm>
      </p:grpSpPr>
      <p:sp>
        <p:nvSpPr>
          <p:cNvPr id="247" name="Google Shape;247;p40"/>
          <p:cNvSpPr txBox="1"/>
          <p:nvPr/>
        </p:nvSpPr>
        <p:spPr>
          <a:xfrm>
            <a:off x="376625" y="1797000"/>
            <a:ext cx="8543700" cy="30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b="1" lang="en-GB" sz="1800">
                <a:solidFill>
                  <a:schemeClr val="lt2"/>
                </a:solidFill>
                <a:latin typeface="Roboto"/>
                <a:ea typeface="Roboto"/>
                <a:cs typeface="Roboto"/>
                <a:sym typeface="Roboto"/>
              </a:rPr>
              <a:t>setUpClass()</a:t>
            </a:r>
            <a:endParaRPr b="1" sz="1800">
              <a:solidFill>
                <a:schemeClr val="lt2"/>
              </a:solidFill>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A class method is called before any of the individual tests are called. </a:t>
            </a:r>
            <a:r>
              <a:rPr b="1" lang="en-GB">
                <a:solidFill>
                  <a:schemeClr val="lt2"/>
                </a:solidFill>
                <a:latin typeface="Roboto"/>
                <a:ea typeface="Roboto"/>
                <a:cs typeface="Roboto"/>
                <a:sym typeface="Roboto"/>
              </a:rPr>
              <a:t>@classmethod</a:t>
            </a:r>
            <a:r>
              <a:rPr lang="en-GB">
                <a:solidFill>
                  <a:schemeClr val="lt2"/>
                </a:solidFill>
                <a:latin typeface="Roboto"/>
                <a:ea typeface="Roboto"/>
                <a:cs typeface="Roboto"/>
                <a:sym typeface="Roboto"/>
              </a:rPr>
              <a:t> is the identifier with which you can identify a setUpClass(). setUpClass() has </a:t>
            </a:r>
            <a:r>
              <a:rPr b="1" lang="en-GB">
                <a:solidFill>
                  <a:schemeClr val="lt2"/>
                </a:solidFill>
                <a:latin typeface="Roboto"/>
                <a:ea typeface="Roboto"/>
                <a:cs typeface="Roboto"/>
                <a:sym typeface="Roboto"/>
              </a:rPr>
              <a:t>only one argument</a:t>
            </a:r>
            <a:r>
              <a:rPr lang="en-GB">
                <a:solidFill>
                  <a:schemeClr val="lt2"/>
                </a:solidFill>
                <a:latin typeface="Roboto"/>
                <a:ea typeface="Roboto"/>
                <a:cs typeface="Roboto"/>
                <a:sym typeface="Roboto"/>
              </a:rPr>
              <a:t> i.e. the </a:t>
            </a:r>
            <a:r>
              <a:rPr b="1" lang="en-GB">
                <a:solidFill>
                  <a:schemeClr val="lt2"/>
                </a:solidFill>
                <a:latin typeface="Roboto"/>
                <a:ea typeface="Roboto"/>
                <a:cs typeface="Roboto"/>
                <a:sym typeface="Roboto"/>
              </a:rPr>
              <a:t>class name.</a:t>
            </a:r>
            <a:endParaRPr b="1">
              <a:solidFill>
                <a:schemeClr val="lt2"/>
              </a:solidFill>
              <a:latin typeface="Roboto"/>
              <a:ea typeface="Roboto"/>
              <a:cs typeface="Roboto"/>
              <a:sym typeface="Roboto"/>
            </a:endParaRPr>
          </a:p>
          <a:p>
            <a:pPr indent="0" lvl="0" marL="0" rtl="0" algn="l">
              <a:spcBef>
                <a:spcPts val="0"/>
              </a:spcBef>
              <a:spcAft>
                <a:spcPts val="0"/>
              </a:spcAft>
              <a:buNone/>
            </a:pPr>
            <a:r>
              <a:t/>
            </a:r>
            <a:endParaRPr b="1">
              <a:solidFill>
                <a:schemeClr val="lt2"/>
              </a:solidFill>
              <a:latin typeface="Roboto"/>
              <a:ea typeface="Roboto"/>
              <a:cs typeface="Roboto"/>
              <a:sym typeface="Roboto"/>
            </a:endParaRPr>
          </a:p>
          <a:p>
            <a:pPr indent="0" lvl="0" marL="0" rtl="0" algn="l">
              <a:spcBef>
                <a:spcPts val="0"/>
              </a:spcBef>
              <a:spcAft>
                <a:spcPts val="0"/>
              </a:spcAft>
              <a:buNone/>
            </a:pPr>
            <a:r>
              <a:t/>
            </a:r>
            <a:endParaRPr b="1">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b="1" lang="en-GB" sz="1800">
                <a:solidFill>
                  <a:schemeClr val="lt2"/>
                </a:solidFill>
                <a:latin typeface="Roboto"/>
                <a:ea typeface="Roboto"/>
                <a:cs typeface="Roboto"/>
                <a:sym typeface="Roboto"/>
              </a:rPr>
              <a:t>tearDownClass()</a:t>
            </a:r>
            <a:endParaRPr b="1" sz="1800">
              <a:solidFill>
                <a:schemeClr val="lt2"/>
              </a:solidFill>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This method is called </a:t>
            </a:r>
            <a:r>
              <a:rPr b="1" lang="en-GB">
                <a:solidFill>
                  <a:schemeClr val="lt2"/>
                </a:solidFill>
                <a:latin typeface="Roboto"/>
                <a:ea typeface="Roboto"/>
                <a:cs typeface="Roboto"/>
                <a:sym typeface="Roboto"/>
              </a:rPr>
              <a:t>after all the tests in the class are executed</a:t>
            </a:r>
            <a:r>
              <a:rPr lang="en-GB">
                <a:solidFill>
                  <a:schemeClr val="lt2"/>
                </a:solidFill>
                <a:latin typeface="Roboto"/>
                <a:ea typeface="Roboto"/>
                <a:cs typeface="Roboto"/>
                <a:sym typeface="Roboto"/>
              </a:rPr>
              <a:t>. Similar to setUpClass(), tearDownClass() also as </a:t>
            </a:r>
            <a:r>
              <a:rPr b="1" lang="en-GB">
                <a:solidFill>
                  <a:schemeClr val="lt2"/>
                </a:solidFill>
                <a:latin typeface="Roboto"/>
                <a:ea typeface="Roboto"/>
                <a:cs typeface="Roboto"/>
                <a:sym typeface="Roboto"/>
              </a:rPr>
              <a:t>only one argument</a:t>
            </a:r>
            <a:r>
              <a:rPr lang="en-GB">
                <a:solidFill>
                  <a:schemeClr val="lt2"/>
                </a:solidFill>
                <a:latin typeface="Roboto"/>
                <a:ea typeface="Roboto"/>
                <a:cs typeface="Roboto"/>
                <a:sym typeface="Roboto"/>
              </a:rPr>
              <a:t> i.e. the class name. The </a:t>
            </a:r>
            <a:r>
              <a:rPr b="1" lang="en-GB">
                <a:solidFill>
                  <a:schemeClr val="lt2"/>
                </a:solidFill>
                <a:latin typeface="Roboto"/>
                <a:ea typeface="Roboto"/>
                <a:cs typeface="Roboto"/>
                <a:sym typeface="Roboto"/>
              </a:rPr>
              <a:t>‘class name’ should match</a:t>
            </a:r>
            <a:r>
              <a:rPr lang="en-GB">
                <a:solidFill>
                  <a:schemeClr val="lt2"/>
                </a:solidFill>
                <a:latin typeface="Roboto"/>
                <a:ea typeface="Roboto"/>
                <a:cs typeface="Roboto"/>
                <a:sym typeface="Roboto"/>
              </a:rPr>
              <a:t> with the name which is </a:t>
            </a:r>
            <a:r>
              <a:rPr b="1" lang="en-GB">
                <a:solidFill>
                  <a:schemeClr val="lt2"/>
                </a:solidFill>
                <a:latin typeface="Roboto"/>
                <a:ea typeface="Roboto"/>
                <a:cs typeface="Roboto"/>
                <a:sym typeface="Roboto"/>
              </a:rPr>
              <a:t>used in the setUpClass(),</a:t>
            </a:r>
            <a:r>
              <a:rPr lang="en-GB">
                <a:solidFill>
                  <a:schemeClr val="lt2"/>
                </a:solidFill>
                <a:latin typeface="Roboto"/>
                <a:ea typeface="Roboto"/>
                <a:cs typeface="Roboto"/>
                <a:sym typeface="Roboto"/>
              </a:rPr>
              <a:t> else it might result in an error.</a:t>
            </a:r>
            <a:endParaRPr>
              <a:solidFill>
                <a:schemeClr val="lt2"/>
              </a:solidFill>
              <a:latin typeface="Roboto"/>
              <a:ea typeface="Roboto"/>
              <a:cs typeface="Roboto"/>
              <a:sym typeface="Roboto"/>
            </a:endParaRPr>
          </a:p>
        </p:txBody>
      </p:sp>
      <p:sp>
        <p:nvSpPr>
          <p:cNvPr id="248" name="Google Shape;248;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249" name="Google Shape;249;p4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53" name="Shape 253"/>
        <p:cNvGrpSpPr/>
        <p:nvPr/>
      </p:nvGrpSpPr>
      <p:grpSpPr>
        <a:xfrm>
          <a:off x="0" y="0"/>
          <a:ext cx="0" cy="0"/>
          <a:chOff x="0" y="0"/>
          <a:chExt cx="0" cy="0"/>
        </a:xfrm>
      </p:grpSpPr>
      <p:sp>
        <p:nvSpPr>
          <p:cNvPr id="254" name="Google Shape;254;p41"/>
          <p:cNvSpPr txBox="1"/>
          <p:nvPr/>
        </p:nvSpPr>
        <p:spPr>
          <a:xfrm>
            <a:off x="370050" y="1840050"/>
            <a:ext cx="8403900" cy="43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lt2"/>
                </a:solidFill>
                <a:latin typeface="Roboto"/>
                <a:ea typeface="Roboto"/>
                <a:cs typeface="Roboto"/>
                <a:sym typeface="Roboto"/>
              </a:rPr>
              <a:t>Test Runner</a:t>
            </a:r>
            <a:endParaRPr b="1" sz="1800">
              <a:solidFill>
                <a:schemeClr val="lt2"/>
              </a:solidFill>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 Responsible for displaying the output of the executed test to an end user using a runnable interface.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b="1" lang="en-GB" sz="1800">
                <a:solidFill>
                  <a:schemeClr val="lt2"/>
                </a:solidFill>
                <a:latin typeface="Roboto"/>
                <a:ea typeface="Roboto"/>
                <a:cs typeface="Roboto"/>
                <a:sym typeface="Roboto"/>
              </a:rPr>
              <a:t>Test Case</a:t>
            </a:r>
            <a:endParaRPr>
              <a:solidFill>
                <a:schemeClr val="lt2"/>
              </a:solidFill>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Test Case contains the actual implementation of the test code.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TestCase class is used to </a:t>
            </a:r>
            <a:r>
              <a:rPr b="1" lang="en-GB">
                <a:solidFill>
                  <a:schemeClr val="lt2"/>
                </a:solidFill>
                <a:latin typeface="Roboto"/>
                <a:ea typeface="Roboto"/>
                <a:cs typeface="Roboto"/>
                <a:sym typeface="Roboto"/>
              </a:rPr>
              <a:t>create new tests</a:t>
            </a:r>
            <a:r>
              <a:rPr lang="en-GB">
                <a:solidFill>
                  <a:schemeClr val="lt2"/>
                </a:solidFill>
                <a:latin typeface="Roboto"/>
                <a:ea typeface="Roboto"/>
                <a:cs typeface="Roboto"/>
                <a:sym typeface="Roboto"/>
              </a:rPr>
              <a:t> and the FunctionTestCase acts as a subclass to TestCase class and make use of tests which are appended to the existing unittest framework. </a:t>
            </a:r>
            <a:r>
              <a:rPr b="1" lang="en-GB">
                <a:solidFill>
                  <a:schemeClr val="lt2"/>
                </a:solidFill>
                <a:latin typeface="Roboto"/>
                <a:ea typeface="Roboto"/>
                <a:cs typeface="Roboto"/>
                <a:sym typeface="Roboto"/>
              </a:rPr>
              <a:t>setUp()</a:t>
            </a:r>
            <a:r>
              <a:rPr lang="en-GB">
                <a:solidFill>
                  <a:schemeClr val="lt2"/>
                </a:solidFill>
                <a:latin typeface="Roboto"/>
                <a:ea typeface="Roboto"/>
                <a:cs typeface="Roboto"/>
                <a:sym typeface="Roboto"/>
              </a:rPr>
              <a:t> and </a:t>
            </a:r>
            <a:r>
              <a:rPr b="1" lang="en-GB">
                <a:solidFill>
                  <a:schemeClr val="lt2"/>
                </a:solidFill>
                <a:latin typeface="Roboto"/>
                <a:ea typeface="Roboto"/>
                <a:cs typeface="Roboto"/>
                <a:sym typeface="Roboto"/>
              </a:rPr>
              <a:t>tearDown()</a:t>
            </a:r>
            <a:r>
              <a:rPr lang="en-GB">
                <a:solidFill>
                  <a:schemeClr val="lt2"/>
                </a:solidFill>
                <a:latin typeface="Roboto"/>
                <a:ea typeface="Roboto"/>
                <a:cs typeface="Roboto"/>
                <a:sym typeface="Roboto"/>
              </a:rPr>
              <a:t> are </a:t>
            </a:r>
            <a:r>
              <a:rPr b="1" lang="en-GB">
                <a:solidFill>
                  <a:schemeClr val="lt2"/>
                </a:solidFill>
                <a:latin typeface="Roboto"/>
                <a:ea typeface="Roboto"/>
                <a:cs typeface="Roboto"/>
                <a:sym typeface="Roboto"/>
              </a:rPr>
              <a:t>important components</a:t>
            </a:r>
            <a:r>
              <a:rPr lang="en-GB">
                <a:solidFill>
                  <a:schemeClr val="lt2"/>
                </a:solidFill>
                <a:latin typeface="Roboto"/>
                <a:ea typeface="Roboto"/>
                <a:cs typeface="Roboto"/>
                <a:sym typeface="Roboto"/>
              </a:rPr>
              <a:t> of the TestCase class that are used for </a:t>
            </a:r>
            <a:r>
              <a:rPr b="1" lang="en-GB">
                <a:solidFill>
                  <a:schemeClr val="lt2"/>
                </a:solidFill>
                <a:latin typeface="Roboto"/>
                <a:ea typeface="Roboto"/>
                <a:cs typeface="Roboto"/>
                <a:sym typeface="Roboto"/>
              </a:rPr>
              <a:t>initialization &amp; cleanup</a:t>
            </a:r>
            <a:r>
              <a:rPr lang="en-GB">
                <a:solidFill>
                  <a:schemeClr val="lt2"/>
                </a:solidFill>
                <a:latin typeface="Roboto"/>
                <a:ea typeface="Roboto"/>
                <a:cs typeface="Roboto"/>
                <a:sym typeface="Roboto"/>
              </a:rPr>
              <a:t> of the test fixture (that was created using setUp()).</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
        <p:nvSpPr>
          <p:cNvPr id="255" name="Google Shape;255;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256" name="Google Shape;256;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Motivation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Sedentary lifestyle of people, involving minimum physical activity.</a:t>
            </a:r>
            <a:endParaRPr/>
          </a:p>
          <a:p>
            <a:pPr indent="-342900" lvl="0" marL="457200" rtl="0" algn="l">
              <a:spcBef>
                <a:spcPts val="0"/>
              </a:spcBef>
              <a:spcAft>
                <a:spcPts val="0"/>
              </a:spcAft>
              <a:buSzPts val="1800"/>
              <a:buChar char="●"/>
            </a:pPr>
            <a:r>
              <a:rPr lang="en-GB"/>
              <a:t>Early prediction of diabetes, can prevent adverse effects.</a:t>
            </a:r>
            <a:endParaRPr/>
          </a:p>
          <a:p>
            <a:pPr indent="-342900" lvl="0" marL="457200" rtl="0" algn="l">
              <a:spcBef>
                <a:spcPts val="0"/>
              </a:spcBef>
              <a:spcAft>
                <a:spcPts val="0"/>
              </a:spcAft>
              <a:buSzPts val="1800"/>
              <a:buChar char="●"/>
            </a:pPr>
            <a:r>
              <a:rPr lang="en-GB"/>
              <a:t>Technology can be a reliable and efficient tool in prediction.</a:t>
            </a:r>
            <a:endParaRPr/>
          </a:p>
        </p:txBody>
      </p:sp>
      <p:pic>
        <p:nvPicPr>
          <p:cNvPr id="81" name="Google Shape;81;p15"/>
          <p:cNvPicPr preferRelativeResize="0"/>
          <p:nvPr/>
        </p:nvPicPr>
        <p:blipFill>
          <a:blip r:embed="rId3">
            <a:alphaModFix/>
          </a:blip>
          <a:stretch>
            <a:fillRect/>
          </a:stretch>
        </p:blipFill>
        <p:spPr>
          <a:xfrm>
            <a:off x="1340875" y="3026500"/>
            <a:ext cx="2535072" cy="1907499"/>
          </a:xfrm>
          <a:prstGeom prst="rect">
            <a:avLst/>
          </a:prstGeom>
          <a:noFill/>
          <a:ln>
            <a:noFill/>
          </a:ln>
        </p:spPr>
      </p:pic>
      <p:pic>
        <p:nvPicPr>
          <p:cNvPr id="82" name="Google Shape;82;p15"/>
          <p:cNvPicPr preferRelativeResize="0"/>
          <p:nvPr/>
        </p:nvPicPr>
        <p:blipFill>
          <a:blip r:embed="rId4">
            <a:alphaModFix/>
          </a:blip>
          <a:stretch>
            <a:fillRect/>
          </a:stretch>
        </p:blipFill>
        <p:spPr>
          <a:xfrm>
            <a:off x="5290175" y="3026500"/>
            <a:ext cx="2535074" cy="19074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60" name="Shape 260"/>
        <p:cNvGrpSpPr/>
        <p:nvPr/>
      </p:nvGrpSpPr>
      <p:grpSpPr>
        <a:xfrm>
          <a:off x="0" y="0"/>
          <a:ext cx="0" cy="0"/>
          <a:chOff x="0" y="0"/>
          <a:chExt cx="0" cy="0"/>
        </a:xfrm>
      </p:grpSpPr>
      <p:sp>
        <p:nvSpPr>
          <p:cNvPr id="261" name="Google Shape;261;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3" name="Google Shape;263;p42"/>
          <p:cNvPicPr preferRelativeResize="0"/>
          <p:nvPr/>
        </p:nvPicPr>
        <p:blipFill>
          <a:blip r:embed="rId3">
            <a:alphaModFix/>
          </a:blip>
          <a:stretch>
            <a:fillRect/>
          </a:stretch>
        </p:blipFill>
        <p:spPr>
          <a:xfrm>
            <a:off x="0" y="0"/>
            <a:ext cx="9144000" cy="52236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67" name="Shape 267"/>
        <p:cNvGrpSpPr/>
        <p:nvPr/>
      </p:nvGrpSpPr>
      <p:grpSpPr>
        <a:xfrm>
          <a:off x="0" y="0"/>
          <a:ext cx="0" cy="0"/>
          <a:chOff x="0" y="0"/>
          <a:chExt cx="0" cy="0"/>
        </a:xfrm>
      </p:grpSpPr>
      <p:sp>
        <p:nvSpPr>
          <p:cNvPr id="268" name="Google Shape;268;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0" name="Google Shape;270;p43"/>
          <p:cNvPicPr preferRelativeResize="0"/>
          <p:nvPr/>
        </p:nvPicPr>
        <p:blipFill>
          <a:blip r:embed="rId3">
            <a:alphaModFix/>
          </a:blip>
          <a:stretch>
            <a:fillRect/>
          </a:stretch>
        </p:blipFill>
        <p:spPr>
          <a:xfrm>
            <a:off x="0" y="0"/>
            <a:ext cx="9144000" cy="5223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74" name="Shape 274"/>
        <p:cNvGrpSpPr/>
        <p:nvPr/>
      </p:nvGrpSpPr>
      <p:grpSpPr>
        <a:xfrm>
          <a:off x="0" y="0"/>
          <a:ext cx="0" cy="0"/>
          <a:chOff x="0" y="0"/>
          <a:chExt cx="0" cy="0"/>
        </a:xfrm>
      </p:grpSpPr>
      <p:sp>
        <p:nvSpPr>
          <p:cNvPr id="275" name="Google Shape;275;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276" name="Google Shape;276;p4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have used accuracy score as metric for evaluating our model. The model has accuracy of </a:t>
            </a:r>
            <a:r>
              <a:rPr b="1" lang="en-GB"/>
              <a:t>77</a:t>
            </a:r>
            <a:r>
              <a:rPr b="1" lang="en-GB"/>
              <a:t>%</a:t>
            </a:r>
            <a:r>
              <a:rPr lang="en-GB"/>
              <a:t> by KNN algorithm and of </a:t>
            </a:r>
            <a:r>
              <a:rPr b="1" lang="en-GB"/>
              <a:t>80%</a:t>
            </a:r>
            <a:r>
              <a:rPr lang="en-GB"/>
              <a:t> by </a:t>
            </a:r>
            <a:r>
              <a:rPr lang="en-GB"/>
              <a:t>Naïve</a:t>
            </a:r>
            <a:r>
              <a:rPr lang="en-GB"/>
              <a:t> bayes algorithm which is quite satisfactory. Similar models can be used to predict other diseases like breast cancer, malaria etc.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80" name="Shape 280"/>
        <p:cNvGrpSpPr/>
        <p:nvPr/>
      </p:nvGrpSpPr>
      <p:grpSpPr>
        <a:xfrm>
          <a:off x="0" y="0"/>
          <a:ext cx="0" cy="0"/>
          <a:chOff x="0" y="0"/>
          <a:chExt cx="0" cy="0"/>
        </a:xfrm>
      </p:grpSpPr>
      <p:sp>
        <p:nvSpPr>
          <p:cNvPr id="281" name="Google Shape;281;p45"/>
          <p:cNvSpPr txBox="1"/>
          <p:nvPr>
            <p:ph type="title"/>
          </p:nvPr>
        </p:nvSpPr>
        <p:spPr>
          <a:xfrm>
            <a:off x="301403" y="191805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References &amp; Bibliography</a:t>
            </a:r>
            <a:endParaRPr/>
          </a:p>
        </p:txBody>
      </p:sp>
      <p:sp>
        <p:nvSpPr>
          <p:cNvPr id="282" name="Google Shape;282;p45"/>
          <p:cNvSpPr txBox="1"/>
          <p:nvPr/>
        </p:nvSpPr>
        <p:spPr>
          <a:xfrm>
            <a:off x="3776925" y="957675"/>
            <a:ext cx="4713000" cy="3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latin typeface="Roboto"/>
                <a:ea typeface="Roboto"/>
                <a:cs typeface="Roboto"/>
                <a:sym typeface="Roboto"/>
              </a:rPr>
              <a:t>Dataset:</a:t>
            </a:r>
            <a:r>
              <a:rPr lang="en-GB">
                <a:latin typeface="Roboto"/>
                <a:ea typeface="Roboto"/>
                <a:cs typeface="Roboto"/>
                <a:sym typeface="Roboto"/>
              </a:rPr>
              <a:t> </a:t>
            </a:r>
            <a:r>
              <a:rPr lang="en-GB" u="sng">
                <a:solidFill>
                  <a:schemeClr val="hlink"/>
                </a:solidFill>
                <a:latin typeface="Roboto"/>
                <a:ea typeface="Roboto"/>
                <a:cs typeface="Roboto"/>
                <a:sym typeface="Roboto"/>
                <a:hlinkClick r:id="rId3"/>
              </a:rPr>
              <a:t>https://www.kaggle.com/uciml/pima-indians-diabetes-database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K-Nearest Neighbour Images: </a:t>
            </a:r>
            <a:endParaRPr>
              <a:solidFill>
                <a:schemeClr val="lt2"/>
              </a:solidFill>
              <a:latin typeface="Roboto"/>
              <a:ea typeface="Roboto"/>
              <a:cs typeface="Roboto"/>
              <a:sym typeface="Roboto"/>
            </a:endParaRPr>
          </a:p>
          <a:p>
            <a:pPr indent="0" lvl="0" marL="0" rtl="0" algn="l">
              <a:spcBef>
                <a:spcPts val="0"/>
              </a:spcBef>
              <a:spcAft>
                <a:spcPts val="0"/>
              </a:spcAft>
              <a:buNone/>
            </a:pPr>
            <a:r>
              <a:rPr lang="en-GB" u="sng">
                <a:solidFill>
                  <a:schemeClr val="accent5"/>
                </a:solidFill>
                <a:latin typeface="Roboto"/>
                <a:ea typeface="Roboto"/>
                <a:cs typeface="Roboto"/>
                <a:sym typeface="Roboto"/>
                <a:hlinkClick r:id="rId4">
                  <a:extLst>
                    <a:ext uri="{A12FA001-AC4F-418D-AE19-62706E023703}">
                      <ahyp:hlinkClr val="tx"/>
                    </a:ext>
                  </a:extLst>
                </a:hlinkClick>
              </a:rPr>
              <a:t>https://www.javatpoint.com/k-nearest-neighbor-algorithm-for-machine-learning</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Other Images:</a:t>
            </a:r>
            <a:r>
              <a:rPr lang="en-GB">
                <a:latin typeface="Roboto"/>
                <a:ea typeface="Roboto"/>
                <a:cs typeface="Roboto"/>
                <a:sym typeface="Roboto"/>
              </a:rPr>
              <a:t> </a:t>
            </a:r>
            <a:r>
              <a:rPr lang="en-GB" u="sng">
                <a:solidFill>
                  <a:schemeClr val="hlink"/>
                </a:solidFill>
                <a:latin typeface="Roboto"/>
                <a:ea typeface="Roboto"/>
                <a:cs typeface="Roboto"/>
                <a:sym typeface="Roboto"/>
                <a:hlinkClick r:id="rId5"/>
              </a:rPr>
              <a:t>https://images.google.com/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Naive Bayes Algorithm:</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GB" u="sng">
                <a:solidFill>
                  <a:schemeClr val="hlink"/>
                </a:solidFill>
                <a:latin typeface="Roboto"/>
                <a:ea typeface="Roboto"/>
                <a:cs typeface="Roboto"/>
                <a:sym typeface="Roboto"/>
                <a:hlinkClick r:id="rId6"/>
              </a:rPr>
              <a:t>https://www.javatpoint.com/machine-learning-naive-bayes-classifier</a:t>
            </a:r>
            <a:r>
              <a:rPr lang="en-GB">
                <a:solidFill>
                  <a:schemeClr val="lt2"/>
                </a:solidFill>
                <a:latin typeface="Roboto"/>
                <a:ea typeface="Roboto"/>
                <a:cs typeface="Roboto"/>
                <a:sym typeface="Roboto"/>
              </a:rPr>
              <a:t>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K-Nearest Neighbour Algo</a:t>
            </a:r>
            <a:r>
              <a:rPr lang="en-GB">
                <a:solidFill>
                  <a:schemeClr val="lt2"/>
                </a:solidFill>
                <a:latin typeface="Roboto"/>
                <a:ea typeface="Roboto"/>
                <a:cs typeface="Roboto"/>
                <a:sym typeface="Roboto"/>
              </a:rPr>
              <a:t>rithm</a:t>
            </a:r>
            <a:r>
              <a:rPr lang="en-GB">
                <a:solidFill>
                  <a:schemeClr val="lt2"/>
                </a:solidFill>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GB" u="sng">
                <a:solidFill>
                  <a:schemeClr val="hlink"/>
                </a:solidFill>
                <a:latin typeface="Roboto"/>
                <a:ea typeface="Roboto"/>
                <a:cs typeface="Roboto"/>
                <a:sym typeface="Roboto"/>
                <a:hlinkClick r:id="rId7"/>
              </a:rPr>
              <a:t>https://www.javatpoint.com/k-nearest-neighbor-algorithm-for-machine-learning</a:t>
            </a:r>
            <a:endParaRPr>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286" name="Shape 286"/>
        <p:cNvGrpSpPr/>
        <p:nvPr/>
      </p:nvGrpSpPr>
      <p:grpSpPr>
        <a:xfrm>
          <a:off x="0" y="0"/>
          <a:ext cx="0" cy="0"/>
          <a:chOff x="0" y="0"/>
          <a:chExt cx="0" cy="0"/>
        </a:xfrm>
      </p:grpSpPr>
      <p:sp>
        <p:nvSpPr>
          <p:cNvPr id="287" name="Google Shape;287;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Thanks</a:t>
            </a:r>
            <a:endParaRPr/>
          </a:p>
        </p:txBody>
      </p:sp>
      <p:sp>
        <p:nvSpPr>
          <p:cNvPr id="288" name="Google Shape;288;p46"/>
          <p:cNvSpPr txBox="1"/>
          <p:nvPr/>
        </p:nvSpPr>
        <p:spPr>
          <a:xfrm>
            <a:off x="258250" y="2625575"/>
            <a:ext cx="1635600" cy="9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2"/>
                </a:solidFill>
                <a:latin typeface="Roboto"/>
                <a:ea typeface="Roboto"/>
                <a:cs typeface="Roboto"/>
                <a:sym typeface="Roboto"/>
              </a:rPr>
              <a:t>Aniruddh Bhagwat </a:t>
            </a:r>
            <a:endParaRPr b="1" sz="1800">
              <a:solidFill>
                <a:schemeClr val="lt2"/>
              </a:solidFill>
              <a:latin typeface="Roboto"/>
              <a:ea typeface="Roboto"/>
              <a:cs typeface="Roboto"/>
              <a:sym typeface="Roboto"/>
            </a:endParaRPr>
          </a:p>
          <a:p>
            <a:pPr indent="0" lvl="0" marL="0" rtl="0" algn="ctr">
              <a:spcBef>
                <a:spcPts val="0"/>
              </a:spcBef>
              <a:spcAft>
                <a:spcPts val="0"/>
              </a:spcAft>
              <a:buNone/>
            </a:pPr>
            <a:r>
              <a:rPr lang="en-GB" sz="1800">
                <a:solidFill>
                  <a:schemeClr val="lt2"/>
                </a:solidFill>
                <a:latin typeface="Roboto"/>
                <a:ea typeface="Roboto"/>
                <a:cs typeface="Roboto"/>
                <a:sym typeface="Roboto"/>
              </a:rPr>
              <a:t>405B005</a:t>
            </a:r>
            <a:endParaRPr sz="1800">
              <a:solidFill>
                <a:schemeClr val="lt2"/>
              </a:solidFill>
              <a:latin typeface="Roboto"/>
              <a:ea typeface="Roboto"/>
              <a:cs typeface="Roboto"/>
              <a:sym typeface="Roboto"/>
            </a:endParaRPr>
          </a:p>
        </p:txBody>
      </p:sp>
      <p:sp>
        <p:nvSpPr>
          <p:cNvPr id="289" name="Google Shape;289;p46"/>
          <p:cNvSpPr txBox="1"/>
          <p:nvPr/>
        </p:nvSpPr>
        <p:spPr>
          <a:xfrm>
            <a:off x="2488675" y="2571775"/>
            <a:ext cx="1635600" cy="9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2"/>
                </a:solidFill>
                <a:latin typeface="Roboto"/>
                <a:ea typeface="Roboto"/>
                <a:cs typeface="Roboto"/>
                <a:sym typeface="Roboto"/>
              </a:rPr>
              <a:t>Manav Chouhan</a:t>
            </a:r>
            <a:r>
              <a:rPr lang="en-GB"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0" rtl="0" algn="ctr">
              <a:spcBef>
                <a:spcPts val="0"/>
              </a:spcBef>
              <a:spcAft>
                <a:spcPts val="0"/>
              </a:spcAft>
              <a:buNone/>
            </a:pPr>
            <a:r>
              <a:rPr lang="en-GB" sz="1800">
                <a:solidFill>
                  <a:schemeClr val="lt2"/>
                </a:solidFill>
                <a:latin typeface="Roboto"/>
                <a:ea typeface="Roboto"/>
                <a:cs typeface="Roboto"/>
                <a:sym typeface="Roboto"/>
              </a:rPr>
              <a:t>405B018</a:t>
            </a:r>
            <a:endParaRPr sz="1800">
              <a:solidFill>
                <a:schemeClr val="lt2"/>
              </a:solidFill>
              <a:latin typeface="Roboto"/>
              <a:ea typeface="Roboto"/>
              <a:cs typeface="Roboto"/>
              <a:sym typeface="Roboto"/>
            </a:endParaRPr>
          </a:p>
        </p:txBody>
      </p:sp>
      <p:sp>
        <p:nvSpPr>
          <p:cNvPr id="290" name="Google Shape;290;p46"/>
          <p:cNvSpPr txBox="1"/>
          <p:nvPr/>
        </p:nvSpPr>
        <p:spPr>
          <a:xfrm>
            <a:off x="4719100" y="2571775"/>
            <a:ext cx="1635600" cy="9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2"/>
                </a:solidFill>
                <a:latin typeface="Roboto"/>
                <a:ea typeface="Roboto"/>
                <a:cs typeface="Roboto"/>
                <a:sym typeface="Roboto"/>
              </a:rPr>
              <a:t>Rohit Kshirsagar</a:t>
            </a:r>
            <a:endParaRPr b="1" sz="1800">
              <a:solidFill>
                <a:schemeClr val="lt2"/>
              </a:solidFill>
              <a:latin typeface="Roboto"/>
              <a:ea typeface="Roboto"/>
              <a:cs typeface="Roboto"/>
              <a:sym typeface="Roboto"/>
            </a:endParaRPr>
          </a:p>
          <a:p>
            <a:pPr indent="0" lvl="0" marL="0" rtl="0" algn="ctr">
              <a:spcBef>
                <a:spcPts val="0"/>
              </a:spcBef>
              <a:spcAft>
                <a:spcPts val="0"/>
              </a:spcAft>
              <a:buNone/>
            </a:pPr>
            <a:r>
              <a:rPr lang="en-GB" sz="1800">
                <a:solidFill>
                  <a:schemeClr val="lt2"/>
                </a:solidFill>
                <a:latin typeface="Roboto"/>
                <a:ea typeface="Roboto"/>
                <a:cs typeface="Roboto"/>
                <a:sym typeface="Roboto"/>
              </a:rPr>
              <a:t>405B036</a:t>
            </a:r>
            <a:endParaRPr sz="1800">
              <a:solidFill>
                <a:schemeClr val="lt2"/>
              </a:solidFill>
              <a:latin typeface="Roboto"/>
              <a:ea typeface="Roboto"/>
              <a:cs typeface="Roboto"/>
              <a:sym typeface="Roboto"/>
            </a:endParaRPr>
          </a:p>
        </p:txBody>
      </p:sp>
      <p:sp>
        <p:nvSpPr>
          <p:cNvPr id="291" name="Google Shape;291;p46"/>
          <p:cNvSpPr txBox="1"/>
          <p:nvPr/>
        </p:nvSpPr>
        <p:spPr>
          <a:xfrm>
            <a:off x="6949525" y="2571775"/>
            <a:ext cx="1635600" cy="9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2"/>
                </a:solidFill>
                <a:latin typeface="Roboto"/>
                <a:ea typeface="Roboto"/>
                <a:cs typeface="Roboto"/>
                <a:sym typeface="Roboto"/>
              </a:rPr>
              <a:t>Prashant Kumar</a:t>
            </a:r>
            <a:r>
              <a:rPr lang="en-GB"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0" lvl="0" marL="0" rtl="0" algn="ctr">
              <a:spcBef>
                <a:spcPts val="0"/>
              </a:spcBef>
              <a:spcAft>
                <a:spcPts val="0"/>
              </a:spcAft>
              <a:buNone/>
            </a:pPr>
            <a:r>
              <a:rPr lang="en-GB" sz="1800">
                <a:solidFill>
                  <a:schemeClr val="lt2"/>
                </a:solidFill>
                <a:latin typeface="Roboto"/>
                <a:ea typeface="Roboto"/>
                <a:cs typeface="Roboto"/>
                <a:sym typeface="Roboto"/>
              </a:rPr>
              <a:t>405B049</a:t>
            </a:r>
            <a:endParaRPr sz="1800">
              <a:solidFill>
                <a:schemeClr val="lt2"/>
              </a:solidFill>
              <a:latin typeface="Roboto"/>
              <a:ea typeface="Roboto"/>
              <a:cs typeface="Roboto"/>
              <a:sym typeface="Roboto"/>
            </a:endParaRPr>
          </a:p>
        </p:txBody>
      </p:sp>
      <p:sp>
        <p:nvSpPr>
          <p:cNvPr id="292" name="Google Shape;292;p46"/>
          <p:cNvSpPr txBox="1"/>
          <p:nvPr/>
        </p:nvSpPr>
        <p:spPr>
          <a:xfrm>
            <a:off x="3496200" y="3583163"/>
            <a:ext cx="2173500" cy="54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100">
                <a:solidFill>
                  <a:schemeClr val="lt2"/>
                </a:solidFill>
                <a:latin typeface="Roboto"/>
                <a:ea typeface="Roboto"/>
                <a:cs typeface="Roboto"/>
                <a:sym typeface="Roboto"/>
              </a:rPr>
              <a:t>BE - II (Computer)</a:t>
            </a:r>
            <a:endParaRPr b="1" sz="21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What is Diabetes?</a:t>
            </a:r>
            <a:endParaRPr/>
          </a:p>
        </p:txBody>
      </p:sp>
      <p:sp>
        <p:nvSpPr>
          <p:cNvPr id="88" name="Google Shape;88;p16"/>
          <p:cNvSpPr txBox="1"/>
          <p:nvPr>
            <p:ph idx="1" type="body"/>
          </p:nvPr>
        </p:nvSpPr>
        <p:spPr>
          <a:xfrm>
            <a:off x="471900" y="19022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100"/>
              <a:t>Diabetes</a:t>
            </a:r>
            <a:r>
              <a:rPr lang="en-GB" sz="2000"/>
              <a:t> is a group of </a:t>
            </a:r>
            <a:r>
              <a:rPr lang="en-GB" sz="2000"/>
              <a:t>metabolic disorders</a:t>
            </a:r>
            <a:r>
              <a:rPr lang="en-GB" sz="2000"/>
              <a:t> characterized by a </a:t>
            </a:r>
            <a:r>
              <a:rPr b="1" lang="en-GB" sz="2100"/>
              <a:t>high blood sugar level</a:t>
            </a:r>
            <a:r>
              <a:rPr lang="en-GB" sz="2000"/>
              <a:t> over a prolonged period of time. Symptoms often include frequent </a:t>
            </a:r>
            <a:r>
              <a:rPr b="1" lang="en-GB" sz="2100"/>
              <a:t>urination, increased thirst, and increased appetite</a:t>
            </a:r>
            <a:r>
              <a:rPr lang="en-GB" sz="2000"/>
              <a:t>. If left untreated, diabetes can cause many complications.</a:t>
            </a:r>
            <a:endParaRPr sz="2000"/>
          </a:p>
        </p:txBody>
      </p:sp>
      <p:sp>
        <p:nvSpPr>
          <p:cNvPr id="89" name="Google Shape;89;p16"/>
          <p:cNvSpPr txBox="1"/>
          <p:nvPr/>
        </p:nvSpPr>
        <p:spPr>
          <a:xfrm>
            <a:off x="499850" y="3927500"/>
            <a:ext cx="9324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latin typeface="Roboto"/>
                <a:ea typeface="Roboto"/>
                <a:cs typeface="Roboto"/>
                <a:sym typeface="Roboto"/>
              </a:rPr>
              <a:t>Glucose Increase</a:t>
            </a:r>
            <a:endParaRPr>
              <a:solidFill>
                <a:schemeClr val="lt2"/>
              </a:solidFill>
              <a:latin typeface="Roboto"/>
              <a:ea typeface="Roboto"/>
              <a:cs typeface="Roboto"/>
              <a:sym typeface="Roboto"/>
            </a:endParaRPr>
          </a:p>
        </p:txBody>
      </p:sp>
      <p:sp>
        <p:nvSpPr>
          <p:cNvPr id="90" name="Google Shape;90;p16"/>
          <p:cNvSpPr/>
          <p:nvPr/>
        </p:nvSpPr>
        <p:spPr>
          <a:xfrm>
            <a:off x="1613238" y="4110663"/>
            <a:ext cx="544800" cy="1989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6"/>
          <p:cNvPicPr preferRelativeResize="0"/>
          <p:nvPr/>
        </p:nvPicPr>
        <p:blipFill>
          <a:blip r:embed="rId3">
            <a:alphaModFix/>
          </a:blip>
          <a:stretch>
            <a:fillRect/>
          </a:stretch>
        </p:blipFill>
        <p:spPr>
          <a:xfrm>
            <a:off x="2339038" y="3725025"/>
            <a:ext cx="1277375" cy="970175"/>
          </a:xfrm>
          <a:prstGeom prst="rect">
            <a:avLst/>
          </a:prstGeom>
          <a:noFill/>
          <a:ln>
            <a:noFill/>
          </a:ln>
        </p:spPr>
      </p:pic>
      <p:sp>
        <p:nvSpPr>
          <p:cNvPr id="92" name="Google Shape;92;p16"/>
          <p:cNvSpPr/>
          <p:nvPr/>
        </p:nvSpPr>
        <p:spPr>
          <a:xfrm>
            <a:off x="3797388" y="4110675"/>
            <a:ext cx="544800" cy="1989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6"/>
          <p:cNvPicPr preferRelativeResize="0"/>
          <p:nvPr/>
        </p:nvPicPr>
        <p:blipFill>
          <a:blip r:embed="rId4">
            <a:alphaModFix/>
          </a:blip>
          <a:stretch>
            <a:fillRect/>
          </a:stretch>
        </p:blipFill>
        <p:spPr>
          <a:xfrm>
            <a:off x="4578525" y="3873450"/>
            <a:ext cx="1570625" cy="821750"/>
          </a:xfrm>
          <a:prstGeom prst="rect">
            <a:avLst/>
          </a:prstGeom>
          <a:noFill/>
          <a:ln>
            <a:noFill/>
          </a:ln>
        </p:spPr>
      </p:pic>
      <p:sp>
        <p:nvSpPr>
          <p:cNvPr id="94" name="Google Shape;94;p16"/>
          <p:cNvSpPr/>
          <p:nvPr/>
        </p:nvSpPr>
        <p:spPr>
          <a:xfrm>
            <a:off x="6201550" y="4110663"/>
            <a:ext cx="544800" cy="1989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6861475" y="3858063"/>
            <a:ext cx="7542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latin typeface="Roboto"/>
                <a:ea typeface="Roboto"/>
                <a:cs typeface="Roboto"/>
                <a:sym typeface="Roboto"/>
              </a:rPr>
              <a:t>Acts on cells</a:t>
            </a:r>
            <a:endParaRPr>
              <a:solidFill>
                <a:schemeClr val="lt2"/>
              </a:solidFill>
              <a:latin typeface="Roboto"/>
              <a:ea typeface="Roboto"/>
              <a:cs typeface="Roboto"/>
              <a:sym typeface="Roboto"/>
            </a:endParaRPr>
          </a:p>
        </p:txBody>
      </p:sp>
      <p:sp>
        <p:nvSpPr>
          <p:cNvPr id="96" name="Google Shape;96;p16"/>
          <p:cNvSpPr txBox="1"/>
          <p:nvPr/>
        </p:nvSpPr>
        <p:spPr>
          <a:xfrm>
            <a:off x="7887950" y="3908325"/>
            <a:ext cx="10848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latin typeface="Roboto"/>
                <a:ea typeface="Roboto"/>
                <a:cs typeface="Roboto"/>
                <a:sym typeface="Roboto"/>
              </a:rPr>
              <a:t>Glucose Decreases</a:t>
            </a:r>
            <a:endParaRPr>
              <a:solidFill>
                <a:schemeClr val="lt2"/>
              </a:solidFill>
              <a:latin typeface="Roboto"/>
              <a:ea typeface="Roboto"/>
              <a:cs typeface="Roboto"/>
              <a:sym typeface="Roboto"/>
            </a:endParaRPr>
          </a:p>
        </p:txBody>
      </p:sp>
      <p:sp>
        <p:nvSpPr>
          <p:cNvPr id="97" name="Google Shape;97;p16"/>
          <p:cNvSpPr/>
          <p:nvPr/>
        </p:nvSpPr>
        <p:spPr>
          <a:xfrm>
            <a:off x="7401500" y="4110673"/>
            <a:ext cx="544800" cy="1989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10800000">
            <a:off x="3341650" y="4562175"/>
            <a:ext cx="5028300" cy="198900"/>
          </a:xfrm>
          <a:prstGeom prst="bentArrow">
            <a:avLst>
              <a:gd fmla="val 25000" name="adj1"/>
              <a:gd fmla="val 25000" name="adj2"/>
              <a:gd fmla="val 25000" name="adj3"/>
              <a:gd fmla="val 43750" name="adj4"/>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nvSpPr>
        <p:spPr>
          <a:xfrm>
            <a:off x="711950" y="893250"/>
            <a:ext cx="7855200" cy="16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chemeClr val="lt2"/>
                </a:solidFill>
                <a:latin typeface="Roboto"/>
                <a:ea typeface="Roboto"/>
                <a:cs typeface="Roboto"/>
                <a:sym typeface="Roboto"/>
              </a:rPr>
              <a:t>Glucose Level:</a:t>
            </a:r>
            <a:endParaRPr b="1" sz="1900">
              <a:solidFill>
                <a:schemeClr val="lt2"/>
              </a:solidFill>
              <a:latin typeface="Roboto"/>
              <a:ea typeface="Roboto"/>
              <a:cs typeface="Roboto"/>
              <a:sym typeface="Roboto"/>
            </a:endParaRPr>
          </a:p>
          <a:p>
            <a:pPr indent="0" lvl="0" marL="0" rtl="0" algn="l">
              <a:spcBef>
                <a:spcPts val="0"/>
              </a:spcBef>
              <a:spcAft>
                <a:spcPts val="0"/>
              </a:spcAft>
              <a:buNone/>
            </a:pPr>
            <a:r>
              <a:t/>
            </a:r>
            <a:endParaRPr b="1" sz="1900">
              <a:solidFill>
                <a:schemeClr val="lt2"/>
              </a:solidFill>
              <a:latin typeface="Roboto"/>
              <a:ea typeface="Roboto"/>
              <a:cs typeface="Roboto"/>
              <a:sym typeface="Roboto"/>
            </a:endParaRPr>
          </a:p>
          <a:p>
            <a:pPr indent="0" lvl="0" marL="0" rtl="0" algn="l">
              <a:spcBef>
                <a:spcPts val="0"/>
              </a:spcBef>
              <a:spcAft>
                <a:spcPts val="0"/>
              </a:spcAft>
              <a:buNone/>
            </a:pPr>
            <a:r>
              <a:rPr b="1" lang="en-GB">
                <a:solidFill>
                  <a:schemeClr val="lt2"/>
                </a:solidFill>
                <a:latin typeface="Roboto"/>
                <a:ea typeface="Roboto"/>
                <a:cs typeface="Roboto"/>
                <a:sym typeface="Roboto"/>
              </a:rPr>
              <a:t> </a:t>
            </a:r>
            <a:r>
              <a:rPr lang="en-GB">
                <a:solidFill>
                  <a:schemeClr val="lt2"/>
                </a:solidFill>
                <a:latin typeface="Roboto"/>
                <a:ea typeface="Roboto"/>
                <a:cs typeface="Roboto"/>
                <a:sym typeface="Roboto"/>
              </a:rPr>
              <a:t>A glucose level of less than </a:t>
            </a:r>
            <a:r>
              <a:rPr b="1" lang="en-GB">
                <a:solidFill>
                  <a:schemeClr val="lt2"/>
                </a:solidFill>
                <a:latin typeface="Roboto"/>
                <a:ea typeface="Roboto"/>
                <a:cs typeface="Roboto"/>
                <a:sym typeface="Roboto"/>
              </a:rPr>
              <a:t>140 mg/dL</a:t>
            </a:r>
            <a:r>
              <a:rPr lang="en-GB">
                <a:solidFill>
                  <a:schemeClr val="lt2"/>
                </a:solidFill>
                <a:latin typeface="Roboto"/>
                <a:ea typeface="Roboto"/>
                <a:cs typeface="Roboto"/>
                <a:sym typeface="Roboto"/>
              </a:rPr>
              <a:t> (7.8 mmol/L) is normal. A reading of </a:t>
            </a:r>
            <a:r>
              <a:rPr b="1" lang="en-GB">
                <a:solidFill>
                  <a:schemeClr val="lt2"/>
                </a:solidFill>
                <a:latin typeface="Roboto"/>
                <a:ea typeface="Roboto"/>
                <a:cs typeface="Roboto"/>
                <a:sym typeface="Roboto"/>
              </a:rPr>
              <a:t>more than 200 </a:t>
            </a:r>
            <a:r>
              <a:rPr lang="en-GB">
                <a:solidFill>
                  <a:schemeClr val="lt2"/>
                </a:solidFill>
                <a:latin typeface="Roboto"/>
                <a:ea typeface="Roboto"/>
                <a:cs typeface="Roboto"/>
                <a:sym typeface="Roboto"/>
              </a:rPr>
              <a:t>mg/dL (11.1 mmol/L) </a:t>
            </a:r>
            <a:r>
              <a:rPr b="1" lang="en-GB">
                <a:solidFill>
                  <a:schemeClr val="lt2"/>
                </a:solidFill>
                <a:latin typeface="Roboto"/>
                <a:ea typeface="Roboto"/>
                <a:cs typeface="Roboto"/>
                <a:sym typeface="Roboto"/>
              </a:rPr>
              <a:t>after two hours indicates diabetes</a:t>
            </a:r>
            <a:r>
              <a:rPr lang="en-GB">
                <a:solidFill>
                  <a:schemeClr val="lt2"/>
                </a:solidFill>
                <a:latin typeface="Roboto"/>
                <a:ea typeface="Roboto"/>
                <a:cs typeface="Roboto"/>
                <a:sym typeface="Roboto"/>
              </a:rPr>
              <a:t>. A reading between </a:t>
            </a:r>
            <a:r>
              <a:rPr b="1" lang="en-GB">
                <a:solidFill>
                  <a:schemeClr val="lt2"/>
                </a:solidFill>
                <a:latin typeface="Roboto"/>
                <a:ea typeface="Roboto"/>
                <a:cs typeface="Roboto"/>
                <a:sym typeface="Roboto"/>
              </a:rPr>
              <a:t>140 and 199 mg/dL</a:t>
            </a:r>
            <a:r>
              <a:rPr lang="en-GB">
                <a:solidFill>
                  <a:schemeClr val="lt2"/>
                </a:solidFill>
                <a:latin typeface="Roboto"/>
                <a:ea typeface="Roboto"/>
                <a:cs typeface="Roboto"/>
                <a:sym typeface="Roboto"/>
              </a:rPr>
              <a:t> (7.8 mmol/L and 11.0 mmol/L) indicates </a:t>
            </a:r>
            <a:r>
              <a:rPr b="1" lang="en-GB">
                <a:solidFill>
                  <a:schemeClr val="lt2"/>
                </a:solidFill>
                <a:latin typeface="Roboto"/>
                <a:ea typeface="Roboto"/>
                <a:cs typeface="Roboto"/>
                <a:sym typeface="Roboto"/>
              </a:rPr>
              <a:t>prediabetes</a:t>
            </a:r>
            <a:r>
              <a:rPr lang="en-GB">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
        <p:nvSpPr>
          <p:cNvPr id="104" name="Google Shape;104;p17"/>
          <p:cNvSpPr txBox="1"/>
          <p:nvPr/>
        </p:nvSpPr>
        <p:spPr>
          <a:xfrm>
            <a:off x="711950" y="2571750"/>
            <a:ext cx="7855200" cy="16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chemeClr val="lt2"/>
                </a:solidFill>
                <a:latin typeface="Roboto"/>
                <a:ea typeface="Roboto"/>
                <a:cs typeface="Roboto"/>
                <a:sym typeface="Roboto"/>
              </a:rPr>
              <a:t>BMI</a:t>
            </a:r>
            <a:r>
              <a:rPr b="1" lang="en-GB" sz="1900">
                <a:solidFill>
                  <a:schemeClr val="lt2"/>
                </a:solidFill>
                <a:latin typeface="Roboto"/>
                <a:ea typeface="Roboto"/>
                <a:cs typeface="Roboto"/>
                <a:sym typeface="Roboto"/>
              </a:rPr>
              <a:t>:</a:t>
            </a:r>
            <a:endParaRPr b="1" sz="1900">
              <a:solidFill>
                <a:schemeClr val="lt2"/>
              </a:solidFill>
              <a:latin typeface="Roboto"/>
              <a:ea typeface="Roboto"/>
              <a:cs typeface="Roboto"/>
              <a:sym typeface="Roboto"/>
            </a:endParaRPr>
          </a:p>
          <a:p>
            <a:pPr indent="0" lvl="0" marL="0" rtl="0" algn="l">
              <a:spcBef>
                <a:spcPts val="0"/>
              </a:spcBef>
              <a:spcAft>
                <a:spcPts val="0"/>
              </a:spcAft>
              <a:buNone/>
            </a:pPr>
            <a:r>
              <a:rPr lang="en-GB">
                <a:solidFill>
                  <a:schemeClr val="lt2"/>
                </a:solidFill>
                <a:latin typeface="Roboto"/>
                <a:ea typeface="Roboto"/>
                <a:cs typeface="Roboto"/>
                <a:sym typeface="Roboto"/>
              </a:rPr>
              <a:t>Adult Body Mass Index (BMI) If your BMI is </a:t>
            </a:r>
            <a:r>
              <a:rPr b="1" lang="en-GB">
                <a:solidFill>
                  <a:schemeClr val="lt2"/>
                </a:solidFill>
                <a:latin typeface="Roboto"/>
                <a:ea typeface="Roboto"/>
                <a:cs typeface="Roboto"/>
                <a:sym typeface="Roboto"/>
              </a:rPr>
              <a:t>less than 18.5</a:t>
            </a:r>
            <a:r>
              <a:rPr lang="en-GB">
                <a:solidFill>
                  <a:schemeClr val="lt2"/>
                </a:solidFill>
                <a:latin typeface="Roboto"/>
                <a:ea typeface="Roboto"/>
                <a:cs typeface="Roboto"/>
                <a:sym typeface="Roboto"/>
              </a:rPr>
              <a:t>, it falls within the </a:t>
            </a:r>
            <a:r>
              <a:rPr b="1" lang="en-GB">
                <a:solidFill>
                  <a:schemeClr val="lt2"/>
                </a:solidFill>
                <a:latin typeface="Roboto"/>
                <a:ea typeface="Roboto"/>
                <a:cs typeface="Roboto"/>
                <a:sym typeface="Roboto"/>
              </a:rPr>
              <a:t>underweight</a:t>
            </a:r>
            <a:r>
              <a:rPr lang="en-GB">
                <a:solidFill>
                  <a:schemeClr val="lt2"/>
                </a:solidFill>
                <a:latin typeface="Roboto"/>
                <a:ea typeface="Roboto"/>
                <a:cs typeface="Roboto"/>
                <a:sym typeface="Roboto"/>
              </a:rPr>
              <a:t> range. If your BMI is </a:t>
            </a:r>
            <a:r>
              <a:rPr b="1" lang="en-GB">
                <a:solidFill>
                  <a:schemeClr val="lt2"/>
                </a:solidFill>
                <a:latin typeface="Roboto"/>
                <a:ea typeface="Roboto"/>
                <a:cs typeface="Roboto"/>
                <a:sym typeface="Roboto"/>
              </a:rPr>
              <a:t>18.5 to &lt;25</a:t>
            </a:r>
            <a:r>
              <a:rPr lang="en-GB">
                <a:solidFill>
                  <a:schemeClr val="lt2"/>
                </a:solidFill>
                <a:latin typeface="Roboto"/>
                <a:ea typeface="Roboto"/>
                <a:cs typeface="Roboto"/>
                <a:sym typeface="Roboto"/>
              </a:rPr>
              <a:t>, it falls within the </a:t>
            </a:r>
            <a:r>
              <a:rPr b="1" lang="en-GB">
                <a:solidFill>
                  <a:schemeClr val="lt2"/>
                </a:solidFill>
                <a:latin typeface="Roboto"/>
                <a:ea typeface="Roboto"/>
                <a:cs typeface="Roboto"/>
                <a:sym typeface="Roboto"/>
              </a:rPr>
              <a:t>normal</a:t>
            </a:r>
            <a:r>
              <a:rPr lang="en-GB">
                <a:solidFill>
                  <a:schemeClr val="lt2"/>
                </a:solidFill>
                <a:latin typeface="Roboto"/>
                <a:ea typeface="Roboto"/>
                <a:cs typeface="Roboto"/>
                <a:sym typeface="Roboto"/>
              </a:rPr>
              <a:t>. If your BMI is </a:t>
            </a:r>
            <a:r>
              <a:rPr b="1" lang="en-GB">
                <a:solidFill>
                  <a:schemeClr val="lt2"/>
                </a:solidFill>
                <a:latin typeface="Roboto"/>
                <a:ea typeface="Roboto"/>
                <a:cs typeface="Roboto"/>
                <a:sym typeface="Roboto"/>
              </a:rPr>
              <a:t>25.0 to &lt;30</a:t>
            </a:r>
            <a:r>
              <a:rPr lang="en-GB">
                <a:solidFill>
                  <a:schemeClr val="lt2"/>
                </a:solidFill>
                <a:latin typeface="Roboto"/>
                <a:ea typeface="Roboto"/>
                <a:cs typeface="Roboto"/>
                <a:sym typeface="Roboto"/>
              </a:rPr>
              <a:t>, it falls within the </a:t>
            </a:r>
            <a:r>
              <a:rPr b="1" lang="en-GB">
                <a:solidFill>
                  <a:schemeClr val="lt2"/>
                </a:solidFill>
                <a:latin typeface="Roboto"/>
                <a:ea typeface="Roboto"/>
                <a:cs typeface="Roboto"/>
                <a:sym typeface="Roboto"/>
              </a:rPr>
              <a:t>overweight range</a:t>
            </a:r>
            <a:r>
              <a:rPr lang="en-GB">
                <a:solidFill>
                  <a:schemeClr val="lt2"/>
                </a:solidFill>
                <a:latin typeface="Roboto"/>
                <a:ea typeface="Roboto"/>
                <a:cs typeface="Roboto"/>
                <a:sym typeface="Roboto"/>
              </a:rPr>
              <a:t>. If your BMI is 30.0 or higher, it falls within the </a:t>
            </a:r>
            <a:r>
              <a:rPr b="1" lang="en-GB">
                <a:solidFill>
                  <a:schemeClr val="lt2"/>
                </a:solidFill>
                <a:latin typeface="Roboto"/>
                <a:ea typeface="Roboto"/>
                <a:cs typeface="Roboto"/>
                <a:sym typeface="Roboto"/>
              </a:rPr>
              <a:t>obese range</a:t>
            </a:r>
            <a:r>
              <a:rPr lang="en-GB">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pic>
        <p:nvPicPr>
          <p:cNvPr id="105" name="Google Shape;105;p17"/>
          <p:cNvPicPr preferRelativeResize="0"/>
          <p:nvPr/>
        </p:nvPicPr>
        <p:blipFill>
          <a:blip r:embed="rId3">
            <a:alphaModFix/>
          </a:blip>
          <a:stretch>
            <a:fillRect/>
          </a:stretch>
        </p:blipFill>
        <p:spPr>
          <a:xfrm>
            <a:off x="6811375" y="89300"/>
            <a:ext cx="1917850" cy="1277175"/>
          </a:xfrm>
          <a:prstGeom prst="rect">
            <a:avLst/>
          </a:prstGeom>
          <a:noFill/>
          <a:ln>
            <a:noFill/>
          </a:ln>
        </p:spPr>
      </p:pic>
      <p:pic>
        <p:nvPicPr>
          <p:cNvPr id="106" name="Google Shape;106;p17"/>
          <p:cNvPicPr preferRelativeResize="0"/>
          <p:nvPr/>
        </p:nvPicPr>
        <p:blipFill>
          <a:blip r:embed="rId4">
            <a:alphaModFix/>
          </a:blip>
          <a:stretch>
            <a:fillRect/>
          </a:stretch>
        </p:blipFill>
        <p:spPr>
          <a:xfrm>
            <a:off x="6618250" y="3614474"/>
            <a:ext cx="2110975" cy="143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10" name="Shape 110"/>
        <p:cNvGrpSpPr/>
        <p:nvPr/>
      </p:nvGrpSpPr>
      <p:grpSpPr>
        <a:xfrm>
          <a:off x="0" y="0"/>
          <a:ext cx="0" cy="0"/>
          <a:chOff x="0" y="0"/>
          <a:chExt cx="0" cy="0"/>
        </a:xfrm>
      </p:grpSpPr>
      <p:sp>
        <p:nvSpPr>
          <p:cNvPr id="111" name="Google Shape;111;p18"/>
          <p:cNvSpPr txBox="1"/>
          <p:nvPr>
            <p:ph type="title"/>
          </p:nvPr>
        </p:nvSpPr>
        <p:spPr>
          <a:xfrm>
            <a:off x="299400" y="1948450"/>
            <a:ext cx="2808000" cy="144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Hardware &amp; Software Requirements</a:t>
            </a:r>
            <a:endParaRPr/>
          </a:p>
        </p:txBody>
      </p:sp>
      <p:sp>
        <p:nvSpPr>
          <p:cNvPr id="112" name="Google Shape;112;p18"/>
          <p:cNvSpPr txBox="1"/>
          <p:nvPr>
            <p:ph idx="1" type="body"/>
          </p:nvPr>
        </p:nvSpPr>
        <p:spPr>
          <a:xfrm>
            <a:off x="4179750" y="1245825"/>
            <a:ext cx="39387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lt2"/>
                </a:solidFill>
                <a:latin typeface="Arial"/>
                <a:ea typeface="Arial"/>
                <a:cs typeface="Arial"/>
                <a:sym typeface="Arial"/>
              </a:rPr>
              <a:t>Processors : Intel Atom Or higher</a:t>
            </a:r>
            <a:endParaRPr sz="2000">
              <a:solidFill>
                <a:schemeClr val="lt2"/>
              </a:solidFill>
              <a:latin typeface="Arial"/>
              <a:ea typeface="Arial"/>
              <a:cs typeface="Arial"/>
              <a:sym typeface="Arial"/>
            </a:endParaRPr>
          </a:p>
          <a:p>
            <a:pPr indent="0" lvl="0" marL="0" rtl="0" algn="l">
              <a:spcBef>
                <a:spcPts val="1600"/>
              </a:spcBef>
              <a:spcAft>
                <a:spcPts val="0"/>
              </a:spcAft>
              <a:buNone/>
            </a:pPr>
            <a:r>
              <a:rPr lang="en-GB" sz="2000">
                <a:solidFill>
                  <a:schemeClr val="lt2"/>
                </a:solidFill>
                <a:latin typeface="Arial"/>
                <a:ea typeface="Arial"/>
                <a:cs typeface="Arial"/>
                <a:sym typeface="Arial"/>
              </a:rPr>
              <a:t>Operating system : Windows 7 and Later, linux, MacOS . </a:t>
            </a:r>
            <a:endParaRPr sz="2000">
              <a:solidFill>
                <a:schemeClr val="lt2"/>
              </a:solidFill>
              <a:latin typeface="Arial"/>
              <a:ea typeface="Arial"/>
              <a:cs typeface="Arial"/>
              <a:sym typeface="Arial"/>
            </a:endParaRPr>
          </a:p>
          <a:p>
            <a:pPr indent="0" lvl="0" marL="0" rtl="0" algn="l">
              <a:spcBef>
                <a:spcPts val="1600"/>
              </a:spcBef>
              <a:spcAft>
                <a:spcPts val="1600"/>
              </a:spcAft>
              <a:buNone/>
            </a:pPr>
            <a:r>
              <a:rPr lang="en-GB" sz="2000">
                <a:solidFill>
                  <a:schemeClr val="lt2"/>
                </a:solidFill>
                <a:latin typeface="Arial"/>
                <a:ea typeface="Arial"/>
                <a:cs typeface="Arial"/>
                <a:sym typeface="Arial"/>
              </a:rPr>
              <a:t>Python Version 2.7.x or later </a:t>
            </a:r>
            <a:r>
              <a:rPr lang="en-GB" sz="2000">
                <a:solidFill>
                  <a:schemeClr val="lt2"/>
                </a:solidFill>
                <a:latin typeface="Arial"/>
                <a:ea typeface="Arial"/>
                <a:cs typeface="Arial"/>
                <a:sym typeface="Arial"/>
              </a:rPr>
              <a:t>with pre-installed libraries here </a:t>
            </a:r>
            <a:r>
              <a:rPr lang="en-GB" sz="1800">
                <a:solidFill>
                  <a:schemeClr val="lt2"/>
                </a:solidFill>
                <a:latin typeface="Arial"/>
                <a:ea typeface="Arial"/>
                <a:cs typeface="Arial"/>
                <a:sym typeface="Arial"/>
              </a:rPr>
              <a:t>numpy, pandas,scikit-learn, flask, selenium, unittest </a:t>
            </a:r>
            <a:endParaRPr sz="10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16" name="Shape 116"/>
        <p:cNvGrpSpPr/>
        <p:nvPr/>
      </p:nvGrpSpPr>
      <p:grpSpPr>
        <a:xfrm>
          <a:off x="0" y="0"/>
          <a:ext cx="0" cy="0"/>
          <a:chOff x="0" y="0"/>
          <a:chExt cx="0" cy="0"/>
        </a:xfrm>
      </p:grpSpPr>
      <p:sp>
        <p:nvSpPr>
          <p:cNvPr id="117" name="Google Shape;11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Methodology</a:t>
            </a:r>
            <a:endParaRPr/>
          </a:p>
        </p:txBody>
      </p:sp>
      <p:sp>
        <p:nvSpPr>
          <p:cNvPr id="118" name="Google Shape;118;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sz="1900"/>
              <a:t>Data gathering and Importing libraries</a:t>
            </a:r>
            <a:r>
              <a:rPr b="1" lang="en-GB"/>
              <a:t>:</a:t>
            </a:r>
            <a:r>
              <a:rPr lang="en-GB"/>
              <a:t> We used data set from </a:t>
            </a:r>
            <a:r>
              <a:rPr lang="en-GB" u="sng">
                <a:solidFill>
                  <a:schemeClr val="hlink"/>
                </a:solidFill>
                <a:hlinkClick r:id="rId3"/>
              </a:rPr>
              <a:t>here</a:t>
            </a:r>
            <a:r>
              <a:rPr lang="en-GB"/>
              <a:t>, it is a csv file which includes </a:t>
            </a:r>
            <a:r>
              <a:rPr b="1" lang="en-GB"/>
              <a:t>Blood Pressure, Glucose, Insulin, BMI</a:t>
            </a:r>
            <a:r>
              <a:rPr lang="en-GB"/>
              <a:t> as fields. We use </a:t>
            </a:r>
            <a:r>
              <a:rPr b="1" lang="en-GB"/>
              <a:t>numpy</a:t>
            </a:r>
            <a:r>
              <a:rPr lang="en-GB"/>
              <a:t> for linear algebra operations, </a:t>
            </a:r>
            <a:r>
              <a:rPr b="1" lang="en-GB"/>
              <a:t>pandas</a:t>
            </a:r>
            <a:r>
              <a:rPr lang="en-GB"/>
              <a:t> for using data frames, </a:t>
            </a:r>
            <a:r>
              <a:rPr b="1" lang="en-GB"/>
              <a:t>matplotlib and seaborn</a:t>
            </a:r>
            <a:r>
              <a:rPr lang="en-GB"/>
              <a:t> for plotting graphs.</a:t>
            </a:r>
            <a:endParaRPr/>
          </a:p>
          <a:p>
            <a:pPr indent="-349250" lvl="0" marL="457200" rtl="0" algn="l">
              <a:spcBef>
                <a:spcPts val="0"/>
              </a:spcBef>
              <a:spcAft>
                <a:spcPts val="0"/>
              </a:spcAft>
              <a:buSzPts val="1900"/>
              <a:buAutoNum type="arabicPeriod"/>
            </a:pPr>
            <a:r>
              <a:rPr b="1" lang="en-GB" sz="1900"/>
              <a:t>Descriptive Analysis: </a:t>
            </a:r>
            <a:r>
              <a:rPr lang="en-GB"/>
              <a:t>S</a:t>
            </a:r>
            <a:r>
              <a:rPr lang="en-GB"/>
              <a:t>ome features eg. Insulin, Glucose had zero values. Keeping values in int/float form.</a:t>
            </a:r>
            <a:r>
              <a:rPr lang="en-GB"/>
              <a:t> There are zero NaN entries.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24" name="Google Shape;124;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3. </a:t>
            </a:r>
            <a:r>
              <a:rPr b="1" lang="en-GB" sz="1900"/>
              <a:t>Data Visualizations:</a:t>
            </a:r>
            <a:r>
              <a:rPr lang="en-GB"/>
              <a:t> Plotting data wrt every column eg. in fig. 0 = Non Diabetic, 1 = Diabetic.</a:t>
            </a:r>
            <a:endParaRPr/>
          </a:p>
        </p:txBody>
      </p:sp>
      <p:pic>
        <p:nvPicPr>
          <p:cNvPr id="125" name="Google Shape;125;p20"/>
          <p:cNvPicPr preferRelativeResize="0"/>
          <p:nvPr/>
        </p:nvPicPr>
        <p:blipFill>
          <a:blip r:embed="rId3">
            <a:alphaModFix/>
          </a:blip>
          <a:stretch>
            <a:fillRect/>
          </a:stretch>
        </p:blipFill>
        <p:spPr>
          <a:xfrm>
            <a:off x="2732263" y="2679350"/>
            <a:ext cx="3571875" cy="238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4251"/>
        </a:solid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Contd..</a:t>
            </a:r>
            <a:endParaRPr/>
          </a:p>
        </p:txBody>
      </p:sp>
      <p:sp>
        <p:nvSpPr>
          <p:cNvPr id="131" name="Google Shape;131;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a:t>
            </a:r>
            <a:r>
              <a:rPr b="1" lang="en-GB" sz="1900"/>
              <a:t>Data Preprocessing: </a:t>
            </a:r>
            <a:r>
              <a:rPr lang="en-GB"/>
              <a:t>There were a number of zeroes in the independent dataset(dataset_X) hence we replaced those values with the mean.Glucose, Insulin, Age and BMI are highly correlated with the outcome. So, we select these features as X and the outcome as Y. The dataset is then split using train_test_split with an 80:20 ratio.</a:t>
            </a:r>
            <a:endParaRPr/>
          </a:p>
          <a:p>
            <a:pPr indent="0" lvl="0" marL="0" rtl="0" algn="l">
              <a:spcBef>
                <a:spcPts val="1600"/>
              </a:spcBef>
              <a:spcAft>
                <a:spcPts val="1600"/>
              </a:spcAft>
              <a:buNone/>
            </a:pPr>
            <a:r>
              <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