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Raleway"/>
      <p:regular r:id="rId35"/>
      <p:bold r:id="rId36"/>
      <p:italic r:id="rId37"/>
      <p:boldItalic r:id="rId38"/>
    </p:embeddedFont>
    <p:embeddedFont>
      <p:font typeface="Source Sans Pr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SourceSansPro-bold.fntdata"/><Relationship Id="rId20" Type="http://schemas.openxmlformats.org/officeDocument/2006/relationships/slide" Target="slides/slide15.xml"/><Relationship Id="rId42" Type="http://schemas.openxmlformats.org/officeDocument/2006/relationships/font" Target="fonts/SourceSansPro-boldItalic.fntdata"/><Relationship Id="rId41" Type="http://schemas.openxmlformats.org/officeDocument/2006/relationships/font" Target="fonts/SourceSansPro-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aleway-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aleway-italic.fntdata"/><Relationship Id="rId14" Type="http://schemas.openxmlformats.org/officeDocument/2006/relationships/slide" Target="slides/slide9.xml"/><Relationship Id="rId36" Type="http://schemas.openxmlformats.org/officeDocument/2006/relationships/font" Target="fonts/Raleway-bold.fntdata"/><Relationship Id="rId17" Type="http://schemas.openxmlformats.org/officeDocument/2006/relationships/slide" Target="slides/slide12.xml"/><Relationship Id="rId39" Type="http://schemas.openxmlformats.org/officeDocument/2006/relationships/font" Target="fonts/SourceSansPro-regular.fntdata"/><Relationship Id="rId16" Type="http://schemas.openxmlformats.org/officeDocument/2006/relationships/slide" Target="slides/slide11.xml"/><Relationship Id="rId38" Type="http://schemas.openxmlformats.org/officeDocument/2006/relationships/font" Target="fonts/Raleway-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de2ba7277f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de2ba7277f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dfb5d068f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dfb5d068f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dd9d3ebb01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dd9d3ebb01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de2ba7277f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de2ba7277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dd9d3ebb01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dd9d3ebb01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dfb5d068f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dfb5d068f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fb5d068f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dfb5d068f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dfb819528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dfb819528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dfb819528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dfb819528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dfb819528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dfb819528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de2ba7277f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de2ba7277f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dfb819528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dfb819528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dfb819528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dfb819528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dfc213070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dfc213070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dfc213070d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dfc213070d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dfb819528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dfb819528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dd9d3ebb01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dd9d3ebb01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dd9d3ebb0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dd9d3ebb0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dd9d3ebb01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dd9d3ebb01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dd9d3ebb01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dd9d3ebb01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dfb819528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dfb819528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de2ba7277f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de2ba7277f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de2ba7277f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de2ba7277f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de2ba7277f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de2ba7277f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de2ba7277f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de2ba7277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dfb5d068f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dfb5d068f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de2ba7277f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de2ba7277f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de2ba7277f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de2ba7277f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6.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2326200" y="264475"/>
            <a:ext cx="6524400" cy="147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Personal Cloud Storage with AES Encryption</a:t>
            </a:r>
            <a:endParaRPr/>
          </a:p>
        </p:txBody>
      </p:sp>
      <p:sp>
        <p:nvSpPr>
          <p:cNvPr id="59" name="Google Shape;59;p13"/>
          <p:cNvSpPr txBox="1"/>
          <p:nvPr>
            <p:ph idx="1" type="subTitle"/>
          </p:nvPr>
        </p:nvSpPr>
        <p:spPr>
          <a:xfrm>
            <a:off x="5681450" y="3471200"/>
            <a:ext cx="3321000" cy="13023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GB">
                <a:solidFill>
                  <a:schemeClr val="lt1"/>
                </a:solidFill>
              </a:rPr>
              <a:t>Aniruddh Bhagwat 405B005</a:t>
            </a:r>
            <a:endParaRPr>
              <a:solidFill>
                <a:schemeClr val="lt1"/>
              </a:solidFill>
            </a:endParaRPr>
          </a:p>
          <a:p>
            <a:pPr indent="0" lvl="0" marL="0" rtl="0" algn="l">
              <a:spcBef>
                <a:spcPts val="0"/>
              </a:spcBef>
              <a:spcAft>
                <a:spcPts val="0"/>
              </a:spcAft>
              <a:buNone/>
            </a:pPr>
            <a:r>
              <a:rPr lang="en-GB">
                <a:solidFill>
                  <a:schemeClr val="lt1"/>
                </a:solidFill>
              </a:rPr>
              <a:t>Manav Chouhan </a:t>
            </a:r>
            <a:r>
              <a:rPr lang="en-GB">
                <a:solidFill>
                  <a:schemeClr val="lt1"/>
                </a:solidFill>
              </a:rPr>
              <a:t>405B018</a:t>
            </a:r>
            <a:endParaRPr>
              <a:solidFill>
                <a:schemeClr val="lt1"/>
              </a:solidFill>
            </a:endParaRPr>
          </a:p>
          <a:p>
            <a:pPr indent="0" lvl="0" marL="0" rtl="0" algn="l">
              <a:spcBef>
                <a:spcPts val="0"/>
              </a:spcBef>
              <a:spcAft>
                <a:spcPts val="0"/>
              </a:spcAft>
              <a:buNone/>
            </a:pPr>
            <a:r>
              <a:rPr lang="en-GB">
                <a:solidFill>
                  <a:schemeClr val="lt1"/>
                </a:solidFill>
              </a:rPr>
              <a:t>Rohit Kshirsagar 405B036</a:t>
            </a:r>
            <a:endParaRPr>
              <a:solidFill>
                <a:schemeClr val="lt1"/>
              </a:solidFill>
            </a:endParaRPr>
          </a:p>
          <a:p>
            <a:pPr indent="0" lvl="0" marL="0" rtl="0" algn="l">
              <a:spcBef>
                <a:spcPts val="0"/>
              </a:spcBef>
              <a:spcAft>
                <a:spcPts val="0"/>
              </a:spcAft>
              <a:buNone/>
            </a:pPr>
            <a:r>
              <a:rPr lang="en-GB">
                <a:solidFill>
                  <a:schemeClr val="lt1"/>
                </a:solidFill>
              </a:rPr>
              <a:t>Prashant Kumar 405B049</a:t>
            </a:r>
            <a:endParaRPr>
              <a:solidFill>
                <a:schemeClr val="lt1"/>
              </a:solidFill>
            </a:endParaRPr>
          </a:p>
        </p:txBody>
      </p:sp>
      <p:pic>
        <p:nvPicPr>
          <p:cNvPr id="60" name="Google Shape;60;p13"/>
          <p:cNvPicPr preferRelativeResize="0"/>
          <p:nvPr/>
        </p:nvPicPr>
        <p:blipFill>
          <a:blip r:embed="rId3">
            <a:alphaModFix/>
          </a:blip>
          <a:stretch>
            <a:fillRect/>
          </a:stretch>
        </p:blipFill>
        <p:spPr>
          <a:xfrm>
            <a:off x="64600" y="168000"/>
            <a:ext cx="2155449" cy="1392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Functions Performed</a:t>
            </a:r>
            <a:endParaRPr/>
          </a:p>
        </p:txBody>
      </p:sp>
      <p:sp>
        <p:nvSpPr>
          <p:cNvPr id="128" name="Google Shape;12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The </a:t>
            </a:r>
            <a:r>
              <a:rPr lang="en-GB"/>
              <a:t>following</a:t>
            </a:r>
            <a:r>
              <a:rPr lang="en-GB"/>
              <a:t> functions are performed by the system:</a:t>
            </a:r>
            <a:endParaRPr/>
          </a:p>
          <a:p>
            <a:pPr indent="-342900" lvl="0" marL="457200" rtl="0" algn="l">
              <a:spcBef>
                <a:spcPts val="1200"/>
              </a:spcBef>
              <a:spcAft>
                <a:spcPts val="0"/>
              </a:spcAft>
              <a:buSzPts val="1800"/>
              <a:buAutoNum type="arabicPeriod"/>
            </a:pPr>
            <a:r>
              <a:rPr b="1" lang="en-GB"/>
              <a:t>Signup:</a:t>
            </a:r>
            <a:r>
              <a:rPr lang="en-GB"/>
              <a:t> Takes four parameters for registering user.</a:t>
            </a:r>
            <a:endParaRPr/>
          </a:p>
          <a:p>
            <a:pPr indent="-342900" lvl="0" marL="457200" rtl="0" algn="l">
              <a:spcBef>
                <a:spcPts val="0"/>
              </a:spcBef>
              <a:spcAft>
                <a:spcPts val="0"/>
              </a:spcAft>
              <a:buSzPts val="1800"/>
              <a:buChar char="●"/>
            </a:pPr>
            <a:r>
              <a:rPr lang="en-GB"/>
              <a:t>Name </a:t>
            </a:r>
            <a:endParaRPr/>
          </a:p>
          <a:p>
            <a:pPr indent="-342900" lvl="0" marL="457200" rtl="0" algn="l">
              <a:spcBef>
                <a:spcPts val="0"/>
              </a:spcBef>
              <a:spcAft>
                <a:spcPts val="0"/>
              </a:spcAft>
              <a:buSzPts val="1800"/>
              <a:buChar char="●"/>
            </a:pPr>
            <a:r>
              <a:rPr lang="en-GB"/>
              <a:t>Email </a:t>
            </a:r>
            <a:endParaRPr/>
          </a:p>
          <a:p>
            <a:pPr indent="-342900" lvl="0" marL="457200" rtl="0" algn="l">
              <a:spcBef>
                <a:spcPts val="0"/>
              </a:spcBef>
              <a:spcAft>
                <a:spcPts val="0"/>
              </a:spcAft>
              <a:buSzPts val="1800"/>
              <a:buChar char="●"/>
            </a:pPr>
            <a:r>
              <a:rPr lang="en-GB"/>
              <a:t>Password</a:t>
            </a:r>
            <a:endParaRPr/>
          </a:p>
          <a:p>
            <a:pPr indent="-342900" lvl="0" marL="457200" rtl="0" algn="l">
              <a:spcBef>
                <a:spcPts val="0"/>
              </a:spcBef>
              <a:spcAft>
                <a:spcPts val="0"/>
              </a:spcAft>
              <a:buSzPts val="1800"/>
              <a:buChar char="●"/>
            </a:pPr>
            <a:r>
              <a:rPr lang="en-GB"/>
              <a:t>Phone number</a:t>
            </a:r>
            <a:endParaRPr/>
          </a:p>
          <a:p>
            <a:pPr indent="0" lvl="0" marL="0" rtl="0" algn="l">
              <a:spcBef>
                <a:spcPts val="1200"/>
              </a:spcBef>
              <a:spcAft>
                <a:spcPts val="0"/>
              </a:spcAft>
              <a:buNone/>
            </a:pPr>
            <a:r>
              <a:rPr lang="en-GB"/>
              <a:t>2.	</a:t>
            </a:r>
            <a:r>
              <a:rPr b="1" lang="en-GB"/>
              <a:t>Login:</a:t>
            </a:r>
            <a:r>
              <a:rPr lang="en-GB"/>
              <a:t> Takes two parameters for logging in:</a:t>
            </a:r>
            <a:endParaRPr/>
          </a:p>
          <a:p>
            <a:pPr indent="-342900" lvl="0" marL="457200" rtl="0" algn="l">
              <a:spcBef>
                <a:spcPts val="1200"/>
              </a:spcBef>
              <a:spcAft>
                <a:spcPts val="0"/>
              </a:spcAft>
              <a:buSzPts val="1800"/>
              <a:buChar char="●"/>
            </a:pPr>
            <a:r>
              <a:rPr lang="en-GB"/>
              <a:t>Email</a:t>
            </a:r>
            <a:endParaRPr/>
          </a:p>
          <a:p>
            <a:pPr indent="-342900" lvl="0" marL="457200" rtl="0" algn="l">
              <a:spcBef>
                <a:spcPts val="0"/>
              </a:spcBef>
              <a:spcAft>
                <a:spcPts val="0"/>
              </a:spcAft>
              <a:buSzPts val="1800"/>
              <a:buChar char="●"/>
            </a:pPr>
            <a:r>
              <a:rPr lang="en-GB"/>
              <a:t>Password</a:t>
            </a:r>
            <a:endParaRPr/>
          </a:p>
          <a:p>
            <a:pPr indent="0" lvl="0" marL="457200" rtl="0" algn="l">
              <a:spcBef>
                <a:spcPts val="1200"/>
              </a:spcBef>
              <a:spcAft>
                <a:spcPts val="1200"/>
              </a:spcAft>
              <a:buNone/>
            </a:pPr>
            <a:r>
              <a:rPr lang="en-GB"/>
              <a:t>#Option for forgot password---&gt; Sends reset link to email address.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idx="1" type="body"/>
          </p:nvPr>
        </p:nvSpPr>
        <p:spPr>
          <a:xfrm>
            <a:off x="311700" y="142150"/>
            <a:ext cx="8520600" cy="44268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GB" sz="7188"/>
              <a:t>3. </a:t>
            </a:r>
            <a:r>
              <a:rPr b="1" lang="en-GB" sz="7188"/>
              <a:t>Share Files:</a:t>
            </a:r>
            <a:endParaRPr b="1" sz="7188"/>
          </a:p>
          <a:p>
            <a:pPr indent="0" lvl="0" marL="0" rtl="0" algn="l">
              <a:spcBef>
                <a:spcPts val="1200"/>
              </a:spcBef>
              <a:spcAft>
                <a:spcPts val="0"/>
              </a:spcAft>
              <a:buNone/>
            </a:pPr>
            <a:r>
              <a:rPr lang="en-GB" sz="7600"/>
              <a:t>	Sharing files with the members of common group, helps in saving memory, easy access at one place for all the members. Functionality to delete shared files directly from the page.</a:t>
            </a:r>
            <a:endParaRPr sz="7600"/>
          </a:p>
          <a:p>
            <a:pPr indent="0" lvl="0" marL="0" rtl="0" algn="l">
              <a:spcBef>
                <a:spcPts val="1200"/>
              </a:spcBef>
              <a:spcAft>
                <a:spcPts val="0"/>
              </a:spcAft>
              <a:buNone/>
            </a:pPr>
            <a:r>
              <a:rPr lang="en-GB" sz="7188"/>
              <a:t>4. </a:t>
            </a:r>
            <a:r>
              <a:rPr b="1" lang="en-GB" sz="7188"/>
              <a:t>Encrypt Files:</a:t>
            </a:r>
            <a:endParaRPr b="1" sz="7188"/>
          </a:p>
          <a:p>
            <a:pPr indent="0" lvl="0" marL="0" rtl="0" algn="l">
              <a:spcBef>
                <a:spcPts val="1200"/>
              </a:spcBef>
              <a:spcAft>
                <a:spcPts val="0"/>
              </a:spcAft>
              <a:buNone/>
            </a:pPr>
            <a:r>
              <a:rPr b="1" lang="en-GB" sz="7745"/>
              <a:t>	</a:t>
            </a:r>
            <a:r>
              <a:rPr lang="en-GB" sz="7745"/>
              <a:t>Contents are encrypted to ensure security of the documents uploaded. We have used AES encryption algorithm for the task.</a:t>
            </a:r>
            <a:endParaRPr sz="7745"/>
          </a:p>
          <a:p>
            <a:pPr indent="0" lvl="0" marL="0" rtl="0" algn="l">
              <a:spcBef>
                <a:spcPts val="1200"/>
              </a:spcBef>
              <a:spcAft>
                <a:spcPts val="0"/>
              </a:spcAft>
              <a:buClr>
                <a:schemeClr val="dk2"/>
              </a:buClr>
              <a:buSzPts val="275"/>
              <a:buFont typeface="Arial"/>
              <a:buNone/>
            </a:pPr>
            <a:r>
              <a:rPr lang="en-GB" sz="7745"/>
              <a:t>pyAesCrypt is a Python 3 file-encryption module and script that uses AES256-CBC to encrypt/decrypt files and binary streams.</a:t>
            </a:r>
            <a:endParaRPr sz="7745"/>
          </a:p>
          <a:p>
            <a:pPr indent="0" lvl="0" marL="0" rtl="0" algn="l">
              <a:spcBef>
                <a:spcPts val="1200"/>
              </a:spcBef>
              <a:spcAft>
                <a:spcPts val="0"/>
              </a:spcAft>
              <a:buClr>
                <a:schemeClr val="dk2"/>
              </a:buClr>
              <a:buSzPts val="275"/>
              <a:buFont typeface="Arial"/>
              <a:buNone/>
            </a:pPr>
            <a:r>
              <a:rPr lang="en-GB" sz="7745"/>
              <a:t>pyAesCrypt is compatible with the AES Crypt file format (version 2). It is Free Software, released under the Apache License, Version 2.0</a:t>
            </a:r>
            <a:r>
              <a:rPr lang="en-GB" sz="7188"/>
              <a:t>.</a:t>
            </a:r>
            <a:endParaRPr sz="7188"/>
          </a:p>
          <a:p>
            <a:pPr indent="0" lvl="0" marL="0" rtl="0" algn="l">
              <a:spcBef>
                <a:spcPts val="1200"/>
              </a:spcBef>
              <a:spcAft>
                <a:spcPts val="0"/>
              </a:spcAft>
              <a:buClr>
                <a:schemeClr val="dk2"/>
              </a:buClr>
              <a:buSzPts val="275"/>
              <a:buFont typeface="Arial"/>
              <a:buNone/>
            </a:pPr>
            <a:r>
              <a:t/>
            </a:r>
            <a:endParaRPr b="1" sz="6388"/>
          </a:p>
          <a:p>
            <a:pPr indent="0" lvl="0" marL="0" rtl="0" algn="l">
              <a:spcBef>
                <a:spcPts val="1200"/>
              </a:spcBef>
              <a:spcAft>
                <a:spcPts val="0"/>
              </a:spcAft>
              <a:buClr>
                <a:schemeClr val="dk2"/>
              </a:buClr>
              <a:buSzPct val="61111"/>
              <a:buFont typeface="Arial"/>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idx="4294967295" type="body"/>
          </p:nvPr>
        </p:nvSpPr>
        <p:spPr>
          <a:xfrm>
            <a:off x="311700" y="1240650"/>
            <a:ext cx="8520600" cy="3328200"/>
          </a:xfrm>
          <a:prstGeom prst="rect">
            <a:avLst/>
          </a:prstGeom>
        </p:spPr>
        <p:txBody>
          <a:bodyPr anchorCtr="0" anchor="t" bIns="91425" lIns="91425" spcFirstLastPara="1" rIns="91425" wrap="square" tIns="91425">
            <a:normAutofit fontScale="32500"/>
          </a:bodyPr>
          <a:lstStyle/>
          <a:p>
            <a:pPr indent="0" lvl="0" marL="0" rtl="0" algn="l">
              <a:spcBef>
                <a:spcPts val="0"/>
              </a:spcBef>
              <a:spcAft>
                <a:spcPts val="0"/>
              </a:spcAft>
              <a:buClr>
                <a:schemeClr val="dk2"/>
              </a:buClr>
              <a:buSzPts val="358"/>
              <a:buFont typeface="Arial"/>
              <a:buNone/>
            </a:pPr>
            <a:r>
              <a:rPr lang="en-GB" sz="6388"/>
              <a:t> Firebase is a platform developed by Google for creating mobile and web applications. It provides developers with a variety of tools and services to help them develop quality apps, grow their user base, and earn profit. It is built on Google's infrastructure. Firebase is categorized as a NoSQL database program, which stores data in JSON-like documents.</a:t>
            </a:r>
            <a:endParaRPr sz="6388"/>
          </a:p>
          <a:p>
            <a:pPr indent="457200" lvl="0" marL="0" rtl="0" algn="l">
              <a:spcBef>
                <a:spcPts val="1200"/>
              </a:spcBef>
              <a:spcAft>
                <a:spcPts val="0"/>
              </a:spcAft>
              <a:buClr>
                <a:schemeClr val="dk2"/>
              </a:buClr>
              <a:buSzPts val="358"/>
              <a:buFont typeface="Arial"/>
              <a:buNone/>
            </a:pPr>
            <a:r>
              <a:t/>
            </a:r>
            <a:endParaRPr sz="6388"/>
          </a:p>
          <a:p>
            <a:pPr indent="0" lvl="0" marL="0" rtl="0" algn="l">
              <a:spcBef>
                <a:spcPts val="1200"/>
              </a:spcBef>
              <a:spcAft>
                <a:spcPts val="1200"/>
              </a:spcAft>
              <a:buNone/>
            </a:pPr>
            <a:r>
              <a:t/>
            </a:r>
            <a:endParaRPr/>
          </a:p>
        </p:txBody>
      </p:sp>
      <p:sp>
        <p:nvSpPr>
          <p:cNvPr id="139" name="Google Shape;139;p2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Firebase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Cloud Computing</a:t>
            </a:r>
            <a:endParaRPr/>
          </a:p>
        </p:txBody>
      </p:sp>
      <p:sp>
        <p:nvSpPr>
          <p:cNvPr id="145" name="Google Shape;145;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600"/>
              <a:t>Cloud computing is the </a:t>
            </a:r>
            <a:r>
              <a:rPr b="1" lang="en-GB" sz="2600"/>
              <a:t>on-demand availability</a:t>
            </a:r>
            <a:r>
              <a:rPr lang="en-GB" sz="2600"/>
              <a:t> of computer system resources, especially data storage and computing power, without direct active management by the user. The term is generally used to describe </a:t>
            </a:r>
            <a:r>
              <a:rPr b="1" lang="en-GB" sz="2600"/>
              <a:t>data centers</a:t>
            </a:r>
            <a:r>
              <a:rPr lang="en-GB" sz="2600"/>
              <a:t> available to many users </a:t>
            </a:r>
            <a:r>
              <a:rPr b="1" lang="en-GB" sz="2600"/>
              <a:t>over the Internet</a:t>
            </a:r>
            <a:r>
              <a:rPr lang="en-GB" sz="2600"/>
              <a:t>.</a:t>
            </a:r>
            <a:endParaRPr sz="2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6"/>
          <p:cNvPicPr preferRelativeResize="0"/>
          <p:nvPr/>
        </p:nvPicPr>
        <p:blipFill>
          <a:blip r:embed="rId3">
            <a:alphaModFix/>
          </a:blip>
          <a:stretch>
            <a:fillRect/>
          </a:stretch>
        </p:blipFill>
        <p:spPr>
          <a:xfrm>
            <a:off x="823275" y="491100"/>
            <a:ext cx="7486450" cy="4077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Cloud Service Models</a:t>
            </a:r>
            <a:endParaRPr/>
          </a:p>
        </p:txBody>
      </p:sp>
      <p:sp>
        <p:nvSpPr>
          <p:cNvPr id="156" name="Google Shape;156;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2"/>
              </a:buClr>
              <a:buSzPts val="275"/>
              <a:buFont typeface="Arial"/>
              <a:buNone/>
            </a:pPr>
            <a:r>
              <a:rPr b="1" lang="en-GB" sz="6136"/>
              <a:t>1.SaaS(Software as a Service)</a:t>
            </a:r>
            <a:endParaRPr b="1" sz="6136"/>
          </a:p>
          <a:p>
            <a:pPr indent="0" lvl="0" marL="0" rtl="0" algn="l">
              <a:spcBef>
                <a:spcPts val="1200"/>
              </a:spcBef>
              <a:spcAft>
                <a:spcPts val="0"/>
              </a:spcAft>
              <a:buClr>
                <a:schemeClr val="dk2"/>
              </a:buClr>
              <a:buSzPts val="275"/>
              <a:buFont typeface="Arial"/>
              <a:buNone/>
            </a:pPr>
            <a:r>
              <a:rPr lang="en-GB" sz="6136"/>
              <a:t>SaaS Model allows to use software applications as a service to end users. It It is a way of delivering services and applications over the internet without installing and maintaining software.</a:t>
            </a:r>
            <a:endParaRPr sz="6136"/>
          </a:p>
          <a:p>
            <a:pPr indent="0" lvl="0" marL="0" rtl="0" algn="l">
              <a:spcBef>
                <a:spcPts val="1200"/>
              </a:spcBef>
              <a:spcAft>
                <a:spcPts val="0"/>
              </a:spcAft>
              <a:buClr>
                <a:schemeClr val="dk2"/>
              </a:buClr>
              <a:buSzPts val="275"/>
              <a:buFont typeface="Arial"/>
              <a:buNone/>
            </a:pPr>
            <a:r>
              <a:rPr b="1" lang="en-GB" sz="6136"/>
              <a:t>2.PaaS(Platform as a Service)</a:t>
            </a:r>
            <a:endParaRPr b="1" sz="6136"/>
          </a:p>
          <a:p>
            <a:pPr indent="0" lvl="0" marL="0" rtl="0" algn="l">
              <a:spcBef>
                <a:spcPts val="1200"/>
              </a:spcBef>
              <a:spcAft>
                <a:spcPts val="0"/>
              </a:spcAft>
              <a:buClr>
                <a:schemeClr val="dk2"/>
              </a:buClr>
              <a:buSzPts val="275"/>
              <a:buFont typeface="Arial"/>
              <a:buNone/>
            </a:pPr>
            <a:r>
              <a:rPr lang="en-GB" sz="6136"/>
              <a:t>PaaS delivers a framework for developers that they can build upon and use to create customized applications.</a:t>
            </a:r>
            <a:endParaRPr sz="6136"/>
          </a:p>
          <a:p>
            <a:pPr indent="0" lvl="0" marL="0" rtl="0" algn="l">
              <a:spcBef>
                <a:spcPts val="1200"/>
              </a:spcBef>
              <a:spcAft>
                <a:spcPts val="0"/>
              </a:spcAft>
              <a:buClr>
                <a:schemeClr val="dk2"/>
              </a:buClr>
              <a:buSzPts val="275"/>
              <a:buFont typeface="Arial"/>
              <a:buNone/>
            </a:pPr>
            <a:r>
              <a:rPr b="1" lang="en-GB" sz="6136"/>
              <a:t>3.IaaS(Infrastructure as a Service)</a:t>
            </a:r>
            <a:endParaRPr b="1" sz="6136"/>
          </a:p>
          <a:p>
            <a:pPr indent="0" lvl="0" marL="0" rtl="0" algn="l">
              <a:spcBef>
                <a:spcPts val="1200"/>
              </a:spcBef>
              <a:spcAft>
                <a:spcPts val="0"/>
              </a:spcAft>
              <a:buClr>
                <a:schemeClr val="dk2"/>
              </a:buClr>
              <a:buSzPts val="275"/>
              <a:buFont typeface="Arial"/>
              <a:buNone/>
            </a:pPr>
            <a:r>
              <a:rPr lang="en-GB" sz="6136"/>
              <a:t>IaaS is virtual platform on which required operating environment and application are deployed .It includes storage as a service offerings.</a:t>
            </a:r>
            <a:endParaRPr sz="6136"/>
          </a:p>
          <a:p>
            <a:pPr indent="0" lvl="0" marL="0" rtl="0" algn="l">
              <a:spcBef>
                <a:spcPts val="1200"/>
              </a:spcBef>
              <a:spcAft>
                <a:spcPts val="0"/>
              </a:spcAft>
              <a:buClr>
                <a:schemeClr val="dk2"/>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28"/>
          <p:cNvPicPr preferRelativeResize="0"/>
          <p:nvPr/>
        </p:nvPicPr>
        <p:blipFill>
          <a:blip r:embed="rId3">
            <a:alphaModFix/>
          </a:blip>
          <a:stretch>
            <a:fillRect/>
          </a:stretch>
        </p:blipFill>
        <p:spPr>
          <a:xfrm>
            <a:off x="711150" y="620325"/>
            <a:ext cx="7598600" cy="374044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7" name="Google Shape;167;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8" name="Google Shape;168;p29"/>
          <p:cNvPicPr preferRelativeResize="0"/>
          <p:nvPr/>
        </p:nvPicPr>
        <p:blipFill>
          <a:blip r:embed="rId3">
            <a:alphaModFix/>
          </a:blip>
          <a:stretch>
            <a:fillRect/>
          </a:stretch>
        </p:blipFill>
        <p:spPr>
          <a:xfrm>
            <a:off x="1951425" y="445025"/>
            <a:ext cx="4606550" cy="4123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Soft Computing</a:t>
            </a:r>
            <a:endParaRPr/>
          </a:p>
        </p:txBody>
      </p:sp>
      <p:sp>
        <p:nvSpPr>
          <p:cNvPr id="174" name="Google Shape;174;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Soft computing is an emerging approach to computing which parallel the remarkable ability of the human mind to reason and learn in an environment of uncertainty and imprecision. The main goal of soft computing is to develop intelligent machines to provide solutions to real world problems, which are not modelled or too difficult to model mathematically.</a:t>
            </a:r>
            <a:endParaRPr/>
          </a:p>
          <a:p>
            <a:pPr indent="0" lvl="0" marL="0" rtl="0" algn="l">
              <a:spcBef>
                <a:spcPts val="1200"/>
              </a:spcBef>
              <a:spcAft>
                <a:spcPts val="0"/>
              </a:spcAft>
              <a:buNone/>
            </a:pPr>
            <a:r>
              <a:rPr b="1" lang="en-GB"/>
              <a:t>Principal Components includes:</a:t>
            </a:r>
            <a:endParaRPr b="1"/>
          </a:p>
          <a:p>
            <a:pPr indent="-342900" lvl="0" marL="457200" rtl="0" algn="l">
              <a:spcBef>
                <a:spcPts val="1200"/>
              </a:spcBef>
              <a:spcAft>
                <a:spcPts val="0"/>
              </a:spcAft>
              <a:buSzPts val="1800"/>
              <a:buChar char="●"/>
            </a:pPr>
            <a:r>
              <a:rPr b="1" lang="en-GB"/>
              <a:t>Neural Network(NN)</a:t>
            </a:r>
            <a:endParaRPr b="1"/>
          </a:p>
          <a:p>
            <a:pPr indent="-342900" lvl="0" marL="457200" rtl="0" algn="l">
              <a:spcBef>
                <a:spcPts val="0"/>
              </a:spcBef>
              <a:spcAft>
                <a:spcPts val="0"/>
              </a:spcAft>
              <a:buSzPts val="1800"/>
              <a:buChar char="●"/>
            </a:pPr>
            <a:r>
              <a:rPr b="1" lang="en-GB"/>
              <a:t>Fuzzy Logic(FL)</a:t>
            </a:r>
            <a:endParaRPr b="1"/>
          </a:p>
          <a:p>
            <a:pPr indent="-342900" lvl="0" marL="457200" rtl="0" algn="l">
              <a:spcBef>
                <a:spcPts val="0"/>
              </a:spcBef>
              <a:spcAft>
                <a:spcPts val="0"/>
              </a:spcAft>
              <a:buSzPts val="1800"/>
              <a:buChar char="●"/>
            </a:pPr>
            <a:r>
              <a:rPr b="1" lang="en-GB"/>
              <a:t>Genetic Algorithm(GA) </a:t>
            </a:r>
            <a:endParaRPr b="1"/>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1"/>
          <p:cNvSpPr txBox="1"/>
          <p:nvPr>
            <p:ph idx="1" type="body"/>
          </p:nvPr>
        </p:nvSpPr>
        <p:spPr>
          <a:xfrm>
            <a:off x="311700" y="284325"/>
            <a:ext cx="8520600" cy="428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000"/>
              <a:t>Neural Networks:</a:t>
            </a:r>
            <a:endParaRPr b="1" sz="2000"/>
          </a:p>
          <a:p>
            <a:pPr indent="0" lvl="0" marL="0" rtl="0" algn="l">
              <a:spcBef>
                <a:spcPts val="1200"/>
              </a:spcBef>
              <a:spcAft>
                <a:spcPts val="0"/>
              </a:spcAft>
              <a:buNone/>
            </a:pPr>
            <a:r>
              <a:rPr lang="en-GB" sz="1700"/>
              <a:t>A neural network is a series of algorithms that endeavors to recognize underlying relationships in a set of data through a process that mimics the way the human brain operates. In this sense, neural networks refer to systems of neurons, either organic or artificial in nature.</a:t>
            </a:r>
            <a:endParaRPr sz="1700"/>
          </a:p>
          <a:p>
            <a:pPr indent="0" lvl="0" marL="0" rtl="0" algn="l">
              <a:spcBef>
                <a:spcPts val="1200"/>
              </a:spcBef>
              <a:spcAft>
                <a:spcPts val="0"/>
              </a:spcAft>
              <a:buNone/>
            </a:pPr>
            <a:r>
              <a:rPr b="1" lang="en-GB" sz="2000"/>
              <a:t>Fuzzy Logic:</a:t>
            </a:r>
            <a:endParaRPr b="1" sz="2000"/>
          </a:p>
          <a:p>
            <a:pPr indent="0" lvl="0" marL="0" rtl="0" algn="l">
              <a:spcBef>
                <a:spcPts val="1200"/>
              </a:spcBef>
              <a:spcAft>
                <a:spcPts val="1200"/>
              </a:spcAft>
              <a:buNone/>
            </a:pPr>
            <a:r>
              <a:rPr lang="en-GB"/>
              <a:t>In logic, fuzzy logic is a form of many-valued logic in which the truth value of variables may be any real number between 0 and 1 both inclusive. It is employed to handle the concept of partial truth, where the truth value may range between completely true and completely false</a:t>
            </a:r>
            <a:r>
              <a:rPr lang="en-GB" sz="1200">
                <a:solidFill>
                  <a:srgbClr val="202124"/>
                </a:solidFill>
                <a:highlight>
                  <a:srgbClr val="FFFFFF"/>
                </a:highlight>
                <a:latin typeface="Arial"/>
                <a:ea typeface="Arial"/>
                <a:cs typeface="Arial"/>
                <a:sym typeface="Arial"/>
              </a:rPr>
              <a:t>.</a:t>
            </a:r>
            <a:endParaRPr b="1"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Contents</a:t>
            </a:r>
            <a:endParaRPr/>
          </a:p>
        </p:txBody>
      </p:sp>
      <p:sp>
        <p:nvSpPr>
          <p:cNvPr id="66" name="Google Shape;66;p14"/>
          <p:cNvSpPr txBox="1"/>
          <p:nvPr>
            <p:ph idx="1" type="body"/>
          </p:nvPr>
        </p:nvSpPr>
        <p:spPr>
          <a:xfrm>
            <a:off x="311700" y="1152475"/>
            <a:ext cx="8520600" cy="3874800"/>
          </a:xfrm>
          <a:prstGeom prst="rect">
            <a:avLst/>
          </a:prstGeom>
        </p:spPr>
        <p:txBody>
          <a:bodyPr anchorCtr="0" anchor="t" bIns="91425" lIns="91425" spcFirstLastPara="1" rIns="91425" wrap="square" tIns="91425">
            <a:normAutofit/>
          </a:bodyPr>
          <a:lstStyle/>
          <a:p>
            <a:pPr indent="-374650" lvl="0" marL="457200" rtl="0" algn="l">
              <a:spcBef>
                <a:spcPts val="0"/>
              </a:spcBef>
              <a:spcAft>
                <a:spcPts val="0"/>
              </a:spcAft>
              <a:buSzPts val="2300"/>
              <a:buAutoNum type="arabicPeriod"/>
            </a:pPr>
            <a:r>
              <a:rPr lang="en-GB" sz="2300"/>
              <a:t>Problem Statement</a:t>
            </a:r>
            <a:endParaRPr sz="2300"/>
          </a:p>
          <a:p>
            <a:pPr indent="-374650" lvl="0" marL="457200" rtl="0" algn="l">
              <a:spcBef>
                <a:spcPts val="0"/>
              </a:spcBef>
              <a:spcAft>
                <a:spcPts val="0"/>
              </a:spcAft>
              <a:buSzPts val="2300"/>
              <a:buAutoNum type="arabicPeriod"/>
            </a:pPr>
            <a:r>
              <a:rPr lang="en-GB" sz="2300"/>
              <a:t>Objective</a:t>
            </a:r>
            <a:endParaRPr sz="2300"/>
          </a:p>
          <a:p>
            <a:pPr indent="-374650" lvl="0" marL="457200" rtl="0" algn="l">
              <a:spcBef>
                <a:spcPts val="0"/>
              </a:spcBef>
              <a:spcAft>
                <a:spcPts val="0"/>
              </a:spcAft>
              <a:buSzPts val="2300"/>
              <a:buAutoNum type="arabicPeriod"/>
            </a:pPr>
            <a:r>
              <a:rPr lang="en-GB" sz="2300"/>
              <a:t>Hardware and Software Requirements</a:t>
            </a:r>
            <a:endParaRPr sz="2300"/>
          </a:p>
          <a:p>
            <a:pPr indent="-374650" lvl="0" marL="457200" rtl="0" algn="l">
              <a:spcBef>
                <a:spcPts val="0"/>
              </a:spcBef>
              <a:spcAft>
                <a:spcPts val="0"/>
              </a:spcAft>
              <a:buSzPts val="2300"/>
              <a:buAutoNum type="arabicPeriod"/>
            </a:pPr>
            <a:r>
              <a:rPr lang="en-GB" sz="2300"/>
              <a:t>Functionalities</a:t>
            </a:r>
            <a:endParaRPr sz="2300"/>
          </a:p>
          <a:p>
            <a:pPr indent="-374650" lvl="0" marL="457200" rtl="0" algn="l">
              <a:spcBef>
                <a:spcPts val="0"/>
              </a:spcBef>
              <a:spcAft>
                <a:spcPts val="0"/>
              </a:spcAft>
              <a:buSzPts val="2300"/>
              <a:buAutoNum type="arabicPeriod"/>
            </a:pPr>
            <a:r>
              <a:rPr lang="en-GB" sz="2300"/>
              <a:t>Cloud Computing</a:t>
            </a:r>
            <a:endParaRPr sz="2300"/>
          </a:p>
          <a:p>
            <a:pPr indent="-374650" lvl="0" marL="457200" rtl="0" algn="l">
              <a:spcBef>
                <a:spcPts val="0"/>
              </a:spcBef>
              <a:spcAft>
                <a:spcPts val="0"/>
              </a:spcAft>
              <a:buSzPts val="2300"/>
              <a:buAutoNum type="arabicPeriod"/>
            </a:pPr>
            <a:r>
              <a:rPr lang="en-GB" sz="2300"/>
              <a:t>Soft Computing</a:t>
            </a:r>
            <a:endParaRPr sz="2300"/>
          </a:p>
          <a:p>
            <a:pPr indent="-374650" lvl="0" marL="457200" rtl="0" algn="l">
              <a:spcBef>
                <a:spcPts val="0"/>
              </a:spcBef>
              <a:spcAft>
                <a:spcPts val="0"/>
              </a:spcAft>
              <a:buSzPts val="2300"/>
              <a:buAutoNum type="arabicPeriod"/>
            </a:pPr>
            <a:r>
              <a:rPr lang="en-GB" sz="2300"/>
              <a:t>Genetic Algorithm</a:t>
            </a:r>
            <a:endParaRPr sz="2300"/>
          </a:p>
          <a:p>
            <a:pPr indent="-374650" lvl="0" marL="457200" rtl="0" algn="l">
              <a:spcBef>
                <a:spcPts val="0"/>
              </a:spcBef>
              <a:spcAft>
                <a:spcPts val="0"/>
              </a:spcAft>
              <a:buSzPts val="2300"/>
              <a:buAutoNum type="arabicPeriod"/>
            </a:pPr>
            <a:r>
              <a:rPr lang="en-GB" sz="2300"/>
              <a:t>GUI Demo</a:t>
            </a:r>
            <a:endParaRPr sz="2300"/>
          </a:p>
          <a:p>
            <a:pPr indent="-374650" lvl="0" marL="457200" rtl="0" algn="l">
              <a:spcBef>
                <a:spcPts val="0"/>
              </a:spcBef>
              <a:spcAft>
                <a:spcPts val="0"/>
              </a:spcAft>
              <a:buSzPts val="2300"/>
              <a:buAutoNum type="arabicPeriod"/>
            </a:pPr>
            <a:r>
              <a:rPr lang="en-GB" sz="2300"/>
              <a:t>Conclusion</a:t>
            </a:r>
            <a:endParaRPr sz="23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Genetic Algorithm</a:t>
            </a:r>
            <a:endParaRPr/>
          </a:p>
        </p:txBody>
      </p:sp>
      <p:sp>
        <p:nvSpPr>
          <p:cNvPr id="185" name="Google Shape;185;p32"/>
          <p:cNvSpPr txBox="1"/>
          <p:nvPr>
            <p:ph idx="1" type="body"/>
          </p:nvPr>
        </p:nvSpPr>
        <p:spPr>
          <a:xfrm>
            <a:off x="311700" y="1124325"/>
            <a:ext cx="8520600" cy="3897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Genetic Algorithm (GA) is a search-based optimization technique based on the principles of Genetics and Natural Selection. It is frequently used to find optimal or near-optimal solutions to difficult problems. It maintains a population of candidate solution for the problem at hand , and makes it evolve by iteratively applying a set of stochastic operators.</a:t>
            </a:r>
            <a:endParaRPr/>
          </a:p>
          <a:p>
            <a:pPr indent="0" lvl="0" marL="0" rtl="0" algn="l">
              <a:spcBef>
                <a:spcPts val="1200"/>
              </a:spcBef>
              <a:spcAft>
                <a:spcPts val="0"/>
              </a:spcAft>
              <a:buClr>
                <a:schemeClr val="dk2"/>
              </a:buClr>
              <a:buSzPts val="1100"/>
              <a:buFont typeface="Arial"/>
              <a:buNone/>
            </a:pPr>
            <a:r>
              <a:rPr b="1" lang="en-GB"/>
              <a:t>GA operations-</a:t>
            </a:r>
            <a:endParaRPr b="1"/>
          </a:p>
          <a:p>
            <a:pPr indent="-342900" lvl="0" marL="457200" rtl="0" algn="l">
              <a:spcBef>
                <a:spcPts val="1200"/>
              </a:spcBef>
              <a:spcAft>
                <a:spcPts val="0"/>
              </a:spcAft>
              <a:buSzPts val="1800"/>
              <a:buChar char="●"/>
            </a:pPr>
            <a:r>
              <a:rPr lang="en-GB"/>
              <a:t> Initial Population</a:t>
            </a:r>
            <a:endParaRPr/>
          </a:p>
          <a:p>
            <a:pPr indent="-342900" lvl="0" marL="457200" rtl="0" algn="l">
              <a:spcBef>
                <a:spcPts val="0"/>
              </a:spcBef>
              <a:spcAft>
                <a:spcPts val="0"/>
              </a:spcAft>
              <a:buSzPts val="1800"/>
              <a:buChar char="●"/>
            </a:pPr>
            <a:r>
              <a:rPr lang="en-GB"/>
              <a:t> Fitness Function</a:t>
            </a:r>
            <a:endParaRPr/>
          </a:p>
          <a:p>
            <a:pPr indent="-342900" lvl="0" marL="457200" rtl="0" algn="l">
              <a:spcBef>
                <a:spcPts val="0"/>
              </a:spcBef>
              <a:spcAft>
                <a:spcPts val="0"/>
              </a:spcAft>
              <a:buSzPts val="1800"/>
              <a:buChar char="●"/>
            </a:pPr>
            <a:r>
              <a:rPr lang="en-GB"/>
              <a:t>Selection</a:t>
            </a:r>
            <a:endParaRPr/>
          </a:p>
          <a:p>
            <a:pPr indent="-342900" lvl="0" marL="457200" rtl="0" algn="l">
              <a:spcBef>
                <a:spcPts val="0"/>
              </a:spcBef>
              <a:spcAft>
                <a:spcPts val="0"/>
              </a:spcAft>
              <a:buSzPts val="1800"/>
              <a:buChar char="●"/>
            </a:pPr>
            <a:r>
              <a:rPr lang="en-GB"/>
              <a:t>Crossover</a:t>
            </a:r>
            <a:endParaRPr/>
          </a:p>
          <a:p>
            <a:pPr indent="-342900" lvl="0" marL="457200" rtl="0" algn="l">
              <a:spcBef>
                <a:spcPts val="0"/>
              </a:spcBef>
              <a:spcAft>
                <a:spcPts val="0"/>
              </a:spcAft>
              <a:buSzPts val="1800"/>
              <a:buChar char="●"/>
            </a:pPr>
            <a:r>
              <a:rPr lang="en-GB"/>
              <a:t>Mutation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3"/>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Steps in Genetic Algorithm</a:t>
            </a:r>
            <a:endParaRPr/>
          </a:p>
        </p:txBody>
      </p:sp>
      <p:sp>
        <p:nvSpPr>
          <p:cNvPr id="191" name="Google Shape;191;p33"/>
          <p:cNvSpPr txBox="1"/>
          <p:nvPr>
            <p:ph idx="1" type="body"/>
          </p:nvPr>
        </p:nvSpPr>
        <p:spPr>
          <a:xfrm>
            <a:off x="311700" y="1152475"/>
            <a:ext cx="55944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GB"/>
              <a:t>Randomly generate an initial population.</a:t>
            </a:r>
            <a:endParaRPr/>
          </a:p>
          <a:p>
            <a:pPr indent="-342900" lvl="0" marL="457200" rtl="0" algn="l">
              <a:spcBef>
                <a:spcPts val="0"/>
              </a:spcBef>
              <a:spcAft>
                <a:spcPts val="0"/>
              </a:spcAft>
              <a:buSzPts val="1800"/>
              <a:buAutoNum type="arabicPeriod"/>
            </a:pPr>
            <a:r>
              <a:rPr lang="en-GB"/>
              <a:t>Compute and save the fitness for each individual in the current population</a:t>
            </a:r>
            <a:endParaRPr/>
          </a:p>
          <a:p>
            <a:pPr indent="-342900" lvl="0" marL="457200" rtl="0" algn="l">
              <a:spcBef>
                <a:spcPts val="0"/>
              </a:spcBef>
              <a:spcAft>
                <a:spcPts val="0"/>
              </a:spcAft>
              <a:buSzPts val="1800"/>
              <a:buAutoNum type="arabicPeriod"/>
            </a:pPr>
            <a:r>
              <a:rPr lang="en-GB"/>
              <a:t>Define selection probabilities for each individual.</a:t>
            </a:r>
            <a:endParaRPr/>
          </a:p>
          <a:p>
            <a:pPr indent="-342900" lvl="0" marL="457200" rtl="0" algn="l">
              <a:spcBef>
                <a:spcPts val="0"/>
              </a:spcBef>
              <a:spcAft>
                <a:spcPts val="0"/>
              </a:spcAft>
              <a:buSzPts val="1800"/>
              <a:buAutoNum type="arabicPeriod"/>
            </a:pPr>
            <a:r>
              <a:rPr lang="en-GB"/>
              <a:t>Generate probabilistically selecting individuals from population to produce offspring via genetic operators.</a:t>
            </a:r>
            <a:endParaRPr/>
          </a:p>
          <a:p>
            <a:pPr indent="-342900" lvl="0" marL="457200" rtl="0" algn="l">
              <a:spcBef>
                <a:spcPts val="0"/>
              </a:spcBef>
              <a:spcAft>
                <a:spcPts val="0"/>
              </a:spcAft>
              <a:buSzPts val="1800"/>
              <a:buAutoNum type="arabicPeriod"/>
            </a:pPr>
            <a:r>
              <a:rPr lang="en-GB"/>
              <a:t>Repeat step 2 until satisfying solution is obtained. </a:t>
            </a:r>
            <a:endParaRPr/>
          </a:p>
        </p:txBody>
      </p:sp>
      <p:pic>
        <p:nvPicPr>
          <p:cNvPr id="192" name="Google Shape;192;p33"/>
          <p:cNvPicPr preferRelativeResize="0"/>
          <p:nvPr/>
        </p:nvPicPr>
        <p:blipFill>
          <a:blip r:embed="rId3">
            <a:alphaModFix/>
          </a:blip>
          <a:stretch>
            <a:fillRect/>
          </a:stretch>
        </p:blipFill>
        <p:spPr>
          <a:xfrm>
            <a:off x="6058500" y="775400"/>
            <a:ext cx="2933100" cy="41225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34"/>
          <p:cNvPicPr preferRelativeResize="0"/>
          <p:nvPr/>
        </p:nvPicPr>
        <p:blipFill>
          <a:blip r:embed="rId3">
            <a:alphaModFix/>
          </a:blip>
          <a:stretch>
            <a:fillRect/>
          </a:stretch>
        </p:blipFill>
        <p:spPr>
          <a:xfrm>
            <a:off x="268838" y="152400"/>
            <a:ext cx="8606333" cy="4838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3" name="Google Shape;203;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4" name="Google Shape;204;p35"/>
          <p:cNvPicPr preferRelativeResize="0"/>
          <p:nvPr/>
        </p:nvPicPr>
        <p:blipFill>
          <a:blip r:embed="rId3">
            <a:alphaModFix/>
          </a:blip>
          <a:stretch>
            <a:fillRect/>
          </a:stretch>
        </p:blipFill>
        <p:spPr>
          <a:xfrm>
            <a:off x="145750" y="83200"/>
            <a:ext cx="8852500" cy="49771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Results and Conclusion</a:t>
            </a:r>
            <a:endParaRPr/>
          </a:p>
        </p:txBody>
      </p:sp>
      <p:sp>
        <p:nvSpPr>
          <p:cNvPr id="210" name="Google Shape;210;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100"/>
              <a:t>We have implemented personal cloud storage and have encrypted the files to ensure security of the files and used genetic algorithm to minimize </a:t>
            </a:r>
            <a:r>
              <a:rPr lang="en-GB" sz="2100"/>
              <a:t>optimization</a:t>
            </a:r>
            <a:r>
              <a:rPr lang="en-GB" sz="2100"/>
              <a:t> problems</a:t>
            </a:r>
            <a:r>
              <a:rPr lang="en-GB"/>
              <a:t>. </a:t>
            </a:r>
            <a:r>
              <a:rPr lang="en-GB" sz="2100"/>
              <a:t>A look the GUI of the project:</a:t>
            </a:r>
            <a:endParaRPr sz="21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7"/>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6" name="Google Shape;216;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7" name="Google Shape;217;p37"/>
          <p:cNvPicPr preferRelativeResize="0"/>
          <p:nvPr/>
        </p:nvPicPr>
        <p:blipFill>
          <a:blip r:embed="rId3">
            <a:alphaModFix/>
          </a:blip>
          <a:stretch>
            <a:fillRect/>
          </a:stretch>
        </p:blipFill>
        <p:spPr>
          <a:xfrm>
            <a:off x="155850" y="73866"/>
            <a:ext cx="8832301" cy="499575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8"/>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3" name="Google Shape;223;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4" name="Google Shape;224;p38"/>
          <p:cNvPicPr preferRelativeResize="0"/>
          <p:nvPr/>
        </p:nvPicPr>
        <p:blipFill>
          <a:blip r:embed="rId3">
            <a:alphaModFix/>
          </a:blip>
          <a:stretch>
            <a:fillRect/>
          </a:stretch>
        </p:blipFill>
        <p:spPr>
          <a:xfrm>
            <a:off x="311699" y="209863"/>
            <a:ext cx="8351424" cy="472377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9"/>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0" name="Google Shape;230;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1" name="Google Shape;231;p39"/>
          <p:cNvPicPr preferRelativeResize="0"/>
          <p:nvPr/>
        </p:nvPicPr>
        <p:blipFill>
          <a:blip r:embed="rId3">
            <a:alphaModFix/>
          </a:blip>
          <a:stretch>
            <a:fillRect/>
          </a:stretch>
        </p:blipFill>
        <p:spPr>
          <a:xfrm>
            <a:off x="159775" y="106850"/>
            <a:ext cx="8824451" cy="479830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0"/>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7" name="Google Shape;237;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8" name="Google Shape;238;p40"/>
          <p:cNvPicPr preferRelativeResize="0"/>
          <p:nvPr/>
        </p:nvPicPr>
        <p:blipFill>
          <a:blip r:embed="rId3">
            <a:alphaModFix/>
          </a:blip>
          <a:stretch>
            <a:fillRect/>
          </a:stretch>
        </p:blipFill>
        <p:spPr>
          <a:xfrm>
            <a:off x="186450" y="87750"/>
            <a:ext cx="8771101" cy="496800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1"/>
          <p:cNvSpPr txBox="1"/>
          <p:nvPr>
            <p:ph type="title"/>
          </p:nvPr>
        </p:nvSpPr>
        <p:spPr>
          <a:xfrm>
            <a:off x="428025" y="2260050"/>
            <a:ext cx="8520600" cy="623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0" name="Shape 70"/>
        <p:cNvGrpSpPr/>
        <p:nvPr/>
      </p:nvGrpSpPr>
      <p:grpSpPr>
        <a:xfrm>
          <a:off x="0" y="0"/>
          <a:ext cx="0" cy="0"/>
          <a:chOff x="0" y="0"/>
          <a:chExt cx="0" cy="0"/>
        </a:xfrm>
      </p:grpSpPr>
      <p:sp>
        <p:nvSpPr>
          <p:cNvPr id="71" name="Google Shape;71;p15"/>
          <p:cNvSpPr txBox="1"/>
          <p:nvPr/>
        </p:nvSpPr>
        <p:spPr>
          <a:xfrm>
            <a:off x="3011125" y="2194650"/>
            <a:ext cx="3540900" cy="75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700">
                <a:solidFill>
                  <a:srgbClr val="FFFFFF"/>
                </a:solidFill>
                <a:latin typeface="Source Sans Pro"/>
                <a:ea typeface="Source Sans Pro"/>
                <a:cs typeface="Source Sans Pro"/>
                <a:sym typeface="Source Sans Pro"/>
              </a:rPr>
              <a:t>INTRODUCTION</a:t>
            </a:r>
            <a:endParaRPr sz="3700">
              <a:solidFill>
                <a:srgbClr val="FFFFFF"/>
              </a:solidFill>
              <a:latin typeface="Source Sans Pro"/>
              <a:ea typeface="Source Sans Pro"/>
              <a:cs typeface="Source Sans Pro"/>
              <a:sym typeface="Source Sans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Problem Statement</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900"/>
              <a:t>To build a personal cloud storage that stores data and ensures its security by encrypting it.</a:t>
            </a:r>
            <a:endParaRPr sz="2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Objectives</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AutoNum type="arabicPeriod"/>
            </a:pPr>
            <a:r>
              <a:rPr lang="en-GB" sz="2400"/>
              <a:t>To build a personal cloud to store files.</a:t>
            </a:r>
            <a:endParaRPr sz="2400"/>
          </a:p>
          <a:p>
            <a:pPr indent="-381000" lvl="0" marL="457200" rtl="0" algn="l">
              <a:spcBef>
                <a:spcPts val="0"/>
              </a:spcBef>
              <a:spcAft>
                <a:spcPts val="0"/>
              </a:spcAft>
              <a:buSzPts val="2400"/>
              <a:buAutoNum type="arabicPeriod"/>
            </a:pPr>
            <a:r>
              <a:rPr lang="en-GB" sz="2400"/>
              <a:t>Adding users to it for simultaneous access.</a:t>
            </a:r>
            <a:endParaRPr sz="2400"/>
          </a:p>
          <a:p>
            <a:pPr indent="-381000" lvl="0" marL="457200" rtl="0" algn="l">
              <a:spcBef>
                <a:spcPts val="0"/>
              </a:spcBef>
              <a:spcAft>
                <a:spcPts val="0"/>
              </a:spcAft>
              <a:buSzPts val="2400"/>
              <a:buAutoNum type="arabicPeriod"/>
            </a:pPr>
            <a:r>
              <a:rPr lang="en-GB" sz="2400"/>
              <a:t>Adding/Deleting folders to the cloud.</a:t>
            </a:r>
            <a:endParaRPr sz="2400"/>
          </a:p>
          <a:p>
            <a:pPr indent="-381000" lvl="0" marL="457200" rtl="0" algn="l">
              <a:spcBef>
                <a:spcPts val="0"/>
              </a:spcBef>
              <a:spcAft>
                <a:spcPts val="0"/>
              </a:spcAft>
              <a:buSzPts val="2400"/>
              <a:buAutoNum type="arabicPeriod"/>
            </a:pPr>
            <a:r>
              <a:rPr lang="en-GB" sz="2400"/>
              <a:t>Sharing files within users.</a:t>
            </a:r>
            <a:endParaRPr sz="2400"/>
          </a:p>
          <a:p>
            <a:pPr indent="-381000" lvl="0" marL="457200" rtl="0" algn="l">
              <a:spcBef>
                <a:spcPts val="0"/>
              </a:spcBef>
              <a:spcAft>
                <a:spcPts val="0"/>
              </a:spcAft>
              <a:buSzPts val="2400"/>
              <a:buAutoNum type="arabicPeriod"/>
            </a:pPr>
            <a:r>
              <a:rPr lang="en-GB" sz="2400"/>
              <a:t>Ensure security of files by encrypting them.</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Brief Look at Project</a:t>
            </a:r>
            <a:endParaRPr/>
          </a:p>
        </p:txBody>
      </p:sp>
      <p:sp>
        <p:nvSpPr>
          <p:cNvPr id="89" name="Google Shape;89;p18"/>
          <p:cNvSpPr txBox="1"/>
          <p:nvPr>
            <p:ph idx="1" type="body"/>
          </p:nvPr>
        </p:nvSpPr>
        <p:spPr>
          <a:xfrm>
            <a:off x="311700" y="1152475"/>
            <a:ext cx="8520600" cy="3642000"/>
          </a:xfrm>
          <a:prstGeom prst="rect">
            <a:avLst/>
          </a:prstGeom>
        </p:spPr>
        <p:txBody>
          <a:bodyPr anchorCtr="0" anchor="t" bIns="91425" lIns="91425" spcFirstLastPara="1" rIns="91425" wrap="square" tIns="91425">
            <a:noAutofit/>
          </a:bodyPr>
          <a:lstStyle/>
          <a:p>
            <a:pPr indent="-374650" lvl="0" marL="457200" rtl="0" algn="l">
              <a:lnSpc>
                <a:spcPct val="105000"/>
              </a:lnSpc>
              <a:spcBef>
                <a:spcPts val="0"/>
              </a:spcBef>
              <a:spcAft>
                <a:spcPts val="0"/>
              </a:spcAft>
              <a:buSzPts val="2300"/>
              <a:buAutoNum type="arabicPeriod"/>
            </a:pPr>
            <a:r>
              <a:rPr lang="en-GB" sz="2300"/>
              <a:t>Signup</a:t>
            </a:r>
            <a:endParaRPr sz="2300"/>
          </a:p>
          <a:p>
            <a:pPr indent="-374650" lvl="0" marL="457200" rtl="0" algn="l">
              <a:lnSpc>
                <a:spcPct val="105000"/>
              </a:lnSpc>
              <a:spcBef>
                <a:spcPts val="0"/>
              </a:spcBef>
              <a:spcAft>
                <a:spcPts val="0"/>
              </a:spcAft>
              <a:buSzPts val="2300"/>
              <a:buAutoNum type="arabicPeriod"/>
            </a:pPr>
            <a:r>
              <a:rPr lang="en-GB" sz="2300"/>
              <a:t>Login</a:t>
            </a:r>
            <a:endParaRPr sz="2300"/>
          </a:p>
          <a:p>
            <a:pPr indent="-374650" lvl="0" marL="457200" rtl="0" algn="l">
              <a:lnSpc>
                <a:spcPct val="105000"/>
              </a:lnSpc>
              <a:spcBef>
                <a:spcPts val="0"/>
              </a:spcBef>
              <a:spcAft>
                <a:spcPts val="0"/>
              </a:spcAft>
              <a:buSzPts val="2300"/>
              <a:buAutoNum type="arabicPeriod"/>
            </a:pPr>
            <a:r>
              <a:rPr lang="en-GB" sz="2300"/>
              <a:t>Reset password</a:t>
            </a:r>
            <a:endParaRPr sz="2300"/>
          </a:p>
          <a:p>
            <a:pPr indent="-374650" lvl="0" marL="457200" rtl="0" algn="l">
              <a:lnSpc>
                <a:spcPct val="105000"/>
              </a:lnSpc>
              <a:spcBef>
                <a:spcPts val="0"/>
              </a:spcBef>
              <a:spcAft>
                <a:spcPts val="0"/>
              </a:spcAft>
              <a:buSzPts val="2300"/>
              <a:buAutoNum type="arabicPeriod"/>
            </a:pPr>
            <a:r>
              <a:rPr lang="en-GB" sz="2300"/>
              <a:t>Upload files/images/folders(.zip format).</a:t>
            </a:r>
            <a:endParaRPr sz="2300"/>
          </a:p>
          <a:p>
            <a:pPr indent="-374650" lvl="0" marL="457200" rtl="0" algn="l">
              <a:lnSpc>
                <a:spcPct val="105000"/>
              </a:lnSpc>
              <a:spcBef>
                <a:spcPts val="0"/>
              </a:spcBef>
              <a:spcAft>
                <a:spcPts val="0"/>
              </a:spcAft>
              <a:buSzPts val="2300"/>
              <a:buAutoNum type="arabicPeriod"/>
            </a:pPr>
            <a:r>
              <a:rPr lang="en-GB" sz="2300"/>
              <a:t>Share files with other users.</a:t>
            </a:r>
            <a:endParaRPr sz="2300"/>
          </a:p>
          <a:p>
            <a:pPr indent="-374650" lvl="0" marL="457200" rtl="0" algn="l">
              <a:lnSpc>
                <a:spcPct val="105000"/>
              </a:lnSpc>
              <a:spcBef>
                <a:spcPts val="0"/>
              </a:spcBef>
              <a:spcAft>
                <a:spcPts val="0"/>
              </a:spcAft>
              <a:buSzPts val="2300"/>
              <a:buAutoNum type="arabicPeriod"/>
            </a:pPr>
            <a:r>
              <a:rPr lang="en-GB" sz="2300"/>
              <a:t>Move files to the bin/ restore deleted files.</a:t>
            </a:r>
            <a:endParaRPr sz="2300"/>
          </a:p>
          <a:p>
            <a:pPr indent="-374650" lvl="0" marL="457200" rtl="0" algn="l">
              <a:lnSpc>
                <a:spcPct val="105000"/>
              </a:lnSpc>
              <a:spcBef>
                <a:spcPts val="0"/>
              </a:spcBef>
              <a:spcAft>
                <a:spcPts val="0"/>
              </a:spcAft>
              <a:buSzPts val="2300"/>
              <a:buAutoNum type="arabicPeriod"/>
            </a:pPr>
            <a:r>
              <a:rPr lang="en-GB" sz="2300"/>
              <a:t>Download uploaded files anywhere.</a:t>
            </a:r>
            <a:endParaRPr sz="2300"/>
          </a:p>
          <a:p>
            <a:pPr indent="-374650" lvl="0" marL="457200" rtl="0" algn="l">
              <a:lnSpc>
                <a:spcPct val="105000"/>
              </a:lnSpc>
              <a:spcBef>
                <a:spcPts val="0"/>
              </a:spcBef>
              <a:spcAft>
                <a:spcPts val="0"/>
              </a:spcAft>
              <a:buSzPts val="2300"/>
              <a:buAutoNum type="arabicPeriod"/>
            </a:pPr>
            <a:r>
              <a:rPr lang="en-GB" sz="2300"/>
              <a:t>File encryption using AES algorithm.</a:t>
            </a:r>
            <a:endParaRPr sz="2300"/>
          </a:p>
          <a:p>
            <a:pPr indent="-374650" lvl="0" marL="457200" rtl="0" algn="l">
              <a:lnSpc>
                <a:spcPct val="105000"/>
              </a:lnSpc>
              <a:spcBef>
                <a:spcPts val="0"/>
              </a:spcBef>
              <a:spcAft>
                <a:spcPts val="0"/>
              </a:spcAft>
              <a:buSzPts val="2300"/>
              <a:buAutoNum type="arabicPeriod"/>
            </a:pPr>
            <a:r>
              <a:rPr lang="en-GB" sz="2300"/>
              <a:t>Change personal details.</a:t>
            </a:r>
            <a:endParaRPr sz="2300"/>
          </a:p>
          <a:p>
            <a:pPr indent="0" lvl="0" marL="0" rtl="0" algn="l">
              <a:lnSpc>
                <a:spcPct val="105000"/>
              </a:lnSpc>
              <a:spcBef>
                <a:spcPts val="1200"/>
              </a:spcBef>
              <a:spcAft>
                <a:spcPts val="1200"/>
              </a:spcAft>
              <a:buNone/>
            </a:pPr>
            <a:r>
              <a:t/>
            </a:r>
            <a:endParaRPr sz="2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Proposed System</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96" name="Google Shape;96;p19"/>
          <p:cNvSpPr/>
          <p:nvPr/>
        </p:nvSpPr>
        <p:spPr>
          <a:xfrm>
            <a:off x="865875" y="1628350"/>
            <a:ext cx="982200" cy="633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Login</a:t>
            </a:r>
            <a:endParaRPr/>
          </a:p>
        </p:txBody>
      </p:sp>
      <p:sp>
        <p:nvSpPr>
          <p:cNvPr id="97" name="Google Shape;97;p19"/>
          <p:cNvSpPr/>
          <p:nvPr/>
        </p:nvSpPr>
        <p:spPr>
          <a:xfrm>
            <a:off x="2691500" y="1628350"/>
            <a:ext cx="982200" cy="633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Upload Files</a:t>
            </a:r>
            <a:endParaRPr/>
          </a:p>
        </p:txBody>
      </p:sp>
      <p:sp>
        <p:nvSpPr>
          <p:cNvPr id="98" name="Google Shape;98;p19"/>
          <p:cNvSpPr/>
          <p:nvPr/>
        </p:nvSpPr>
        <p:spPr>
          <a:xfrm>
            <a:off x="4517113" y="1628350"/>
            <a:ext cx="982200" cy="633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Share Files</a:t>
            </a:r>
            <a:endParaRPr/>
          </a:p>
        </p:txBody>
      </p:sp>
      <p:sp>
        <p:nvSpPr>
          <p:cNvPr id="99" name="Google Shape;99;p19"/>
          <p:cNvSpPr/>
          <p:nvPr/>
        </p:nvSpPr>
        <p:spPr>
          <a:xfrm>
            <a:off x="6633150" y="1628350"/>
            <a:ext cx="982200" cy="633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Encrypt Files</a:t>
            </a:r>
            <a:endParaRPr/>
          </a:p>
        </p:txBody>
      </p:sp>
      <p:sp>
        <p:nvSpPr>
          <p:cNvPr id="100" name="Google Shape;100;p19"/>
          <p:cNvSpPr/>
          <p:nvPr/>
        </p:nvSpPr>
        <p:spPr>
          <a:xfrm>
            <a:off x="3861863" y="1860975"/>
            <a:ext cx="467100" cy="2325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9"/>
          <p:cNvSpPr/>
          <p:nvPr/>
        </p:nvSpPr>
        <p:spPr>
          <a:xfrm>
            <a:off x="5832688" y="1828750"/>
            <a:ext cx="467100" cy="2325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9"/>
          <p:cNvSpPr/>
          <p:nvPr/>
        </p:nvSpPr>
        <p:spPr>
          <a:xfrm>
            <a:off x="2041900" y="1912650"/>
            <a:ext cx="316200" cy="148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9"/>
          <p:cNvSpPr/>
          <p:nvPr/>
        </p:nvSpPr>
        <p:spPr>
          <a:xfrm>
            <a:off x="865875" y="2610550"/>
            <a:ext cx="982200" cy="1240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Signup</a:t>
            </a:r>
            <a:endParaRPr/>
          </a:p>
          <a:p>
            <a:pPr indent="0" lvl="0" marL="0" rtl="0" algn="l">
              <a:spcBef>
                <a:spcPts val="0"/>
              </a:spcBef>
              <a:spcAft>
                <a:spcPts val="0"/>
              </a:spcAft>
              <a:buNone/>
            </a:pPr>
            <a:r>
              <a:rPr lang="en-GB"/>
              <a:t>Reset Password</a:t>
            </a:r>
            <a:endParaRPr/>
          </a:p>
          <a:p>
            <a:pPr indent="0" lvl="0" marL="0" rtl="0" algn="l">
              <a:spcBef>
                <a:spcPts val="0"/>
              </a:spcBef>
              <a:spcAft>
                <a:spcPts val="0"/>
              </a:spcAft>
              <a:buNone/>
            </a:pPr>
            <a:r>
              <a:rPr lang="en-GB"/>
              <a:t>Edit Profile</a:t>
            </a:r>
            <a:endParaRPr/>
          </a:p>
          <a:p>
            <a:pPr indent="0" lvl="0" marL="0" rtl="0" algn="l">
              <a:spcBef>
                <a:spcPts val="0"/>
              </a:spcBef>
              <a:spcAft>
                <a:spcPts val="0"/>
              </a:spcAft>
              <a:buNone/>
            </a:pPr>
            <a:r>
              <a:t/>
            </a:r>
            <a:endParaRPr/>
          </a:p>
        </p:txBody>
      </p:sp>
      <p:cxnSp>
        <p:nvCxnSpPr>
          <p:cNvPr id="104" name="Google Shape;104;p19"/>
          <p:cNvCxnSpPr>
            <a:stCxn id="96" idx="2"/>
            <a:endCxn id="103" idx="0"/>
          </p:cNvCxnSpPr>
          <p:nvPr/>
        </p:nvCxnSpPr>
        <p:spPr>
          <a:xfrm>
            <a:off x="1356975" y="2261650"/>
            <a:ext cx="0" cy="348900"/>
          </a:xfrm>
          <a:prstGeom prst="straightConnector1">
            <a:avLst/>
          </a:prstGeom>
          <a:noFill/>
          <a:ln cap="flat" cmpd="sng" w="9525">
            <a:solidFill>
              <a:schemeClr val="dk2"/>
            </a:solidFill>
            <a:prstDash val="solid"/>
            <a:round/>
            <a:headEnd len="med" w="med" type="none"/>
            <a:tailEnd len="med" w="med" type="none"/>
          </a:ln>
        </p:spPr>
      </p:cxnSp>
      <p:sp>
        <p:nvSpPr>
          <p:cNvPr id="105" name="Google Shape;105;p19"/>
          <p:cNvSpPr/>
          <p:nvPr/>
        </p:nvSpPr>
        <p:spPr>
          <a:xfrm>
            <a:off x="2584675" y="2571750"/>
            <a:ext cx="1163100" cy="1176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Upload Images,</a:t>
            </a:r>
            <a:endParaRPr/>
          </a:p>
          <a:p>
            <a:pPr indent="0" lvl="0" marL="0" rtl="0" algn="l">
              <a:spcBef>
                <a:spcPts val="0"/>
              </a:spcBef>
              <a:spcAft>
                <a:spcPts val="0"/>
              </a:spcAft>
              <a:buNone/>
            </a:pPr>
            <a:r>
              <a:rPr lang="en-GB"/>
              <a:t>Documents,</a:t>
            </a:r>
            <a:endParaRPr/>
          </a:p>
          <a:p>
            <a:pPr indent="0" lvl="0" marL="0" rtl="0" algn="l">
              <a:spcBef>
                <a:spcPts val="0"/>
              </a:spcBef>
              <a:spcAft>
                <a:spcPts val="0"/>
              </a:spcAft>
              <a:buNone/>
            </a:pPr>
            <a:r>
              <a:rPr lang="en-GB"/>
              <a:t>Videos</a:t>
            </a:r>
            <a:endParaRPr/>
          </a:p>
        </p:txBody>
      </p:sp>
      <p:cxnSp>
        <p:nvCxnSpPr>
          <p:cNvPr id="106" name="Google Shape;106;p19"/>
          <p:cNvCxnSpPr>
            <a:stCxn id="97" idx="2"/>
            <a:endCxn id="105" idx="0"/>
          </p:cNvCxnSpPr>
          <p:nvPr/>
        </p:nvCxnSpPr>
        <p:spPr>
          <a:xfrm flipH="1">
            <a:off x="3166100" y="2261650"/>
            <a:ext cx="16500" cy="310200"/>
          </a:xfrm>
          <a:prstGeom prst="straightConnector1">
            <a:avLst/>
          </a:prstGeom>
          <a:noFill/>
          <a:ln cap="flat" cmpd="sng" w="9525">
            <a:solidFill>
              <a:schemeClr val="dk2"/>
            </a:solidFill>
            <a:prstDash val="solid"/>
            <a:round/>
            <a:headEnd len="med" w="med" type="none"/>
            <a:tailEnd len="med" w="med" type="none"/>
          </a:ln>
        </p:spPr>
      </p:cxnSp>
      <p:sp>
        <p:nvSpPr>
          <p:cNvPr id="107" name="Google Shape;107;p19"/>
          <p:cNvSpPr/>
          <p:nvPr/>
        </p:nvSpPr>
        <p:spPr>
          <a:xfrm>
            <a:off x="6542700" y="2610550"/>
            <a:ext cx="1163100" cy="840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AES algorithm</a:t>
            </a:r>
            <a:endParaRPr/>
          </a:p>
        </p:txBody>
      </p:sp>
      <p:sp>
        <p:nvSpPr>
          <p:cNvPr id="108" name="Google Shape;108;p19"/>
          <p:cNvSpPr/>
          <p:nvPr/>
        </p:nvSpPr>
        <p:spPr>
          <a:xfrm>
            <a:off x="4490275" y="2571750"/>
            <a:ext cx="1035900" cy="1020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With Others,</a:t>
            </a:r>
            <a:endParaRPr/>
          </a:p>
          <a:p>
            <a:pPr indent="0" lvl="0" marL="0" rtl="0" algn="l">
              <a:spcBef>
                <a:spcPts val="0"/>
              </a:spcBef>
              <a:spcAft>
                <a:spcPts val="0"/>
              </a:spcAft>
              <a:buNone/>
            </a:pPr>
            <a:r>
              <a:rPr lang="en-GB"/>
              <a:t>Download Files remotely</a:t>
            </a:r>
            <a:endParaRPr/>
          </a:p>
        </p:txBody>
      </p:sp>
      <p:cxnSp>
        <p:nvCxnSpPr>
          <p:cNvPr id="109" name="Google Shape;109;p19"/>
          <p:cNvCxnSpPr>
            <a:stCxn id="98" idx="2"/>
            <a:endCxn id="108" idx="0"/>
          </p:cNvCxnSpPr>
          <p:nvPr/>
        </p:nvCxnSpPr>
        <p:spPr>
          <a:xfrm>
            <a:off x="5008213" y="2261650"/>
            <a:ext cx="0" cy="310200"/>
          </a:xfrm>
          <a:prstGeom prst="straightConnector1">
            <a:avLst/>
          </a:prstGeom>
          <a:noFill/>
          <a:ln cap="flat" cmpd="sng" w="9525">
            <a:solidFill>
              <a:schemeClr val="dk2"/>
            </a:solidFill>
            <a:prstDash val="solid"/>
            <a:round/>
            <a:headEnd len="med" w="med" type="none"/>
            <a:tailEnd len="med" w="med" type="none"/>
          </a:ln>
        </p:spPr>
      </p:cxnSp>
      <p:cxnSp>
        <p:nvCxnSpPr>
          <p:cNvPr id="110" name="Google Shape;110;p19"/>
          <p:cNvCxnSpPr>
            <a:stCxn id="99" idx="2"/>
            <a:endCxn id="107" idx="0"/>
          </p:cNvCxnSpPr>
          <p:nvPr/>
        </p:nvCxnSpPr>
        <p:spPr>
          <a:xfrm>
            <a:off x="7124250" y="2261650"/>
            <a:ext cx="0" cy="348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4" name="Shape 114"/>
        <p:cNvGrpSpPr/>
        <p:nvPr/>
      </p:nvGrpSpPr>
      <p:grpSpPr>
        <a:xfrm>
          <a:off x="0" y="0"/>
          <a:ext cx="0" cy="0"/>
          <a:chOff x="0" y="0"/>
          <a:chExt cx="0" cy="0"/>
        </a:xfrm>
      </p:grpSpPr>
      <p:sp>
        <p:nvSpPr>
          <p:cNvPr id="115" name="Google Shape;115;p20"/>
          <p:cNvSpPr txBox="1"/>
          <p:nvPr>
            <p:ph type="title"/>
          </p:nvPr>
        </p:nvSpPr>
        <p:spPr>
          <a:xfrm>
            <a:off x="4939500" y="982175"/>
            <a:ext cx="4045200" cy="293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solidFill>
                  <a:schemeClr val="lt1"/>
                </a:solidFill>
              </a:rPr>
              <a:t>Hardware and Software Requirements</a:t>
            </a:r>
            <a:endParaRPr>
              <a:solidFill>
                <a:schemeClr val="lt1"/>
              </a:solidFill>
            </a:endParaRPr>
          </a:p>
        </p:txBody>
      </p:sp>
      <p:sp>
        <p:nvSpPr>
          <p:cNvPr id="116" name="Google Shape;116;p20"/>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117" name="Google Shape;117;p20"/>
          <p:cNvSpPr txBox="1"/>
          <p:nvPr>
            <p:ph idx="2" type="body"/>
          </p:nvPr>
        </p:nvSpPr>
        <p:spPr>
          <a:xfrm>
            <a:off x="265500" y="905125"/>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solidFill>
                  <a:schemeClr val="lt2"/>
                </a:solidFill>
              </a:rPr>
              <a:t>Hardware Requirements: </a:t>
            </a:r>
            <a:endParaRPr>
              <a:solidFill>
                <a:schemeClr val="lt2"/>
              </a:solidFill>
            </a:endParaRPr>
          </a:p>
          <a:p>
            <a:pPr indent="0" lvl="0" marL="0" rtl="0" algn="l">
              <a:spcBef>
                <a:spcPts val="1200"/>
              </a:spcBef>
              <a:spcAft>
                <a:spcPts val="0"/>
              </a:spcAft>
              <a:buNone/>
            </a:pPr>
            <a:r>
              <a:rPr lang="en-GB">
                <a:solidFill>
                  <a:schemeClr val="lt2"/>
                </a:solidFill>
              </a:rPr>
              <a:t>Raspberry pi 4 module, battery, connecting wires, charger.</a:t>
            </a:r>
            <a:endParaRPr>
              <a:solidFill>
                <a:schemeClr val="lt2"/>
              </a:solidFill>
            </a:endParaRPr>
          </a:p>
          <a:p>
            <a:pPr indent="0" lvl="0" marL="0" rtl="0" algn="l">
              <a:spcBef>
                <a:spcPts val="1200"/>
              </a:spcBef>
              <a:spcAft>
                <a:spcPts val="0"/>
              </a:spcAft>
              <a:buNone/>
            </a:pPr>
            <a:r>
              <a:rPr lang="en-GB">
                <a:solidFill>
                  <a:schemeClr val="lt2"/>
                </a:solidFill>
              </a:rPr>
              <a:t>Software Requirements:</a:t>
            </a:r>
            <a:endParaRPr>
              <a:solidFill>
                <a:schemeClr val="lt2"/>
              </a:solidFill>
            </a:endParaRPr>
          </a:p>
          <a:p>
            <a:pPr indent="0" lvl="0" marL="0" rtl="0" algn="l">
              <a:spcBef>
                <a:spcPts val="1200"/>
              </a:spcBef>
              <a:spcAft>
                <a:spcPts val="0"/>
              </a:spcAft>
              <a:buNone/>
            </a:pPr>
            <a:r>
              <a:rPr lang="en-GB">
                <a:solidFill>
                  <a:schemeClr val="lt2"/>
                </a:solidFill>
              </a:rPr>
              <a:t>Raspbian OS, python3 with pre-installed libraries, text editor, VnC viewer</a:t>
            </a:r>
            <a:endParaRPr>
              <a:solidFill>
                <a:schemeClr val="lt2"/>
              </a:solidFill>
            </a:endParaRPr>
          </a:p>
          <a:p>
            <a:pPr indent="0" lvl="0" marL="0" rtl="0" algn="l">
              <a:spcBef>
                <a:spcPts val="1200"/>
              </a:spcBef>
              <a:spcAft>
                <a:spcPts val="1200"/>
              </a:spcAft>
              <a:buNone/>
            </a:pPr>
            <a:r>
              <a:t/>
            </a:r>
            <a:endParaRPr>
              <a:solidFill>
                <a:schemeClr val="lt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1" name="Shape 121"/>
        <p:cNvGrpSpPr/>
        <p:nvPr/>
      </p:nvGrpSpPr>
      <p:grpSpPr>
        <a:xfrm>
          <a:off x="0" y="0"/>
          <a:ext cx="0" cy="0"/>
          <a:chOff x="0" y="0"/>
          <a:chExt cx="0" cy="0"/>
        </a:xfrm>
      </p:grpSpPr>
      <p:sp>
        <p:nvSpPr>
          <p:cNvPr id="122" name="Google Shape;122;p21"/>
          <p:cNvSpPr txBox="1"/>
          <p:nvPr/>
        </p:nvSpPr>
        <p:spPr>
          <a:xfrm>
            <a:off x="2791450" y="2194650"/>
            <a:ext cx="3760500" cy="75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700">
                <a:solidFill>
                  <a:srgbClr val="FFFFFF"/>
                </a:solidFill>
                <a:latin typeface="Source Sans Pro"/>
                <a:ea typeface="Source Sans Pro"/>
                <a:cs typeface="Source Sans Pro"/>
                <a:sym typeface="Source Sans Pro"/>
              </a:rPr>
              <a:t>FUNCTIONALITIES</a:t>
            </a:r>
            <a:endParaRPr sz="3700">
              <a:solidFill>
                <a:srgbClr val="FFFFFF"/>
              </a:solidFill>
              <a:latin typeface="Source Sans Pro"/>
              <a:ea typeface="Source Sans Pro"/>
              <a:cs typeface="Source Sans Pro"/>
              <a:sym typeface="Source Sans Pro"/>
            </a:endParaRPr>
          </a:p>
        </p:txBody>
      </p:sp>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