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DD87DE-35C1-470C-B084-3666F4E1B51F}">
  <a:tblStyle styleId="{91DD87DE-35C1-470C-B084-3666F4E1B5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902f2e5b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902f2e5b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1d4a0a7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1d4a0a7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1d4a0a7f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1d4a0a7f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1d4a0a7f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1d4a0a7f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902f2e5b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902f2e5b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902f2e5b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902f2e5b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902f2e5b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902f2e5b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902f2e5b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902f2e5b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9172a8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9172a8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902f2e5b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902f2e5b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902f2e5b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902f2e5b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902f2e5bf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902f2e5bf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88a08f1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88a08f1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Raspberry pi based Surveillance Robot for Real Time Intrusion Detection and Tracking</a:t>
            </a:r>
            <a:endParaRPr sz="37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5347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Aniruddh Bhagwat 405B005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Manav Chouhan  405B018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Rohit Kshirsagar 405B036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Prashant Kumar 405B049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 Shot Detection Algorithm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highlight>
                  <a:srgbClr val="FFFFFF"/>
                </a:highlight>
              </a:rPr>
              <a:t>Single Shot detector</a:t>
            </a:r>
            <a:r>
              <a:rPr lang="en-GB" sz="1700">
                <a:highlight>
                  <a:srgbClr val="FFFFFF"/>
                </a:highlight>
              </a:rPr>
              <a:t> takes only one </a:t>
            </a:r>
            <a:r>
              <a:rPr b="1" lang="en-GB" sz="1700">
                <a:highlight>
                  <a:srgbClr val="FFFFFF"/>
                </a:highlight>
              </a:rPr>
              <a:t>shot</a:t>
            </a:r>
            <a:r>
              <a:rPr lang="en-GB" sz="1700">
                <a:highlight>
                  <a:srgbClr val="FFFFFF"/>
                </a:highlight>
              </a:rPr>
              <a:t> to </a:t>
            </a:r>
            <a:r>
              <a:rPr b="1" lang="en-GB" sz="1700">
                <a:highlight>
                  <a:srgbClr val="FFFFFF"/>
                </a:highlight>
              </a:rPr>
              <a:t>detect</a:t>
            </a:r>
            <a:r>
              <a:rPr lang="en-GB" sz="1700">
                <a:highlight>
                  <a:srgbClr val="FFFFFF"/>
                </a:highlight>
              </a:rPr>
              <a:t> multiple objects present in an image using multibox. It is significantly faster in speed and high-accuracy object </a:t>
            </a:r>
            <a:r>
              <a:rPr b="1" lang="en-GB" sz="1700">
                <a:highlight>
                  <a:srgbClr val="FFFFFF"/>
                </a:highlight>
              </a:rPr>
              <a:t>detection</a:t>
            </a:r>
            <a:r>
              <a:rPr lang="en-GB" sz="1700">
                <a:highlight>
                  <a:srgbClr val="FFFFFF"/>
                </a:highlight>
              </a:rPr>
              <a:t> algorithm. </a:t>
            </a:r>
            <a:endParaRPr sz="17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700">
                <a:highlight>
                  <a:srgbClr val="FFFFFF"/>
                </a:highlight>
              </a:rPr>
              <a:t>SSD divides the image using a grid and have each grid cell be responsible for detecting objects in that region of the image. </a:t>
            </a:r>
            <a:r>
              <a:rPr b="1" lang="en-GB" sz="1700">
                <a:highlight>
                  <a:srgbClr val="FFFFFF"/>
                </a:highlight>
              </a:rPr>
              <a:t>Detection</a:t>
            </a:r>
            <a:r>
              <a:rPr lang="en-GB" sz="1700">
                <a:highlight>
                  <a:srgbClr val="FFFFFF"/>
                </a:highlight>
              </a:rPr>
              <a:t> objects simply means predicting the class and location of an object within that region.</a:t>
            </a:r>
            <a:endParaRPr sz="1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Binary Pattern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Local Binary Pattern (LBP) is a simple yet very efficient texture operator which labels the pixels of an image by thresholding the neighborhood of each pixel and considers the result as a binary number.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700"/>
              <a:t>The algorithm uses a concept of a sliding window, based on the parameters radius and neighbors.</a:t>
            </a:r>
            <a:endParaRPr sz="17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475" y="3812301"/>
            <a:ext cx="3806650" cy="12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6823550" y="4161325"/>
            <a:ext cx="20160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Figure:</a:t>
            </a:r>
            <a:r>
              <a:rPr lang="en-GB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95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Three neighborhood examples used to define a texture and calculate a local binary pattern (LBP).</a:t>
            </a:r>
            <a:endParaRPr sz="95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215900" marR="254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122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7650" y="55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Frontend Images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35" y="1305250"/>
            <a:ext cx="2028164" cy="360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360" y="1265125"/>
            <a:ext cx="2073290" cy="36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/>
          <p:nvPr/>
        </p:nvSpPr>
        <p:spPr>
          <a:xfrm>
            <a:off x="4366650" y="2907750"/>
            <a:ext cx="410700" cy="21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582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Backend Image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75" y="1331100"/>
            <a:ext cx="8503574" cy="369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Even though the development cost is kept as low as possible, the system is capable of navigating autonomously while engaged in surveillance, recognizing intruders via facial recognition.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900"/>
              <a:t>Make a surveillance robot to ensure safety of the house, identify the intruder, track him and alert the owner.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36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With increase in workforce of the country, the houses remain vacant when it’s members are out there in offices. Hence there is :</a:t>
            </a:r>
            <a:endParaRPr sz="11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Need to ensure security of house.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Need of an assistant in house.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Need to alert owner if someone unwanted comes in.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900"/>
              <a:t>We aim to build a surveillance robot that solves the above needs.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Once completed the robot will solve the following requirements:</a:t>
            </a:r>
            <a:endParaRPr sz="17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Identify the person as known or unknown, when the person enters.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Alert the owner if the person is unknown, send an image of intruder to the owner.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Follow the intruder and send his actions to owner.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Take next set of instruction from owner and work accordingly.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Return to its original position.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38975" y="55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 Matrix</a:t>
            </a:r>
            <a:endParaRPr/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202950" y="131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{91DD87DE-35C1-470C-B084-3666F4E1B51F}</a:tableStyleId>
              </a:tblPr>
              <a:tblGrid>
                <a:gridCol w="2270525"/>
                <a:gridCol w="1172050"/>
                <a:gridCol w="1029850"/>
                <a:gridCol w="1249600"/>
                <a:gridCol w="1714800"/>
                <a:gridCol w="1301275"/>
              </a:tblGrid>
              <a:tr h="1108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Scoring</a:t>
                      </a:r>
                      <a:endParaRPr b="1"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 = Low</a:t>
                      </a:r>
                      <a:endParaRPr b="1"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 = Moderate</a:t>
                      </a:r>
                      <a:endParaRPr b="1"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 = High</a:t>
                      </a:r>
                      <a:endParaRPr b="1"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Different or Better</a:t>
                      </a:r>
                      <a:endParaRPr b="1"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Delivers Value</a:t>
                      </a:r>
                      <a:endParaRPr b="1"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Doable, Practical</a:t>
                      </a:r>
                      <a:endParaRPr b="1"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Potential for early adopters</a:t>
                      </a:r>
                      <a:endParaRPr b="1"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Score</a:t>
                      </a:r>
                      <a:endParaRPr b="1"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99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Person Identification, Communication &amp; Tracking Robot</a:t>
                      </a:r>
                      <a:endParaRPr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</a:t>
                      </a:r>
                      <a:endParaRPr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</a:t>
                      </a:r>
                      <a:endParaRPr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</a:t>
                      </a:r>
                      <a:endParaRPr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</a:t>
                      </a:r>
                      <a:endParaRPr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65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Domestic Help Robot</a:t>
                      </a:r>
                      <a:endParaRPr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</a:t>
                      </a:r>
                      <a:endParaRPr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</a:t>
                      </a:r>
                      <a:endParaRPr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</a:t>
                      </a:r>
                      <a:endParaRPr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</a:t>
                      </a:r>
                      <a:endParaRPr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63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Home Automation Robot</a:t>
                      </a:r>
                      <a:endParaRPr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</a:t>
                      </a:r>
                      <a:endParaRPr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</a:t>
                      </a:r>
                      <a:endParaRPr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</a:t>
                      </a:r>
                      <a:endParaRPr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</a:t>
                      </a:r>
                      <a:endParaRPr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1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Requirements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504000" y="2078875"/>
            <a:ext cx="406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Raspberry Pi 3B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Ultrasonic Sensor Module HC-SR04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ROBOT Chassis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Wheels, </a:t>
            </a:r>
            <a:r>
              <a:rPr lang="en-GB" sz="1700"/>
              <a:t>DC Motors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Raspberry pi 5MP camera</a:t>
            </a:r>
            <a:endParaRPr sz="1700"/>
          </a:p>
        </p:txBody>
      </p:sp>
      <p:sp>
        <p:nvSpPr>
          <p:cNvPr id="118" name="Google Shape;118;p18"/>
          <p:cNvSpPr txBox="1"/>
          <p:nvPr/>
        </p:nvSpPr>
        <p:spPr>
          <a:xfrm>
            <a:off x="4652400" y="2080650"/>
            <a:ext cx="3993300" cy="2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Bread Board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Resistor (1k)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Motor Driver L298 2A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Connecting wires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Power supply or Power bank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Requirements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Python3 and necessary libraries.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Text Editor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Raspberry pi OS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VnC Server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Telegram app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0"/>
          <p:cNvGraphicFramePr/>
          <p:nvPr/>
        </p:nvGraphicFramePr>
        <p:xfrm>
          <a:off x="162475" y="127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{91DD87DE-35C1-470C-B084-3666F4E1B51F}</a:tableStyleId>
              </a:tblPr>
              <a:tblGrid>
                <a:gridCol w="2982325"/>
                <a:gridCol w="1630800"/>
                <a:gridCol w="4205900"/>
              </a:tblGrid>
              <a:tr h="34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Title </a:t>
                      </a:r>
                      <a:endParaRPr sz="16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Published Year</a:t>
                      </a:r>
                      <a:endParaRPr sz="16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Basic Idea</a:t>
                      </a:r>
                      <a:endParaRPr sz="16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96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Human Detection and Tracking for Video Surveillance: A Cognitive Science Approach </a:t>
                      </a:r>
                      <a:endParaRPr sz="16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2017</a:t>
                      </a:r>
                      <a:endParaRPr sz="16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en-GB" sz="16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Detect human beings in any frame.</a:t>
                      </a:r>
                      <a:endParaRPr sz="16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en-GB" sz="16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Find the movement patterns of the humans in the frame.</a:t>
                      </a:r>
                      <a:endParaRPr sz="16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96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Obstacle Detection and Avoidance Robot</a:t>
                      </a:r>
                      <a:endParaRPr sz="16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2018</a:t>
                      </a:r>
                      <a:endParaRPr sz="16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en-GB" sz="16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Detect and avoid any obstacles in the path.</a:t>
                      </a:r>
                      <a:endParaRPr sz="16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en-GB" sz="16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Focuses on the edge detection for higher accuracy.</a:t>
                      </a:r>
                      <a:endParaRPr sz="16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11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Design and Implementation of an Autonomous Indoor Surveillance Robot based on Raspberry Pi </a:t>
                      </a:r>
                      <a:endParaRPr sz="16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2019</a:t>
                      </a:r>
                      <a:endParaRPr sz="16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en-GB" sz="16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Identify the person and alert the owner.</a:t>
                      </a:r>
                      <a:endParaRPr sz="16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Lato"/>
                        <a:buChar char="●"/>
                      </a:pPr>
                      <a:r>
                        <a:rPr lang="en-GB" sz="16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Take necessary actions through the commands given by the owner.</a:t>
                      </a:r>
                      <a:endParaRPr sz="16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20"/>
          <p:cNvSpPr txBox="1"/>
          <p:nvPr/>
        </p:nvSpPr>
        <p:spPr>
          <a:xfrm>
            <a:off x="244925" y="580775"/>
            <a:ext cx="59964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latin typeface="Raleway"/>
                <a:ea typeface="Raleway"/>
                <a:cs typeface="Raleway"/>
                <a:sym typeface="Raleway"/>
              </a:rPr>
              <a:t>Literature Survey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53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Architecture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100" y="1331100"/>
            <a:ext cx="7978750" cy="369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