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xQhuHm1Qg2T+9Mj5u/2A267D5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F99006-9602-4463-989F-73A14D8F03F6}">
  <a:tblStyle styleId="{0DF99006-9602-4463-989F-73A14D8F03F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50CD36C-E1AB-43DE-B083-8F5C834513D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bold.fntdata"/><Relationship Id="rId10" Type="http://schemas.openxmlformats.org/officeDocument/2006/relationships/slide" Target="slides/slide4.xml"/><Relationship Id="rId32" Type="http://schemas.openxmlformats.org/officeDocument/2006/relationships/font" Target="fonts/Raleway-regular.fntdata"/><Relationship Id="rId13" Type="http://schemas.openxmlformats.org/officeDocument/2006/relationships/slide" Target="slides/slide7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6.xml"/><Relationship Id="rId34" Type="http://schemas.openxmlformats.org/officeDocument/2006/relationships/font" Target="fonts/Raleway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3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3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3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3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3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9" name="Google Shape;2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2" name="Google Shape;32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9" name="Google Shape;39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8" name="Google Shape;48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5" name="Google Shape;55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3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34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3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2" name="Google Shape;62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3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700"/>
              <a:t>Raspberry pi based Surveillance Robot for Real Time Intrusion Detection and Tracking</a:t>
            </a:r>
            <a:endParaRPr sz="370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452" y="35347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Aniruddh Bhagwat 405B005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Manav Chouhan  405B018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Rohit Kshirsagar 405B036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Prashant Kumar 405B049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47" name="Google Shape;147;p10"/>
          <p:cNvSpPr txBox="1"/>
          <p:nvPr>
            <p:ph type="title"/>
          </p:nvPr>
        </p:nvSpPr>
        <p:spPr>
          <a:xfrm>
            <a:off x="727650" y="553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IDEA MATRICES</a:t>
            </a:r>
            <a:endParaRPr/>
          </a:p>
        </p:txBody>
      </p:sp>
      <p:sp>
        <p:nvSpPr>
          <p:cNvPr id="148" name="Google Shape;148;p10"/>
          <p:cNvSpPr txBox="1"/>
          <p:nvPr>
            <p:ph type="title"/>
          </p:nvPr>
        </p:nvSpPr>
        <p:spPr>
          <a:xfrm>
            <a:off x="868075" y="127666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A Matrix</a:t>
            </a:r>
            <a:endParaRPr/>
          </a:p>
        </p:txBody>
      </p:sp>
      <p:graphicFrame>
        <p:nvGraphicFramePr>
          <p:cNvPr id="149" name="Google Shape;149;p10"/>
          <p:cNvGraphicFramePr/>
          <p:nvPr/>
        </p:nvGraphicFramePr>
        <p:xfrm>
          <a:off x="993150" y="18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{0DF99006-9602-4463-989F-73A14D8F03F6}</a:tableStyleId>
              </a:tblPr>
              <a:tblGrid>
                <a:gridCol w="2385900"/>
                <a:gridCol w="2385900"/>
                <a:gridCol w="2385900"/>
              </a:tblGrid>
              <a:tr h="45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IDEA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Deliverables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Parameters Affected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Accelerate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Accelerates the communication with user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Communication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Associate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Works with a processing unit to process data.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Processing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Avoid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Avoids latency in communication by using UDP protocol and telegram for communication.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Avoids risk of intrusion.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Comunication and Security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Hardware Requirements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504000" y="2078875"/>
            <a:ext cx="40680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Raspberry Pi 3B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Ultrasonic Sensor Module HC-SR04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ROBOT Chassis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Wheels, DC Motors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Raspberry pi 5MP camera</a:t>
            </a:r>
            <a:endParaRPr sz="1700"/>
          </a:p>
        </p:txBody>
      </p:sp>
      <p:sp>
        <p:nvSpPr>
          <p:cNvPr id="156" name="Google Shape;156;p11"/>
          <p:cNvSpPr txBox="1"/>
          <p:nvPr/>
        </p:nvSpPr>
        <p:spPr>
          <a:xfrm>
            <a:off x="4652400" y="2080650"/>
            <a:ext cx="3993300" cy="2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-GB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Bread Board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-GB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Resistor (1k)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-GB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Motor Driver L298 2A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-GB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Connecting wires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-GB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Power supply or Power bank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Software Requirements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Python3 and necessary libraries.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Text Editor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Raspberry pi OS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VnC Server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Telegram app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/>
        </p:nvSpPr>
        <p:spPr>
          <a:xfrm>
            <a:off x="244925" y="0"/>
            <a:ext cx="59964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Literature Survey</a:t>
            </a:r>
            <a:endParaRPr b="1" i="0" sz="2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68" name="Google Shape;168;p13"/>
          <p:cNvGraphicFramePr/>
          <p:nvPr/>
        </p:nvGraphicFramePr>
        <p:xfrm>
          <a:off x="244925" y="5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{B50CD36C-E1AB-43DE-B083-8F5C834513D3}</a:tableStyleId>
              </a:tblPr>
              <a:tblGrid>
                <a:gridCol w="3341550"/>
                <a:gridCol w="1173750"/>
                <a:gridCol w="3482825"/>
              </a:tblGrid>
              <a:tr h="50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000" marL="180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Published Year</a:t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000" marL="180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 Idea</a:t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000" marL="180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Human Detection using HOG-SVM, Mixture of Gaussian and Background Contours Subtraction</a:t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000" marL="180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2017</a:t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000" marL="180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en-GB" sz="12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Human detection using HOG-SVM algorithms</a:t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000" marL="252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Human Detection and Tracking for Video Surveillance: A Cognitive Science Approach</a:t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000" marL="180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2017</a:t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000" marL="180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en-GB" sz="12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 human beings in any frame.Find the movement patterns of the humans in the frame.</a:t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000" marL="252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Obstacle Detection and Avoidance Robot</a:t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000" marL="180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</a:t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000" marL="180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en-GB" sz="12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 and avoid any obstacles in the path.Focuses on the edge detection for higher accuracy.</a:t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000" marL="252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and Implementation of an Autonomous Indoor Surveillance Robot based on Raspberry Pi</a:t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000" marL="180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</a:t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000" marL="180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en-GB" sz="12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Identify the person and alert the owner.</a:t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en-GB" sz="12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Take necessary actions through the commands given by the owner.</a:t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000" marL="252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729450" y="12947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System Overview</a:t>
            </a:r>
            <a:endParaRPr/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600"/>
              <a:t>The product is a </a:t>
            </a:r>
            <a:r>
              <a:rPr b="1" lang="en-GB" sz="1600"/>
              <a:t>robot</a:t>
            </a:r>
            <a:r>
              <a:rPr lang="en-GB" sz="1600"/>
              <a:t> which is being developed to ensure security of a house. It is a raspberry pi based module with a camera ultrasonic sensor mounted on it. It is navigable, the wheels are moved by the motors installed which are powered by a battery.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1600"/>
              <a:t>There is also a processing unit (Laptop) on which the processing of data received from robot takes place.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729450" y="53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System Architecture</a:t>
            </a:r>
            <a:endParaRPr/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2700" y="1543050"/>
            <a:ext cx="4497576" cy="344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15"/>
          <p:cNvCxnSpPr/>
          <p:nvPr/>
        </p:nvCxnSpPr>
        <p:spPr>
          <a:xfrm flipH="1" rot="10800000">
            <a:off x="3947325" y="2631525"/>
            <a:ext cx="3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727650" y="5650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Component Diagram</a:t>
            </a:r>
            <a:endParaRPr/>
          </a:p>
        </p:txBody>
      </p:sp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8" name="Google Shape;1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37" y="1447350"/>
            <a:ext cx="8133924" cy="3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729450" y="5770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Requirements</a:t>
            </a:r>
            <a:endParaRPr/>
          </a:p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729450" y="13851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600"/>
              <a:t>Functional Requirements: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Identification of person, alerting the owner.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Communication between user and the robot.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600"/>
              <a:t>Non-Functional Requirements: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Performance: The performance of the system depends highly on accuracy of the machine learning algorithms.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Security: Only the authenticated user should be able to send commands to the system. The images/videos captured from the system should be sent to the appropriate user only.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b="1" lang="en-GB" sz="1600"/>
              <a:t> </a:t>
            </a:r>
            <a:endParaRPr b="1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00" name="Google Shape;2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975" y="990600"/>
            <a:ext cx="4485600" cy="406774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8"/>
          <p:cNvSpPr txBox="1"/>
          <p:nvPr>
            <p:ph type="title"/>
          </p:nvPr>
        </p:nvSpPr>
        <p:spPr>
          <a:xfrm>
            <a:off x="729450" y="397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Activity Diagram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729450" y="6368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729450" y="1423425"/>
            <a:ext cx="7688700" cy="29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GB" sz="1900"/>
              <a:t>How it’s going to work:</a:t>
            </a:r>
            <a:endParaRPr sz="19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Communication between raspberry-pi and the processing unit(Laptop) through UDP connection.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Communication between the processing unit(Laptop) and the user over Telegram App.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User gives commands to raspberry pi through processing unit.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900"/>
              <a:t>Robots can be used at a number of places, making our daily life easier. Raspberry-pi based robots are easy to implement, require minimum cost input and solve important problems.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1900"/>
              <a:t>We propose to build a raspberry-pi based robot for intrusion detection.</a:t>
            </a:r>
            <a:endParaRPr sz="1900"/>
          </a:p>
        </p:txBody>
      </p:sp>
      <p:sp>
        <p:nvSpPr>
          <p:cNvPr id="93" name="Google Shape;93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Single Shot Detection Algorithm</a:t>
            </a:r>
            <a:endParaRPr/>
          </a:p>
        </p:txBody>
      </p:sp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GB" sz="1700">
                <a:highlight>
                  <a:srgbClr val="FFFFFF"/>
                </a:highlight>
              </a:rPr>
              <a:t>Single Shot detector</a:t>
            </a:r>
            <a:r>
              <a:rPr lang="en-GB" sz="1700">
                <a:highlight>
                  <a:srgbClr val="FFFFFF"/>
                </a:highlight>
              </a:rPr>
              <a:t> takes only one </a:t>
            </a:r>
            <a:r>
              <a:rPr b="1" lang="en-GB" sz="1700">
                <a:highlight>
                  <a:srgbClr val="FFFFFF"/>
                </a:highlight>
              </a:rPr>
              <a:t>shot</a:t>
            </a:r>
            <a:r>
              <a:rPr lang="en-GB" sz="1700">
                <a:highlight>
                  <a:srgbClr val="FFFFFF"/>
                </a:highlight>
              </a:rPr>
              <a:t> to </a:t>
            </a:r>
            <a:r>
              <a:rPr b="1" lang="en-GB" sz="1700">
                <a:highlight>
                  <a:srgbClr val="FFFFFF"/>
                </a:highlight>
              </a:rPr>
              <a:t>detect</a:t>
            </a:r>
            <a:r>
              <a:rPr lang="en-GB" sz="1700">
                <a:highlight>
                  <a:srgbClr val="FFFFFF"/>
                </a:highlight>
              </a:rPr>
              <a:t> multiple objects present in an image using multibox. It is significantly faster in speed and high-accuracy object </a:t>
            </a:r>
            <a:r>
              <a:rPr b="1" lang="en-GB" sz="1700">
                <a:highlight>
                  <a:srgbClr val="FFFFFF"/>
                </a:highlight>
              </a:rPr>
              <a:t>detection</a:t>
            </a:r>
            <a:r>
              <a:rPr lang="en-GB" sz="1700">
                <a:highlight>
                  <a:srgbClr val="FFFFFF"/>
                </a:highlight>
              </a:rPr>
              <a:t> algorithm. 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1700">
                <a:highlight>
                  <a:srgbClr val="FFFFFF"/>
                </a:highlight>
              </a:rPr>
              <a:t>SSD divides the image using a grid and have each grid cell be responsible for detecting objects in that region of the image. </a:t>
            </a:r>
            <a:r>
              <a:rPr b="1" lang="en-GB" sz="1700">
                <a:highlight>
                  <a:srgbClr val="FFFFFF"/>
                </a:highlight>
              </a:rPr>
              <a:t>Detection</a:t>
            </a:r>
            <a:r>
              <a:rPr lang="en-GB" sz="1700">
                <a:highlight>
                  <a:srgbClr val="FFFFFF"/>
                </a:highlight>
              </a:rPr>
              <a:t> objects simply means predicting the class and location of an object within that region.</a:t>
            </a:r>
            <a:endParaRPr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Fig: Single Shot Detection Algorithm</a:t>
            </a:r>
            <a:endParaRPr/>
          </a:p>
        </p:txBody>
      </p:sp>
      <p:pic>
        <p:nvPicPr>
          <p:cNvPr id="219" name="Google Shape;2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1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727650" y="5650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Local Binary Pattern Histogram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729450" y="15645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700"/>
              <a:t>Local Binary Pattern Histogram(LBPH) is a simple yet very efficient texture operator which labels the pixels of an image by thresholding the neighborhood of each pixel and considers the result as a binary number.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1700"/>
              <a:t>The algorithm uses a concept of a sliding window, based on the parameters radius and neighbors.</a:t>
            </a:r>
            <a:endParaRPr sz="1700"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0475" y="3297951"/>
            <a:ext cx="3806650" cy="12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 txBox="1"/>
          <p:nvPr/>
        </p:nvSpPr>
        <p:spPr>
          <a:xfrm>
            <a:off x="6823550" y="3646975"/>
            <a:ext cx="20160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Figure:</a:t>
            </a:r>
            <a:r>
              <a:rPr b="0" i="0" lang="en-GB" sz="14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GB" sz="95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Three neighborhood examples used to define a texture and calculate a local binary pattern (LBP).</a:t>
            </a:r>
            <a:endParaRPr b="0" i="0" sz="95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215900" marR="254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021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588625" y="598225"/>
            <a:ext cx="8555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Frontend Images</a:t>
            </a:r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35" y="1305250"/>
            <a:ext cx="2028164" cy="360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8360" y="1265125"/>
            <a:ext cx="2073290" cy="36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/>
          <p:nvPr/>
        </p:nvSpPr>
        <p:spPr>
          <a:xfrm>
            <a:off x="4366650" y="2907750"/>
            <a:ext cx="410700" cy="21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729450" y="5820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Backend Image</a:t>
            </a: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075" y="1331100"/>
            <a:ext cx="8503574" cy="369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GB" sz="1800"/>
              <a:t>Even though the development cost is kept as low as possible, the system is capable of navigating while engaged in surveillance, recognizing intruders via facial recognition.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GB" sz="1900"/>
              <a:t>Make a surveillance robot to ensure safety of the house, identify the intruder, track him and alert the owner.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729450" y="19367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With increase in workforce of the country, the houses remain vacant when it’s members are out there in offices. Hence there is :</a:t>
            </a:r>
            <a:endParaRPr sz="1100"/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Need to ensure security of house.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Need of an assistant for house.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Need to alert owner if someone unwanted comes in.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1900"/>
              <a:t>We aim to build a surveillance robot that solves the above needs.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700"/>
              <a:t>Once completed the robot will solve the following requirements:</a:t>
            </a:r>
            <a:endParaRPr sz="17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Identify the person, when the person enters the premises.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Alert the owner, send an image of the person to the owner.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Identifies the person as known or unknown while following.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Take next set of instruction from owner and work accordingly.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Send the captured activity to the owner after getting reset command.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Return to its original position.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638975" y="5561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Idea Evaluation Matrix</a:t>
            </a:r>
            <a:endParaRPr/>
          </a:p>
        </p:txBody>
      </p:sp>
      <p:graphicFrame>
        <p:nvGraphicFramePr>
          <p:cNvPr id="117" name="Google Shape;117;p6"/>
          <p:cNvGraphicFramePr/>
          <p:nvPr/>
        </p:nvGraphicFramePr>
        <p:xfrm>
          <a:off x="202950" y="131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{0DF99006-9602-4463-989F-73A14D8F03F6}</a:tableStyleId>
              </a:tblPr>
              <a:tblGrid>
                <a:gridCol w="2270525"/>
                <a:gridCol w="1172050"/>
                <a:gridCol w="1029850"/>
                <a:gridCol w="1249600"/>
                <a:gridCol w="1714800"/>
                <a:gridCol w="1301275"/>
              </a:tblGrid>
              <a:tr h="110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Scoring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 = Low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 = Moderate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 = High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Different or Better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Delivers Value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Doable, Practical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Potential for early adopters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Score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99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Person Identification, Communication &amp; Tracking Robot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5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Domestic Help Robot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3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Home Automation Robot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727650" y="553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IDEA MATRICES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24" name="Google Shape;124;p7"/>
          <p:cNvSpPr txBox="1"/>
          <p:nvPr>
            <p:ph type="title"/>
          </p:nvPr>
        </p:nvSpPr>
        <p:spPr>
          <a:xfrm>
            <a:off x="832200" y="1315988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I Matrix</a:t>
            </a:r>
            <a:endParaRPr/>
          </a:p>
        </p:txBody>
      </p:sp>
      <p:graphicFrame>
        <p:nvGraphicFramePr>
          <p:cNvPr id="125" name="Google Shape;125;p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{0DF99006-9602-4463-989F-73A14D8F03F6}</a:tableStyleId>
              </a:tblPr>
              <a:tblGrid>
                <a:gridCol w="2385900"/>
                <a:gridCol w="2385900"/>
                <a:gridCol w="2385900"/>
              </a:tblGrid>
              <a:tr h="45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IDEA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Deliverables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Parameters Affected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Increase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 increases the security of the house.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Performance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Improve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communication between user and robot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Integration between human and robot.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Ignore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Stops following if person is known.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Identification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 txBox="1"/>
          <p:nvPr>
            <p:ph type="title"/>
          </p:nvPr>
        </p:nvSpPr>
        <p:spPr>
          <a:xfrm>
            <a:off x="727650" y="553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IDEA MATRICES</a:t>
            </a:r>
            <a:endParaRPr/>
          </a:p>
        </p:txBody>
      </p:sp>
      <p:sp>
        <p:nvSpPr>
          <p:cNvPr id="132" name="Google Shape;132;p8"/>
          <p:cNvSpPr txBox="1"/>
          <p:nvPr>
            <p:ph type="title"/>
          </p:nvPr>
        </p:nvSpPr>
        <p:spPr>
          <a:xfrm>
            <a:off x="868075" y="127666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D Matrix</a:t>
            </a:r>
            <a:endParaRPr/>
          </a:p>
        </p:txBody>
      </p:sp>
      <p:graphicFrame>
        <p:nvGraphicFramePr>
          <p:cNvPr id="133" name="Google Shape;133;p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{0DF99006-9602-4463-989F-73A14D8F03F6}</a:tableStyleId>
              </a:tblPr>
              <a:tblGrid>
                <a:gridCol w="2385900"/>
                <a:gridCol w="2385900"/>
                <a:gridCol w="2385900"/>
              </a:tblGrid>
              <a:tr h="45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IDEA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Deliverables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Parameters Affected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Deliver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Delivers efficient performance by following person.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Tracking and communication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Decrease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Decreases the concern of security of house.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Security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Drive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Facility to send videos, tracking.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Navigation, Identification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 txBox="1"/>
          <p:nvPr>
            <p:ph type="title"/>
          </p:nvPr>
        </p:nvSpPr>
        <p:spPr>
          <a:xfrm>
            <a:off x="727650" y="553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IDEA MATRICES</a:t>
            </a:r>
            <a:endParaRPr/>
          </a:p>
        </p:txBody>
      </p:sp>
      <p:sp>
        <p:nvSpPr>
          <p:cNvPr id="140" name="Google Shape;140;p9"/>
          <p:cNvSpPr txBox="1"/>
          <p:nvPr>
            <p:ph type="title"/>
          </p:nvPr>
        </p:nvSpPr>
        <p:spPr>
          <a:xfrm>
            <a:off x="868075" y="127666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E Matrix</a:t>
            </a:r>
            <a:endParaRPr/>
          </a:p>
        </p:txBody>
      </p:sp>
      <p:graphicFrame>
        <p:nvGraphicFramePr>
          <p:cNvPr id="141" name="Google Shape;141;p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{0DF99006-9602-4463-989F-73A14D8F03F6}</a:tableStyleId>
              </a:tblPr>
              <a:tblGrid>
                <a:gridCol w="2385900"/>
                <a:gridCol w="2385900"/>
                <a:gridCol w="2385900"/>
              </a:tblGrid>
              <a:tr h="45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IDEA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Deliverables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Parameters Affected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Educate</a:t>
                      </a:r>
                      <a:endParaRPr sz="18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Educate people regarding security</a:t>
                      </a:r>
                      <a:endParaRPr sz="18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Project Users</a:t>
                      </a:r>
                      <a:endParaRPr sz="18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Eliminate</a:t>
                      </a:r>
                      <a:endParaRPr sz="18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Eliminates the risk of intrusion.</a:t>
                      </a:r>
                      <a:endParaRPr sz="18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Security</a:t>
                      </a:r>
                      <a:endParaRPr sz="18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