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HLcwCiNF13ITz+rWKsp7XK6E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3DB822-8EFF-42E9-88E0-4A960EEAE031}">
  <a:tblStyle styleId="{FD3DB822-8EFF-42E9-88E0-4A960EEAE0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1C02398-599F-49B2-AD1B-FA694673E7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a19f0714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a19f071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ca026ab0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ca026ab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5da6062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5da606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5da6062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5da606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5da606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5da60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ca026ab0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ca026ab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ca026ab0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ca026ab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f33e08c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f33e08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ca026ab0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ca026ab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ca026ab0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ca026ab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9ea8e6ed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49ea8e6e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9ea8e6ed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9ea8e6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9ea8e6ed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9ea8e6e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9ea8e6ed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9ea8e6e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9ea8e6ed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9ea8e6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9ea8e6ed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9ea8e6e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9ea8e6ed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9ea8e6e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9ea8e6ed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49ea8e6e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ca026ab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ca026a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f33e08c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2f33e08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ca026ab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ca026a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a026ab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a026a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49ea8e6ed_0_73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649ea8e6ed_0_73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649ea8e6ed_0_7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49ea8e6ed_0_76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649ea8e6ed_0_76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649ea8e6ed_0_7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49ea8e6ed_0_7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9ea8e6ed_0_7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649ea8e6ed_0_7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649ea8e6ed_0_7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649ea8e6ed_0_7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649ea8e6ed_0_7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49ea8e6ed_0_73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649ea8e6ed_0_7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649ea8e6ed_0_7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649ea8e6ed_0_7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649ea8e6ed_0_7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49ea8e6ed_0_7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649ea8e6ed_0_74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649ea8e6ed_0_74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649ea8e6ed_0_7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49ea8e6ed_0_7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649ea8e6ed_0_7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49ea8e6ed_0_75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649ea8e6ed_0_75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649ea8e6ed_0_7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49ea8e6ed_0_75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649ea8e6ed_0_7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49ea8e6ed_0_76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649ea8e6ed_0_76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649ea8e6ed_0_76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649ea8e6ed_0_76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649ea8e6ed_0_7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9ea8e6ed_0_76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649ea8e6ed_0_7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49ea8e6ed_0_7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649ea8e6ed_0_7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649ea8e6ed_0_7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Recurrent_neural_network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352225" y="39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b="1" lang="en-US" sz="4200">
                <a:solidFill>
                  <a:srgbClr val="FF0000"/>
                </a:solidFill>
              </a:rPr>
              <a:t>Fake News </a:t>
            </a:r>
            <a:r>
              <a:rPr b="1" lang="en-US" sz="4200">
                <a:solidFill>
                  <a:srgbClr val="999999"/>
                </a:solidFill>
              </a:rPr>
              <a:t>Identification in</a:t>
            </a:r>
            <a:br>
              <a:rPr b="1" lang="en-US" sz="4200">
                <a:solidFill>
                  <a:srgbClr val="999999"/>
                </a:solidFill>
              </a:rPr>
            </a:br>
            <a:r>
              <a:rPr b="1" lang="en-US" sz="4200">
                <a:solidFill>
                  <a:srgbClr val="999999"/>
                </a:solidFill>
              </a:rPr>
              <a:t> Social Media</a:t>
            </a:r>
            <a:endParaRPr b="1" sz="4200">
              <a:solidFill>
                <a:srgbClr val="999999"/>
              </a:solidFill>
            </a:endParaRPr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6107025" y="2799100"/>
            <a:ext cx="27855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Project by :-</a:t>
            </a:r>
            <a:endParaRPr sz="24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Amisha Jain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Moin Khan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Rishi Chouhan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875"/>
            <a:ext cx="5698272" cy="376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a19f0714_2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Flowchart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125" name="Google Shape;125;g64a19f0714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583453"/>
            <a:ext cx="7553325" cy="49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ca026ab0_2_5"/>
          <p:cNvSpPr txBox="1"/>
          <p:nvPr>
            <p:ph type="title"/>
          </p:nvPr>
        </p:nvSpPr>
        <p:spPr>
          <a:xfrm>
            <a:off x="457200" y="1139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Word2Vec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31" name="Google Shape;131;g64ca026ab0_2_5"/>
          <p:cNvSpPr txBox="1"/>
          <p:nvPr>
            <p:ph idx="1" type="body"/>
          </p:nvPr>
        </p:nvSpPr>
        <p:spPr>
          <a:xfrm>
            <a:off x="390225" y="11659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</a:rPr>
              <a:t>Word2vec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-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</a:rPr>
              <a:t>method to represnt the words in vector form.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</a:rPr>
              <a:t>Finds embedding between the words.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g64ca026ab0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00" y="3040400"/>
            <a:ext cx="47390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64ca026ab0_2_5"/>
          <p:cNvSpPr txBox="1"/>
          <p:nvPr/>
        </p:nvSpPr>
        <p:spPr>
          <a:xfrm>
            <a:off x="5283100" y="3743100"/>
            <a:ext cx="3522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Queen  = King - Man+woman</a:t>
            </a:r>
            <a:endParaRPr b="1"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5da60624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CBOW</a:t>
            </a:r>
            <a:endParaRPr/>
          </a:p>
        </p:txBody>
      </p:sp>
      <p:sp>
        <p:nvSpPr>
          <p:cNvPr id="139" name="Google Shape;139;g7b5da60624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rPr lang="en-US"/>
              <a:t>Continuous bag of words.</a:t>
            </a:r>
            <a:endParaRPr/>
          </a:p>
        </p:txBody>
      </p:sp>
      <p:pic>
        <p:nvPicPr>
          <p:cNvPr id="140" name="Google Shape;140;g7b5da6062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705100"/>
            <a:ext cx="6986601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5da60624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 GRAM</a:t>
            </a:r>
            <a:endParaRPr/>
          </a:p>
        </p:txBody>
      </p:sp>
      <p:sp>
        <p:nvSpPr>
          <p:cNvPr id="146" name="Google Shape;146;g7b5da60624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7b5da6062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271725"/>
            <a:ext cx="69151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5da6062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Doc2Vec</a:t>
            </a:r>
            <a:endParaRPr/>
          </a:p>
        </p:txBody>
      </p:sp>
      <p:sp>
        <p:nvSpPr>
          <p:cNvPr id="153" name="Google Shape;153;g7b5da60624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lang="en-US" sz="2200"/>
              <a:t>Extension to word2vec ,creates vector for whole documents.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00"/>
              <a:t>-Attach unique tag id to each documents.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00"/>
              <a:t>DOC2VEC =  </a:t>
            </a:r>
            <a:r>
              <a:rPr lang="en-US" sz="2200"/>
              <a:t>w</a:t>
            </a:r>
            <a:r>
              <a:rPr lang="en-US" sz="2200"/>
              <a:t>ord2Vec </a:t>
            </a:r>
            <a:r>
              <a:rPr lang="en-US" sz="2200"/>
              <a:t>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ca026ab0_2_10"/>
          <p:cNvSpPr txBox="1"/>
          <p:nvPr>
            <p:ph type="title"/>
          </p:nvPr>
        </p:nvSpPr>
        <p:spPr>
          <a:xfrm>
            <a:off x="5334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Long Short-Term Memory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59" name="Google Shape;159;g64ca026ab0_2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Long short-term memory (LSTM)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is an artificial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/>
              </a:rPr>
              <a:t>recurrent neural network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(RNN) architecture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&gt;Input Gate  		----- 	sigmoid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&gt;Forget Gate		----- tanh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&gt; Output Gate       ----- sigmoid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g64ca026ab0_2_10"/>
          <p:cNvPicPr preferRelativeResize="0"/>
          <p:nvPr/>
        </p:nvPicPr>
        <p:blipFill rotWithShape="1">
          <a:blip r:embed="rId4">
            <a:alphaModFix/>
          </a:blip>
          <a:srcRect b="14082" l="0" r="0" t="15255"/>
          <a:stretch/>
        </p:blipFill>
        <p:spPr>
          <a:xfrm>
            <a:off x="457200" y="3929075"/>
            <a:ext cx="80759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ca026ab0_2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Cosine Similarity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166" name="Google Shape;166;g64ca026ab0_2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Cosine similarity is a metric used to measure how similar the documents are irrespective of their size. Mathematically, it measures the cosine of the angle between two vectors projected in a multi-dimensional space.</a:t>
            </a:r>
            <a:endParaRPr/>
          </a:p>
        </p:txBody>
      </p:sp>
      <p:pic>
        <p:nvPicPr>
          <p:cNvPr id="167" name="Google Shape;167;g64ca026ab0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25" y="2835500"/>
            <a:ext cx="4648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End User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descr="https://documents.lucidchart.com/documents/9f75fa03-46ea-4f6f-b23a-b6934cd133e6/pages/7ezayB~FQlW7?a=951&amp;x=1722&amp;y=361&amp;w=836&amp;h=288&amp;store=1&amp;accept=image%2F*&amp;auth=LCA%20d59e2c51b7107be0d6db5fee82ccb1968e600646-ts%3D1570083970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25" y="4205749"/>
            <a:ext cx="7078134" cy="2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381000" y="1371600"/>
            <a:ext cx="84651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200">
                <a:solidFill>
                  <a:srgbClr val="000000"/>
                </a:solidFill>
              </a:rPr>
              <a:t>	Any user having a message sharing application is susceptible to misinformation all such users are end users of this Fake news Detection system in social media.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200">
                <a:solidFill>
                  <a:srgbClr val="000000"/>
                </a:solidFill>
              </a:rPr>
              <a:t>	Politicians, fake organizations and companies tend to spread information which the common man acting as our end-user can verify the information using system.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FF0000"/>
                </a:solidFill>
              </a:rPr>
              <a:t>Requirements within the scope of project</a:t>
            </a:r>
            <a:endParaRPr b="1" sz="3959">
              <a:solidFill>
                <a:srgbClr val="FF0000"/>
              </a:solidFill>
            </a:endParaRPr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Functional Requirements :-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Detection of information received by the end user and verifying its correctness.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Attachment of “fake” tag in-case of misinformation received by the user.</a:t>
            </a:r>
            <a:endParaRPr sz="2200">
              <a:solidFill>
                <a:srgbClr val="000000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Non-functional Requirements :-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Database security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User’s privacy</a:t>
            </a:r>
            <a:endParaRPr sz="2200"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Scope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457200" y="19151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The scope of our project is to consider message/information in a </a:t>
            </a:r>
            <a:r>
              <a:rPr b="1" lang="en-US" sz="2200">
                <a:solidFill>
                  <a:srgbClr val="000000"/>
                </a:solidFill>
              </a:rPr>
              <a:t>specific text format</a:t>
            </a:r>
            <a:r>
              <a:rPr lang="en-US" sz="2200">
                <a:solidFill>
                  <a:srgbClr val="000000"/>
                </a:solidFill>
              </a:rPr>
              <a:t> an further detect the given piece of </a:t>
            </a:r>
            <a:r>
              <a:rPr lang="en-US" sz="2200">
                <a:solidFill>
                  <a:srgbClr val="000000"/>
                </a:solidFill>
              </a:rPr>
              <a:t>information</a:t>
            </a:r>
            <a:r>
              <a:rPr lang="en-US" sz="2200">
                <a:solidFill>
                  <a:srgbClr val="000000"/>
                </a:solidFill>
              </a:rPr>
              <a:t> as real or fake.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946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Our proposed system gives user the </a:t>
            </a:r>
            <a:r>
              <a:rPr b="1" lang="en-US" sz="2200">
                <a:solidFill>
                  <a:srgbClr val="000000"/>
                </a:solidFill>
              </a:rPr>
              <a:t>privilege of verifying</a:t>
            </a:r>
            <a:r>
              <a:rPr lang="en-US" sz="2200">
                <a:solidFill>
                  <a:srgbClr val="000000"/>
                </a:solidFill>
              </a:rPr>
              <a:t> the received information is fake or real.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946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Therefore the system creates an </a:t>
            </a:r>
            <a:r>
              <a:rPr b="1" lang="en-US" sz="2200">
                <a:solidFill>
                  <a:srgbClr val="000000"/>
                </a:solidFill>
              </a:rPr>
              <a:t>obstruction for spreading</a:t>
            </a:r>
            <a:r>
              <a:rPr lang="en-US" sz="2200">
                <a:solidFill>
                  <a:srgbClr val="000000"/>
                </a:solidFill>
              </a:rPr>
              <a:t> of misinformation which encourages communal differences. </a:t>
            </a:r>
            <a:endParaRPr sz="2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rPr lang="en-US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350" y="238100"/>
            <a:ext cx="1216100" cy="1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f33e08cb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Introduction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68" name="Google Shape;68;g62f33e08cb_0_11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propose a mechanism for detection of such misinformation being spread on message sharing platforms as it has recently become an important issue to resolve.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Our proposed mechanism doesn’t intent to stop spreading of fake news or misinformation instead it makes the user aware of authenticity of information.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69" name="Google Shape;69;g62f33e08c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" y="46648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62f33e08c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863" y="4641050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Project’s Viewpoint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321375" y="1843025"/>
            <a:ext cx="82296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This project, after its development would be able to allow users to verify the correctness of the information received.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160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This system henceforth provide an obstruction for spreading of fake news.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3056074" y="4473900"/>
            <a:ext cx="1943700" cy="6180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    </a:t>
            </a:r>
            <a:r>
              <a:rPr b="1" lang="en-US" sz="3000">
                <a:solidFill>
                  <a:srgbClr val="FFFFFF"/>
                </a:solidFill>
              </a:rPr>
              <a:t>News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2845275" y="5091900"/>
            <a:ext cx="2384100" cy="11430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5229375" y="5680650"/>
            <a:ext cx="1486500" cy="4539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Fake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373475" y="5680650"/>
            <a:ext cx="1471800" cy="485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    </a:t>
            </a:r>
            <a:r>
              <a:rPr b="1" lang="en-US" sz="2400">
                <a:solidFill>
                  <a:srgbClr val="FFFFFF"/>
                </a:solidFill>
              </a:rPr>
              <a:t>Real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457200" y="99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How it’s going to work ?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457200" y="1166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>
                <a:solidFill>
                  <a:srgbClr val="000000"/>
                </a:solidFill>
              </a:rPr>
              <a:t>Our system gives the user to have the authority  to verify whether whatever he/she has received is real or fake.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>
                <a:solidFill>
                  <a:srgbClr val="000000"/>
                </a:solidFill>
              </a:rPr>
              <a:t>This system which creates  datasets by collecting data from different sources which finds the relation between the entities present in the user's message.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>
                <a:solidFill>
                  <a:srgbClr val="000000"/>
                </a:solidFill>
              </a:rPr>
              <a:t>Then a predictor is there to label the message whether it's fake or not.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en-US" sz="2200">
                <a:solidFill>
                  <a:srgbClr val="000000"/>
                </a:solidFill>
              </a:rPr>
              <a:t>At last, a tag(fake or real) is attached to the message before returning message to user.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950" y="4330800"/>
            <a:ext cx="2547451" cy="22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Project Timeline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ca026ab0_4_6"/>
          <p:cNvSpPr txBox="1"/>
          <p:nvPr>
            <p:ph type="title"/>
          </p:nvPr>
        </p:nvSpPr>
        <p:spPr>
          <a:xfrm>
            <a:off x="457200" y="1762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Feasibility </a:t>
            </a:r>
            <a:r>
              <a:rPr b="1" lang="en-US" sz="3600">
                <a:solidFill>
                  <a:srgbClr val="FF0000"/>
                </a:solidFill>
              </a:rPr>
              <a:t>Analysis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16" name="Google Shape;216;g64ca026ab0_4_6"/>
          <p:cNvSpPr txBox="1"/>
          <p:nvPr>
            <p:ph idx="1" type="body"/>
          </p:nvPr>
        </p:nvSpPr>
        <p:spPr>
          <a:xfrm>
            <a:off x="457200" y="1319275"/>
            <a:ext cx="8229600" cy="532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</a:t>
            </a:r>
            <a:r>
              <a:rPr lang="en-US" sz="2400"/>
              <a:t>Feasibility</a:t>
            </a:r>
            <a:r>
              <a:rPr lang="en-US" sz="2400"/>
              <a:t> :-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Data </a:t>
            </a:r>
            <a:r>
              <a:rPr lang="en-US" sz="2400"/>
              <a:t>Availability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Data </a:t>
            </a:r>
            <a:r>
              <a:rPr lang="en-US" sz="2400"/>
              <a:t>Reliability</a:t>
            </a:r>
            <a:r>
              <a:rPr lang="en-US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Data Extractability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Algorithm Feasibility :- The main aim while classifying the message/information is to find its context. 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parser - NLP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vectorizer - word2vec + LSTM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similarity between vectors - cosine similarity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ca026ab0_3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Mathematical Model</a:t>
            </a:r>
            <a:endParaRPr/>
          </a:p>
        </p:txBody>
      </p:sp>
      <p:sp>
        <p:nvSpPr>
          <p:cNvPr id="222" name="Google Shape;222;g64ca026ab0_3_14"/>
          <p:cNvSpPr txBox="1"/>
          <p:nvPr>
            <p:ph idx="1" type="body"/>
          </p:nvPr>
        </p:nvSpPr>
        <p:spPr>
          <a:xfrm>
            <a:off x="457200" y="1557350"/>
            <a:ext cx="8229600" cy="511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= { Input,function = M1,M2,M3 ,M4,M5, Output}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/>
              <a:t>INPUT </a:t>
            </a:r>
            <a:r>
              <a:rPr lang="en-US"/>
              <a:t>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User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format -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/>
              <a:t>FUNCTION -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M1-text processor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M2 - word2vec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M3 - LSTM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M4-Cosine 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M5-Tagged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223" name="Google Shape;223;g64ca026ab0_3_14"/>
          <p:cNvSpPr txBox="1"/>
          <p:nvPr/>
        </p:nvSpPr>
        <p:spPr>
          <a:xfrm>
            <a:off x="4257675" y="2049375"/>
            <a:ext cx="4014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OUTPUT:</a:t>
            </a:r>
            <a:r>
              <a:rPr lang="en-US" sz="1800"/>
              <a:t> Tagged Message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format - text + tag</a:t>
            </a:r>
            <a:endParaRPr sz="1800"/>
          </a:p>
        </p:txBody>
      </p:sp>
      <p:sp>
        <p:nvSpPr>
          <p:cNvPr id="224" name="Google Shape;224;g64ca026ab0_3_14"/>
          <p:cNvSpPr txBox="1"/>
          <p:nvPr/>
        </p:nvSpPr>
        <p:spPr>
          <a:xfrm>
            <a:off x="3614700" y="3032425"/>
            <a:ext cx="5072100" cy="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M1= { </a:t>
            </a:r>
            <a:r>
              <a:rPr b="1" lang="en-US"/>
              <a:t>I</a:t>
            </a:r>
            <a:r>
              <a:rPr lang="en-US"/>
              <a:t>= user message ,</a:t>
            </a:r>
            <a:r>
              <a:rPr b="1" lang="en-US"/>
              <a:t>F</a:t>
            </a:r>
            <a:r>
              <a:rPr lang="en-US"/>
              <a:t> = text processor,</a:t>
            </a:r>
            <a:r>
              <a:rPr b="1" lang="en-US"/>
              <a:t>O</a:t>
            </a:r>
            <a:r>
              <a:rPr lang="en-US"/>
              <a:t>- cleaned text}</a:t>
            </a:r>
            <a:endParaRPr/>
          </a:p>
        </p:txBody>
      </p:sp>
      <p:sp>
        <p:nvSpPr>
          <p:cNvPr id="225" name="Google Shape;225;g64ca026ab0_3_14"/>
          <p:cNvSpPr txBox="1"/>
          <p:nvPr/>
        </p:nvSpPr>
        <p:spPr>
          <a:xfrm>
            <a:off x="3614700" y="3828550"/>
            <a:ext cx="5072100" cy="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M2= { </a:t>
            </a:r>
            <a:r>
              <a:rPr b="1" lang="en-US"/>
              <a:t> I </a:t>
            </a:r>
            <a:r>
              <a:rPr lang="en-US"/>
              <a:t>= </a:t>
            </a:r>
            <a:r>
              <a:rPr b="1" lang="en-US"/>
              <a:t> </a:t>
            </a:r>
            <a:r>
              <a:rPr lang="en-US"/>
              <a:t>M1.O ,</a:t>
            </a:r>
            <a:r>
              <a:rPr b="1" lang="en-US"/>
              <a:t>F</a:t>
            </a:r>
            <a:r>
              <a:rPr lang="en-US"/>
              <a:t> = word2vec,</a:t>
            </a:r>
            <a:r>
              <a:rPr b="1" lang="en-US"/>
              <a:t>O</a:t>
            </a:r>
            <a:r>
              <a:rPr lang="en-US"/>
              <a:t>- word vector}</a:t>
            </a:r>
            <a:endParaRPr/>
          </a:p>
        </p:txBody>
      </p:sp>
      <p:sp>
        <p:nvSpPr>
          <p:cNvPr id="226" name="Google Shape;226;g64ca026ab0_3_14"/>
          <p:cNvSpPr txBox="1"/>
          <p:nvPr/>
        </p:nvSpPr>
        <p:spPr>
          <a:xfrm>
            <a:off x="3614700" y="4530813"/>
            <a:ext cx="5072100" cy="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M3= { </a:t>
            </a:r>
            <a:r>
              <a:rPr b="1" lang="en-US"/>
              <a:t>I = </a:t>
            </a:r>
            <a:r>
              <a:rPr lang="en-US"/>
              <a:t>M2.O ,</a:t>
            </a:r>
            <a:r>
              <a:rPr b="1" lang="en-US"/>
              <a:t>F</a:t>
            </a:r>
            <a:r>
              <a:rPr lang="en-US"/>
              <a:t> = LSTM,</a:t>
            </a:r>
            <a:r>
              <a:rPr b="1" lang="en-US"/>
              <a:t>O</a:t>
            </a:r>
            <a:r>
              <a:rPr lang="en-US"/>
              <a:t>- sentence vector}</a:t>
            </a:r>
            <a:endParaRPr/>
          </a:p>
        </p:txBody>
      </p:sp>
      <p:sp>
        <p:nvSpPr>
          <p:cNvPr id="227" name="Google Shape;227;g64ca026ab0_3_14"/>
          <p:cNvSpPr txBox="1"/>
          <p:nvPr/>
        </p:nvSpPr>
        <p:spPr>
          <a:xfrm>
            <a:off x="3614700" y="5233088"/>
            <a:ext cx="5072100" cy="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M4= {</a:t>
            </a:r>
            <a:r>
              <a:rPr b="1" lang="en-US"/>
              <a:t>I</a:t>
            </a:r>
            <a:r>
              <a:rPr lang="en-US"/>
              <a:t>=  M3.O ,</a:t>
            </a:r>
            <a:r>
              <a:rPr b="1" lang="en-US"/>
              <a:t>F</a:t>
            </a:r>
            <a:r>
              <a:rPr lang="en-US"/>
              <a:t> =cosine similarity ,</a:t>
            </a:r>
            <a:r>
              <a:rPr b="1" lang="en-US"/>
              <a:t>O</a:t>
            </a:r>
            <a:r>
              <a:rPr lang="en-US"/>
              <a:t>- number between 0 -1}</a:t>
            </a:r>
            <a:endParaRPr/>
          </a:p>
        </p:txBody>
      </p:sp>
      <p:sp>
        <p:nvSpPr>
          <p:cNvPr id="228" name="Google Shape;228;g64ca026ab0_3_14"/>
          <p:cNvSpPr txBox="1"/>
          <p:nvPr/>
        </p:nvSpPr>
        <p:spPr>
          <a:xfrm>
            <a:off x="3614700" y="5935363"/>
            <a:ext cx="5072100" cy="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M5= { </a:t>
            </a:r>
            <a:r>
              <a:rPr b="1" lang="en-US"/>
              <a:t>I </a:t>
            </a:r>
            <a:r>
              <a:rPr lang="en-US"/>
              <a:t>= </a:t>
            </a:r>
            <a:r>
              <a:rPr lang="en-US"/>
              <a:t>M5.O ,</a:t>
            </a:r>
            <a:r>
              <a:rPr b="1" lang="en-US"/>
              <a:t>F</a:t>
            </a:r>
            <a:r>
              <a:rPr lang="en-US"/>
              <a:t> = tag attacher ,</a:t>
            </a:r>
            <a:r>
              <a:rPr b="1" lang="en-US"/>
              <a:t>O</a:t>
            </a:r>
            <a:r>
              <a:rPr lang="en-US"/>
              <a:t>- tagged message}</a:t>
            </a:r>
            <a:endParaRPr/>
          </a:p>
        </p:txBody>
      </p:sp>
      <p:cxnSp>
        <p:nvCxnSpPr>
          <p:cNvPr id="229" name="Google Shape;229;g64ca026ab0_3_14"/>
          <p:cNvCxnSpPr>
            <a:endCxn id="224" idx="1"/>
          </p:cNvCxnSpPr>
          <p:nvPr/>
        </p:nvCxnSpPr>
        <p:spPr>
          <a:xfrm flipH="1" rot="10800000">
            <a:off x="2483100" y="3325375"/>
            <a:ext cx="1131600" cy="9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64ca026ab0_3_14"/>
          <p:cNvCxnSpPr>
            <a:endCxn id="225" idx="1"/>
          </p:cNvCxnSpPr>
          <p:nvPr/>
        </p:nvCxnSpPr>
        <p:spPr>
          <a:xfrm flipH="1" rot="10800000">
            <a:off x="2409300" y="4121500"/>
            <a:ext cx="1205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64ca026ab0_3_14"/>
          <p:cNvCxnSpPr>
            <a:endCxn id="226" idx="1"/>
          </p:cNvCxnSpPr>
          <p:nvPr/>
        </p:nvCxnSpPr>
        <p:spPr>
          <a:xfrm flipH="1" rot="10800000">
            <a:off x="2527500" y="4823763"/>
            <a:ext cx="10872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64ca026ab0_3_14"/>
          <p:cNvCxnSpPr>
            <a:endCxn id="227" idx="1"/>
          </p:cNvCxnSpPr>
          <p:nvPr/>
        </p:nvCxnSpPr>
        <p:spPr>
          <a:xfrm flipH="1" rot="10800000">
            <a:off x="2660400" y="5526038"/>
            <a:ext cx="9543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64ca026ab0_3_14"/>
          <p:cNvCxnSpPr>
            <a:endCxn id="228" idx="1"/>
          </p:cNvCxnSpPr>
          <p:nvPr/>
        </p:nvCxnSpPr>
        <p:spPr>
          <a:xfrm flipH="1" rot="10800000">
            <a:off x="2808300" y="6228313"/>
            <a:ext cx="8064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9ea8e6ed_1_37"/>
          <p:cNvSpPr txBox="1"/>
          <p:nvPr>
            <p:ph type="title"/>
          </p:nvPr>
        </p:nvSpPr>
        <p:spPr>
          <a:xfrm>
            <a:off x="356850" y="111405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Idea Matrix</a:t>
            </a:r>
            <a:endParaRPr b="1" sz="3600">
              <a:solidFill>
                <a:srgbClr val="FF0000"/>
              </a:solidFill>
            </a:endParaRPr>
          </a:p>
        </p:txBody>
      </p:sp>
      <p:graphicFrame>
        <p:nvGraphicFramePr>
          <p:cNvPr id="239" name="Google Shape;239;g649ea8e6ed_1_37"/>
          <p:cNvGraphicFramePr/>
          <p:nvPr/>
        </p:nvGraphicFramePr>
        <p:xfrm>
          <a:off x="1770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{D1C02398-599F-49B2-AD1B-FA694673E7FD}</a:tableStyleId>
              </a:tblPr>
              <a:tblGrid>
                <a:gridCol w="2929600"/>
                <a:gridCol w="2929600"/>
                <a:gridCol w="292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IDEA</a:t>
                      </a:r>
                      <a:endParaRPr sz="18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DELIVERABLE</a:t>
                      </a:r>
                      <a:endParaRPr sz="18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PARAMETERS AFFECTED</a:t>
                      </a:r>
                      <a:endParaRPr sz="1800">
                        <a:solidFill>
                          <a:srgbClr val="FF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168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Increase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 increases user awareness about the received information.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 make better bandwidth utilization.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Performance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Bandwidth utilization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7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Improve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 improves message authentication.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Improves bandwidth utilization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Social Impact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 Bandwidth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7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Ignore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 ignores the self-influence based on pre-existing content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Storage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g649ea8e6ed_1_46"/>
          <p:cNvGraphicFramePr/>
          <p:nvPr/>
        </p:nvGraphicFramePr>
        <p:xfrm>
          <a:off x="768500" y="11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{D1C02398-599F-49B2-AD1B-FA694673E7FD}</a:tableStyleId>
              </a:tblPr>
              <a:tblGrid>
                <a:gridCol w="2421350"/>
                <a:gridCol w="2421350"/>
                <a:gridCol w="2421350"/>
              </a:tblGrid>
              <a:tr h="15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Drive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  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Regular updation of data.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Secure and consistent data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Data updation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1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 Deliver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It delivers an efficient message sharing system which verify the correctness of an information.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Relevant data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9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Decrease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Decreases the spread of information.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Decrease the cost of data storage.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Decreases data redundancy.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Social and communal riots.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Cost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Data Storage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g649ea8e6ed_1_54"/>
          <p:cNvGraphicFramePr/>
          <p:nvPr/>
        </p:nvGraphicFramePr>
        <p:xfrm>
          <a:off x="576175" y="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{D1C02398-599F-49B2-AD1B-FA694673E7FD}</a:tableStyleId>
              </a:tblPr>
              <a:tblGrid>
                <a:gridCol w="2602575"/>
                <a:gridCol w="2602575"/>
                <a:gridCol w="2602575"/>
              </a:tblGrid>
              <a:tr h="21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Educate 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Educate project members.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Educate user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Project Members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1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 Evaluate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Continuous monitoring and analysis of information to smoothen message sharing platforms.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Shared memory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6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Eliminate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Eliminates duplication of data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Storage space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g649ea8e6ed_1_58"/>
          <p:cNvGraphicFramePr/>
          <p:nvPr/>
        </p:nvGraphicFramePr>
        <p:xfrm>
          <a:off x="617975" y="6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{D1C02398-599F-49B2-AD1B-FA694673E7FD}</a:tableStyleId>
              </a:tblPr>
              <a:tblGrid>
                <a:gridCol w="2624875"/>
                <a:gridCol w="2624875"/>
                <a:gridCol w="2624875"/>
              </a:tblGrid>
              <a:tr h="25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 Accelerate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Helps in quick data updation and modification.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Message Authenticity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Data Storage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0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  Avoid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Avoid Creation,Publication and Propagation of misinformation.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Avoid storage of duplicate data in the database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Storage space on database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Activity Diagram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0"/>
            <a:ext cx="8229600" cy="52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Problem Statement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09350" y="1272825"/>
            <a:ext cx="83253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en-US" sz="2200">
                <a:solidFill>
                  <a:srgbClr val="000000"/>
                </a:solidFill>
              </a:rPr>
              <a:t>	To implement a mechanism for detection of misinformation being spread on message sharing platforms to avoid extremely negative impacts on individuals and society.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7" name="Google Shape;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5625"/>
            <a:ext cx="9144000" cy="38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Class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0" y="1614503"/>
            <a:ext cx="477202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9ea8e6ed_1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Deployment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73" name="Google Shape;273;g649ea8e6ed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400" y="1771650"/>
            <a:ext cx="7315200" cy="4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9ea8e6ed_1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State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79" name="Google Shape;279;g649ea8e6ed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0" y="1417650"/>
            <a:ext cx="8981750" cy="53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9ea8e6ed_1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Use Case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85" name="Google Shape;285;g649ea8e6ed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50" y="1600204"/>
            <a:ext cx="4200525" cy="50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9ea8e6ed_1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Sequence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291" name="Google Shape;291;g649ea8e6ed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8814625" cy="5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Risk Analysis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457200" y="12853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Technical Risks</a:t>
            </a:r>
            <a:r>
              <a:rPr lang="en-US" sz="2200">
                <a:solidFill>
                  <a:srgbClr val="000000"/>
                </a:solidFill>
              </a:rPr>
              <a:t> :- Database crash, database updation failure, Network traffic.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946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Operational Risks </a:t>
            </a:r>
            <a:r>
              <a:rPr lang="en-US" sz="2200">
                <a:solidFill>
                  <a:srgbClr val="000000"/>
                </a:solidFill>
              </a:rPr>
              <a:t>:- System failures leads to wrong identification of message/information and can cause spreading of wrong content.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946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Schedule Risks </a:t>
            </a:r>
            <a:r>
              <a:rPr lang="en-US" sz="2200">
                <a:solidFill>
                  <a:srgbClr val="000000"/>
                </a:solidFill>
              </a:rPr>
              <a:t>:- Starting too slow(not finishing in time), Rushing(ignoring quality of system and completing before deadline).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946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Business Risks </a:t>
            </a:r>
            <a:r>
              <a:rPr lang="en-US" sz="2200">
                <a:solidFill>
                  <a:srgbClr val="000000"/>
                </a:solidFill>
              </a:rPr>
              <a:t>:- Availability of same kind of system in the market.  </a:t>
            </a:r>
            <a:endParaRPr sz="2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Risk Prioritization &amp; Backup Plan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US" sz="2400" u="sng">
                <a:solidFill>
                  <a:srgbClr val="000000"/>
                </a:solidFill>
              </a:rPr>
              <a:t>Primary plan</a:t>
            </a:r>
            <a:r>
              <a:rPr lang="en-US" sz="2400">
                <a:solidFill>
                  <a:srgbClr val="000000"/>
                </a:solidFill>
              </a:rPr>
              <a:t> - searching in database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i="1" lang="en-US" sz="2400">
                <a:solidFill>
                  <a:srgbClr val="000000"/>
                </a:solidFill>
              </a:rPr>
              <a:t>Backup plan</a:t>
            </a:r>
            <a:r>
              <a:rPr lang="en-US" sz="2400">
                <a:solidFill>
                  <a:srgbClr val="000000"/>
                </a:solidFill>
              </a:rPr>
              <a:t> - searching in search engine</a:t>
            </a:r>
            <a:endParaRPr sz="2400">
              <a:solidFill>
                <a:srgbClr val="000000"/>
              </a:solidFill>
            </a:endParaRPr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US" sz="2400" u="sng">
                <a:solidFill>
                  <a:srgbClr val="000000"/>
                </a:solidFill>
              </a:rPr>
              <a:t>Primary plan</a:t>
            </a:r>
            <a:r>
              <a:rPr lang="en-US" sz="2400">
                <a:solidFill>
                  <a:srgbClr val="000000"/>
                </a:solidFill>
              </a:rPr>
              <a:t> - use data available in database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i="1" lang="en-US" sz="2400">
                <a:solidFill>
                  <a:srgbClr val="000000"/>
                </a:solidFill>
              </a:rPr>
              <a:t>Backup plan</a:t>
            </a:r>
            <a:r>
              <a:rPr lang="en-US" sz="2400">
                <a:solidFill>
                  <a:srgbClr val="000000"/>
                </a:solidFill>
              </a:rPr>
              <a:t> - use the secondary duplicated database in case the primary database crashes.</a:t>
            </a:r>
            <a:endParaRPr sz="2400"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ca026ab0_2_0"/>
          <p:cNvSpPr txBox="1"/>
          <p:nvPr>
            <p:ph type="title"/>
          </p:nvPr>
        </p:nvSpPr>
        <p:spPr>
          <a:xfrm>
            <a:off x="457200" y="26124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Conclusion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309" name="Google Shape;309;g64ca026ab0_2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Fake news circulation is emerging as a major problem on all social media and message sharing platform with several side effects hence we propose a system which would help in solving the problem.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 requirements which demand the identification of context of the information which is </a:t>
            </a:r>
            <a:r>
              <a:rPr lang="en-US"/>
              <a:t>fulfilled</a:t>
            </a:r>
            <a:r>
              <a:rPr lang="en-US"/>
              <a:t> by parsing and vectorizing algorithm explained above. Finally calculating </a:t>
            </a:r>
            <a:r>
              <a:rPr lang="en-US"/>
              <a:t>similarity</a:t>
            </a:r>
            <a:r>
              <a:rPr lang="en-US"/>
              <a:t> between user request message and </a:t>
            </a:r>
            <a:r>
              <a:rPr lang="en-US"/>
              <a:t>pre stored</a:t>
            </a:r>
            <a:r>
              <a:rPr lang="en-US"/>
              <a:t> data in database we </a:t>
            </a:r>
            <a:r>
              <a:rPr lang="en-US"/>
              <a:t>can</a:t>
            </a:r>
            <a:r>
              <a:rPr lang="en-US"/>
              <a:t> </a:t>
            </a:r>
            <a:r>
              <a:rPr lang="en-US"/>
              <a:t>successfully</a:t>
            </a:r>
            <a:r>
              <a:rPr lang="en-US"/>
              <a:t> implement the system.  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2f33e08cb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References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315" name="Google Shape;315;g62f33e08cb_0_5"/>
          <p:cNvSpPr txBox="1"/>
          <p:nvPr>
            <p:ph idx="1" type="body"/>
          </p:nvPr>
        </p:nvSpPr>
        <p:spPr>
          <a:xfrm>
            <a:off x="457200" y="1417650"/>
            <a:ext cx="8229600" cy="51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•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Classifying Fake News Articles Using Natural Language Processing to Identify In-Article Attribution as a Supervised Learning Estimator. Traylor, T., Straub, J., Gurmeet, &amp; Snell, N. (2019). Classifying Fake News Articles Using Natural Language Processing to Identify In-Article Attribution as a Supervised Learning Estimator. 2019 IEEE 13th International Conference on Semantic Computing (ICSC), 445-449.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•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Message Authentication System for Mobile Messaging Applications. Gupta, Ankur &amp; Prabhat, Purnendu &amp; Gupta, Rishi &amp; Pangotra, Sumant &amp; Bajaj, Suave. (2017). Message Authentication System for Mobile Messaging Applications. 147-152. 10.1109/ICNGCIS.2017.32.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•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Credibility Assessment of Textual Claims on the Web. Credibility assessment of textual claims on the webK Popat, S Mukherjee, J Strötgen, G Weikum - Proceedings of the 25th ACM International on, 2016.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•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Rajdev, M., &amp; Le, K. (2015). Fake and Spam Messages: Detecting Misinformation During Natural Disasters on Social Media.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2015 IEEE/WIC/ACM International Conference on Web Intelligence and Intelligent Agent Technology (WI-IAT), 1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17-20.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29975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Thank You !!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Objectives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0"/>
            <a:ext cx="4266300" cy="5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To give the user a provision of verifying information received.</a:t>
            </a:r>
            <a:endParaRPr sz="2200">
              <a:solidFill>
                <a:srgbClr val="000000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To make user aware of the forwarded information received is fake or not.</a:t>
            </a:r>
            <a:endParaRPr sz="2200">
              <a:solidFill>
                <a:srgbClr val="000000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To avoid spreading of misleading information among society.</a:t>
            </a:r>
            <a:endParaRPr sz="2200">
              <a:solidFill>
                <a:srgbClr val="000000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Hence to avoid extreme negative impacts on the society due to spread of misinformation.</a:t>
            </a:r>
            <a:endParaRPr sz="2200">
              <a:solidFill>
                <a:srgbClr val="0000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0" y="2352051"/>
            <a:ext cx="4115700" cy="21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Motivation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457200" y="1575900"/>
            <a:ext cx="8229600" cy="4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Malicious users.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During natural disasters or crises.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Spread lies and misinformation.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625" y="4020977"/>
            <a:ext cx="3295550" cy="250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609600" y="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FF0000"/>
                </a:solidFill>
              </a:rPr>
              <a:t>Literature Survey</a:t>
            </a:r>
            <a:endParaRPr b="1" sz="3959">
              <a:solidFill>
                <a:srgbClr val="FF0000"/>
              </a:solidFill>
            </a:endParaRPr>
          </a:p>
        </p:txBody>
      </p:sp>
      <p:graphicFrame>
        <p:nvGraphicFramePr>
          <p:cNvPr id="97" name="Google Shape;97;p6"/>
          <p:cNvGraphicFramePr/>
          <p:nvPr/>
        </p:nvGraphicFramePr>
        <p:xfrm>
          <a:off x="228600" y="609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{FD3DB822-8EFF-42E9-88E0-4A960EEAE031}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55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Publication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Techniques /  Key Points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5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[1] Classifying Fake News Articles Using Natural Language Processing to Identify In-Article Attribution as a Supervised Learning Estimator.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 IEEE 13th International Conference on Semantic Computing (ICSC)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 Terry Traylor U.S. Marine Corps Fargo, ND.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 Jeremy Straub, Gurmeet, Nicholas Snell North Dakota State University Fargo, ND.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Fake News.</a:t>
                      </a:r>
                      <a:endParaRPr/>
                    </a:p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Learning, Natural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 Processing, Attribution Classification, Influence Mining.</a:t>
                      </a:r>
                      <a:endParaRPr b="0" i="0"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174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[2] Message Authentication System for Mobile Messaging Applications.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International Conference on Next Generation Computing and Information Systems (ICNGCIS)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 Ankur Gupta, (2) Purnendu Prabhat, (3) Rishi Gupta, (4) Sumant Pangotra Suave Bajaj. 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 Authentication, fake news, veracity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Assessment.</a:t>
                      </a:r>
                      <a:endParaRPr/>
                    </a:p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analysis.</a:t>
                      </a:r>
                      <a:endParaRPr b="0" i="0"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362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[3] Credibility Assessment of Textual Claims on the Web.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Proceedings of the 25th ACM International on 2016.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(1)Kashyap Popat, (2)Subhabrata Mukherjee, (3)Jannik Strötgen, (4)Gerhard Weikum, Max Planck Institute for Informatics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Saarbrücken, Germany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Credibility Analysis, Rumor and Hoax Detection, Text Mining.</a:t>
                      </a:r>
                      <a:endParaRPr/>
                    </a:p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Distant supervision.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0126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[4] </a:t>
                      </a: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Fake and Spam Messages: Detecting Misinformation during Natural Disasters on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 IEEE/WIC/ACM International Conference on Web Intelligence and Intelligent Agent Technology.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Rajdev and Kyumin Lee, </a:t>
                      </a:r>
                      <a:r>
                        <a:rPr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of Computer Science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Utah State University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Logan, UT 84322.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Fake, spam, social media, detection.</a:t>
                      </a:r>
                      <a:endParaRPr/>
                    </a:p>
                    <a:p>
                      <a:pPr indent="-889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Flat and hierarchical classification.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ca026ab0_3_0"/>
          <p:cNvSpPr txBox="1"/>
          <p:nvPr>
            <p:ph type="title"/>
          </p:nvPr>
        </p:nvSpPr>
        <p:spPr>
          <a:xfrm>
            <a:off x="457200" y="274648"/>
            <a:ext cx="8229600" cy="92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Literature Survey</a:t>
            </a:r>
            <a:endParaRPr b="1" sz="36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g64ca026ab0_3_0"/>
          <p:cNvGraphicFramePr/>
          <p:nvPr/>
        </p:nvGraphicFramePr>
        <p:xfrm>
          <a:off x="952500" y="13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{D1C02398-599F-49B2-AD1B-FA694673E7FD}</a:tableStyleId>
              </a:tblPr>
              <a:tblGrid>
                <a:gridCol w="2413000"/>
                <a:gridCol w="2413000"/>
                <a:gridCol w="2413000"/>
              </a:tblGrid>
              <a:tr h="6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Paper</a:t>
                      </a:r>
                      <a:endParaRPr b="1"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What?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Where?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9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 Authentication System for Mobile Messaging Applications.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Architecture of System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Text Preprocessing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Data Preprocessing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9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Credibility Assessment of Textual Claims on the Web.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Data fetching from Search Engine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Source reliabilty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Alternative to collect  data from Search Engine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D85C6"/>
                          </a:solidFill>
                        </a:rPr>
                        <a:t>Siamese Recurrent  Architectures for Learning Sentence Similarity</a:t>
                      </a:r>
                      <a:endParaRPr sz="1600">
                        <a:solidFill>
                          <a:srgbClr val="3D85C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LSTM for text similarity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For score generation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ca026ab0_4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Block Diagram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id="109" name="Google Shape;109;g64ca026ab0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63" y="1603078"/>
            <a:ext cx="8523875" cy="4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Architecture Overview</a:t>
            </a:r>
            <a:endParaRPr b="1" sz="3600">
              <a:solidFill>
                <a:srgbClr val="FF0000"/>
              </a:solidFill>
            </a:endParaRPr>
          </a:p>
        </p:txBody>
      </p:sp>
      <p:pic>
        <p:nvPicPr>
          <p:cNvPr descr="architecture.jpg"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70225"/>
            <a:ext cx="8763000" cy="4520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0"/>
          <p:cNvCxnSpPr/>
          <p:nvPr/>
        </p:nvCxnSpPr>
        <p:spPr>
          <a:xfrm flipH="1" rot="10800000">
            <a:off x="500075" y="4200425"/>
            <a:ext cx="9429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4972050" y="3400425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4972050" y="4738675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0"/>
          <p:cNvSpPr txBox="1"/>
          <p:nvPr/>
        </p:nvSpPr>
        <p:spPr>
          <a:xfrm>
            <a:off x="4586300" y="1885950"/>
            <a:ext cx="828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2019-10-03T05:05:20Z</dcterms:created>
  <dc:creator>Windows User</dc:creator>
</cp:coreProperties>
</file>