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89100"/>
            <a:ext cx="10464800" cy="3467100"/>
          </a:xfrm>
          <a:prstGeom prst="rect">
            <a:avLst/>
          </a:prstGeom>
        </p:spPr>
        <p:txBody>
          <a:bodyPr anchor="b"/>
          <a:lstStyle>
            <a:lvl1pPr algn="ctr"/>
          </a:lstStyle>
          <a:p>
            <a:pPr/>
            <a:r>
              <a:t>Title Text</a:t>
            </a:r>
          </a:p>
        </p:txBody>
      </p:sp>
      <p:sp>
        <p:nvSpPr>
          <p:cNvPr id="12" name="Body Level One…"/>
          <p:cNvSpPr txBox="1"/>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13"/>
          </p:nvPr>
        </p:nvSpPr>
        <p:spPr>
          <a:xfrm>
            <a:off x="1270000" y="4267200"/>
            <a:ext cx="10464800" cy="850900"/>
          </a:xfrm>
          <a:prstGeom prst="rect">
            <a:avLst/>
          </a:prstGeom>
        </p:spPr>
        <p:txBody>
          <a:bodyPr>
            <a:spAutoFit/>
          </a:bodyPr>
          <a:lstStyle>
            <a:lvl1pPr marL="0" indent="0" algn="ctr">
              <a:spcBef>
                <a:spcPts val="0"/>
              </a:spcBef>
              <a:buSzTx/>
              <a:buNone/>
            </a:lvl1pPr>
          </a:lstStyle>
          <a:p>
            <a:pPr/>
            <a:r>
              <a:t>“Type a quote here.”</a:t>
            </a:r>
          </a:p>
        </p:txBody>
      </p:sp>
      <p:sp>
        <p:nvSpPr>
          <p:cNvPr id="94" name="–Johnny Appleseed"/>
          <p:cNvSpPr txBox="1"/>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55600" y="0"/>
            <a:ext cx="14782326" cy="103759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574800" y="114300"/>
            <a:ext cx="9855200" cy="6502609"/>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270000" y="6680200"/>
            <a:ext cx="10464800" cy="1270000"/>
          </a:xfrm>
          <a:prstGeom prst="rect">
            <a:avLst/>
          </a:prstGeom>
        </p:spPr>
        <p:txBody>
          <a:bodyPr anchor="b"/>
          <a:lstStyle>
            <a:lvl1pPr algn="ctr"/>
          </a:lstStyle>
          <a:p>
            <a:pPr/>
            <a:r>
              <a:t>Title Text</a:t>
            </a:r>
          </a:p>
        </p:txBody>
      </p:sp>
      <p:sp>
        <p:nvSpPr>
          <p:cNvPr id="22" name="Body Level One…"/>
          <p:cNvSpPr txBox="1"/>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89300"/>
            <a:ext cx="10464800" cy="3175000"/>
          </a:xfrm>
          <a:prstGeom prst="rect">
            <a:avLst/>
          </a:prstGeom>
        </p:spPr>
        <p:txBody>
          <a:bodyPr/>
          <a:lstStyle>
            <a:lvl1pPr algn="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3759200" y="825500"/>
            <a:ext cx="11548692" cy="76200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965200" y="1397000"/>
            <a:ext cx="5600700" cy="4038600"/>
          </a:xfrm>
          <a:prstGeom prst="rect">
            <a:avLst/>
          </a:prstGeom>
        </p:spPr>
        <p:txBody>
          <a:bodyPr anchor="b"/>
          <a:lstStyle>
            <a:lvl1pPr algn="ctr">
              <a:defRPr sz="6800"/>
            </a:lvl1pPr>
          </a:lstStyle>
          <a:p>
            <a:pPr/>
            <a:r>
              <a:t>Title Text</a:t>
            </a:r>
          </a:p>
        </p:txBody>
      </p:sp>
      <p:sp>
        <p:nvSpPr>
          <p:cNvPr id="40" name="Body Level One…"/>
          <p:cNvSpPr txBox="1"/>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lvl1pPr algn="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lvl1pPr algn="ctr"/>
          </a:lstStyle>
          <a:p>
            <a:pPr/>
            <a:r>
              <a:t>Title Text</a:t>
            </a:r>
          </a:p>
        </p:txBody>
      </p:sp>
      <p:sp>
        <p:nvSpPr>
          <p:cNvPr id="57" name="Body Level One…"/>
          <p:cNvSpPr txBox="1"/>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5283200" y="2819400"/>
            <a:ext cx="8565280" cy="56515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lvl1pPr algn="ctr"/>
          </a:lstStyle>
          <a:p>
            <a:pPr/>
            <a:r>
              <a:t>Title Text</a:t>
            </a:r>
          </a:p>
        </p:txBody>
      </p:sp>
      <p:sp>
        <p:nvSpPr>
          <p:cNvPr id="67" name="Body Level One…"/>
          <p:cNvSpPr txBox="1"/>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7391400" y="762000"/>
            <a:ext cx="4660900" cy="3075332"/>
          </a:xfrm>
          <a:prstGeom prst="rect">
            <a:avLst/>
          </a:prstGeom>
          <a:ln w="9525">
            <a:round/>
          </a:ln>
        </p:spPr>
        <p:txBody>
          <a:bodyPr lIns="91439" tIns="45719" rIns="91439" bIns="45719" anchor="t">
            <a:noAutofit/>
          </a:bodyPr>
          <a:lstStyle/>
          <a:p>
            <a:pPr/>
          </a:p>
        </p:txBody>
      </p:sp>
      <p:sp>
        <p:nvSpPr>
          <p:cNvPr id="84" name="Image"/>
          <p:cNvSpPr/>
          <p:nvPr>
            <p:ph type="pic" sz="half" idx="14"/>
          </p:nvPr>
        </p:nvSpPr>
        <p:spPr>
          <a:xfrm>
            <a:off x="6901631" y="3197028"/>
            <a:ext cx="5380144" cy="8115301"/>
          </a:xfrm>
          <a:prstGeom prst="rect">
            <a:avLst/>
          </a:prstGeom>
          <a:ln w="9525">
            <a:round/>
          </a:ln>
        </p:spPr>
        <p:txBody>
          <a:bodyPr lIns="91439" tIns="45719" rIns="91439" bIns="45719" anchor="t">
            <a:noAutofit/>
          </a:bodyPr>
          <a:lstStyle/>
          <a:p>
            <a:pPr/>
          </a:p>
        </p:txBody>
      </p:sp>
      <p:sp>
        <p:nvSpPr>
          <p:cNvPr id="85" name="Image"/>
          <p:cNvSpPr/>
          <p:nvPr>
            <p:ph type="pic" idx="15"/>
          </p:nvPr>
        </p:nvSpPr>
        <p:spPr>
          <a:xfrm>
            <a:off x="-2291141" y="-26019"/>
            <a:ext cx="12309676" cy="9233763"/>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1pPr>
      <a:lvl2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2pPr>
      <a:lvl3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3pPr>
      <a:lvl4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4pPr>
      <a:lvl5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5pPr>
      <a:lvl6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6pPr>
      <a:lvl7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7pPr>
      <a:lvl8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8pPr>
      <a:lvl9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3Schools.com" TargetMode="External"/><Relationship Id="rId3" Type="http://schemas.openxmlformats.org/officeDocument/2006/relationships/hyperlink" Target="http://google.com"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Online Exam Portal"/>
          <p:cNvSpPr txBox="1"/>
          <p:nvPr>
            <p:ph type="ctrTitle"/>
          </p:nvPr>
        </p:nvSpPr>
        <p:spPr>
          <a:prstGeom prst="rect">
            <a:avLst/>
          </a:prstGeom>
        </p:spPr>
        <p:txBody>
          <a:bodyPr/>
          <a:lstStyle/>
          <a:p>
            <a:pPr/>
            <a:r>
              <a:t>Online Exam Portal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5" name="Admin dashboard.png" descr="Admin dashboard.png"/>
          <p:cNvPicPr>
            <a:picLocks noChangeAspect="0"/>
          </p:cNvPicPr>
          <p:nvPr>
            <p:ph type="pic" idx="13"/>
          </p:nvPr>
        </p:nvPicPr>
        <p:blipFill>
          <a:blip r:embed="rId2">
            <a:extLst/>
          </a:blip>
          <a:stretch>
            <a:fillRect/>
          </a:stretch>
        </p:blipFill>
        <p:spPr>
          <a:xfrm>
            <a:off x="1523007" y="1370625"/>
            <a:ext cx="9969501" cy="5257801"/>
          </a:xfrm>
          <a:prstGeom prst="rect">
            <a:avLst/>
          </a:prstGeom>
        </p:spPr>
      </p:pic>
      <p:sp>
        <p:nvSpPr>
          <p:cNvPr id="146" name="User Management"/>
          <p:cNvSpPr txBox="1"/>
          <p:nvPr>
            <p:ph type="title"/>
          </p:nvPr>
        </p:nvSpPr>
        <p:spPr>
          <a:prstGeom prst="rect">
            <a:avLst/>
          </a:prstGeom>
        </p:spPr>
        <p:txBody>
          <a:bodyPr/>
          <a:lstStyle>
            <a:lvl1pPr defTabSz="484886">
              <a:defRPr sz="5976"/>
            </a:lvl1pPr>
          </a:lstStyle>
          <a:p>
            <a:pPr/>
            <a:r>
              <a:t>User Management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Screenshot 2019-09-26 at 2.20.04 PM.png" descr="Screenshot 2019-09-26 at 2.20.04 PM.png"/>
          <p:cNvPicPr>
            <a:picLocks noChangeAspect="0"/>
          </p:cNvPicPr>
          <p:nvPr>
            <p:ph type="pic" idx="13"/>
          </p:nvPr>
        </p:nvPicPr>
        <p:blipFill>
          <a:blip r:embed="rId2">
            <a:extLst/>
          </a:blip>
          <a:stretch>
            <a:fillRect/>
          </a:stretch>
        </p:blipFill>
        <p:spPr>
          <a:xfrm>
            <a:off x="1523007" y="1370625"/>
            <a:ext cx="9969501" cy="5257801"/>
          </a:xfrm>
          <a:prstGeom prst="rect">
            <a:avLst/>
          </a:prstGeom>
        </p:spPr>
      </p:pic>
      <p:sp>
        <p:nvSpPr>
          <p:cNvPr id="149" name="Exam Portal"/>
          <p:cNvSpPr txBox="1"/>
          <p:nvPr>
            <p:ph type="title"/>
          </p:nvPr>
        </p:nvSpPr>
        <p:spPr>
          <a:prstGeom prst="rect">
            <a:avLst/>
          </a:prstGeom>
        </p:spPr>
        <p:txBody>
          <a:bodyPr/>
          <a:lstStyle>
            <a:lvl1pPr defTabSz="484886">
              <a:defRPr sz="5976"/>
            </a:lvl1pPr>
          </a:lstStyle>
          <a:p>
            <a:pPr/>
            <a:r>
              <a:t>Exam Portal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Result.png" descr="Result.png"/>
          <p:cNvPicPr>
            <a:picLocks noChangeAspect="0"/>
          </p:cNvPicPr>
          <p:nvPr>
            <p:ph type="pic" idx="13"/>
          </p:nvPr>
        </p:nvPicPr>
        <p:blipFill>
          <a:blip r:embed="rId2">
            <a:extLst/>
          </a:blip>
          <a:stretch>
            <a:fillRect/>
          </a:stretch>
        </p:blipFill>
        <p:spPr>
          <a:xfrm>
            <a:off x="1476206" y="1321774"/>
            <a:ext cx="10063102" cy="5306652"/>
          </a:xfrm>
          <a:prstGeom prst="rect">
            <a:avLst/>
          </a:prstGeom>
        </p:spPr>
      </p:pic>
      <p:sp>
        <p:nvSpPr>
          <p:cNvPr id="152" name="Result"/>
          <p:cNvSpPr txBox="1"/>
          <p:nvPr>
            <p:ph type="title"/>
          </p:nvPr>
        </p:nvSpPr>
        <p:spPr>
          <a:prstGeom prst="rect">
            <a:avLst/>
          </a:prstGeom>
        </p:spPr>
        <p:txBody>
          <a:bodyPr/>
          <a:lstStyle>
            <a:lvl1pPr defTabSz="484886">
              <a:defRPr sz="5976"/>
            </a:lvl1pPr>
          </a:lstStyle>
          <a:p>
            <a:pPr/>
            <a:r>
              <a:t>Result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onclusion :…"/>
          <p:cNvSpPr txBox="1"/>
          <p:nvPr>
            <p:ph type="title"/>
          </p:nvPr>
        </p:nvSpPr>
        <p:spPr>
          <a:prstGeom prst="rect">
            <a:avLst/>
          </a:prstGeom>
        </p:spPr>
        <p:txBody>
          <a:bodyPr/>
          <a:lstStyle/>
          <a:p>
            <a:pPr defTabSz="315468">
              <a:defRPr sz="3888"/>
            </a:pPr>
            <a:r>
              <a:t>Conclusion :</a:t>
            </a:r>
          </a:p>
          <a:p>
            <a:pPr defTabSz="315468">
              <a:defRPr sz="3888"/>
            </a:pPr>
            <a:r>
              <a:t> </a:t>
            </a:r>
          </a:p>
          <a:p>
            <a:pPr defTabSz="315468">
              <a:defRPr sz="3888"/>
            </a:pPr>
            <a:r>
              <a:t>Successfully Implemented python with help of Flask and MySQL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References :…"/>
          <p:cNvSpPr txBox="1"/>
          <p:nvPr>
            <p:ph type="title"/>
          </p:nvPr>
        </p:nvSpPr>
        <p:spPr>
          <a:xfrm>
            <a:off x="1270000" y="3289300"/>
            <a:ext cx="10464800" cy="3506639"/>
          </a:xfrm>
          <a:prstGeom prst="rect">
            <a:avLst/>
          </a:prstGeom>
        </p:spPr>
        <p:txBody>
          <a:bodyPr/>
          <a:lstStyle/>
          <a:p>
            <a:pPr defTabSz="233679">
              <a:defRPr sz="2880"/>
            </a:pPr>
            <a:r>
              <a:t>References :</a:t>
            </a:r>
          </a:p>
          <a:p>
            <a:pPr defTabSz="233679">
              <a:defRPr sz="2880"/>
            </a:pPr>
          </a:p>
          <a:p>
            <a:pPr defTabSz="233679">
              <a:defRPr sz="2880"/>
            </a:pPr>
            <a:r>
              <a:rPr u="sng">
                <a:hlinkClick r:id="rId2" invalidUrl="" action="" tgtFrame="" tooltip="" history="1" highlightClick="0" endSnd="0"/>
              </a:rPr>
              <a:t>W3Schools.com</a:t>
            </a:r>
          </a:p>
          <a:p>
            <a:pPr defTabSz="233679">
              <a:defRPr sz="2880"/>
            </a:pPr>
            <a:r>
              <a:rPr u="sng">
                <a:hlinkClick r:id="rId3" invalidUrl="" action="" tgtFrame="" tooltip="" history="1" highlightClick="0" endSnd="0"/>
              </a:rPr>
              <a:t>google.com</a:t>
            </a:r>
          </a:p>
          <a:p>
            <a:pPr defTabSz="233679">
              <a:defRPr sz="2880"/>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Don’t let what you cannot do interfere with what you can do.”"/>
          <p:cNvSpPr txBox="1"/>
          <p:nvPr>
            <p:ph type="body" idx="13"/>
          </p:nvPr>
        </p:nvSpPr>
        <p:spPr>
          <a:xfrm>
            <a:off x="1270000" y="3892550"/>
            <a:ext cx="10464800" cy="1600201"/>
          </a:xfrm>
          <a:prstGeom prst="rect">
            <a:avLst/>
          </a:prstGeom>
        </p:spPr>
        <p:txBody>
          <a:bodyPr/>
          <a:lstStyle/>
          <a:p>
            <a:pPr/>
            <a:r>
              <a:t>“Don’t let what you cannot do interfere with what you can do.”</a:t>
            </a:r>
          </a:p>
        </p:txBody>
      </p:sp>
      <p:sp>
        <p:nvSpPr>
          <p:cNvPr id="161" name="–John Wooden"/>
          <p:cNvSpPr txBox="1"/>
          <p:nvPr>
            <p:ph type="body" idx="14"/>
          </p:nvPr>
        </p:nvSpPr>
        <p:spPr>
          <a:prstGeom prst="rect">
            <a:avLst/>
          </a:prstGeom>
        </p:spPr>
        <p:txBody>
          <a:bodyPr/>
          <a:lstStyle/>
          <a:p>
            <a:pPr/>
            <a:r>
              <a:t>–John Wooden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Contents"/>
          <p:cNvSpPr txBox="1"/>
          <p:nvPr>
            <p:ph type="title"/>
          </p:nvPr>
        </p:nvSpPr>
        <p:spPr>
          <a:prstGeom prst="rect">
            <a:avLst/>
          </a:prstGeom>
        </p:spPr>
        <p:txBody>
          <a:bodyPr/>
          <a:lstStyle/>
          <a:p>
            <a:pPr/>
            <a:r>
              <a:t>Contents</a:t>
            </a:r>
          </a:p>
        </p:txBody>
      </p:sp>
      <p:sp>
        <p:nvSpPr>
          <p:cNvPr id="122" name="Login System…"/>
          <p:cNvSpPr txBox="1"/>
          <p:nvPr>
            <p:ph type="body" idx="4294967295"/>
          </p:nvPr>
        </p:nvSpPr>
        <p:spPr>
          <a:xfrm>
            <a:off x="1270000" y="2819400"/>
            <a:ext cx="10464800" cy="5842000"/>
          </a:xfrm>
          <a:prstGeom prst="rect">
            <a:avLst/>
          </a:prstGeom>
        </p:spPr>
        <p:txBody>
          <a:bodyPr anchor="t"/>
          <a:lstStyle/>
          <a:p>
            <a:pPr marL="357123" indent="-357123" defTabSz="443991">
              <a:spcBef>
                <a:spcPts val="2200"/>
              </a:spcBef>
              <a:buBlip>
                <a:blip r:embed="rId2"/>
              </a:buBlip>
              <a:defRPr sz="2888"/>
            </a:pPr>
            <a:r>
              <a:t>Login System</a:t>
            </a:r>
          </a:p>
          <a:p>
            <a:pPr marL="357123" indent="-357123" defTabSz="443991">
              <a:spcBef>
                <a:spcPts val="2200"/>
              </a:spcBef>
              <a:buBlip>
                <a:blip r:embed="rId2"/>
              </a:buBlip>
              <a:defRPr sz="2888"/>
            </a:pPr>
            <a:r>
              <a:t>Uploading to database</a:t>
            </a:r>
          </a:p>
          <a:p>
            <a:pPr marL="357123" indent="-357123" defTabSz="443991">
              <a:spcBef>
                <a:spcPts val="2200"/>
              </a:spcBef>
              <a:buBlip>
                <a:blip r:embed="rId2"/>
              </a:buBlip>
              <a:defRPr sz="2888"/>
            </a:pPr>
            <a:r>
              <a:t>Retrieve from database</a:t>
            </a:r>
          </a:p>
          <a:p>
            <a:pPr marL="357123" indent="-357123" defTabSz="443991">
              <a:spcBef>
                <a:spcPts val="2200"/>
              </a:spcBef>
              <a:buBlip>
                <a:blip r:embed="rId2"/>
              </a:buBlip>
              <a:defRPr sz="2888"/>
            </a:pPr>
            <a:r>
              <a:t>List of users</a:t>
            </a:r>
          </a:p>
          <a:p>
            <a:pPr marL="357123" indent="-357123" defTabSz="443991">
              <a:spcBef>
                <a:spcPts val="2200"/>
              </a:spcBef>
              <a:buBlip>
                <a:blip r:embed="rId2"/>
              </a:buBlip>
              <a:defRPr sz="2888"/>
            </a:pPr>
            <a:r>
              <a:t>User management</a:t>
            </a:r>
          </a:p>
          <a:p>
            <a:pPr marL="357123" indent="-357123" defTabSz="443991">
              <a:spcBef>
                <a:spcPts val="2200"/>
              </a:spcBef>
              <a:buBlip>
                <a:blip r:embed="rId2"/>
              </a:buBlip>
              <a:defRPr sz="2888"/>
            </a:pPr>
            <a:r>
              <a:t>Exam portal</a:t>
            </a:r>
          </a:p>
          <a:p>
            <a:pPr marL="357123" indent="-357123" defTabSz="443991">
              <a:spcBef>
                <a:spcPts val="2200"/>
              </a:spcBef>
              <a:buBlip>
                <a:blip r:embed="rId2"/>
              </a:buBlip>
              <a:defRPr sz="2888"/>
            </a:pPr>
            <a:r>
              <a:t>Result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Problem Statement"/>
          <p:cNvSpPr txBox="1"/>
          <p:nvPr>
            <p:ph type="ctrTitle"/>
          </p:nvPr>
        </p:nvSpPr>
        <p:spPr>
          <a:prstGeom prst="rect">
            <a:avLst/>
          </a:prstGeom>
        </p:spPr>
        <p:txBody>
          <a:bodyPr/>
          <a:lstStyle/>
          <a:p>
            <a:pPr/>
            <a:r>
              <a:t>Problem Statement</a:t>
            </a:r>
          </a:p>
        </p:txBody>
      </p:sp>
      <p:sp>
        <p:nvSpPr>
          <p:cNvPr id="125" name="Online Exam portal"/>
          <p:cNvSpPr txBox="1"/>
          <p:nvPr>
            <p:ph type="subTitle" sz="quarter" idx="1"/>
          </p:nvPr>
        </p:nvSpPr>
        <p:spPr>
          <a:prstGeom prst="rect">
            <a:avLst/>
          </a:prstGeom>
        </p:spPr>
        <p:txBody>
          <a:bodyPr/>
          <a:lstStyle/>
          <a:p>
            <a:pPr lvl="1"/>
            <a:r>
              <a:t>Online Exam portal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Introduction"/>
          <p:cNvSpPr txBox="1"/>
          <p:nvPr>
            <p:ph type="title"/>
          </p:nvPr>
        </p:nvSpPr>
        <p:spPr>
          <a:prstGeom prst="rect">
            <a:avLst/>
          </a:prstGeom>
        </p:spPr>
        <p:txBody>
          <a:bodyPr/>
          <a:lstStyle/>
          <a:p>
            <a:pPr/>
            <a:r>
              <a:t>Introduction</a:t>
            </a:r>
          </a:p>
        </p:txBody>
      </p:sp>
      <p:sp>
        <p:nvSpPr>
          <p:cNvPr id="128" name="A System with:…"/>
          <p:cNvSpPr txBox="1"/>
          <p:nvPr>
            <p:ph type="body" idx="4294967295"/>
          </p:nvPr>
        </p:nvSpPr>
        <p:spPr>
          <a:xfrm>
            <a:off x="1270000" y="2819400"/>
            <a:ext cx="10464800" cy="5842000"/>
          </a:xfrm>
          <a:prstGeom prst="rect">
            <a:avLst/>
          </a:prstGeom>
        </p:spPr>
        <p:txBody>
          <a:bodyPr anchor="t"/>
          <a:lstStyle/>
          <a:p>
            <a:pPr>
              <a:buBlip>
                <a:blip r:embed="rId2"/>
              </a:buBlip>
            </a:pPr>
            <a:r>
              <a:t>A System with:</a:t>
            </a:r>
          </a:p>
          <a:p>
            <a:pPr>
              <a:buBlip>
                <a:blip r:embed="rId2"/>
              </a:buBlip>
            </a:pPr>
            <a:r>
              <a:t>Pyhton</a:t>
            </a:r>
          </a:p>
          <a:p>
            <a:pPr>
              <a:buBlip>
                <a:blip r:embed="rId2"/>
              </a:buBlip>
            </a:pPr>
            <a:r>
              <a:t>MySql</a:t>
            </a:r>
          </a:p>
          <a:p>
            <a:pPr>
              <a:buBlip>
                <a:blip r:embed="rId2"/>
              </a:buBlip>
            </a:pPr>
            <a:r>
              <a:t>Active Connection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ystem Architecture"/>
          <p:cNvSpPr txBox="1"/>
          <p:nvPr>
            <p:ph type="title"/>
          </p:nvPr>
        </p:nvSpPr>
        <p:spPr>
          <a:prstGeom prst="rect">
            <a:avLst/>
          </a:prstGeom>
        </p:spPr>
        <p:txBody>
          <a:bodyPr/>
          <a:lstStyle/>
          <a:p>
            <a:pPr/>
            <a:r>
              <a:t>System Architecture</a:t>
            </a:r>
          </a:p>
        </p:txBody>
      </p:sp>
      <p:pic>
        <p:nvPicPr>
          <p:cNvPr id="131" name="Screenshot 2019-10-15 at 10.54.01 PM.png" descr="Screenshot 2019-10-15 at 10.54.01 PM.png"/>
          <p:cNvPicPr>
            <a:picLocks noChangeAspect="0"/>
          </p:cNvPicPr>
          <p:nvPr/>
        </p:nvPicPr>
        <p:blipFill>
          <a:blip r:embed="rId2">
            <a:extLst/>
          </a:blip>
          <a:stretch>
            <a:fillRect/>
          </a:stretch>
        </p:blipFill>
        <p:spPr>
          <a:xfrm>
            <a:off x="2851921" y="2424480"/>
            <a:ext cx="7580622" cy="6466740"/>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Implementation"/>
          <p:cNvSpPr txBox="1"/>
          <p:nvPr>
            <p:ph type="title"/>
          </p:nvPr>
        </p:nvSpPr>
        <p:spPr>
          <a:prstGeom prst="rect">
            <a:avLst/>
          </a:prstGeom>
        </p:spPr>
        <p:txBody>
          <a:bodyPr/>
          <a:lstStyle/>
          <a:p>
            <a:pPr/>
            <a:r>
              <a:t>Implementation</a:t>
            </a:r>
          </a:p>
        </p:txBody>
      </p:sp>
      <p:sp>
        <p:nvSpPr>
          <p:cNvPr id="134" name="Conducting mock on basis of the particular subject choosed by student and calculate result.…"/>
          <p:cNvSpPr txBox="1"/>
          <p:nvPr>
            <p:ph type="body" idx="4294967295"/>
          </p:nvPr>
        </p:nvSpPr>
        <p:spPr>
          <a:xfrm>
            <a:off x="1270000" y="2819400"/>
            <a:ext cx="10464800" cy="5842000"/>
          </a:xfrm>
          <a:prstGeom prst="rect">
            <a:avLst/>
          </a:prstGeom>
          <a:ln w="9525">
            <a:round/>
          </a:ln>
        </p:spPr>
        <p:txBody>
          <a:bodyPr/>
          <a:lstStyle/>
          <a:p>
            <a:pPr marL="0" indent="0" defTabSz="233679">
              <a:spcBef>
                <a:spcPts val="0"/>
              </a:spcBef>
              <a:buSzTx/>
              <a:buNone/>
              <a:defRPr sz="1720"/>
            </a:pPr>
            <a:r>
              <a:t>Conducting mock on basis of the particular subject choosed by student and calculate result.</a:t>
            </a:r>
          </a:p>
          <a:p>
            <a:pPr lvl="2" marL="0" indent="0" defTabSz="182880">
              <a:lnSpc>
                <a:spcPct val="115000"/>
              </a:lnSpc>
              <a:spcBef>
                <a:spcPts val="400"/>
              </a:spcBef>
              <a:buSzTx/>
              <a:buNone/>
              <a:defRPr sz="1720">
                <a:solidFill>
                  <a:srgbClr val="000000"/>
                </a:solidFill>
              </a:defRPr>
            </a:pPr>
            <a:r>
              <a:t>             1. Take number of questions and Subject of questions to be displayed as input from user</a:t>
            </a:r>
          </a:p>
          <a:p>
            <a:pPr marL="0" indent="0" defTabSz="182880">
              <a:lnSpc>
                <a:spcPct val="115000"/>
              </a:lnSpc>
              <a:spcBef>
                <a:spcPts val="400"/>
              </a:spcBef>
              <a:buSzTx/>
              <a:buNone/>
              <a:defRPr sz="1720">
                <a:solidFill>
                  <a:srgbClr val="000000"/>
                </a:solidFill>
              </a:defRPr>
            </a:pPr>
            <a:r>
              <a:t>	2. Fetch the question details from database on the basis of the input using flask mysqldb cursor</a:t>
            </a:r>
          </a:p>
          <a:p>
            <a:pPr marL="0" indent="0" defTabSz="182880">
              <a:lnSpc>
                <a:spcPct val="115000"/>
              </a:lnSpc>
              <a:spcBef>
                <a:spcPts val="400"/>
              </a:spcBef>
              <a:buSzTx/>
              <a:buNone/>
              <a:defRPr sz="1720">
                <a:solidFill>
                  <a:srgbClr val="000000"/>
                </a:solidFill>
              </a:defRPr>
            </a:pPr>
            <a:r>
              <a:t>	3. Send the data fetched to the exam display HTML page along with length of data i.e. no. of     questions</a:t>
            </a:r>
          </a:p>
          <a:p>
            <a:pPr marL="0" indent="0" defTabSz="182880">
              <a:lnSpc>
                <a:spcPct val="115000"/>
              </a:lnSpc>
              <a:spcBef>
                <a:spcPts val="400"/>
              </a:spcBef>
              <a:buSzTx/>
              <a:buNone/>
              <a:defRPr sz="1720">
                <a:solidFill>
                  <a:srgbClr val="000000"/>
                </a:solidFill>
              </a:defRPr>
            </a:pPr>
            <a:r>
              <a:t>	4. Test is started and Questions are displayed.</a:t>
            </a:r>
          </a:p>
          <a:p>
            <a:pPr marL="0" indent="0" defTabSz="182880">
              <a:lnSpc>
                <a:spcPct val="115000"/>
              </a:lnSpc>
              <a:spcBef>
                <a:spcPts val="400"/>
              </a:spcBef>
              <a:buSzTx/>
              <a:buNone/>
              <a:defRPr sz="1720">
                <a:solidFill>
                  <a:srgbClr val="000000"/>
                </a:solidFill>
              </a:defRPr>
            </a:pPr>
            <a:r>
              <a:t>	5. As the test is performed the options selected by the users are dynamically stored in a javascript array.</a:t>
            </a:r>
          </a:p>
          <a:p>
            <a:pPr marL="0" indent="0" defTabSz="182880">
              <a:lnSpc>
                <a:spcPct val="115000"/>
              </a:lnSpc>
              <a:spcBef>
                <a:spcPts val="400"/>
              </a:spcBef>
              <a:buSzTx/>
              <a:buNone/>
              <a:defRPr sz="1720">
                <a:solidFill>
                  <a:srgbClr val="000000"/>
                </a:solidFill>
              </a:defRPr>
            </a:pPr>
            <a:r>
              <a:t>	6. On submit the array is passed to the python flask route using ajax.</a:t>
            </a:r>
          </a:p>
          <a:p>
            <a:pPr marL="0" indent="0" defTabSz="182880">
              <a:lnSpc>
                <a:spcPct val="115000"/>
              </a:lnSpc>
              <a:spcBef>
                <a:spcPts val="400"/>
              </a:spcBef>
              <a:buSzTx/>
              <a:buNone/>
              <a:defRPr sz="1720">
                <a:solidFill>
                  <a:srgbClr val="000000"/>
                </a:solidFill>
              </a:defRPr>
            </a:pPr>
            <a:r>
              <a:t>	7. Sent data if fetched using request.json method</a:t>
            </a:r>
          </a:p>
          <a:p>
            <a:pPr marL="0" indent="0" defTabSz="182880">
              <a:lnSpc>
                <a:spcPct val="115000"/>
              </a:lnSpc>
              <a:spcBef>
                <a:spcPts val="400"/>
              </a:spcBef>
              <a:buSzTx/>
              <a:buNone/>
              <a:defRPr sz="1720">
                <a:solidFill>
                  <a:srgbClr val="000000"/>
                </a:solidFill>
              </a:defRPr>
            </a:pPr>
            <a:r>
              <a:t>	8. The percentage result is calculated according to the no. of questions i.e the length of data.</a:t>
            </a:r>
          </a:p>
          <a:p>
            <a:pPr marL="0" indent="0" defTabSz="182880">
              <a:lnSpc>
                <a:spcPct val="115000"/>
              </a:lnSpc>
              <a:spcBef>
                <a:spcPts val="400"/>
              </a:spcBef>
              <a:buSzTx/>
              <a:buNone/>
              <a:defRPr sz="1720">
                <a:solidFill>
                  <a:srgbClr val="000000"/>
                </a:solidFill>
              </a:defRPr>
            </a:pPr>
            <a:r>
              <a:t>	9. This calculated result is stored in Databases accprding to the student prn, subject and year using cursors to be used for analysis and result is sent back as jsonify object to ajax.</a:t>
            </a:r>
          </a:p>
          <a:p>
            <a:pPr marL="0" indent="0" defTabSz="182880">
              <a:lnSpc>
                <a:spcPct val="115000"/>
              </a:lnSpc>
              <a:spcBef>
                <a:spcPts val="400"/>
              </a:spcBef>
              <a:buSzTx/>
              <a:buNone/>
              <a:defRPr sz="1720">
                <a:solidFill>
                  <a:srgbClr val="000000"/>
                </a:solidFill>
              </a:defRPr>
            </a:pPr>
            <a:r>
              <a:t>	10. Result is displayed along with the list of Questions with correct answers to be reviewed by th user.</a:t>
            </a:r>
          </a:p>
          <a:p>
            <a:pPr marL="0" indent="0" defTabSz="182880">
              <a:lnSpc>
                <a:spcPct val="115000"/>
              </a:lnSpc>
              <a:spcBef>
                <a:spcPts val="400"/>
              </a:spcBef>
              <a:buSzTx/>
              <a:buNone/>
              <a:defRPr sz="560">
                <a:solidFill>
                  <a:srgbClr val="000000"/>
                </a:solidFill>
                <a:latin typeface="Helvetica"/>
                <a:ea typeface="Helvetica"/>
                <a:cs typeface="Helvetica"/>
                <a:sym typeface="Helvetica"/>
              </a:defRPr>
            </a:pPr>
          </a:p>
          <a:p>
            <a:pPr marL="0" indent="0" defTabSz="233679">
              <a:spcBef>
                <a:spcPts val="0"/>
              </a:spcBef>
              <a:buSzTx/>
              <a:buNone/>
              <a:defRPr sz="1200"/>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Methodology"/>
          <p:cNvSpPr txBox="1"/>
          <p:nvPr>
            <p:ph type="title"/>
          </p:nvPr>
        </p:nvSpPr>
        <p:spPr>
          <a:prstGeom prst="rect">
            <a:avLst/>
          </a:prstGeom>
        </p:spPr>
        <p:txBody>
          <a:bodyPr/>
          <a:lstStyle>
            <a:lvl1pPr>
              <a:defRPr sz="6400"/>
            </a:lvl1pPr>
          </a:lstStyle>
          <a:p>
            <a:pPr/>
            <a:r>
              <a:t>Methodology</a:t>
            </a:r>
          </a:p>
        </p:txBody>
      </p:sp>
      <p:pic>
        <p:nvPicPr>
          <p:cNvPr id="137" name="er diagram.png" descr="er diagram.png"/>
          <p:cNvPicPr>
            <a:picLocks noChangeAspect="1"/>
          </p:cNvPicPr>
          <p:nvPr/>
        </p:nvPicPr>
        <p:blipFill>
          <a:blip r:embed="rId2">
            <a:extLst/>
          </a:blip>
          <a:stretch>
            <a:fillRect/>
          </a:stretch>
        </p:blipFill>
        <p:spPr>
          <a:xfrm>
            <a:off x="3802740" y="2276868"/>
            <a:ext cx="5399320" cy="654148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oftware &amp; Hardware…"/>
          <p:cNvSpPr txBox="1"/>
          <p:nvPr>
            <p:ph type="title"/>
          </p:nvPr>
        </p:nvSpPr>
        <p:spPr>
          <a:prstGeom prst="rect">
            <a:avLst/>
          </a:prstGeom>
        </p:spPr>
        <p:txBody>
          <a:bodyPr/>
          <a:lstStyle/>
          <a:p>
            <a:pPr algn="l" defTabSz="414781">
              <a:defRPr sz="5112"/>
            </a:pPr>
            <a:r>
              <a:t>Software &amp; Hardware</a:t>
            </a:r>
          </a:p>
          <a:p>
            <a:pPr algn="l" defTabSz="414781">
              <a:defRPr sz="5112"/>
            </a:pPr>
            <a:r>
              <a:t>                                        Requirements:</a:t>
            </a:r>
          </a:p>
        </p:txBody>
      </p:sp>
      <p:sp>
        <p:nvSpPr>
          <p:cNvPr id="140" name="MySQL…"/>
          <p:cNvSpPr txBox="1"/>
          <p:nvPr>
            <p:ph type="body" idx="4294967295"/>
          </p:nvPr>
        </p:nvSpPr>
        <p:spPr>
          <a:xfrm>
            <a:off x="1270000" y="2819400"/>
            <a:ext cx="10464800" cy="5842000"/>
          </a:xfrm>
          <a:prstGeom prst="rect">
            <a:avLst/>
          </a:prstGeom>
        </p:spPr>
        <p:txBody>
          <a:bodyPr anchor="t"/>
          <a:lstStyle/>
          <a:p>
            <a:pPr marL="451104" indent="-451104" defTabSz="560831">
              <a:spcBef>
                <a:spcPts val="2800"/>
              </a:spcBef>
              <a:buBlip>
                <a:blip r:embed="rId2"/>
              </a:buBlip>
              <a:defRPr sz="3648"/>
            </a:pPr>
            <a:r>
              <a:t>MySQL</a:t>
            </a:r>
          </a:p>
          <a:p>
            <a:pPr marL="451104" indent="-451104" defTabSz="560831">
              <a:spcBef>
                <a:spcPts val="2800"/>
              </a:spcBef>
              <a:buBlip>
                <a:blip r:embed="rId2"/>
              </a:buBlip>
              <a:defRPr sz="3648"/>
            </a:pPr>
            <a:r>
              <a:t>Processors : Intel Atom Or Intel core i3</a:t>
            </a:r>
          </a:p>
          <a:p>
            <a:pPr marL="451104" indent="-451104" defTabSz="560831">
              <a:spcBef>
                <a:spcPts val="2800"/>
              </a:spcBef>
              <a:buBlip>
                <a:blip r:embed="rId2"/>
              </a:buBlip>
              <a:defRPr sz="3648"/>
            </a:pPr>
            <a:r>
              <a:t>Disk space : 1 GB for software</a:t>
            </a:r>
          </a:p>
          <a:p>
            <a:pPr marL="451104" indent="-451104" defTabSz="560831">
              <a:spcBef>
                <a:spcPts val="2800"/>
              </a:spcBef>
              <a:buBlip>
                <a:blip r:embed="rId2"/>
              </a:buBlip>
              <a:defRPr sz="3648"/>
            </a:pPr>
            <a:r>
              <a:t>Operating system : Windows 7 and Later, linux , MacOS . </a:t>
            </a:r>
          </a:p>
          <a:p>
            <a:pPr marL="451104" indent="-451104" defTabSz="560831">
              <a:spcBef>
                <a:spcPts val="2800"/>
              </a:spcBef>
              <a:buBlip>
                <a:blip r:embed="rId2"/>
              </a:buBlip>
              <a:defRPr sz="3648"/>
            </a:pPr>
            <a:r>
              <a:t>Python Version 2.7.x or later.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Screenshot 2019-09-26 at 2.18.48 PM.png" descr="Screenshot 2019-09-26 at 2.18.48 PM.png"/>
          <p:cNvPicPr>
            <a:picLocks noChangeAspect="0"/>
          </p:cNvPicPr>
          <p:nvPr>
            <p:ph type="pic" idx="13"/>
          </p:nvPr>
        </p:nvPicPr>
        <p:blipFill>
          <a:blip r:embed="rId2">
            <a:extLst/>
          </a:blip>
          <a:stretch>
            <a:fillRect/>
          </a:stretch>
        </p:blipFill>
        <p:spPr>
          <a:xfrm>
            <a:off x="1523007" y="1370625"/>
            <a:ext cx="9969501" cy="5257801"/>
          </a:xfrm>
          <a:prstGeom prst="rect">
            <a:avLst/>
          </a:prstGeom>
        </p:spPr>
      </p:pic>
      <p:sp>
        <p:nvSpPr>
          <p:cNvPr id="143" name="User Login"/>
          <p:cNvSpPr txBox="1"/>
          <p:nvPr>
            <p:ph type="title"/>
          </p:nvPr>
        </p:nvSpPr>
        <p:spPr>
          <a:prstGeom prst="rect">
            <a:avLst/>
          </a:prstGeom>
        </p:spPr>
        <p:txBody>
          <a:bodyPr/>
          <a:lstStyle>
            <a:lvl1pPr defTabSz="484886">
              <a:defRPr sz="5976"/>
            </a:lvl1pPr>
          </a:lstStyle>
          <a:p>
            <a:pPr/>
            <a:r>
              <a:t>User Login</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