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 id="2147483657"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5"/>
  </p:normalViewPr>
  <p:slideViewPr>
    <p:cSldViewPr snapToGrid="0">
      <p:cViewPr varScale="1">
        <p:scale>
          <a:sx n="90" d="100"/>
          <a:sy n="90" d="100"/>
        </p:scale>
        <p:origin x="232" y="6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2" name="Google Shape;8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155369fce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155369fce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8155369fce_0_19: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55369fce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55369fce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8155369fce_0_3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55369fc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55369fce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155369fce_0_37: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155369fc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155369fc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155369fce_0_45: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155369fc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155369fce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8155369fce_0_5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155369fc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155369fce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8155369fce_0_59: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155369fce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155369fce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8155369fce_0_8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155369fc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155369fce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8155369fce_0_66: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155369fce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155369fce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8155369fce_0_109: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155369fce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155369fce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8155369fce_0_117: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155369fce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155369fce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8155369fce_0_124: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155369fc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155369fce_0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8155369fce_0_133: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21</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155369fce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155369fce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8155369fce_0_141: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155369fce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155369fce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8155369fce_0_15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23</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155369fc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155369fce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8155369fce_0_3: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155369fce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155369fce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8155369fce_0_87: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155369fce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155369fce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8155369fce_0_94: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155369fc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155369fce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8155369fce_0_10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2"/>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3" name="Google Shape;43;p5"/>
          <p:cNvSpPr txBox="1">
            <a:spLocks noGrp="1"/>
          </p:cNvSpPr>
          <p:nvPr>
            <p:ph type="body" idx="1"/>
          </p:nvPr>
        </p:nvSpPr>
        <p:spPr>
          <a:xfrm rot="5400000">
            <a:off x="4114799" y="-1171575"/>
            <a:ext cx="4022725"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9" name="Google Shape;49;p6"/>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7"/>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8"/>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0"/>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2" name="Google Shape;12;p1"/>
          <p:cNvCxnSpPr/>
          <p:nvPr/>
        </p:nvCxnSpPr>
        <p:spPr>
          <a:xfrm>
            <a:off x="1208087" y="4343400"/>
            <a:ext cx="9875837" cy="0"/>
          </a:xfrm>
          <a:prstGeom prst="straightConnector1">
            <a:avLst/>
          </a:prstGeom>
          <a:noFill/>
          <a:ln w="9525" cap="flat" cmpd="sng">
            <a:solidFill>
              <a:srgbClr val="7F7F7F"/>
            </a:solidFill>
            <a:prstDash val="solid"/>
            <a:miter lim="800000"/>
            <a:headEnd type="none" w="med" len="med"/>
            <a:tailEnd type="none" w="med" len="med"/>
          </a:ln>
        </p:spPr>
      </p:cxnSp>
      <p:pic>
        <p:nvPicPr>
          <p:cNvPr id="13" name="Google Shape;13;p1"/>
          <p:cNvPicPr preferRelativeResize="0"/>
          <p:nvPr/>
        </p:nvPicPr>
        <p:blipFill rotWithShape="1">
          <a:blip r:embed="rId3">
            <a:alphaModFix/>
          </a:blip>
          <a:srcRect/>
          <a:stretch/>
        </p:blipFill>
        <p:spPr>
          <a:xfrm>
            <a:off x="10028237" y="50800"/>
            <a:ext cx="2095500" cy="1543050"/>
          </a:xfrm>
          <a:prstGeom prst="rect">
            <a:avLst/>
          </a:prstGeom>
          <a:noFill/>
          <a:ln>
            <a:noFill/>
          </a:ln>
        </p:spPr>
      </p:pic>
      <p:sp>
        <p:nvSpPr>
          <p:cNvPr id="14" name="Google Shape;14;p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5" name="Google Shape;15;p1"/>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3"/>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 name="Google Shape;27;p3"/>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 name="Google Shape;28;p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0" name="Google Shape;30;p3"/>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3" name="Google Shape;33;p3"/>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pic>
        <p:nvPicPr>
          <p:cNvPr id="34" name="Google Shape;34;p3"/>
          <p:cNvPicPr preferRelativeResize="0"/>
          <p:nvPr/>
        </p:nvPicPr>
        <p:blipFill rotWithShape="1">
          <a:blip r:embed="rId7">
            <a:alphaModFix/>
          </a:blip>
          <a:srcRect/>
          <a:stretch/>
        </p:blipFill>
        <p:spPr>
          <a:xfrm>
            <a:off x="10015537" y="50800"/>
            <a:ext cx="2095500" cy="1543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9"/>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 name="Google Shape;70;p9"/>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72" name="Google Shape;72;p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3" name="Google Shape;73;p9"/>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9"/>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9"/>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OpenFlo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vmware.com/topics/glossary/content/network-virtualization?SRC=WWW_US_GP_sdn_SiteLink" TargetMode="External"/><Relationship Id="rId4" Type="http://schemas.openxmlformats.org/officeDocument/2006/relationships/hyperlink" Target="https://www.vmware.com/topics/glossary/content/virtual-network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vmware.com/topics/glossary/content/virtual-network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849701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researchgate.net/publication/331975048_Raspberry_Pi_Personal_Cloud_Storag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1"/>
          <p:cNvSpPr txBox="1">
            <a:spLocks noGrp="1"/>
          </p:cNvSpPr>
          <p:nvPr>
            <p:ph type="ctrTitle"/>
          </p:nvPr>
        </p:nvSpPr>
        <p:spPr>
          <a:xfrm>
            <a:off x="1096962" y="758825"/>
            <a:ext cx="10058400" cy="356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3600"/>
              <a:buFont typeface="Calibri"/>
              <a:buNone/>
            </a:pPr>
            <a:r>
              <a:rPr lang="en-US" sz="3600" b="1">
                <a:solidFill>
                  <a:schemeClr val="dk1"/>
                </a:solidFill>
              </a:rPr>
              <a:t>CLOUDS PI</a:t>
            </a:r>
            <a:endParaRPr/>
          </a:p>
        </p:txBody>
      </p:sp>
      <p:sp>
        <p:nvSpPr>
          <p:cNvPr id="86" name="Google Shape;86;p11"/>
          <p:cNvSpPr txBox="1">
            <a:spLocks noGrp="1"/>
          </p:cNvSpPr>
          <p:nvPr>
            <p:ph type="subTitle" idx="1"/>
          </p:nvPr>
        </p:nvSpPr>
        <p:spPr>
          <a:xfrm>
            <a:off x="1100137" y="4456112"/>
            <a:ext cx="10058400" cy="114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endParaRPr sz="2400" cap="none">
              <a:solidFill>
                <a:schemeClr val="dk2"/>
              </a:solidFill>
              <a:latin typeface="Calibri"/>
              <a:ea typeface="Calibri"/>
              <a:cs typeface="Calibri"/>
              <a:sym typeface="Calibri"/>
            </a:endParaRPr>
          </a:p>
        </p:txBody>
      </p:sp>
      <p:sp>
        <p:nvSpPr>
          <p:cNvPr id="87" name="Google Shape;87;p11"/>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
        <p:nvSpPr>
          <p:cNvPr id="88" name="Google Shape;88;p1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404040"/>
              </a:buClr>
              <a:buSzPts val="4800"/>
              <a:buFont typeface="Times New Roman"/>
              <a:buNone/>
            </a:pPr>
            <a:r>
              <a:rPr lang="en-US">
                <a:latin typeface="Times New Roman"/>
                <a:ea typeface="Times New Roman"/>
                <a:cs typeface="Times New Roman"/>
                <a:sym typeface="Times New Roman"/>
              </a:rPr>
              <a:t>Software Defined Networking</a:t>
            </a:r>
            <a:endParaRPr/>
          </a:p>
        </p:txBody>
      </p:sp>
      <p:sp>
        <p:nvSpPr>
          <p:cNvPr id="164" name="Google Shape;164;p20"/>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sz="2600">
                <a:latin typeface="Times New Roman"/>
                <a:ea typeface="Times New Roman"/>
                <a:cs typeface="Times New Roman"/>
                <a:sym typeface="Times New Roman"/>
              </a:rPr>
              <a:t>Software-defined networking (SDN) technology is an approach to network management that enables dynamic, programmatically efficient network configuration in order to improve network performance and monitoring making it more like cloud computing than traditional network management.</a:t>
            </a:r>
            <a:endParaRPr sz="2600">
              <a:latin typeface="Times New Roman"/>
              <a:ea typeface="Times New Roman"/>
              <a:cs typeface="Times New Roman"/>
              <a:sym typeface="Times New Roman"/>
            </a:endParaRPr>
          </a:p>
          <a:p>
            <a:pPr marL="0" lvl="0" indent="0" algn="l" rtl="0">
              <a:spcBef>
                <a:spcPts val="1200"/>
              </a:spcBef>
              <a:spcAft>
                <a:spcPts val="0"/>
              </a:spcAft>
              <a:buNone/>
            </a:pPr>
            <a:endParaRPr sz="2600">
              <a:latin typeface="Times New Roman"/>
              <a:ea typeface="Times New Roman"/>
              <a:cs typeface="Times New Roman"/>
              <a:sym typeface="Times New Roman"/>
            </a:endParaRPr>
          </a:p>
          <a:p>
            <a:pPr marL="0" lvl="0" indent="0" algn="l" rtl="0">
              <a:spcBef>
                <a:spcPts val="1200"/>
              </a:spcBef>
              <a:spcAft>
                <a:spcPts val="200"/>
              </a:spcAft>
              <a:buNone/>
            </a:pPr>
            <a:r>
              <a:rPr lang="en-US" sz="2600">
                <a:latin typeface="Times New Roman"/>
                <a:ea typeface="Times New Roman"/>
                <a:cs typeface="Times New Roman"/>
                <a:sym typeface="Times New Roman"/>
              </a:rPr>
              <a:t>SDN is meant to address the fact that the static architecture of traditional networks is decentralized and complex while current networks require more flexibility and easy troubleshooting. SDN attempts to centralize network intelligence in one network component by disassociating the forwarding process of network packets (data plane) from the routing process (control plane).</a:t>
            </a:r>
            <a:endParaRPr sz="2600">
              <a:latin typeface="Times New Roman"/>
              <a:ea typeface="Times New Roman"/>
              <a:cs typeface="Times New Roman"/>
              <a:sym typeface="Times New Roman"/>
            </a:endParaRPr>
          </a:p>
        </p:txBody>
      </p:sp>
      <p:sp>
        <p:nvSpPr>
          <p:cNvPr id="165" name="Google Shape;165;p20"/>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10</a:t>
            </a:fld>
            <a:endParaRPr/>
          </a:p>
        </p:txBody>
      </p:sp>
      <p:sp>
        <p:nvSpPr>
          <p:cNvPr id="166" name="Google Shape;166;p20"/>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Software Defined Networking</a:t>
            </a:r>
            <a:endParaRPr/>
          </a:p>
        </p:txBody>
      </p:sp>
      <p:sp>
        <p:nvSpPr>
          <p:cNvPr id="173" name="Google Shape;173;p21"/>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23418" algn="l" rtl="0">
              <a:lnSpc>
                <a:spcPct val="100000"/>
              </a:lnSpc>
              <a:spcBef>
                <a:spcPts val="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SDN was commonly associated with the </a:t>
            </a:r>
            <a:r>
              <a:rPr lang="en-US" sz="2600" u="sng">
                <a:solidFill>
                  <a:srgbClr val="99CA3C"/>
                </a:solidFill>
                <a:latin typeface="Times New Roman"/>
                <a:ea typeface="Times New Roman"/>
                <a:cs typeface="Times New Roman"/>
                <a:sym typeface="Times New Roman"/>
                <a:hlinkClick r:id="rId3"/>
              </a:rPr>
              <a:t>OpenFlow</a:t>
            </a:r>
            <a:r>
              <a:rPr lang="en-US" sz="2600">
                <a:solidFill>
                  <a:srgbClr val="3F3F3F"/>
                </a:solidFill>
                <a:latin typeface="Times New Roman"/>
                <a:ea typeface="Times New Roman"/>
                <a:cs typeface="Times New Roman"/>
                <a:sym typeface="Times New Roman"/>
              </a:rPr>
              <a:t> protocol.However, since 2012 OpenFlow for many companies is no longer an exclusive solution, they added proprietary techniques.</a:t>
            </a:r>
            <a:endParaRPr sz="2600">
              <a:solidFill>
                <a:srgbClr val="3F3F3F"/>
              </a:solidFill>
              <a:latin typeface="Times New Roman"/>
              <a:ea typeface="Times New Roman"/>
              <a:cs typeface="Times New Roman"/>
              <a:sym typeface="Times New Roman"/>
            </a:endParaRPr>
          </a:p>
          <a:p>
            <a:pPr marL="342900" lvl="0" indent="-416560" algn="l" rtl="0">
              <a:lnSpc>
                <a:spcPct val="100000"/>
              </a:lnSpc>
              <a:spcBef>
                <a:spcPts val="100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SDN can create and control a </a:t>
            </a:r>
            <a:r>
              <a:rPr lang="en-US" sz="2600" u="sng">
                <a:solidFill>
                  <a:srgbClr val="99CA3C"/>
                </a:solidFill>
                <a:latin typeface="Times New Roman"/>
                <a:ea typeface="Times New Roman"/>
                <a:cs typeface="Times New Roman"/>
                <a:sym typeface="Times New Roman"/>
                <a:hlinkClick r:id="rId4"/>
              </a:rPr>
              <a:t>virtual network</a:t>
            </a:r>
            <a:r>
              <a:rPr lang="en-US" sz="2600">
                <a:solidFill>
                  <a:srgbClr val="3F3F3F"/>
                </a:solidFill>
                <a:latin typeface="Times New Roman"/>
                <a:ea typeface="Times New Roman"/>
                <a:cs typeface="Times New Roman"/>
                <a:sym typeface="Times New Roman"/>
              </a:rPr>
              <a:t> or control a traditional hardware network with software.</a:t>
            </a:r>
            <a:endParaRPr sz="2600">
              <a:solidFill>
                <a:srgbClr val="3F3F3F"/>
              </a:solidFill>
              <a:latin typeface="Times New Roman"/>
              <a:ea typeface="Times New Roman"/>
              <a:cs typeface="Times New Roman"/>
              <a:sym typeface="Times New Roman"/>
            </a:endParaRPr>
          </a:p>
          <a:p>
            <a:pPr marL="342900" lvl="0" indent="-416560" algn="l" rtl="0">
              <a:lnSpc>
                <a:spcPct val="100000"/>
              </a:lnSpc>
              <a:spcBef>
                <a:spcPts val="100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While </a:t>
            </a:r>
            <a:r>
              <a:rPr lang="en-US" sz="2600" u="sng">
                <a:solidFill>
                  <a:srgbClr val="99CA3C"/>
                </a:solidFill>
                <a:latin typeface="Times New Roman"/>
                <a:ea typeface="Times New Roman"/>
                <a:cs typeface="Times New Roman"/>
                <a:sym typeface="Times New Roman"/>
                <a:hlinkClick r:id="rId5"/>
              </a:rPr>
              <a:t>network virtualization</a:t>
            </a:r>
            <a:r>
              <a:rPr lang="en-US" sz="2600">
                <a:solidFill>
                  <a:srgbClr val="3F3F3F"/>
                </a:solidFill>
                <a:latin typeface="Times New Roman"/>
                <a:ea typeface="Times New Roman"/>
                <a:cs typeface="Times New Roman"/>
                <a:sym typeface="Times New Roman"/>
              </a:rPr>
              <a:t> enables the ability to segment different virtual networks within one physical network or connect devices on different physical networks into one virtual network, software-defined networking enables a new way of controlling the routing of data packets through a centralized server.</a:t>
            </a:r>
            <a:endParaRPr sz="2600">
              <a:solidFill>
                <a:srgbClr val="3F3F3F"/>
              </a:solidFill>
              <a:latin typeface="Times New Roman"/>
              <a:ea typeface="Times New Roman"/>
              <a:cs typeface="Times New Roman"/>
              <a:sym typeface="Times New Roman"/>
            </a:endParaRPr>
          </a:p>
          <a:p>
            <a:pPr marL="342900" lvl="0" indent="0" algn="l" rtl="0">
              <a:lnSpc>
                <a:spcPct val="100000"/>
              </a:lnSpc>
              <a:spcBef>
                <a:spcPts val="1000"/>
              </a:spcBef>
              <a:spcAft>
                <a:spcPts val="0"/>
              </a:spcAft>
              <a:buNone/>
            </a:pPr>
            <a:endParaRPr sz="2600">
              <a:solidFill>
                <a:srgbClr val="3F3F3F"/>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600">
              <a:solidFill>
                <a:srgbClr val="3F3F3F"/>
              </a:solidFill>
              <a:latin typeface="Times New Roman"/>
              <a:ea typeface="Times New Roman"/>
              <a:cs typeface="Times New Roman"/>
              <a:sym typeface="Times New Roman"/>
            </a:endParaRPr>
          </a:p>
        </p:txBody>
      </p:sp>
      <p:sp>
        <p:nvSpPr>
          <p:cNvPr id="174" name="Google Shape;174;p21"/>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11</a:t>
            </a:fld>
            <a:endParaRPr/>
          </a:p>
        </p:txBody>
      </p:sp>
      <p:sp>
        <p:nvSpPr>
          <p:cNvPr id="175" name="Google Shape;175;p21"/>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82" name="Google Shape;182;p22"/>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sp>
        <p:nvSpPr>
          <p:cNvPr id="183" name="Google Shape;183;p22"/>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12</a:t>
            </a:fld>
            <a:endParaRPr/>
          </a:p>
        </p:txBody>
      </p:sp>
      <p:pic>
        <p:nvPicPr>
          <p:cNvPr id="184" name="Google Shape;184;p22"/>
          <p:cNvPicPr preferRelativeResize="0"/>
          <p:nvPr/>
        </p:nvPicPr>
        <p:blipFill rotWithShape="1">
          <a:blip r:embed="rId3">
            <a:alphaModFix/>
          </a:blip>
          <a:srcRect/>
          <a:stretch/>
        </p:blipFill>
        <p:spPr>
          <a:xfrm>
            <a:off x="1451350" y="616400"/>
            <a:ext cx="8516674" cy="5033276"/>
          </a:xfrm>
          <a:prstGeom prst="rect">
            <a:avLst/>
          </a:prstGeom>
          <a:noFill/>
          <a:ln>
            <a:noFill/>
          </a:ln>
        </p:spPr>
      </p:pic>
      <p:sp>
        <p:nvSpPr>
          <p:cNvPr id="185" name="Google Shape;185;p22"/>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Software Defined Networking</a:t>
            </a:r>
            <a:endParaRPr sz="4600">
              <a:latin typeface="Times New Roman"/>
              <a:ea typeface="Times New Roman"/>
              <a:cs typeface="Times New Roman"/>
              <a:sym typeface="Times New Roman"/>
            </a:endParaRPr>
          </a:p>
        </p:txBody>
      </p:sp>
      <p:sp>
        <p:nvSpPr>
          <p:cNvPr id="192" name="Google Shape;192;p23"/>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10210" algn="l" rtl="0">
              <a:lnSpc>
                <a:spcPct val="100000"/>
              </a:lnSpc>
              <a:spcBef>
                <a:spcPts val="0"/>
              </a:spcBef>
              <a:spcAft>
                <a:spcPts val="0"/>
              </a:spcAft>
              <a:buClr>
                <a:srgbClr val="90C226"/>
              </a:buClr>
              <a:buSzPts val="2500"/>
              <a:buFont typeface="Times New Roman"/>
              <a:buChar char="►"/>
            </a:pPr>
            <a:r>
              <a:rPr lang="en-US" sz="2500">
                <a:solidFill>
                  <a:srgbClr val="3F3F3F"/>
                </a:solidFill>
                <a:latin typeface="Times New Roman"/>
                <a:ea typeface="Times New Roman"/>
                <a:cs typeface="Times New Roman"/>
                <a:sym typeface="Times New Roman"/>
              </a:rPr>
              <a:t>Data Plane: processing and delivery of packets Based on state in routers and endpoints</a:t>
            </a:r>
            <a:br>
              <a:rPr lang="en-US" sz="2500">
                <a:solidFill>
                  <a:srgbClr val="3F3F3F"/>
                </a:solidFill>
                <a:latin typeface="Times New Roman"/>
                <a:ea typeface="Times New Roman"/>
                <a:cs typeface="Times New Roman"/>
                <a:sym typeface="Times New Roman"/>
              </a:rPr>
            </a:br>
            <a:r>
              <a:rPr lang="en-US" sz="2500">
                <a:solidFill>
                  <a:srgbClr val="3F3F3F"/>
                </a:solidFill>
                <a:latin typeface="Times New Roman"/>
                <a:ea typeface="Times New Roman"/>
                <a:cs typeface="Times New Roman"/>
                <a:sym typeface="Times New Roman"/>
              </a:rPr>
              <a:t>E.g., IP, TCP, Ethernet, etc. </a:t>
            </a:r>
            <a:endParaRPr sz="2500">
              <a:solidFill>
                <a:srgbClr val="3F3F3F"/>
              </a:solidFill>
              <a:latin typeface="Times New Roman"/>
              <a:ea typeface="Times New Roman"/>
              <a:cs typeface="Times New Roman"/>
              <a:sym typeface="Times New Roman"/>
            </a:endParaRPr>
          </a:p>
          <a:p>
            <a:pPr marL="342900" lvl="0" indent="-410210" algn="l" rtl="0">
              <a:lnSpc>
                <a:spcPct val="100000"/>
              </a:lnSpc>
              <a:spcBef>
                <a:spcPts val="1000"/>
              </a:spcBef>
              <a:spcAft>
                <a:spcPts val="0"/>
              </a:spcAft>
              <a:buClr>
                <a:srgbClr val="90C226"/>
              </a:buClr>
              <a:buSzPts val="2500"/>
              <a:buFont typeface="Times New Roman"/>
              <a:buChar char="►"/>
            </a:pPr>
            <a:r>
              <a:rPr lang="en-US" sz="2500">
                <a:solidFill>
                  <a:srgbClr val="3F3F3F"/>
                </a:solidFill>
                <a:latin typeface="Times New Roman"/>
                <a:ea typeface="Times New Roman"/>
                <a:cs typeface="Times New Roman"/>
                <a:sym typeface="Times New Roman"/>
              </a:rPr>
              <a:t>Control Plane: establishing the state in routers Determines how and where packets are forwarded Routing, traffic engineering, firewall state, ... </a:t>
            </a:r>
            <a:endParaRPr sz="2500">
              <a:solidFill>
                <a:srgbClr val="3F3F3F"/>
              </a:solidFill>
              <a:latin typeface="Times New Roman"/>
              <a:ea typeface="Times New Roman"/>
              <a:cs typeface="Times New Roman"/>
              <a:sym typeface="Times New Roman"/>
            </a:endParaRPr>
          </a:p>
          <a:p>
            <a:pPr marL="342900" lvl="0" indent="-410210" algn="l" rtl="0">
              <a:lnSpc>
                <a:spcPct val="100000"/>
              </a:lnSpc>
              <a:spcBef>
                <a:spcPts val="1000"/>
              </a:spcBef>
              <a:spcAft>
                <a:spcPts val="0"/>
              </a:spcAft>
              <a:buClr>
                <a:srgbClr val="90C226"/>
              </a:buClr>
              <a:buSzPts val="2500"/>
              <a:buFont typeface="Times New Roman"/>
              <a:buChar char="►"/>
            </a:pPr>
            <a:r>
              <a:rPr lang="en-US" sz="2500">
                <a:solidFill>
                  <a:srgbClr val="3F3F3F"/>
                </a:solidFill>
                <a:latin typeface="Times New Roman"/>
                <a:ea typeface="Times New Roman"/>
                <a:cs typeface="Times New Roman"/>
                <a:sym typeface="Times New Roman"/>
              </a:rPr>
              <a:t>Separate control plane and data plane entities</a:t>
            </a:r>
            <a:br>
              <a:rPr lang="en-US" sz="2500">
                <a:solidFill>
                  <a:srgbClr val="3F3F3F"/>
                </a:solidFill>
                <a:latin typeface="Times New Roman"/>
                <a:ea typeface="Times New Roman"/>
                <a:cs typeface="Times New Roman"/>
                <a:sym typeface="Times New Roman"/>
              </a:rPr>
            </a:br>
            <a:r>
              <a:rPr lang="en-US" sz="2500">
                <a:solidFill>
                  <a:srgbClr val="3F3F3F"/>
                </a:solidFill>
                <a:latin typeface="Times New Roman"/>
                <a:ea typeface="Times New Roman"/>
                <a:cs typeface="Times New Roman"/>
                <a:sym typeface="Times New Roman"/>
              </a:rPr>
              <a:t>Have programmable data planes—maintain, control and program data plane from a central entity i.e. control plane software called controller.</a:t>
            </a:r>
            <a:br>
              <a:rPr lang="en-US" sz="2500">
                <a:solidFill>
                  <a:srgbClr val="3F3F3F"/>
                </a:solidFill>
                <a:latin typeface="Times New Roman"/>
                <a:ea typeface="Times New Roman"/>
                <a:cs typeface="Times New Roman"/>
                <a:sym typeface="Times New Roman"/>
              </a:rPr>
            </a:br>
            <a:r>
              <a:rPr lang="en-US" sz="2500">
                <a:solidFill>
                  <a:srgbClr val="3F3F3F"/>
                </a:solidFill>
                <a:latin typeface="Times New Roman"/>
                <a:ea typeface="Times New Roman"/>
                <a:cs typeface="Times New Roman"/>
                <a:sym typeface="Times New Roman"/>
              </a:rPr>
              <a:t>An architecture to control not just a networking device but an entire network. </a:t>
            </a:r>
            <a:endParaRPr sz="2500">
              <a:solidFill>
                <a:srgbClr val="3F3F3F"/>
              </a:solidFill>
              <a:latin typeface="Times New Roman"/>
              <a:ea typeface="Times New Roman"/>
              <a:cs typeface="Times New Roman"/>
              <a:sym typeface="Times New Roman"/>
            </a:endParaRPr>
          </a:p>
          <a:p>
            <a:pPr marL="342900" lvl="0" indent="-251459" algn="l" rtl="0">
              <a:lnSpc>
                <a:spcPct val="100000"/>
              </a:lnSpc>
              <a:spcBef>
                <a:spcPts val="1000"/>
              </a:spcBef>
              <a:spcAft>
                <a:spcPts val="0"/>
              </a:spcAft>
              <a:buClr>
                <a:schemeClr val="dk1"/>
              </a:buClr>
              <a:buSzPts val="1440"/>
              <a:buFont typeface="Arial"/>
              <a:buNone/>
            </a:pPr>
            <a:endParaRPr sz="2500">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sz="2500">
              <a:latin typeface="Times New Roman"/>
              <a:ea typeface="Times New Roman"/>
              <a:cs typeface="Times New Roman"/>
              <a:sym typeface="Times New Roman"/>
            </a:endParaRPr>
          </a:p>
        </p:txBody>
      </p:sp>
      <p:sp>
        <p:nvSpPr>
          <p:cNvPr id="193" name="Google Shape;193;p23"/>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13</a:t>
            </a:fld>
            <a:endParaRPr/>
          </a:p>
        </p:txBody>
      </p:sp>
      <p:sp>
        <p:nvSpPr>
          <p:cNvPr id="194" name="Google Shape;194;p23"/>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600">
                <a:latin typeface="Times New Roman"/>
                <a:ea typeface="Times New Roman"/>
                <a:cs typeface="Times New Roman"/>
                <a:sym typeface="Times New Roman"/>
              </a:rPr>
              <a:t>How does it work?</a:t>
            </a:r>
            <a:endParaRPr sz="4600">
              <a:latin typeface="Times New Roman"/>
              <a:ea typeface="Times New Roman"/>
              <a:cs typeface="Times New Roman"/>
              <a:sym typeface="Times New Roman"/>
            </a:endParaRPr>
          </a:p>
        </p:txBody>
      </p:sp>
      <p:sp>
        <p:nvSpPr>
          <p:cNvPr id="201" name="Google Shape;201;p24"/>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385318" algn="l" rtl="0">
              <a:spcBef>
                <a:spcPts val="0"/>
              </a:spcBef>
              <a:spcAft>
                <a:spcPts val="0"/>
              </a:spcAft>
              <a:buClr>
                <a:srgbClr val="90C226"/>
              </a:buClr>
              <a:buSzPts val="2000"/>
              <a:buFont typeface="Times New Roman"/>
              <a:buChar char="►"/>
            </a:pPr>
            <a:r>
              <a:rPr lang="en-US">
                <a:solidFill>
                  <a:srgbClr val="3F3F3F"/>
                </a:solidFill>
                <a:latin typeface="Times New Roman"/>
                <a:ea typeface="Times New Roman"/>
                <a:cs typeface="Times New Roman"/>
                <a:sym typeface="Times New Roman"/>
              </a:rPr>
              <a:t>Here are the SDN basics: In SDN (like anything virtualized), the software is decoupled from the hardware. SDN separates the two network device planes, moving the control plane that determines where to send traffic to software, and leaving the data plane that actually forwards the traffic in the hardware. This allows network administrators who use software-defined networking to program and control the entire network via a single pane of glass instead of on a device by device basis.</a:t>
            </a:r>
            <a:endParaRPr>
              <a:solidFill>
                <a:srgbClr val="3F3F3F"/>
              </a:solidFill>
              <a:latin typeface="Times New Roman"/>
              <a:ea typeface="Times New Roman"/>
              <a:cs typeface="Times New Roman"/>
              <a:sym typeface="Times New Roman"/>
            </a:endParaRPr>
          </a:p>
          <a:p>
            <a:pPr marL="342900" lvl="0" indent="-385318" algn="l" rtl="0">
              <a:spcBef>
                <a:spcPts val="1000"/>
              </a:spcBef>
              <a:spcAft>
                <a:spcPts val="0"/>
              </a:spcAft>
              <a:buClr>
                <a:srgbClr val="90C226"/>
              </a:buClr>
              <a:buSzPts val="2000"/>
              <a:buFont typeface="Times New Roman"/>
              <a:buChar char="►"/>
            </a:pPr>
            <a:r>
              <a:rPr lang="en-US">
                <a:solidFill>
                  <a:srgbClr val="3F3F3F"/>
                </a:solidFill>
                <a:latin typeface="Times New Roman"/>
                <a:ea typeface="Times New Roman"/>
                <a:cs typeface="Times New Roman"/>
                <a:sym typeface="Times New Roman"/>
              </a:rPr>
              <a:t>There are three parts to a typical SDN architecture:</a:t>
            </a:r>
            <a:endParaRPr>
              <a:solidFill>
                <a:srgbClr val="3F3F3F"/>
              </a:solidFill>
              <a:latin typeface="Times New Roman"/>
              <a:ea typeface="Times New Roman"/>
              <a:cs typeface="Times New Roman"/>
              <a:sym typeface="Times New Roman"/>
            </a:endParaRPr>
          </a:p>
          <a:p>
            <a:pPr marL="742950" lvl="1" indent="-337566" algn="l" rtl="0">
              <a:spcBef>
                <a:spcPts val="1000"/>
              </a:spcBef>
              <a:spcAft>
                <a:spcPts val="0"/>
              </a:spcAft>
              <a:buClr>
                <a:srgbClr val="90C226"/>
              </a:buClr>
              <a:buSzPts val="2000"/>
              <a:buFont typeface="Noto Sans Symbols"/>
              <a:buChar char="►"/>
            </a:pPr>
            <a:r>
              <a:rPr lang="en-US" sz="2000" b="1">
                <a:solidFill>
                  <a:srgbClr val="3F3F3F"/>
                </a:solidFill>
                <a:latin typeface="Times New Roman"/>
                <a:ea typeface="Times New Roman"/>
                <a:cs typeface="Times New Roman"/>
                <a:sym typeface="Times New Roman"/>
              </a:rPr>
              <a:t>Applications</a:t>
            </a:r>
            <a:r>
              <a:rPr lang="en-US" sz="2000">
                <a:solidFill>
                  <a:srgbClr val="3F3F3F"/>
                </a:solidFill>
                <a:latin typeface="Times New Roman"/>
                <a:ea typeface="Times New Roman"/>
                <a:cs typeface="Times New Roman"/>
                <a:sym typeface="Times New Roman"/>
              </a:rPr>
              <a:t>, which communicate resource requests or information about the network as a whole</a:t>
            </a:r>
            <a:endParaRPr sz="2000">
              <a:solidFill>
                <a:srgbClr val="3F3F3F"/>
              </a:solidFill>
              <a:latin typeface="Times New Roman"/>
              <a:ea typeface="Times New Roman"/>
              <a:cs typeface="Times New Roman"/>
              <a:sym typeface="Times New Roman"/>
            </a:endParaRPr>
          </a:p>
          <a:p>
            <a:pPr marL="742950" lvl="1" indent="-337566" algn="l" rtl="0">
              <a:spcBef>
                <a:spcPts val="1000"/>
              </a:spcBef>
              <a:spcAft>
                <a:spcPts val="0"/>
              </a:spcAft>
              <a:buClr>
                <a:srgbClr val="90C226"/>
              </a:buClr>
              <a:buSzPts val="2000"/>
              <a:buFont typeface="Noto Sans Symbols"/>
              <a:buChar char="►"/>
            </a:pPr>
            <a:r>
              <a:rPr lang="en-US" sz="2000" b="1">
                <a:solidFill>
                  <a:srgbClr val="3F3F3F"/>
                </a:solidFill>
                <a:latin typeface="Times New Roman"/>
                <a:ea typeface="Times New Roman"/>
                <a:cs typeface="Times New Roman"/>
                <a:sym typeface="Times New Roman"/>
              </a:rPr>
              <a:t>Controllers</a:t>
            </a:r>
            <a:r>
              <a:rPr lang="en-US" sz="2000">
                <a:solidFill>
                  <a:srgbClr val="3F3F3F"/>
                </a:solidFill>
                <a:latin typeface="Times New Roman"/>
                <a:ea typeface="Times New Roman"/>
                <a:cs typeface="Times New Roman"/>
                <a:sym typeface="Times New Roman"/>
              </a:rPr>
              <a:t>, which use the information from applications to decide how to route a data packet</a:t>
            </a:r>
            <a:endParaRPr sz="2000">
              <a:solidFill>
                <a:srgbClr val="3F3F3F"/>
              </a:solidFill>
              <a:latin typeface="Times New Roman"/>
              <a:ea typeface="Times New Roman"/>
              <a:cs typeface="Times New Roman"/>
              <a:sym typeface="Times New Roman"/>
            </a:endParaRPr>
          </a:p>
          <a:p>
            <a:pPr marL="742950" lvl="1" indent="-337566" algn="l" rtl="0">
              <a:spcBef>
                <a:spcPts val="1000"/>
              </a:spcBef>
              <a:spcAft>
                <a:spcPts val="0"/>
              </a:spcAft>
              <a:buClr>
                <a:srgbClr val="90C226"/>
              </a:buClr>
              <a:buSzPts val="2000"/>
              <a:buFont typeface="Noto Sans Symbols"/>
              <a:buChar char="►"/>
            </a:pPr>
            <a:r>
              <a:rPr lang="en-US" sz="2000" b="1">
                <a:solidFill>
                  <a:srgbClr val="3F3F3F"/>
                </a:solidFill>
                <a:latin typeface="Times New Roman"/>
                <a:ea typeface="Times New Roman"/>
                <a:cs typeface="Times New Roman"/>
                <a:sym typeface="Times New Roman"/>
              </a:rPr>
              <a:t>Networking devices</a:t>
            </a:r>
            <a:r>
              <a:rPr lang="en-US" sz="2000">
                <a:solidFill>
                  <a:srgbClr val="3F3F3F"/>
                </a:solidFill>
                <a:latin typeface="Times New Roman"/>
                <a:ea typeface="Times New Roman"/>
                <a:cs typeface="Times New Roman"/>
                <a:sym typeface="Times New Roman"/>
              </a:rPr>
              <a:t>, which receive information from the controller about where to move the data</a:t>
            </a:r>
            <a:endParaRPr sz="2000">
              <a:solidFill>
                <a:srgbClr val="3F3F3F"/>
              </a:solidFill>
              <a:latin typeface="Times New Roman"/>
              <a:ea typeface="Times New Roman"/>
              <a:cs typeface="Times New Roman"/>
              <a:sym typeface="Times New Roman"/>
            </a:endParaRPr>
          </a:p>
          <a:p>
            <a:pPr marL="342900" lvl="0" indent="-258318" algn="l" rtl="0">
              <a:spcBef>
                <a:spcPts val="1000"/>
              </a:spcBef>
              <a:spcAft>
                <a:spcPts val="0"/>
              </a:spcAft>
              <a:buClr>
                <a:schemeClr val="dk1"/>
              </a:buClr>
              <a:buSzPts val="1332"/>
              <a:buFont typeface="Arial"/>
              <a:buNone/>
            </a:pPr>
            <a:endParaRPr>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a:latin typeface="Times New Roman"/>
              <a:ea typeface="Times New Roman"/>
              <a:cs typeface="Times New Roman"/>
              <a:sym typeface="Times New Roman"/>
            </a:endParaRPr>
          </a:p>
        </p:txBody>
      </p:sp>
      <p:sp>
        <p:nvSpPr>
          <p:cNvPr id="202" name="Google Shape;202;p24"/>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14</a:t>
            </a:fld>
            <a:endParaRPr/>
          </a:p>
        </p:txBody>
      </p:sp>
      <p:sp>
        <p:nvSpPr>
          <p:cNvPr id="203" name="Google Shape;203;p24"/>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600">
                <a:latin typeface="Times New Roman"/>
                <a:ea typeface="Times New Roman"/>
                <a:cs typeface="Times New Roman"/>
                <a:sym typeface="Times New Roman"/>
              </a:rPr>
              <a:t>How does it work?	</a:t>
            </a:r>
            <a:endParaRPr/>
          </a:p>
        </p:txBody>
      </p:sp>
      <p:sp>
        <p:nvSpPr>
          <p:cNvPr id="210" name="Google Shape;210;p25"/>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16560" algn="l" rtl="0">
              <a:lnSpc>
                <a:spcPct val="100000"/>
              </a:lnSpc>
              <a:spcBef>
                <a:spcPts val="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These three elements may be located in different physical locations.</a:t>
            </a:r>
            <a:endParaRPr sz="2600">
              <a:solidFill>
                <a:srgbClr val="3F3F3F"/>
              </a:solidFill>
              <a:latin typeface="Times New Roman"/>
              <a:ea typeface="Times New Roman"/>
              <a:cs typeface="Times New Roman"/>
              <a:sym typeface="Times New Roman"/>
            </a:endParaRPr>
          </a:p>
          <a:p>
            <a:pPr marL="342900" lvl="0" indent="-416560" algn="l" rtl="0">
              <a:lnSpc>
                <a:spcPct val="100000"/>
              </a:lnSpc>
              <a:spcBef>
                <a:spcPts val="100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Physical or </a:t>
            </a:r>
            <a:r>
              <a:rPr lang="en-US" sz="2600" u="sng">
                <a:solidFill>
                  <a:srgbClr val="99CA3C"/>
                </a:solidFill>
                <a:latin typeface="Times New Roman"/>
                <a:ea typeface="Times New Roman"/>
                <a:cs typeface="Times New Roman"/>
                <a:sym typeface="Times New Roman"/>
                <a:hlinkClick r:id="rId3"/>
              </a:rPr>
              <a:t>virtual networking</a:t>
            </a:r>
            <a:r>
              <a:rPr lang="en-US" sz="2600">
                <a:solidFill>
                  <a:srgbClr val="3F3F3F"/>
                </a:solidFill>
                <a:latin typeface="Times New Roman"/>
                <a:ea typeface="Times New Roman"/>
                <a:cs typeface="Times New Roman"/>
                <a:sym typeface="Times New Roman"/>
              </a:rPr>
              <a:t> devices actually move the data through the network. In some cases, virtual switches, which may be embedded in either the software or the hardware, take over the responsibilities of physical switches and consolidate their functions into a single, intelligent switch. The switch checks the integrity of both the data packets and their virtual machine destinations and moves the packets along.</a:t>
            </a:r>
            <a:endParaRPr sz="2600">
              <a:solidFill>
                <a:srgbClr val="3F3F3F"/>
              </a:solidFill>
              <a:latin typeface="Times New Roman"/>
              <a:ea typeface="Times New Roman"/>
              <a:cs typeface="Times New Roman"/>
              <a:sym typeface="Times New Roman"/>
            </a:endParaRPr>
          </a:p>
          <a:p>
            <a:pPr marL="342900" lvl="0" indent="-251459" algn="l" rtl="0">
              <a:lnSpc>
                <a:spcPct val="100000"/>
              </a:lnSpc>
              <a:spcBef>
                <a:spcPts val="1000"/>
              </a:spcBef>
              <a:spcAft>
                <a:spcPts val="0"/>
              </a:spcAft>
              <a:buClr>
                <a:schemeClr val="dk1"/>
              </a:buClr>
              <a:buSzPts val="1440"/>
              <a:buFont typeface="Arial"/>
              <a:buNone/>
            </a:pPr>
            <a:endParaRPr sz="2600">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sz="2600">
              <a:latin typeface="Times New Roman"/>
              <a:ea typeface="Times New Roman"/>
              <a:cs typeface="Times New Roman"/>
              <a:sym typeface="Times New Roman"/>
            </a:endParaRPr>
          </a:p>
        </p:txBody>
      </p:sp>
      <p:sp>
        <p:nvSpPr>
          <p:cNvPr id="211" name="Google Shape;211;p25"/>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15</a:t>
            </a:fld>
            <a:endParaRPr/>
          </a:p>
        </p:txBody>
      </p:sp>
      <p:sp>
        <p:nvSpPr>
          <p:cNvPr id="212" name="Google Shape;212;p25"/>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096951" y="287325"/>
            <a:ext cx="89826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Benefits of software-defined networking (SDN)</a:t>
            </a:r>
            <a:endParaRPr sz="4600">
              <a:latin typeface="Times New Roman"/>
              <a:ea typeface="Times New Roman"/>
              <a:cs typeface="Times New Roman"/>
              <a:sym typeface="Times New Roman"/>
            </a:endParaRPr>
          </a:p>
        </p:txBody>
      </p:sp>
      <p:sp>
        <p:nvSpPr>
          <p:cNvPr id="219" name="Google Shape;219;p26"/>
          <p:cNvSpPr txBox="1">
            <a:spLocks noGrp="1"/>
          </p:cNvSpPr>
          <p:nvPr>
            <p:ph type="body" idx="1"/>
          </p:nvPr>
        </p:nvSpPr>
        <p:spPr>
          <a:xfrm>
            <a:off x="1066812" y="1878162"/>
            <a:ext cx="10058400" cy="4022700"/>
          </a:xfrm>
          <a:prstGeom prst="rect">
            <a:avLst/>
          </a:prstGeom>
        </p:spPr>
        <p:txBody>
          <a:bodyPr spcFirstLastPara="1" wrap="square" lIns="0" tIns="45700" rIns="0" bIns="45700" anchor="t" anchorCtr="0">
            <a:noAutofit/>
          </a:bodyPr>
          <a:lstStyle/>
          <a:p>
            <a:pPr marL="342900" lvl="0" indent="-456692" algn="l" rtl="0">
              <a:lnSpc>
                <a:spcPct val="150000"/>
              </a:lnSpc>
              <a:spcBef>
                <a:spcPts val="0"/>
              </a:spcBef>
              <a:spcAft>
                <a:spcPts val="0"/>
              </a:spcAft>
              <a:buClr>
                <a:srgbClr val="90C226"/>
              </a:buClr>
              <a:buSzPts val="2800"/>
              <a:buFont typeface="Times New Roman"/>
              <a:buChar char="►"/>
            </a:pPr>
            <a:r>
              <a:rPr lang="en-US" sz="2800">
                <a:solidFill>
                  <a:srgbClr val="3F3F3F"/>
                </a:solidFill>
                <a:latin typeface="Times New Roman"/>
                <a:ea typeface="Times New Roman"/>
                <a:cs typeface="Times New Roman"/>
                <a:sym typeface="Times New Roman"/>
              </a:rPr>
              <a:t>Cost reduction </a:t>
            </a:r>
            <a:endParaRPr sz="2800">
              <a:solidFill>
                <a:srgbClr val="3F3F3F"/>
              </a:solidFill>
              <a:latin typeface="Times New Roman"/>
              <a:ea typeface="Times New Roman"/>
              <a:cs typeface="Times New Roman"/>
              <a:sym typeface="Times New Roman"/>
            </a:endParaRPr>
          </a:p>
          <a:p>
            <a:pPr marL="342900" lvl="0" indent="-456692" algn="l" rtl="0">
              <a:lnSpc>
                <a:spcPct val="150000"/>
              </a:lnSpc>
              <a:spcBef>
                <a:spcPts val="1000"/>
              </a:spcBef>
              <a:spcAft>
                <a:spcPts val="0"/>
              </a:spcAft>
              <a:buClr>
                <a:srgbClr val="90C226"/>
              </a:buClr>
              <a:buSzPts val="2800"/>
              <a:buFont typeface="Times New Roman"/>
              <a:buChar char="►"/>
            </a:pPr>
            <a:r>
              <a:rPr lang="en-US" sz="2800">
                <a:solidFill>
                  <a:srgbClr val="3F3F3F"/>
                </a:solidFill>
                <a:latin typeface="Times New Roman"/>
                <a:ea typeface="Times New Roman"/>
                <a:cs typeface="Times New Roman"/>
                <a:sym typeface="Times New Roman"/>
              </a:rPr>
              <a:t>Intelligent global connections </a:t>
            </a:r>
            <a:endParaRPr sz="2800">
              <a:solidFill>
                <a:srgbClr val="3F3F3F"/>
              </a:solidFill>
              <a:latin typeface="Times New Roman"/>
              <a:ea typeface="Times New Roman"/>
              <a:cs typeface="Times New Roman"/>
              <a:sym typeface="Times New Roman"/>
            </a:endParaRPr>
          </a:p>
          <a:p>
            <a:pPr marL="342900" lvl="0" indent="-456692" algn="l" rtl="0">
              <a:lnSpc>
                <a:spcPct val="150000"/>
              </a:lnSpc>
              <a:spcBef>
                <a:spcPts val="1000"/>
              </a:spcBef>
              <a:spcAft>
                <a:spcPts val="0"/>
              </a:spcAft>
              <a:buClr>
                <a:srgbClr val="90C226"/>
              </a:buClr>
              <a:buSzPts val="2800"/>
              <a:buFont typeface="Times New Roman"/>
              <a:buChar char="►"/>
            </a:pPr>
            <a:r>
              <a:rPr lang="en-US" sz="2800">
                <a:solidFill>
                  <a:srgbClr val="3F3F3F"/>
                </a:solidFill>
                <a:latin typeface="Times New Roman"/>
                <a:ea typeface="Times New Roman"/>
                <a:cs typeface="Times New Roman"/>
                <a:sym typeface="Times New Roman"/>
              </a:rPr>
              <a:t>Granular security </a:t>
            </a:r>
            <a:endParaRPr sz="2800">
              <a:solidFill>
                <a:srgbClr val="3F3F3F"/>
              </a:solidFill>
              <a:latin typeface="Times New Roman"/>
              <a:ea typeface="Times New Roman"/>
              <a:cs typeface="Times New Roman"/>
              <a:sym typeface="Times New Roman"/>
            </a:endParaRPr>
          </a:p>
          <a:p>
            <a:pPr marL="342900" lvl="0" indent="-456692" algn="l" rtl="0">
              <a:lnSpc>
                <a:spcPct val="150000"/>
              </a:lnSpc>
              <a:spcBef>
                <a:spcPts val="1000"/>
              </a:spcBef>
              <a:spcAft>
                <a:spcPts val="0"/>
              </a:spcAft>
              <a:buClr>
                <a:srgbClr val="90C226"/>
              </a:buClr>
              <a:buSzPts val="2800"/>
              <a:buFont typeface="Times New Roman"/>
              <a:buChar char="►"/>
            </a:pPr>
            <a:r>
              <a:rPr lang="en-US" sz="2800">
                <a:solidFill>
                  <a:srgbClr val="3F3F3F"/>
                </a:solidFill>
                <a:latin typeface="Times New Roman"/>
                <a:ea typeface="Times New Roman"/>
                <a:cs typeface="Times New Roman"/>
                <a:sym typeface="Times New Roman"/>
              </a:rPr>
              <a:t>Reduced downtime </a:t>
            </a:r>
            <a:endParaRPr sz="2800">
              <a:latin typeface="Times New Roman"/>
              <a:ea typeface="Times New Roman"/>
              <a:cs typeface="Times New Roman"/>
              <a:sym typeface="Times New Roman"/>
            </a:endParaRPr>
          </a:p>
        </p:txBody>
      </p:sp>
      <p:sp>
        <p:nvSpPr>
          <p:cNvPr id="220" name="Google Shape;220;p26"/>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16</a:t>
            </a:fld>
            <a:endParaRPr/>
          </a:p>
        </p:txBody>
      </p:sp>
      <p:sp>
        <p:nvSpPr>
          <p:cNvPr id="221" name="Google Shape;221;p26"/>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096951" y="287325"/>
            <a:ext cx="8804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How is SDN different from traditional networking?</a:t>
            </a:r>
            <a:endParaRPr sz="4600">
              <a:latin typeface="Times New Roman"/>
              <a:ea typeface="Times New Roman"/>
              <a:cs typeface="Times New Roman"/>
              <a:sym typeface="Times New Roman"/>
            </a:endParaRPr>
          </a:p>
        </p:txBody>
      </p:sp>
      <p:sp>
        <p:nvSpPr>
          <p:cNvPr id="228" name="Google Shape;228;p27"/>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378460" algn="l" rtl="0">
              <a:lnSpc>
                <a:spcPct val="100000"/>
              </a:lnSpc>
              <a:spcBef>
                <a:spcPts val="0"/>
              </a:spcBef>
              <a:spcAft>
                <a:spcPts val="0"/>
              </a:spcAft>
              <a:buClr>
                <a:srgbClr val="90C226"/>
              </a:buClr>
              <a:buSzPts val="2000"/>
              <a:buFont typeface="Times New Roman"/>
              <a:buChar char="►"/>
            </a:pPr>
            <a:r>
              <a:rPr lang="en-US">
                <a:solidFill>
                  <a:srgbClr val="3F3F3F"/>
                </a:solidFill>
                <a:latin typeface="Times New Roman"/>
                <a:ea typeface="Times New Roman"/>
                <a:cs typeface="Times New Roman"/>
                <a:sym typeface="Times New Roman"/>
              </a:rPr>
              <a:t>The key difference between SDN and traditional networking is infrastructure: SDN is software-based, while traditional networking is hardware-based. Because the control plane is software-based, SDN is much more flexible than traditional networking. It allows administrators to control the network, change configuration settings, provision resources, and increase network capacity—all from a centralized user interface, without adding more hardware.</a:t>
            </a:r>
            <a:endParaRPr>
              <a:solidFill>
                <a:srgbClr val="3F3F3F"/>
              </a:solidFill>
              <a:latin typeface="Times New Roman"/>
              <a:ea typeface="Times New Roman"/>
              <a:cs typeface="Times New Roman"/>
              <a:sym typeface="Times New Roman"/>
            </a:endParaRPr>
          </a:p>
          <a:p>
            <a:pPr marL="342900" lvl="0" indent="-378460" algn="l" rtl="0">
              <a:lnSpc>
                <a:spcPct val="100000"/>
              </a:lnSpc>
              <a:spcBef>
                <a:spcPts val="1000"/>
              </a:spcBef>
              <a:spcAft>
                <a:spcPts val="0"/>
              </a:spcAft>
              <a:buClr>
                <a:srgbClr val="90C226"/>
              </a:buClr>
              <a:buSzPts val="2000"/>
              <a:buFont typeface="Times New Roman"/>
              <a:buChar char="►"/>
            </a:pPr>
            <a:r>
              <a:rPr lang="en-US">
                <a:solidFill>
                  <a:srgbClr val="3F3F3F"/>
                </a:solidFill>
                <a:latin typeface="Times New Roman"/>
                <a:ea typeface="Times New Roman"/>
                <a:cs typeface="Times New Roman"/>
                <a:sym typeface="Times New Roman"/>
              </a:rPr>
              <a:t>There are also security differences between SDN and traditional networking. Thanks to greater visibility and the ability to define secure pathways, SDN offers better security in many ways. However, because software-defined networks use a centralized controller, securing the controller is crucial to maintaining a secure network, and this single point of failure represents a potential vulnerability of SDN.</a:t>
            </a:r>
            <a:endParaRPr>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a:latin typeface="Times New Roman"/>
              <a:ea typeface="Times New Roman"/>
              <a:cs typeface="Times New Roman"/>
              <a:sym typeface="Times New Roman"/>
            </a:endParaRPr>
          </a:p>
        </p:txBody>
      </p:sp>
      <p:sp>
        <p:nvSpPr>
          <p:cNvPr id="229" name="Google Shape;229;p27"/>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17</a:t>
            </a:fld>
            <a:endParaRPr/>
          </a:p>
        </p:txBody>
      </p:sp>
      <p:sp>
        <p:nvSpPr>
          <p:cNvPr id="230" name="Google Shape;230;p27"/>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System Architecture of SDN</a:t>
            </a:r>
            <a:endParaRPr sz="4600">
              <a:latin typeface="Times New Roman"/>
              <a:ea typeface="Times New Roman"/>
              <a:cs typeface="Times New Roman"/>
              <a:sym typeface="Times New Roman"/>
            </a:endParaRPr>
          </a:p>
        </p:txBody>
      </p:sp>
      <p:sp>
        <p:nvSpPr>
          <p:cNvPr id="237" name="Google Shape;237;p28"/>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sp>
        <p:nvSpPr>
          <p:cNvPr id="238" name="Google Shape;238;p28"/>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18</a:t>
            </a:fld>
            <a:endParaRPr/>
          </a:p>
        </p:txBody>
      </p:sp>
      <p:pic>
        <p:nvPicPr>
          <p:cNvPr id="239" name="Google Shape;239;p28"/>
          <p:cNvPicPr preferRelativeResize="0"/>
          <p:nvPr/>
        </p:nvPicPr>
        <p:blipFill rotWithShape="1">
          <a:blip r:embed="rId3">
            <a:alphaModFix/>
          </a:blip>
          <a:srcRect/>
          <a:stretch/>
        </p:blipFill>
        <p:spPr>
          <a:xfrm>
            <a:off x="2292600" y="1733900"/>
            <a:ext cx="7606800" cy="4247400"/>
          </a:xfrm>
          <a:prstGeom prst="rect">
            <a:avLst/>
          </a:prstGeom>
          <a:noFill/>
          <a:ln>
            <a:noFill/>
          </a:ln>
        </p:spPr>
      </p:pic>
      <p:sp>
        <p:nvSpPr>
          <p:cNvPr id="240" name="Google Shape;240;p28"/>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Layers of SDN</a:t>
            </a:r>
            <a:endParaRPr sz="4600">
              <a:latin typeface="Times New Roman"/>
              <a:ea typeface="Times New Roman"/>
              <a:cs typeface="Times New Roman"/>
              <a:sym typeface="Times New Roman"/>
            </a:endParaRPr>
          </a:p>
        </p:txBody>
      </p:sp>
      <p:sp>
        <p:nvSpPr>
          <p:cNvPr id="247" name="Google Shape;247;p29"/>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03860" algn="l" rtl="0">
              <a:lnSpc>
                <a:spcPct val="100000"/>
              </a:lnSpc>
              <a:spcBef>
                <a:spcPts val="0"/>
              </a:spcBef>
              <a:spcAft>
                <a:spcPts val="0"/>
              </a:spcAft>
              <a:buClr>
                <a:srgbClr val="90C226"/>
              </a:buClr>
              <a:buSzPts val="2400"/>
              <a:buFont typeface="Times New Roman"/>
              <a:buChar char="►"/>
            </a:pPr>
            <a:r>
              <a:rPr lang="en-US" sz="2400">
                <a:solidFill>
                  <a:srgbClr val="3F3F3F"/>
                </a:solidFill>
                <a:latin typeface="Times New Roman"/>
                <a:ea typeface="Times New Roman"/>
                <a:cs typeface="Times New Roman"/>
                <a:sym typeface="Times New Roman"/>
              </a:rPr>
              <a:t>Infrastructure layer: it is the foundation layer consists of both physical and virtual network devices such as switches and routers. All the network devices will implement OpenFlow protocol to implement traffic forwarding rules. </a:t>
            </a:r>
            <a:endParaRPr sz="2400">
              <a:solidFill>
                <a:srgbClr val="3F3F3F"/>
              </a:solidFill>
              <a:latin typeface="Times New Roman"/>
              <a:ea typeface="Times New Roman"/>
              <a:cs typeface="Times New Roman"/>
              <a:sym typeface="Times New Roman"/>
            </a:endParaRPr>
          </a:p>
          <a:p>
            <a:pPr marL="342900" lvl="0" indent="-403860" algn="l" rtl="0">
              <a:lnSpc>
                <a:spcPct val="100000"/>
              </a:lnSpc>
              <a:spcBef>
                <a:spcPts val="1000"/>
              </a:spcBef>
              <a:spcAft>
                <a:spcPts val="0"/>
              </a:spcAft>
              <a:buClr>
                <a:srgbClr val="90C226"/>
              </a:buClr>
              <a:buSzPts val="2400"/>
              <a:buFont typeface="Times New Roman"/>
              <a:buChar char="►"/>
            </a:pPr>
            <a:r>
              <a:rPr lang="en-US" sz="2400">
                <a:solidFill>
                  <a:srgbClr val="3F3F3F"/>
                </a:solidFill>
                <a:latin typeface="Times New Roman"/>
                <a:ea typeface="Times New Roman"/>
                <a:cs typeface="Times New Roman"/>
                <a:sym typeface="Times New Roman"/>
              </a:rPr>
              <a:t>Control layer: This layer consists of a centralized control plane that is decoupled from the physical infrastructure to provide centralized global view to entire network. The layer will use OpenFlow protocol to communicate with below layer i.e. infrastructure layer. </a:t>
            </a:r>
            <a:endParaRPr sz="2400">
              <a:solidFill>
                <a:srgbClr val="3F3F3F"/>
              </a:solidFill>
              <a:latin typeface="Times New Roman"/>
              <a:ea typeface="Times New Roman"/>
              <a:cs typeface="Times New Roman"/>
              <a:sym typeface="Times New Roman"/>
            </a:endParaRPr>
          </a:p>
          <a:p>
            <a:pPr marL="342900" lvl="0" indent="-403860" algn="l" rtl="0">
              <a:lnSpc>
                <a:spcPct val="100000"/>
              </a:lnSpc>
              <a:spcBef>
                <a:spcPts val="1000"/>
              </a:spcBef>
              <a:spcAft>
                <a:spcPts val="0"/>
              </a:spcAft>
              <a:buClr>
                <a:srgbClr val="90C226"/>
              </a:buClr>
              <a:buSzPts val="2400"/>
              <a:buFont typeface="Times New Roman"/>
              <a:buChar char="►"/>
            </a:pPr>
            <a:r>
              <a:rPr lang="en-US" sz="2400">
                <a:solidFill>
                  <a:srgbClr val="3F3F3F"/>
                </a:solidFill>
                <a:latin typeface="Times New Roman"/>
                <a:ea typeface="Times New Roman"/>
                <a:cs typeface="Times New Roman"/>
                <a:sym typeface="Times New Roman"/>
              </a:rPr>
              <a:t> Application layer: it consists of network services, application and orchestration tools that are used to interact with control layer. It provide an open interface to communicate with other layers in the architecture. </a:t>
            </a:r>
            <a:endParaRPr sz="2400">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sz="2400">
              <a:latin typeface="Times New Roman"/>
              <a:ea typeface="Times New Roman"/>
              <a:cs typeface="Times New Roman"/>
              <a:sym typeface="Times New Roman"/>
            </a:endParaRPr>
          </a:p>
        </p:txBody>
      </p:sp>
      <p:sp>
        <p:nvSpPr>
          <p:cNvPr id="248" name="Google Shape;248;p29"/>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19</a:t>
            </a:fld>
            <a:endParaRPr/>
          </a:p>
        </p:txBody>
      </p:sp>
      <p:sp>
        <p:nvSpPr>
          <p:cNvPr id="249" name="Google Shape;249;p29"/>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Times New Roman"/>
              <a:buNone/>
            </a:pPr>
            <a:r>
              <a:rPr lang="en-US" sz="4800" b="0" i="0" u="none">
                <a:solidFill>
                  <a:schemeClr val="dk1"/>
                </a:solidFill>
                <a:latin typeface="Times New Roman"/>
                <a:ea typeface="Times New Roman"/>
                <a:cs typeface="Times New Roman"/>
                <a:sym typeface="Times New Roman"/>
              </a:rPr>
              <a:t>Defining Raspberry Pi </a:t>
            </a:r>
            <a:endParaRPr/>
          </a:p>
        </p:txBody>
      </p:sp>
      <p:sp>
        <p:nvSpPr>
          <p:cNvPr id="94" name="Google Shape;94;p1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0" algn="l" rtl="0">
              <a:lnSpc>
                <a:spcPct val="90000"/>
              </a:lnSpc>
              <a:spcBef>
                <a:spcPts val="1400"/>
              </a:spcBef>
              <a:spcAft>
                <a:spcPts val="0"/>
              </a:spcAft>
              <a:buClr>
                <a:schemeClr val="accent1"/>
              </a:buClr>
              <a:buSzPts val="2600"/>
              <a:buFont typeface="Calibri"/>
              <a:buNone/>
            </a:pPr>
            <a:r>
              <a:rPr lang="en-US" sz="2600">
                <a:latin typeface="Times New Roman"/>
                <a:ea typeface="Times New Roman"/>
                <a:cs typeface="Times New Roman"/>
                <a:sym typeface="Times New Roman"/>
              </a:rPr>
              <a:t>The Raspberry Pi is a low cost, credit-card sized computer that plugs into a computer monitor or TV, and uses a standard keyboard and mouse.</a:t>
            </a:r>
            <a:endParaRPr sz="2600">
              <a:latin typeface="Times New Roman"/>
              <a:ea typeface="Times New Roman"/>
              <a:cs typeface="Times New Roman"/>
              <a:sym typeface="Times New Roman"/>
            </a:endParaRPr>
          </a:p>
          <a:p>
            <a:pPr marL="90487" marR="0" lvl="0" indent="0" algn="l" rtl="0">
              <a:lnSpc>
                <a:spcPct val="90000"/>
              </a:lnSpc>
              <a:spcBef>
                <a:spcPts val="1400"/>
              </a:spcBef>
              <a:spcAft>
                <a:spcPts val="0"/>
              </a:spcAft>
              <a:buClr>
                <a:schemeClr val="accent1"/>
              </a:buClr>
              <a:buSzPts val="2600"/>
              <a:buFont typeface="Calibri"/>
              <a:buNone/>
            </a:pPr>
            <a:endParaRPr sz="2600">
              <a:latin typeface="Times New Roman"/>
              <a:ea typeface="Times New Roman"/>
              <a:cs typeface="Times New Roman"/>
              <a:sym typeface="Times New Roman"/>
            </a:endParaRPr>
          </a:p>
          <a:p>
            <a:pPr marL="90488" marR="0" lvl="0" indent="0" algn="l" rtl="0">
              <a:lnSpc>
                <a:spcPct val="90000"/>
              </a:lnSpc>
              <a:spcBef>
                <a:spcPts val="1400"/>
              </a:spcBef>
              <a:spcAft>
                <a:spcPts val="0"/>
              </a:spcAft>
              <a:buClr>
                <a:schemeClr val="accent1"/>
              </a:buClr>
              <a:buSzPts val="2600"/>
              <a:buFont typeface="Calibri"/>
              <a:buNone/>
            </a:pPr>
            <a:r>
              <a:rPr lang="en-US" sz="2600">
                <a:latin typeface="Times New Roman"/>
                <a:ea typeface="Times New Roman"/>
                <a:cs typeface="Times New Roman"/>
                <a:sym typeface="Times New Roman"/>
              </a:rPr>
              <a:t>The Raspberry Pi  has the ability to interact with the outside world, and has been used in a wide array of digital maker projects, from music machines and parent detectors to weather stations and tweeting birdhouses with infra-red cameras.</a:t>
            </a:r>
            <a:endParaRPr sz="2600">
              <a:latin typeface="Times New Roman"/>
              <a:ea typeface="Times New Roman"/>
              <a:cs typeface="Times New Roman"/>
              <a:sym typeface="Times New Roman"/>
            </a:endParaRPr>
          </a:p>
        </p:txBody>
      </p:sp>
      <p:sp>
        <p:nvSpPr>
          <p:cNvPr id="95" name="Google Shape;95;p1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alibri"/>
              <a:buNone/>
            </a:pPr>
            <a:endParaRPr sz="1000" b="0" i="0" u="none">
              <a:solidFill>
                <a:srgbClr val="FFFFFF"/>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000"/>
              <a:buFont typeface="Calibri"/>
              <a:buNone/>
            </a:pPr>
            <a:r>
              <a:rPr lang="en-US" sz="1000" b="0" i="0" u="none">
                <a:solidFill>
                  <a:srgbClr val="FFFFFF"/>
                </a:solidFill>
                <a:latin typeface="Calibri"/>
                <a:ea typeface="Calibri"/>
                <a:cs typeface="Calibri"/>
                <a:sym typeface="Calibri"/>
              </a:rPr>
              <a:t>2</a:t>
            </a:r>
            <a:endParaRPr>
              <a:solidFill>
                <a:srgbClr val="FFFFFF"/>
              </a:solidFill>
            </a:endParaRPr>
          </a:p>
        </p:txBody>
      </p:sp>
      <p:sp>
        <p:nvSpPr>
          <p:cNvPr id="96" name="Google Shape;96;p12"/>
          <p:cNvSpPr txBox="1"/>
          <p:nvPr/>
        </p:nvSpPr>
        <p:spPr>
          <a:xfrm>
            <a:off x="3838575" y="6459550"/>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600">
                <a:latin typeface="Times New Roman"/>
                <a:ea typeface="Times New Roman"/>
                <a:cs typeface="Times New Roman"/>
                <a:sym typeface="Times New Roman"/>
              </a:rPr>
              <a:t>Dynamic Flow Scheduling</a:t>
            </a:r>
            <a:endParaRPr sz="4600">
              <a:latin typeface="Times New Roman"/>
              <a:ea typeface="Times New Roman"/>
              <a:cs typeface="Times New Roman"/>
              <a:sym typeface="Times New Roman"/>
            </a:endParaRPr>
          </a:p>
        </p:txBody>
      </p:sp>
      <p:sp>
        <p:nvSpPr>
          <p:cNvPr id="256" name="Google Shape;256;p30"/>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sz="2400">
                <a:latin typeface="Times New Roman"/>
                <a:ea typeface="Times New Roman"/>
                <a:cs typeface="Times New Roman"/>
                <a:sym typeface="Times New Roman"/>
              </a:rPr>
              <a:t>Datacenter network topologies such as fat trees typically consist of many equal-cost paths between any given pair of hosts. Traditional network forwarding protocols often select a single deterministic path for each pair of source and destination, and sometimes protocols such as equal-cost multipath (ECMP) routing 11 are used to evenly distribute the load on multiple paths. This static mapping of flows to paths does not take into account network utilization and the duration of flows. We propose and demonstrate the feasibility of building dynamic flow scheduling for a given pair of hosts in our multirooted-tree testbed using ODL APIs.</a:t>
            </a:r>
            <a:endParaRPr sz="2400">
              <a:latin typeface="Times New Roman"/>
              <a:ea typeface="Times New Roman"/>
              <a:cs typeface="Times New Roman"/>
              <a:sym typeface="Times New Roman"/>
            </a:endParaRPr>
          </a:p>
          <a:p>
            <a:pPr marL="0" lvl="0" indent="0" algn="l" rtl="0">
              <a:spcBef>
                <a:spcPts val="1200"/>
              </a:spcBef>
              <a:spcAft>
                <a:spcPts val="200"/>
              </a:spcAft>
              <a:buNone/>
            </a:pPr>
            <a:endParaRPr sz="2400">
              <a:latin typeface="Times New Roman"/>
              <a:ea typeface="Times New Roman"/>
              <a:cs typeface="Times New Roman"/>
              <a:sym typeface="Times New Roman"/>
            </a:endParaRPr>
          </a:p>
        </p:txBody>
      </p:sp>
      <p:sp>
        <p:nvSpPr>
          <p:cNvPr id="257" name="Google Shape;257;p30"/>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20</a:t>
            </a:fld>
            <a:endParaRPr/>
          </a:p>
        </p:txBody>
      </p:sp>
      <p:sp>
        <p:nvSpPr>
          <p:cNvPr id="258" name="Google Shape;258;p30"/>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65" name="Google Shape;265;p31"/>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sp>
        <p:nvSpPr>
          <p:cNvPr id="266" name="Google Shape;266;p31"/>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21</a:t>
            </a:fld>
            <a:endParaRPr/>
          </a:p>
        </p:txBody>
      </p:sp>
      <p:pic>
        <p:nvPicPr>
          <p:cNvPr id="267" name="Google Shape;267;p31"/>
          <p:cNvPicPr preferRelativeResize="0"/>
          <p:nvPr/>
        </p:nvPicPr>
        <p:blipFill>
          <a:blip r:embed="rId3">
            <a:alphaModFix/>
          </a:blip>
          <a:stretch>
            <a:fillRect/>
          </a:stretch>
        </p:blipFill>
        <p:spPr>
          <a:xfrm>
            <a:off x="1569400" y="719025"/>
            <a:ext cx="8096250" cy="4686300"/>
          </a:xfrm>
          <a:prstGeom prst="rect">
            <a:avLst/>
          </a:prstGeom>
          <a:noFill/>
          <a:ln>
            <a:noFill/>
          </a:ln>
        </p:spPr>
      </p:pic>
      <p:sp>
        <p:nvSpPr>
          <p:cNvPr id="268" name="Google Shape;268;p31"/>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600">
                <a:latin typeface="Times New Roman"/>
                <a:ea typeface="Times New Roman"/>
                <a:cs typeface="Times New Roman"/>
                <a:sym typeface="Times New Roman"/>
              </a:rPr>
              <a:t>Virtual-Machine Management</a:t>
            </a:r>
            <a:endParaRPr sz="4600">
              <a:latin typeface="Times New Roman"/>
              <a:ea typeface="Times New Roman"/>
              <a:cs typeface="Times New Roman"/>
              <a:sym typeface="Times New Roman"/>
            </a:endParaRPr>
          </a:p>
        </p:txBody>
      </p:sp>
      <p:sp>
        <p:nvSpPr>
          <p:cNvPr id="275" name="Google Shape;275;p32"/>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0"/>
              </a:spcAft>
              <a:buClr>
                <a:schemeClr val="dk1"/>
              </a:buClr>
              <a:buSzPts val="1100"/>
              <a:buFont typeface="Arial"/>
              <a:buNone/>
            </a:pPr>
            <a:r>
              <a:rPr lang="en-US" sz="2600">
                <a:latin typeface="Times New Roman"/>
                <a:ea typeface="Times New Roman"/>
                <a:cs typeface="Times New Roman"/>
                <a:sym typeface="Times New Roman"/>
              </a:rPr>
              <a:t>Live migration, one of the core concepts in modern datacenters, allows moving a running VM between physical hosts with no impact on the VM’s availability. While VMs in datacenters are often migrated between hosts to reduce energy consumption or for maintenance purposes, live VM migration also provides an opportunity to enhance link utilization and reduce network-wide communication costs. This can be done by relocating communicating VMs to nearby hosts with fewer connecting links in the higher layers of the datacenter network topology.</a:t>
            </a:r>
            <a:endParaRPr sz="2600">
              <a:latin typeface="Times New Roman"/>
              <a:ea typeface="Times New Roman"/>
              <a:cs typeface="Times New Roman"/>
              <a:sym typeface="Times New Roman"/>
            </a:endParaRPr>
          </a:p>
          <a:p>
            <a:pPr marL="0" lvl="0" indent="0" algn="l" rtl="0">
              <a:spcBef>
                <a:spcPts val="1200"/>
              </a:spcBef>
              <a:spcAft>
                <a:spcPts val="200"/>
              </a:spcAft>
              <a:buNone/>
            </a:pPr>
            <a:endParaRPr sz="2600">
              <a:latin typeface="Times New Roman"/>
              <a:ea typeface="Times New Roman"/>
              <a:cs typeface="Times New Roman"/>
              <a:sym typeface="Times New Roman"/>
            </a:endParaRPr>
          </a:p>
        </p:txBody>
      </p:sp>
      <p:sp>
        <p:nvSpPr>
          <p:cNvPr id="276" name="Google Shape;276;p32"/>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22</a:t>
            </a:fld>
            <a:endParaRPr/>
          </a:p>
        </p:txBody>
      </p:sp>
      <p:sp>
        <p:nvSpPr>
          <p:cNvPr id="277" name="Google Shape;277;p32"/>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84" name="Google Shape;284;p33"/>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sp>
        <p:nvSpPr>
          <p:cNvPr id="285" name="Google Shape;285;p33"/>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23</a:t>
            </a:fld>
            <a:endParaRPr/>
          </a:p>
        </p:txBody>
      </p:sp>
      <p:pic>
        <p:nvPicPr>
          <p:cNvPr id="286" name="Google Shape;286;p33"/>
          <p:cNvPicPr preferRelativeResize="0"/>
          <p:nvPr/>
        </p:nvPicPr>
        <p:blipFill>
          <a:blip r:embed="rId3">
            <a:alphaModFix/>
          </a:blip>
          <a:stretch>
            <a:fillRect/>
          </a:stretch>
        </p:blipFill>
        <p:spPr>
          <a:xfrm>
            <a:off x="2915726" y="1169026"/>
            <a:ext cx="6360550" cy="4232654"/>
          </a:xfrm>
          <a:prstGeom prst="rect">
            <a:avLst/>
          </a:prstGeom>
          <a:noFill/>
          <a:ln>
            <a:noFill/>
          </a:ln>
        </p:spPr>
      </p:pic>
      <p:sp>
        <p:nvSpPr>
          <p:cNvPr id="287" name="Google Shape;287;p33"/>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1066800" y="542925"/>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04040"/>
              </a:buClr>
              <a:buSzPts val="4800"/>
              <a:buFont typeface="Times New Roman"/>
              <a:buNone/>
            </a:pPr>
            <a:r>
              <a:rPr lang="en-US" sz="4800" b="0" i="0" u="none">
                <a:solidFill>
                  <a:srgbClr val="404040"/>
                </a:solidFill>
                <a:latin typeface="Times New Roman"/>
                <a:ea typeface="Times New Roman"/>
                <a:cs typeface="Times New Roman"/>
                <a:sym typeface="Times New Roman"/>
              </a:rPr>
              <a:t>Conclusion</a:t>
            </a:r>
            <a:br>
              <a:rPr lang="en-US" sz="4800" b="0" i="0" u="none">
                <a:solidFill>
                  <a:srgbClr val="404040"/>
                </a:solidFill>
                <a:latin typeface="Calibri"/>
                <a:ea typeface="Calibri"/>
                <a:cs typeface="Calibri"/>
                <a:sym typeface="Calibri"/>
              </a:rPr>
            </a:br>
            <a:endParaRPr/>
          </a:p>
        </p:txBody>
      </p:sp>
      <p:sp>
        <p:nvSpPr>
          <p:cNvPr id="293" name="Google Shape;293;p34"/>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342900" lvl="0" indent="-342900" algn="l" rtl="0">
              <a:lnSpc>
                <a:spcPct val="100000"/>
              </a:lnSpc>
              <a:spcBef>
                <a:spcPts val="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SDN promises to transform today’s static networks into flexible ,scalable, programmable platforms with the intelligence to allocate resources dynamically. </a:t>
            </a:r>
            <a:endParaRPr sz="1800">
              <a:solidFill>
                <a:srgbClr val="3F3F3F"/>
              </a:solidFill>
              <a:latin typeface="Trebuchet MS"/>
              <a:ea typeface="Trebuchet MS"/>
              <a:cs typeface="Trebuchet MS"/>
              <a:sym typeface="Trebuchet MS"/>
            </a:endParaRPr>
          </a:p>
          <a:p>
            <a:pPr marL="342900" lvl="0" indent="-342900" algn="l" rtl="0">
              <a:lnSpc>
                <a:spcPct val="100000"/>
              </a:lnSpc>
              <a:spcBef>
                <a:spcPts val="100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With its many advantages and astonishing industry momentum, SDN is on the way to become- the new approach for networking. </a:t>
            </a:r>
            <a:endParaRPr sz="1800">
              <a:solidFill>
                <a:srgbClr val="3F3F3F"/>
              </a:solidFill>
              <a:latin typeface="Trebuchet MS"/>
              <a:ea typeface="Trebuchet MS"/>
              <a:cs typeface="Trebuchet MS"/>
              <a:sym typeface="Trebuchet MS"/>
            </a:endParaRPr>
          </a:p>
          <a:p>
            <a:pPr marL="342900" lvl="0" indent="-251459" algn="l" rtl="0">
              <a:lnSpc>
                <a:spcPct val="100000"/>
              </a:lnSpc>
              <a:spcBef>
                <a:spcPts val="1000"/>
              </a:spcBef>
              <a:spcAft>
                <a:spcPts val="0"/>
              </a:spcAft>
              <a:buClr>
                <a:schemeClr val="dk1"/>
              </a:buClr>
              <a:buSzPts val="1440"/>
              <a:buFont typeface="Arial"/>
              <a:buNone/>
            </a:pPr>
            <a:endParaRPr sz="1800">
              <a:solidFill>
                <a:srgbClr val="3F3F3F"/>
              </a:solidFill>
              <a:latin typeface="Trebuchet MS"/>
              <a:ea typeface="Trebuchet MS"/>
              <a:cs typeface="Trebuchet MS"/>
              <a:sym typeface="Trebuchet MS"/>
            </a:endParaRPr>
          </a:p>
          <a:p>
            <a:pPr marL="90488" marR="0" lvl="0" indent="0" algn="l" rtl="0">
              <a:lnSpc>
                <a:spcPct val="90000"/>
              </a:lnSpc>
              <a:spcBef>
                <a:spcPts val="0"/>
              </a:spcBef>
              <a:spcAft>
                <a:spcPts val="0"/>
              </a:spcAft>
              <a:buClr>
                <a:schemeClr val="accent1"/>
              </a:buClr>
              <a:buSzPts val="2000"/>
              <a:buFont typeface="Calibri"/>
              <a:buNone/>
            </a:pPr>
            <a:endParaRPr/>
          </a:p>
        </p:txBody>
      </p:sp>
      <p:sp>
        <p:nvSpPr>
          <p:cNvPr id="294" name="Google Shape;294;p3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295" name="Google Shape;295;p34"/>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
        <p:nvSpPr>
          <p:cNvPr id="296" name="Google Shape;296;p3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Times New Roman"/>
              <a:buNone/>
            </a:pPr>
            <a:r>
              <a:rPr lang="en-US" sz="4800" b="0" i="0" u="none">
                <a:solidFill>
                  <a:schemeClr val="dk1"/>
                </a:solidFill>
                <a:latin typeface="Times New Roman"/>
                <a:ea typeface="Times New Roman"/>
                <a:cs typeface="Times New Roman"/>
                <a:sym typeface="Times New Roman"/>
              </a:rPr>
              <a:t>References</a:t>
            </a:r>
            <a:endParaRPr/>
          </a:p>
        </p:txBody>
      </p:sp>
      <p:sp>
        <p:nvSpPr>
          <p:cNvPr id="302" name="Google Shape;302;p3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None/>
            </a:pPr>
            <a:r>
              <a:rPr lang="en-US" sz="2600">
                <a:latin typeface="Times New Roman"/>
                <a:ea typeface="Times New Roman"/>
                <a:cs typeface="Times New Roman"/>
                <a:sym typeface="Times New Roman"/>
              </a:rPr>
              <a:t>Research Papers :</a:t>
            </a:r>
            <a:endParaRPr sz="2600">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r>
              <a:rPr lang="en-US" sz="2600">
                <a:uFill>
                  <a:noFill/>
                </a:uFill>
                <a:latin typeface="Times New Roman"/>
                <a:ea typeface="Times New Roman"/>
                <a:cs typeface="Times New Roman"/>
                <a:sym typeface="Times New Roman"/>
                <a:hlinkClick r:id="rId3"/>
              </a:rPr>
              <a:t>https://ieeexplore.ieee.org/document/8497015</a:t>
            </a:r>
            <a:endParaRPr sz="2600">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r>
              <a:rPr lang="en-US" sz="2600">
                <a:uFill>
                  <a:noFill/>
                </a:uFill>
                <a:latin typeface="Times New Roman"/>
                <a:ea typeface="Times New Roman"/>
                <a:cs typeface="Times New Roman"/>
                <a:sym typeface="Times New Roman"/>
                <a:hlinkClick r:id="rId4"/>
              </a:rPr>
              <a:t>https://www.researchgate.net/publication/331975048_Raspberry_Pi_Personal_Cloud_Storage</a:t>
            </a:r>
            <a:endParaRPr sz="2600">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endParaRPr sz="2600">
              <a:latin typeface="Times New Roman"/>
              <a:ea typeface="Times New Roman"/>
              <a:cs typeface="Times New Roman"/>
              <a:sym typeface="Times New Roman"/>
            </a:endParaRPr>
          </a:p>
          <a:p>
            <a:pPr marL="0" marR="0" lvl="0" indent="0" algn="l" rtl="0">
              <a:lnSpc>
                <a:spcPct val="90000"/>
              </a:lnSpc>
              <a:spcBef>
                <a:spcPts val="1400"/>
              </a:spcBef>
              <a:spcAft>
                <a:spcPts val="0"/>
              </a:spcAft>
              <a:buNone/>
            </a:pPr>
            <a:endParaRPr sz="2600" b="1">
              <a:latin typeface="Times New Roman"/>
              <a:ea typeface="Times New Roman"/>
              <a:cs typeface="Times New Roman"/>
              <a:sym typeface="Times New Roman"/>
            </a:endParaRPr>
          </a:p>
        </p:txBody>
      </p:sp>
      <p:sp>
        <p:nvSpPr>
          <p:cNvPr id="303" name="Google Shape;303;p35"/>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
        <p:nvSpPr>
          <p:cNvPr id="304" name="Google Shape;304;p3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r>
              <a:rPr lang="en-US" sz="1000" b="0" i="0" u="none">
                <a:solidFill>
                  <a:srgbClr val="FFFFFF"/>
                </a:solidFill>
                <a:latin typeface="Calibri"/>
                <a:ea typeface="Calibri"/>
                <a:cs typeface="Calibri"/>
                <a:sym typeface="Calibri"/>
              </a:rPr>
              <a:t>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
        <p:nvSpPr>
          <p:cNvPr id="310" name="Google Shape;310;p36"/>
          <p:cNvSpPr txBox="1"/>
          <p:nvPr/>
        </p:nvSpPr>
        <p:spPr>
          <a:xfrm>
            <a:off x="4678362" y="2247900"/>
            <a:ext cx="2486025" cy="7080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Thank You!</a:t>
            </a:r>
            <a:endParaRPr/>
          </a:p>
        </p:txBody>
      </p:sp>
      <p:sp>
        <p:nvSpPr>
          <p:cNvPr id="311" name="Google Shape;311;p36"/>
          <p:cNvSpPr txBox="1"/>
          <p:nvPr/>
        </p:nvSpPr>
        <p:spPr>
          <a:xfrm>
            <a:off x="9824475" y="5105400"/>
            <a:ext cx="1738800" cy="92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Presented By</a:t>
            </a:r>
            <a:endParaRPr dirty="0"/>
          </a:p>
          <a:p>
            <a:pPr marL="0" marR="0" lvl="0" indent="0" algn="ctr" rtl="0">
              <a:lnSpc>
                <a:spcPct val="100000"/>
              </a:lnSpc>
              <a:spcBef>
                <a:spcPts val="0"/>
              </a:spcBef>
              <a:spcAft>
                <a:spcPts val="0"/>
              </a:spcAft>
              <a:buClr>
                <a:schemeClr val="dk1"/>
              </a:buClr>
              <a:buSzPts val="1800"/>
              <a:buFont typeface="Calibri"/>
              <a:buNone/>
            </a:pPr>
            <a:r>
              <a:rPr lang="en-US" dirty="0"/>
              <a:t>Prashant Kumar</a:t>
            </a:r>
            <a:endParaRPr dirty="0"/>
          </a:p>
          <a:p>
            <a:pPr marL="0" marR="0" lvl="0" indent="0" algn="ctr"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(305139)</a:t>
            </a:r>
            <a:endParaRPr dirty="0"/>
          </a:p>
        </p:txBody>
      </p:sp>
      <p:sp>
        <p:nvSpPr>
          <p:cNvPr id="312" name="Google Shape;312;p36"/>
          <p:cNvSpPr txBox="1"/>
          <p:nvPr/>
        </p:nvSpPr>
        <p:spPr>
          <a:xfrm>
            <a:off x="234950" y="5105400"/>
            <a:ext cx="3255962"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Guided By</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Prof. Dr. Jayashree Rajesh Prasad</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SCOE, Pune</a:t>
            </a:r>
            <a:endParaRPr/>
          </a:p>
        </p:txBody>
      </p:sp>
      <p:sp>
        <p:nvSpPr>
          <p:cNvPr id="313" name="Google Shape;313;p3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r>
              <a:rPr lang="en-US" sz="1000" b="0" i="0" u="none">
                <a:solidFill>
                  <a:srgbClr val="FFFFFF"/>
                </a:solidFill>
                <a:latin typeface="Calibri"/>
                <a:ea typeface="Calibri"/>
                <a:cs typeface="Calibri"/>
                <a:sym typeface="Calibri"/>
              </a:rPr>
              <a:t>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822"/>
                                        <p:tgtEl>
                                          <p:spTgt spid="311"/>
                                        </p:tgtEl>
                                      </p:cBhvr>
                                    </p:animEffect>
                                  </p:childTnLst>
                                </p:cTn>
                              </p:par>
                              <p:par>
                                <p:cTn id="8" presetID="10" presetClass="entr" presetSubtype="0" fill="hold" nodeType="withEffect">
                                  <p:stCondLst>
                                    <p:cond delay="0"/>
                                  </p:stCondLst>
                                  <p:childTnLst>
                                    <p:set>
                                      <p:cBhvr>
                                        <p:cTn id="9" dur="1" fill="hold">
                                          <p:stCondLst>
                                            <p:cond delay="0"/>
                                          </p:stCondLst>
                                        </p:cTn>
                                        <p:tgtEl>
                                          <p:spTgt spid="312"/>
                                        </p:tgtEl>
                                        <p:attrNameLst>
                                          <p:attrName>style.visibility</p:attrName>
                                        </p:attrNameLst>
                                      </p:cBhvr>
                                      <p:to>
                                        <p:strVal val="visible"/>
                                      </p:to>
                                    </p:set>
                                    <p:animEffect transition="in" filter="fade">
                                      <p:cBhvr>
                                        <p:cTn id="10" dur="1822"/>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Times New Roman"/>
              <a:buNone/>
            </a:pPr>
            <a:r>
              <a:rPr lang="en-US">
                <a:solidFill>
                  <a:schemeClr val="dk1"/>
                </a:solidFill>
                <a:latin typeface="Times New Roman"/>
                <a:ea typeface="Times New Roman"/>
                <a:cs typeface="Times New Roman"/>
                <a:sym typeface="Times New Roman"/>
              </a:rPr>
              <a:t>Cloud Computing</a:t>
            </a:r>
            <a:endParaRPr/>
          </a:p>
        </p:txBody>
      </p:sp>
      <p:sp>
        <p:nvSpPr>
          <p:cNvPr id="103" name="Google Shape;103;p13"/>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sz="2600">
                <a:latin typeface="Times New Roman"/>
                <a:ea typeface="Times New Roman"/>
                <a:cs typeface="Times New Roman"/>
                <a:sym typeface="Times New Roman"/>
              </a:rPr>
              <a:t>Cloud Computing refers to manipulating, configuring, and accessing the applications online. It offers online data storage, infrastructure and application.</a:t>
            </a:r>
            <a:endParaRPr sz="2600">
              <a:latin typeface="Times New Roman"/>
              <a:ea typeface="Times New Roman"/>
              <a:cs typeface="Times New Roman"/>
              <a:sym typeface="Times New Roman"/>
            </a:endParaRPr>
          </a:p>
          <a:p>
            <a:pPr marL="0" lvl="0" indent="0" algn="l" rtl="0">
              <a:spcBef>
                <a:spcPts val="1200"/>
              </a:spcBef>
              <a:spcAft>
                <a:spcPts val="0"/>
              </a:spcAft>
              <a:buNone/>
            </a:pPr>
            <a:r>
              <a:rPr lang="en-US" sz="2600">
                <a:latin typeface="Times New Roman"/>
                <a:ea typeface="Times New Roman"/>
                <a:cs typeface="Times New Roman"/>
                <a:sym typeface="Times New Roman"/>
              </a:rPr>
              <a:t>Cloud Computing is both a combination of software and hardware based computing resources delivered as a network service.</a:t>
            </a:r>
            <a:endParaRPr sz="2600">
              <a:latin typeface="Times New Roman"/>
              <a:ea typeface="Times New Roman"/>
              <a:cs typeface="Times New Roman"/>
              <a:sym typeface="Times New Roman"/>
            </a:endParaRPr>
          </a:p>
          <a:p>
            <a:pPr marL="0" lvl="0" indent="0" algn="l" rtl="0">
              <a:spcBef>
                <a:spcPts val="1200"/>
              </a:spcBef>
              <a:spcAft>
                <a:spcPts val="200"/>
              </a:spcAft>
              <a:buNone/>
            </a:pPr>
            <a:r>
              <a:rPr lang="en-US" sz="2600">
                <a:latin typeface="Times New Roman"/>
                <a:ea typeface="Times New Roman"/>
                <a:cs typeface="Times New Roman"/>
                <a:sym typeface="Times New Roman"/>
              </a:rPr>
              <a:t>Cloud Computing provides us a means by which we can access the applications as utilities, over the Internet. It allows us to create, configure, and customize applications online.</a:t>
            </a:r>
            <a:endParaRPr sz="2600">
              <a:latin typeface="Times New Roman"/>
              <a:ea typeface="Times New Roman"/>
              <a:cs typeface="Times New Roman"/>
              <a:sym typeface="Times New Roman"/>
            </a:endParaRPr>
          </a:p>
        </p:txBody>
      </p:sp>
      <p:sp>
        <p:nvSpPr>
          <p:cNvPr id="104" name="Google Shape;104;p13"/>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3</a:t>
            </a:fld>
            <a:endParaRPr/>
          </a:p>
        </p:txBody>
      </p:sp>
      <p:sp>
        <p:nvSpPr>
          <p:cNvPr id="105" name="Google Shape;105;p13"/>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04040"/>
              </a:buClr>
              <a:buSzPts val="4800"/>
              <a:buFont typeface="Times New Roman"/>
              <a:buNone/>
            </a:pPr>
            <a:r>
              <a:rPr lang="en-US" sz="4800" b="0" i="0" u="none">
                <a:solidFill>
                  <a:srgbClr val="404040"/>
                </a:solidFill>
                <a:latin typeface="Times New Roman"/>
                <a:ea typeface="Times New Roman"/>
                <a:cs typeface="Times New Roman"/>
                <a:sym typeface="Times New Roman"/>
              </a:rPr>
              <a:t>Problem</a:t>
            </a:r>
            <a:r>
              <a:rPr lang="en-US" sz="4400" b="0" i="0" u="none">
                <a:solidFill>
                  <a:srgbClr val="404040"/>
                </a:solidFill>
                <a:latin typeface="Times New Roman"/>
                <a:ea typeface="Times New Roman"/>
                <a:cs typeface="Times New Roman"/>
                <a:sym typeface="Times New Roman"/>
              </a:rPr>
              <a:t> Statement</a:t>
            </a:r>
            <a:endParaRPr/>
          </a:p>
        </p:txBody>
      </p:sp>
      <p:sp>
        <p:nvSpPr>
          <p:cNvPr id="111" name="Google Shape;111;p14"/>
          <p:cNvSpPr txBox="1">
            <a:spLocks noGrp="1"/>
          </p:cNvSpPr>
          <p:nvPr>
            <p:ph type="body" idx="1"/>
          </p:nvPr>
        </p:nvSpPr>
        <p:spPr>
          <a:xfrm>
            <a:off x="1173162" y="1846262"/>
            <a:ext cx="10058400" cy="40227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0"/>
              </a:spcAft>
              <a:buNone/>
            </a:pPr>
            <a:endParaRPr sz="2600">
              <a:latin typeface="Times New Roman"/>
              <a:ea typeface="Times New Roman"/>
              <a:cs typeface="Times New Roman"/>
              <a:sym typeface="Times New Roman"/>
            </a:endParaRPr>
          </a:p>
          <a:p>
            <a:pPr marL="0" lvl="0" indent="0" algn="l" rtl="0">
              <a:spcBef>
                <a:spcPts val="1200"/>
              </a:spcBef>
              <a:spcAft>
                <a:spcPts val="200"/>
              </a:spcAft>
              <a:buClr>
                <a:schemeClr val="dk1"/>
              </a:buClr>
              <a:buSzPts val="1100"/>
              <a:buFont typeface="Arial"/>
              <a:buNone/>
            </a:pPr>
            <a:r>
              <a:rPr lang="en-US" sz="2600">
                <a:latin typeface="Times New Roman"/>
                <a:ea typeface="Times New Roman"/>
                <a:cs typeface="Times New Roman"/>
                <a:sym typeface="Times New Roman"/>
              </a:rPr>
              <a:t>Study of a Low-Cost Raspberry-Pi-Based Micro Datacenter for Software- Defined Cloud Computing</a:t>
            </a:r>
            <a:endParaRPr sz="2600">
              <a:latin typeface="Times New Roman"/>
              <a:ea typeface="Times New Roman"/>
              <a:cs typeface="Times New Roman"/>
              <a:sym typeface="Times New Roman"/>
            </a:endParaRPr>
          </a:p>
        </p:txBody>
      </p:sp>
      <p:sp>
        <p:nvSpPr>
          <p:cNvPr id="112" name="Google Shape;112;p1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alibri"/>
              <a:buNone/>
            </a:pPr>
            <a:endParaRPr sz="1000" b="0" i="0" u="none">
              <a:solidFill>
                <a:srgbClr val="FFFFFF"/>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000"/>
              <a:buFont typeface="Calibri"/>
              <a:buNone/>
            </a:pPr>
            <a:r>
              <a:rPr lang="en-US" sz="1000" b="0" i="0" u="none">
                <a:solidFill>
                  <a:srgbClr val="FFFFFF"/>
                </a:solidFill>
                <a:latin typeface="Calibri"/>
                <a:ea typeface="Calibri"/>
                <a:cs typeface="Calibri"/>
                <a:sym typeface="Calibri"/>
              </a:rPr>
              <a:t>4</a:t>
            </a:r>
            <a:endParaRPr>
              <a:solidFill>
                <a:srgbClr val="FFFFFF"/>
              </a:solidFill>
            </a:endParaRPr>
          </a:p>
        </p:txBody>
      </p:sp>
      <p:sp>
        <p:nvSpPr>
          <p:cNvPr id="113" name="Google Shape;113;p14"/>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04040"/>
              </a:buClr>
              <a:buSzPts val="4800"/>
              <a:buFont typeface="Times New Roman"/>
              <a:buNone/>
            </a:pPr>
            <a:r>
              <a:rPr lang="en-US">
                <a:latin typeface="Times New Roman"/>
                <a:ea typeface="Times New Roman"/>
                <a:cs typeface="Times New Roman"/>
                <a:sym typeface="Times New Roman"/>
              </a:rPr>
              <a:t>Concepts of Cloud Computing</a:t>
            </a:r>
            <a:endParaRPr/>
          </a:p>
        </p:txBody>
      </p:sp>
      <p:sp>
        <p:nvSpPr>
          <p:cNvPr id="119" name="Google Shape;119;p1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0" algn="l" rtl="0">
              <a:lnSpc>
                <a:spcPct val="90000"/>
              </a:lnSpc>
              <a:spcBef>
                <a:spcPts val="0"/>
              </a:spcBef>
              <a:spcAft>
                <a:spcPts val="0"/>
              </a:spcAft>
              <a:buClr>
                <a:schemeClr val="accent1"/>
              </a:buClr>
              <a:buSzPts val="2000"/>
              <a:buFont typeface="Calibri"/>
              <a:buNone/>
            </a:pPr>
            <a:r>
              <a:rPr lang="en-US" sz="2600">
                <a:latin typeface="Times New Roman"/>
                <a:ea typeface="Times New Roman"/>
                <a:cs typeface="Times New Roman"/>
                <a:sym typeface="Times New Roman"/>
              </a:rPr>
              <a:t>There are certain services and models working behind the scene making the cloud computing feasible and accessible to end users. Following are the working models for cloud computing: </a:t>
            </a:r>
            <a:endParaRPr sz="2600">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endParaRPr sz="2600">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r>
              <a:rPr lang="en-US" sz="2600">
                <a:latin typeface="Times New Roman"/>
                <a:ea typeface="Times New Roman"/>
                <a:cs typeface="Times New Roman"/>
                <a:sym typeface="Times New Roman"/>
              </a:rPr>
              <a:t>1. Deployment Models</a:t>
            </a:r>
            <a:endParaRPr sz="2600">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r>
              <a:rPr lang="en-US" sz="2600">
                <a:latin typeface="Times New Roman"/>
                <a:ea typeface="Times New Roman"/>
                <a:cs typeface="Times New Roman"/>
                <a:sym typeface="Times New Roman"/>
              </a:rPr>
              <a:t>2. Service Models</a:t>
            </a:r>
            <a:endParaRPr sz="2600">
              <a:solidFill>
                <a:srgbClr val="404040"/>
              </a:solidFill>
              <a:latin typeface="Times New Roman"/>
              <a:ea typeface="Times New Roman"/>
              <a:cs typeface="Times New Roman"/>
              <a:sym typeface="Times New Roman"/>
            </a:endParaRPr>
          </a:p>
        </p:txBody>
      </p:sp>
      <p:sp>
        <p:nvSpPr>
          <p:cNvPr id="120" name="Google Shape;120;p15"/>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
        <p:nvSpPr>
          <p:cNvPr id="121" name="Google Shape;121;p1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Deployment Models</a:t>
            </a:r>
            <a:endParaRPr sz="4600">
              <a:latin typeface="Times New Roman"/>
              <a:ea typeface="Times New Roman"/>
              <a:cs typeface="Times New Roman"/>
              <a:sym typeface="Times New Roman"/>
            </a:endParaRPr>
          </a:p>
        </p:txBody>
      </p:sp>
      <p:sp>
        <p:nvSpPr>
          <p:cNvPr id="128" name="Google Shape;128;p16"/>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16560" algn="l" rtl="0">
              <a:lnSpc>
                <a:spcPct val="100000"/>
              </a:lnSpc>
              <a:spcBef>
                <a:spcPts val="0"/>
              </a:spcBef>
              <a:spcAft>
                <a:spcPts val="0"/>
              </a:spcAft>
              <a:buClr>
                <a:srgbClr val="90C226"/>
              </a:buClr>
              <a:buSzPts val="2600"/>
              <a:buFont typeface="Times New Roman"/>
              <a:buChar char="►"/>
            </a:pPr>
            <a:r>
              <a:rPr lang="en-US" sz="2600">
                <a:solidFill>
                  <a:srgbClr val="3F3F3F"/>
                </a:solidFill>
                <a:latin typeface="Times New Roman"/>
                <a:ea typeface="Times New Roman"/>
                <a:cs typeface="Times New Roman"/>
                <a:sym typeface="Times New Roman"/>
              </a:rPr>
              <a:t>Deployment models define the type of access to the cloud, i.e., how the cloud is located? Cloud can have any of the four types of access: Public, Private, Hybrid and Community. </a:t>
            </a:r>
            <a:endParaRPr sz="2600">
              <a:solidFill>
                <a:srgbClr val="3F3F3F"/>
              </a:solidFill>
              <a:latin typeface="Times New Roman"/>
              <a:ea typeface="Times New Roman"/>
              <a:cs typeface="Times New Roman"/>
              <a:sym typeface="Times New Roman"/>
            </a:endParaRPr>
          </a:p>
          <a:p>
            <a:pPr marL="742950" lvl="1" indent="-369569" algn="l" rtl="0">
              <a:lnSpc>
                <a:spcPct val="100000"/>
              </a:lnSpc>
              <a:spcBef>
                <a:spcPts val="1000"/>
              </a:spcBef>
              <a:spcAft>
                <a:spcPts val="0"/>
              </a:spcAft>
              <a:buClr>
                <a:srgbClr val="90C226"/>
              </a:buClr>
              <a:buSzPts val="2600"/>
              <a:buFont typeface="Noto Sans Symbols"/>
              <a:buChar char="►"/>
            </a:pPr>
            <a:r>
              <a:rPr lang="en-US" sz="2600" b="1">
                <a:solidFill>
                  <a:srgbClr val="3F3F3F"/>
                </a:solidFill>
                <a:latin typeface="Times New Roman"/>
                <a:ea typeface="Times New Roman"/>
                <a:cs typeface="Times New Roman"/>
                <a:sym typeface="Times New Roman"/>
              </a:rPr>
              <a:t>PUBLIC CLOUD : </a:t>
            </a:r>
            <a:r>
              <a:rPr lang="en-US" sz="2600">
                <a:solidFill>
                  <a:srgbClr val="3F3F3F"/>
                </a:solidFill>
                <a:latin typeface="Times New Roman"/>
                <a:ea typeface="Times New Roman"/>
                <a:cs typeface="Times New Roman"/>
                <a:sym typeface="Times New Roman"/>
              </a:rPr>
              <a:t>The </a:t>
            </a:r>
            <a:r>
              <a:rPr lang="en-US" sz="2600" b="1">
                <a:solidFill>
                  <a:srgbClr val="3F3F3F"/>
                </a:solidFill>
                <a:latin typeface="Times New Roman"/>
                <a:ea typeface="Times New Roman"/>
                <a:cs typeface="Times New Roman"/>
                <a:sym typeface="Times New Roman"/>
              </a:rPr>
              <a:t>Public Cloud </a:t>
            </a:r>
            <a:r>
              <a:rPr lang="en-US" sz="2600">
                <a:solidFill>
                  <a:srgbClr val="3F3F3F"/>
                </a:solidFill>
                <a:latin typeface="Times New Roman"/>
                <a:ea typeface="Times New Roman"/>
                <a:cs typeface="Times New Roman"/>
                <a:sym typeface="Times New Roman"/>
              </a:rPr>
              <a:t>allows systems and services to be easily accessible to the general public. Public cloud may be less secure because of its openness, e.g., e-mail. </a:t>
            </a:r>
            <a:endParaRPr sz="2600">
              <a:solidFill>
                <a:srgbClr val="3F3F3F"/>
              </a:solidFill>
              <a:latin typeface="Times New Roman"/>
              <a:ea typeface="Times New Roman"/>
              <a:cs typeface="Times New Roman"/>
              <a:sym typeface="Times New Roman"/>
            </a:endParaRPr>
          </a:p>
          <a:p>
            <a:pPr marL="742950" lvl="1" indent="-369569" algn="l" rtl="0">
              <a:lnSpc>
                <a:spcPct val="100000"/>
              </a:lnSpc>
              <a:spcBef>
                <a:spcPts val="1000"/>
              </a:spcBef>
              <a:spcAft>
                <a:spcPts val="0"/>
              </a:spcAft>
              <a:buClr>
                <a:srgbClr val="90C226"/>
              </a:buClr>
              <a:buSzPts val="2600"/>
              <a:buFont typeface="Noto Sans Symbols"/>
              <a:buChar char="►"/>
            </a:pPr>
            <a:r>
              <a:rPr lang="en-US" sz="2600" b="1">
                <a:solidFill>
                  <a:srgbClr val="3F3F3F"/>
                </a:solidFill>
                <a:latin typeface="Times New Roman"/>
                <a:ea typeface="Times New Roman"/>
                <a:cs typeface="Times New Roman"/>
                <a:sym typeface="Times New Roman"/>
              </a:rPr>
              <a:t>PRIVATE CLOUD : </a:t>
            </a:r>
            <a:r>
              <a:rPr lang="en-US" sz="2600">
                <a:solidFill>
                  <a:srgbClr val="3F3F3F"/>
                </a:solidFill>
                <a:latin typeface="Times New Roman"/>
                <a:ea typeface="Times New Roman"/>
                <a:cs typeface="Times New Roman"/>
                <a:sym typeface="Times New Roman"/>
              </a:rPr>
              <a:t>The </a:t>
            </a:r>
            <a:r>
              <a:rPr lang="en-US" sz="2600" b="1">
                <a:solidFill>
                  <a:srgbClr val="3F3F3F"/>
                </a:solidFill>
                <a:latin typeface="Times New Roman"/>
                <a:ea typeface="Times New Roman"/>
                <a:cs typeface="Times New Roman"/>
                <a:sym typeface="Times New Roman"/>
              </a:rPr>
              <a:t>Private Cloud </a:t>
            </a:r>
            <a:r>
              <a:rPr lang="en-US" sz="2600">
                <a:solidFill>
                  <a:srgbClr val="3F3F3F"/>
                </a:solidFill>
                <a:latin typeface="Times New Roman"/>
                <a:ea typeface="Times New Roman"/>
                <a:cs typeface="Times New Roman"/>
                <a:sym typeface="Times New Roman"/>
              </a:rPr>
              <a:t>allows systems and services to be accessible within an organization. It offers increased security because of its private nature. </a:t>
            </a:r>
            <a:endParaRPr sz="2600">
              <a:solidFill>
                <a:srgbClr val="3F3F3F"/>
              </a:solidFill>
              <a:latin typeface="Times New Roman"/>
              <a:ea typeface="Times New Roman"/>
              <a:cs typeface="Times New Roman"/>
              <a:sym typeface="Times New Roman"/>
            </a:endParaRPr>
          </a:p>
          <a:p>
            <a:pPr marL="742950" lvl="1" indent="-204469" algn="l" rtl="0">
              <a:lnSpc>
                <a:spcPct val="100000"/>
              </a:lnSpc>
              <a:spcBef>
                <a:spcPts val="1000"/>
              </a:spcBef>
              <a:spcAft>
                <a:spcPts val="0"/>
              </a:spcAft>
              <a:buClr>
                <a:schemeClr val="dk1"/>
              </a:buClr>
              <a:buSzPts val="1280"/>
              <a:buFont typeface="Arial"/>
              <a:buNone/>
            </a:pPr>
            <a:endParaRPr sz="2600">
              <a:solidFill>
                <a:srgbClr val="3F3F3F"/>
              </a:solidFill>
              <a:latin typeface="Times New Roman"/>
              <a:ea typeface="Times New Roman"/>
              <a:cs typeface="Times New Roman"/>
              <a:sym typeface="Times New Roman"/>
            </a:endParaRPr>
          </a:p>
          <a:p>
            <a:pPr marL="342900" lvl="0" indent="-251459" algn="l" rtl="0">
              <a:lnSpc>
                <a:spcPct val="100000"/>
              </a:lnSpc>
              <a:spcBef>
                <a:spcPts val="1000"/>
              </a:spcBef>
              <a:spcAft>
                <a:spcPts val="0"/>
              </a:spcAft>
              <a:buClr>
                <a:schemeClr val="dk1"/>
              </a:buClr>
              <a:buSzPts val="1440"/>
              <a:buFont typeface="Arial"/>
              <a:buNone/>
            </a:pPr>
            <a:endParaRPr sz="2600">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sz="2600">
              <a:latin typeface="Times New Roman"/>
              <a:ea typeface="Times New Roman"/>
              <a:cs typeface="Times New Roman"/>
              <a:sym typeface="Times New Roman"/>
            </a:endParaRPr>
          </a:p>
        </p:txBody>
      </p:sp>
      <p:sp>
        <p:nvSpPr>
          <p:cNvPr id="129" name="Google Shape;129;p16"/>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6</a:t>
            </a:fld>
            <a:endParaRPr/>
          </a:p>
        </p:txBody>
      </p:sp>
      <p:sp>
        <p:nvSpPr>
          <p:cNvPr id="130" name="Google Shape;130;p16"/>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sp>
        <p:nvSpPr>
          <p:cNvPr id="138" name="Google Shape;138;p17"/>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7</a:t>
            </a:fld>
            <a:endParaRPr/>
          </a:p>
        </p:txBody>
      </p:sp>
      <p:pic>
        <p:nvPicPr>
          <p:cNvPr id="139" name="Google Shape;139;p17"/>
          <p:cNvPicPr preferRelativeResize="0"/>
          <p:nvPr/>
        </p:nvPicPr>
        <p:blipFill rotWithShape="1">
          <a:blip r:embed="rId3">
            <a:alphaModFix/>
          </a:blip>
          <a:srcRect/>
          <a:stretch/>
        </p:blipFill>
        <p:spPr>
          <a:xfrm>
            <a:off x="1096950" y="643725"/>
            <a:ext cx="8735373" cy="4167049"/>
          </a:xfrm>
          <a:prstGeom prst="rect">
            <a:avLst/>
          </a:prstGeom>
          <a:noFill/>
          <a:ln>
            <a:noFill/>
          </a:ln>
        </p:spPr>
      </p:pic>
      <p:sp>
        <p:nvSpPr>
          <p:cNvPr id="140" name="Google Shape;140;p17"/>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1096962" y="287337"/>
            <a:ext cx="10058400" cy="1449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600">
                <a:latin typeface="Times New Roman"/>
                <a:ea typeface="Times New Roman"/>
                <a:cs typeface="Times New Roman"/>
                <a:sym typeface="Times New Roman"/>
              </a:rPr>
              <a:t>Service Models</a:t>
            </a:r>
            <a:endParaRPr sz="4600">
              <a:latin typeface="Times New Roman"/>
              <a:ea typeface="Times New Roman"/>
              <a:cs typeface="Times New Roman"/>
              <a:sym typeface="Times New Roman"/>
            </a:endParaRPr>
          </a:p>
        </p:txBody>
      </p:sp>
      <p:sp>
        <p:nvSpPr>
          <p:cNvPr id="147" name="Google Shape;147;p18"/>
          <p:cNvSpPr txBox="1">
            <a:spLocks noGrp="1"/>
          </p:cNvSpPr>
          <p:nvPr>
            <p:ph type="body" idx="1"/>
          </p:nvPr>
        </p:nvSpPr>
        <p:spPr>
          <a:xfrm>
            <a:off x="1096962" y="1846262"/>
            <a:ext cx="10058400" cy="4022700"/>
          </a:xfrm>
          <a:prstGeom prst="rect">
            <a:avLst/>
          </a:prstGeom>
        </p:spPr>
        <p:txBody>
          <a:bodyPr spcFirstLastPara="1" wrap="square" lIns="0" tIns="45700" rIns="0" bIns="45700" anchor="t" anchorCtr="0">
            <a:noAutofit/>
          </a:bodyPr>
          <a:lstStyle/>
          <a:p>
            <a:pPr marL="342900" lvl="0" indent="-403860" algn="l" rtl="0">
              <a:lnSpc>
                <a:spcPct val="100000"/>
              </a:lnSpc>
              <a:spcBef>
                <a:spcPts val="0"/>
              </a:spcBef>
              <a:spcAft>
                <a:spcPts val="0"/>
              </a:spcAft>
              <a:buClr>
                <a:srgbClr val="90C226"/>
              </a:buClr>
              <a:buSzPts val="2400"/>
              <a:buFont typeface="Noto Sans Symbols"/>
              <a:buChar char="►"/>
            </a:pPr>
            <a:r>
              <a:rPr lang="en-US" sz="2400" b="1">
                <a:solidFill>
                  <a:srgbClr val="3F3F3F"/>
                </a:solidFill>
                <a:latin typeface="Times New Roman"/>
                <a:ea typeface="Times New Roman"/>
                <a:cs typeface="Times New Roman"/>
                <a:sym typeface="Times New Roman"/>
              </a:rPr>
              <a:t>Service Models </a:t>
            </a:r>
            <a:r>
              <a:rPr lang="en-US" sz="2400">
                <a:solidFill>
                  <a:srgbClr val="3F3F3F"/>
                </a:solidFill>
                <a:latin typeface="Times New Roman"/>
                <a:ea typeface="Times New Roman"/>
                <a:cs typeface="Times New Roman"/>
                <a:sym typeface="Times New Roman"/>
              </a:rPr>
              <a:t>are the reference models on which the Cloud Computing is based. These can be categorized into three basic service models as listed below: </a:t>
            </a:r>
            <a:endParaRPr sz="2400">
              <a:solidFill>
                <a:srgbClr val="3F3F3F"/>
              </a:solidFill>
              <a:latin typeface="Times New Roman"/>
              <a:ea typeface="Times New Roman"/>
              <a:cs typeface="Times New Roman"/>
              <a:sym typeface="Times New Roman"/>
            </a:endParaRPr>
          </a:p>
          <a:p>
            <a:pPr marL="742950" lvl="1" indent="-356869" algn="l" rtl="0">
              <a:lnSpc>
                <a:spcPct val="100000"/>
              </a:lnSpc>
              <a:spcBef>
                <a:spcPts val="1000"/>
              </a:spcBef>
              <a:spcAft>
                <a:spcPts val="0"/>
              </a:spcAft>
              <a:buClr>
                <a:srgbClr val="90C226"/>
              </a:buClr>
              <a:buSzPts val="2400"/>
              <a:buFont typeface="Noto Sans Symbols"/>
              <a:buChar char="►"/>
            </a:pPr>
            <a:r>
              <a:rPr lang="en-US" sz="2400" b="1">
                <a:solidFill>
                  <a:srgbClr val="3F3F3F"/>
                </a:solidFill>
                <a:latin typeface="Times New Roman"/>
                <a:ea typeface="Times New Roman"/>
                <a:cs typeface="Times New Roman"/>
                <a:sym typeface="Times New Roman"/>
              </a:rPr>
              <a:t>1.Infrastructure as a Service (IaaS) : IaaS </a:t>
            </a:r>
            <a:r>
              <a:rPr lang="en-US" sz="2400">
                <a:solidFill>
                  <a:srgbClr val="3F3F3F"/>
                </a:solidFill>
                <a:latin typeface="Times New Roman"/>
                <a:ea typeface="Times New Roman"/>
                <a:cs typeface="Times New Roman"/>
                <a:sym typeface="Times New Roman"/>
              </a:rPr>
              <a:t>is the delivery of technology infrastructure as an on demand scalable service. </a:t>
            </a:r>
            <a:endParaRPr sz="2400" b="1">
              <a:solidFill>
                <a:srgbClr val="3F3F3F"/>
              </a:solidFill>
              <a:latin typeface="Times New Roman"/>
              <a:ea typeface="Times New Roman"/>
              <a:cs typeface="Times New Roman"/>
              <a:sym typeface="Times New Roman"/>
            </a:endParaRPr>
          </a:p>
          <a:p>
            <a:pPr marL="742950" lvl="1" indent="-356869" algn="l" rtl="0">
              <a:lnSpc>
                <a:spcPct val="100000"/>
              </a:lnSpc>
              <a:spcBef>
                <a:spcPts val="1000"/>
              </a:spcBef>
              <a:spcAft>
                <a:spcPts val="0"/>
              </a:spcAft>
              <a:buClr>
                <a:srgbClr val="90C226"/>
              </a:buClr>
              <a:buSzPts val="2400"/>
              <a:buFont typeface="Noto Sans Symbols"/>
              <a:buChar char="►"/>
            </a:pPr>
            <a:r>
              <a:rPr lang="en-US" sz="2400" b="1">
                <a:solidFill>
                  <a:srgbClr val="3F3F3F"/>
                </a:solidFill>
                <a:latin typeface="Times New Roman"/>
                <a:ea typeface="Times New Roman"/>
                <a:cs typeface="Times New Roman"/>
                <a:sym typeface="Times New Roman"/>
              </a:rPr>
              <a:t>2. Platform as a Service (PaaS) : PaaS </a:t>
            </a:r>
            <a:r>
              <a:rPr lang="en-US" sz="2400">
                <a:solidFill>
                  <a:srgbClr val="3F3F3F"/>
                </a:solidFill>
                <a:latin typeface="Times New Roman"/>
                <a:ea typeface="Times New Roman"/>
                <a:cs typeface="Times New Roman"/>
                <a:sym typeface="Times New Roman"/>
              </a:rPr>
              <a:t>provides the runtime environment for applications, development &amp; deployment tools, etc.</a:t>
            </a:r>
            <a:endParaRPr sz="2400">
              <a:solidFill>
                <a:srgbClr val="3F3F3F"/>
              </a:solidFill>
              <a:latin typeface="Times New Roman"/>
              <a:ea typeface="Times New Roman"/>
              <a:cs typeface="Times New Roman"/>
              <a:sym typeface="Times New Roman"/>
            </a:endParaRPr>
          </a:p>
          <a:p>
            <a:pPr marL="742950" lvl="1" indent="-356869" algn="l" rtl="0">
              <a:lnSpc>
                <a:spcPct val="100000"/>
              </a:lnSpc>
              <a:spcBef>
                <a:spcPts val="1000"/>
              </a:spcBef>
              <a:spcAft>
                <a:spcPts val="0"/>
              </a:spcAft>
              <a:buClr>
                <a:srgbClr val="90C226"/>
              </a:buClr>
              <a:buSzPts val="2400"/>
              <a:buFont typeface="Noto Sans Symbols"/>
              <a:buChar char="►"/>
            </a:pPr>
            <a:r>
              <a:rPr lang="en-US" sz="2400" b="1">
                <a:solidFill>
                  <a:srgbClr val="3F3F3F"/>
                </a:solidFill>
                <a:latin typeface="Times New Roman"/>
                <a:ea typeface="Times New Roman"/>
                <a:cs typeface="Times New Roman"/>
                <a:sym typeface="Times New Roman"/>
              </a:rPr>
              <a:t>3. Software as a Service (SaaS) : SaaS </a:t>
            </a:r>
            <a:r>
              <a:rPr lang="en-US" sz="2400">
                <a:solidFill>
                  <a:srgbClr val="3F3F3F"/>
                </a:solidFill>
                <a:latin typeface="Times New Roman"/>
                <a:ea typeface="Times New Roman"/>
                <a:cs typeface="Times New Roman"/>
                <a:sym typeface="Times New Roman"/>
              </a:rPr>
              <a:t>model allows to use software applications as a service to end users. </a:t>
            </a:r>
            <a:r>
              <a:rPr lang="en-US" sz="2400" b="1">
                <a:solidFill>
                  <a:srgbClr val="3F3F3F"/>
                </a:solidFill>
                <a:latin typeface="Times New Roman"/>
                <a:ea typeface="Times New Roman"/>
                <a:cs typeface="Times New Roman"/>
                <a:sym typeface="Times New Roman"/>
              </a:rPr>
              <a:t>SaaS </a:t>
            </a:r>
            <a:r>
              <a:rPr lang="en-US" sz="2400">
                <a:solidFill>
                  <a:srgbClr val="3F3F3F"/>
                </a:solidFill>
                <a:latin typeface="Times New Roman"/>
                <a:ea typeface="Times New Roman"/>
                <a:cs typeface="Times New Roman"/>
                <a:sym typeface="Times New Roman"/>
              </a:rPr>
              <a:t>is a software delivery methodology that provides licensed multi-tenant access to software and its functions remotely as a Web-based service. </a:t>
            </a:r>
            <a:r>
              <a:rPr lang="en-US" sz="2400" b="1">
                <a:solidFill>
                  <a:srgbClr val="3F3F3F"/>
                </a:solidFill>
                <a:latin typeface="Times New Roman"/>
                <a:ea typeface="Times New Roman"/>
                <a:cs typeface="Times New Roman"/>
                <a:sym typeface="Times New Roman"/>
              </a:rPr>
              <a:t> </a:t>
            </a:r>
            <a:endParaRPr sz="2400">
              <a:solidFill>
                <a:srgbClr val="3F3F3F"/>
              </a:solidFill>
              <a:latin typeface="Times New Roman"/>
              <a:ea typeface="Times New Roman"/>
              <a:cs typeface="Times New Roman"/>
              <a:sym typeface="Times New Roman"/>
            </a:endParaRPr>
          </a:p>
          <a:p>
            <a:pPr marL="742950" lvl="1" indent="-204469" algn="l" rtl="0">
              <a:lnSpc>
                <a:spcPct val="100000"/>
              </a:lnSpc>
              <a:spcBef>
                <a:spcPts val="1000"/>
              </a:spcBef>
              <a:spcAft>
                <a:spcPts val="0"/>
              </a:spcAft>
              <a:buClr>
                <a:schemeClr val="dk1"/>
              </a:buClr>
              <a:buSzPts val="1280"/>
              <a:buFont typeface="Arial"/>
              <a:buNone/>
            </a:pPr>
            <a:endParaRPr sz="2400">
              <a:solidFill>
                <a:srgbClr val="3F3F3F"/>
              </a:solidFill>
              <a:latin typeface="Times New Roman"/>
              <a:ea typeface="Times New Roman"/>
              <a:cs typeface="Times New Roman"/>
              <a:sym typeface="Times New Roman"/>
            </a:endParaRPr>
          </a:p>
          <a:p>
            <a:pPr marL="0" lvl="0" indent="0" algn="l" rtl="0">
              <a:spcBef>
                <a:spcPts val="1200"/>
              </a:spcBef>
              <a:spcAft>
                <a:spcPts val="200"/>
              </a:spcAft>
              <a:buNone/>
            </a:pPr>
            <a:endParaRPr sz="2400">
              <a:latin typeface="Times New Roman"/>
              <a:ea typeface="Times New Roman"/>
              <a:cs typeface="Times New Roman"/>
              <a:sym typeface="Times New Roman"/>
            </a:endParaRPr>
          </a:p>
        </p:txBody>
      </p:sp>
      <p:sp>
        <p:nvSpPr>
          <p:cNvPr id="148" name="Google Shape;148;p18"/>
          <p:cNvSpPr txBox="1">
            <a:spLocks noGrp="1"/>
          </p:cNvSpPr>
          <p:nvPr>
            <p:ph type="sldNum" idx="12"/>
          </p:nvPr>
        </p:nvSpPr>
        <p:spPr>
          <a:xfrm>
            <a:off x="9901237" y="6459537"/>
            <a:ext cx="1311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US"/>
              <a:t>8</a:t>
            </a:fld>
            <a:endParaRPr/>
          </a:p>
        </p:txBody>
      </p:sp>
      <p:sp>
        <p:nvSpPr>
          <p:cNvPr id="149" name="Google Shape;149;p18"/>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04040"/>
              </a:buClr>
              <a:buSzPts val="4800"/>
              <a:buFont typeface="Times New Roman"/>
              <a:buNone/>
            </a:pPr>
            <a:r>
              <a:rPr lang="en-US" sz="4800" b="0" i="0" u="none">
                <a:solidFill>
                  <a:srgbClr val="404040"/>
                </a:solidFill>
                <a:latin typeface="Times New Roman"/>
                <a:ea typeface="Times New Roman"/>
                <a:cs typeface="Times New Roman"/>
                <a:sym typeface="Times New Roman"/>
              </a:rPr>
              <a:t>Motivation, Objectives, Outcomes</a:t>
            </a:r>
            <a:endParaRPr/>
          </a:p>
        </p:txBody>
      </p:sp>
      <p:sp>
        <p:nvSpPr>
          <p:cNvPr id="155" name="Google Shape;155;p1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0" algn="l" rtl="0">
              <a:lnSpc>
                <a:spcPct val="90000"/>
              </a:lnSpc>
              <a:spcBef>
                <a:spcPts val="0"/>
              </a:spcBef>
              <a:spcAft>
                <a:spcPts val="0"/>
              </a:spcAft>
              <a:buClr>
                <a:schemeClr val="accent1"/>
              </a:buClr>
              <a:buSzPts val="2000"/>
              <a:buFont typeface="Calibri"/>
              <a:buNone/>
            </a:pPr>
            <a:endParaRPr>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r>
              <a:rPr lang="en-US">
                <a:latin typeface="Times New Roman"/>
                <a:ea typeface="Times New Roman"/>
                <a:cs typeface="Times New Roman"/>
                <a:sym typeface="Times New Roman"/>
              </a:rPr>
              <a:t>The need for agile, flexible, and cost-efficient computer networks has formed the nucleus for the global efforts toward software-defined networking (SDN).</a:t>
            </a:r>
            <a:endParaRPr>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endParaRPr>
              <a:latin typeface="Times New Roman"/>
              <a:ea typeface="Times New Roman"/>
              <a:cs typeface="Times New Roman"/>
              <a:sym typeface="Times New Roman"/>
            </a:endParaRPr>
          </a:p>
          <a:p>
            <a:pPr marL="90487" lvl="0" indent="0" algn="l" rtl="0">
              <a:spcBef>
                <a:spcPts val="0"/>
              </a:spcBef>
              <a:spcAft>
                <a:spcPts val="0"/>
              </a:spcAft>
              <a:buClr>
                <a:schemeClr val="accent1"/>
              </a:buClr>
              <a:buSzPts val="2000"/>
              <a:buFont typeface="Calibri"/>
              <a:buNone/>
            </a:pPr>
            <a:r>
              <a:rPr lang="en-US">
                <a:latin typeface="Times New Roman"/>
                <a:ea typeface="Times New Roman"/>
                <a:cs typeface="Times New Roman"/>
                <a:sym typeface="Times New Roman"/>
              </a:rPr>
              <a:t>The aim of this research is to develop a cloud computing project, where the users can use their external hard drive’s connected to Raspberry Pi through internet they can have access to anywhere from any device.</a:t>
            </a:r>
            <a:endParaRPr>
              <a:latin typeface="Times New Roman"/>
              <a:ea typeface="Times New Roman"/>
              <a:cs typeface="Times New Roman"/>
              <a:sym typeface="Times New Roman"/>
            </a:endParaRPr>
          </a:p>
          <a:p>
            <a:pPr marL="90487" marR="0" lvl="0" indent="0" algn="l" rtl="0">
              <a:lnSpc>
                <a:spcPct val="90000"/>
              </a:lnSpc>
              <a:spcBef>
                <a:spcPts val="0"/>
              </a:spcBef>
              <a:spcAft>
                <a:spcPts val="0"/>
              </a:spcAft>
              <a:buClr>
                <a:schemeClr val="accent1"/>
              </a:buClr>
              <a:buSzPts val="2000"/>
              <a:buFont typeface="Calibri"/>
              <a:buNone/>
            </a:pPr>
            <a:endParaRPr>
              <a:latin typeface="Times New Roman"/>
              <a:ea typeface="Times New Roman"/>
              <a:cs typeface="Times New Roman"/>
              <a:sym typeface="Times New Roman"/>
            </a:endParaRPr>
          </a:p>
          <a:p>
            <a:pPr marL="90488" marR="0" lvl="0" indent="0" algn="l" rtl="0">
              <a:lnSpc>
                <a:spcPct val="90000"/>
              </a:lnSpc>
              <a:spcBef>
                <a:spcPts val="0"/>
              </a:spcBef>
              <a:spcAft>
                <a:spcPts val="0"/>
              </a:spcAft>
              <a:buClr>
                <a:schemeClr val="accent1"/>
              </a:buClr>
              <a:buSzPts val="2000"/>
              <a:buFont typeface="Calibri"/>
              <a:buNone/>
            </a:pPr>
            <a:r>
              <a:rPr lang="en-US">
                <a:latin typeface="Times New Roman"/>
                <a:ea typeface="Times New Roman"/>
                <a:cs typeface="Times New Roman"/>
                <a:sym typeface="Times New Roman"/>
              </a:rPr>
              <a:t>SDN not only reduces the complexity seen in today’s cloud datacenter networks but also helps cloud providers manage net- work services from a central management point.</a:t>
            </a:r>
            <a:endParaRPr>
              <a:latin typeface="Times New Roman"/>
              <a:ea typeface="Times New Roman"/>
              <a:cs typeface="Times New Roman"/>
              <a:sym typeface="Times New Roman"/>
            </a:endParaRPr>
          </a:p>
        </p:txBody>
      </p:sp>
      <p:sp>
        <p:nvSpPr>
          <p:cNvPr id="156" name="Google Shape;156;p19"/>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alibri"/>
              <a:buNone/>
            </a:pPr>
            <a:endParaRPr sz="1000" b="0" i="0" u="none">
              <a:solidFill>
                <a:srgbClr val="FFFFFF"/>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000"/>
              <a:buFont typeface="Calibri"/>
              <a:buNone/>
            </a:pPr>
            <a:r>
              <a:rPr lang="en-US" sz="1000" b="0" i="0" u="none">
                <a:solidFill>
                  <a:srgbClr val="FFFFFF"/>
                </a:solidFill>
                <a:latin typeface="Calibri"/>
                <a:ea typeface="Calibri"/>
                <a:cs typeface="Calibri"/>
                <a:sym typeface="Calibri"/>
              </a:rPr>
              <a:t>9</a:t>
            </a:r>
            <a:endParaRPr>
              <a:solidFill>
                <a:srgbClr val="FFFFFF"/>
              </a:solidFill>
            </a:endParaRPr>
          </a:p>
        </p:txBody>
      </p:sp>
      <p:sp>
        <p:nvSpPr>
          <p:cNvPr id="157" name="Google Shape;157;p19"/>
          <p:cNvSpPr txBox="1"/>
          <p:nvPr/>
        </p:nvSpPr>
        <p:spPr>
          <a:xfrm>
            <a:off x="3686175" y="6459537"/>
            <a:ext cx="4822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SINHGAD COLLEGE OF ENGINEERING, DEPARTMENT OF COMP. ENGINEERING, STCL </a:t>
            </a:r>
            <a:r>
              <a:rPr lang="en-US" sz="900">
                <a:solidFill>
                  <a:srgbClr val="FFFFFF"/>
                </a:solidFill>
                <a:latin typeface="Calibri"/>
                <a:ea typeface="Calibri"/>
                <a:cs typeface="Calibri"/>
                <a:sym typeface="Calibri"/>
              </a:rPr>
              <a:t>2019-20</a:t>
            </a:r>
            <a:r>
              <a:rPr lang="en-US" sz="900" b="0" i="0" u="none">
                <a:solidFill>
                  <a:srgbClr val="FFFFFF"/>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name="1_Retrospect">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Retrospect">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2062</Words>
  <Application>Microsoft Macintosh PowerPoint</Application>
  <PresentationFormat>Widescreen</PresentationFormat>
  <Paragraphs>162</Paragraphs>
  <Slides>26</Slides>
  <Notes>26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Noto Sans Symbols</vt:lpstr>
      <vt:lpstr>Times New Roman</vt:lpstr>
      <vt:lpstr>Trebuchet MS</vt:lpstr>
      <vt:lpstr>1_Retrospect</vt:lpstr>
      <vt:lpstr>Retrospect</vt:lpstr>
      <vt:lpstr>3_Retrospect</vt:lpstr>
      <vt:lpstr>CLOUDS PI</vt:lpstr>
      <vt:lpstr>Defining Raspberry Pi </vt:lpstr>
      <vt:lpstr>Cloud Computing</vt:lpstr>
      <vt:lpstr>Problem Statement</vt:lpstr>
      <vt:lpstr>Concepts of Cloud Computing</vt:lpstr>
      <vt:lpstr>Deployment Models</vt:lpstr>
      <vt:lpstr>PowerPoint Presentation</vt:lpstr>
      <vt:lpstr>Service Models</vt:lpstr>
      <vt:lpstr>Motivation, Objectives, Outcomes</vt:lpstr>
      <vt:lpstr>Software Defined Networking</vt:lpstr>
      <vt:lpstr>Software Defined Networking</vt:lpstr>
      <vt:lpstr>PowerPoint Presentation</vt:lpstr>
      <vt:lpstr>Software Defined Networking</vt:lpstr>
      <vt:lpstr>How does it work?</vt:lpstr>
      <vt:lpstr>How does it work? </vt:lpstr>
      <vt:lpstr>Benefits of software-defined networking (SDN)</vt:lpstr>
      <vt:lpstr>How is SDN different from traditional networking?</vt:lpstr>
      <vt:lpstr>System Architecture of SDN</vt:lpstr>
      <vt:lpstr>Layers of SDN</vt:lpstr>
      <vt:lpstr>Dynamic Flow Scheduling</vt:lpstr>
      <vt:lpstr>PowerPoint Presentation</vt:lpstr>
      <vt:lpstr>Virtual-Machine Management</vt:lpstr>
      <vt:lpstr>PowerPoint Presentation</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 PI</dc:title>
  <cp:lastModifiedBy>Microsoft Office User</cp:lastModifiedBy>
  <cp:revision>1</cp:revision>
  <dcterms:modified xsi:type="dcterms:W3CDTF">2020-03-11T16:03:08Z</dcterms:modified>
</cp:coreProperties>
</file>