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92" r:id="rId2"/>
    <p:sldId id="267" r:id="rId3"/>
    <p:sldId id="287" r:id="rId4"/>
    <p:sldId id="293" r:id="rId5"/>
    <p:sldId id="295" r:id="rId6"/>
    <p:sldId id="294" r:id="rId7"/>
    <p:sldId id="273" r:id="rId8"/>
    <p:sldId id="281" r:id="rId9"/>
    <p:sldId id="282" r:id="rId10"/>
    <p:sldId id="283" r:id="rId11"/>
    <p:sldId id="284" r:id="rId12"/>
    <p:sldId id="285" r:id="rId13"/>
    <p:sldId id="288" r:id="rId14"/>
    <p:sldId id="289" r:id="rId15"/>
    <p:sldId id="290" r:id="rId16"/>
    <p:sldId id="29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6D0"/>
    <a:srgbClr val="0A3F87"/>
    <a:srgbClr val="356C4C"/>
    <a:srgbClr val="65D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6279-80E1-205B-16B6-E6DF051B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CC2B-DD8D-2950-C0F2-21E94C51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3FDE-6741-B393-089E-F5D2FD11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645D-50FF-14D6-32BE-4B60229F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3D66-DF2F-0E3C-5BAA-DE7F3E9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FC09-9D19-BA33-F0F5-1FD0AFBB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E291-FB2E-80DC-712F-F89EACDD5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402F-D15C-48F7-5851-588CA90C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AEB0-0F0D-029B-13A7-0370AA05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49D6-17BC-6AEE-FB05-CEDABC3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9C76C-C5F2-8028-C452-766A1B28B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4BB0-3E69-5EE9-3B75-0432F8B4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8FA8-8944-8232-A0EE-1CD30801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8E71-339D-DE5A-3C5C-C38F0F1A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3959-2B48-C5BD-3EB8-D59F85B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D2E9-C2BD-71AE-8921-1FA252C8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A217-C69F-8142-9449-D6D0F72C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ED08-1B79-5C36-85CA-D87F8C46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3AED-ACEC-9F45-1115-5AAF50AC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9A64-BB29-86CF-A173-F4799070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9BF3-CFBC-E13A-211C-E878ED8D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FC83-155F-A531-5202-0BE3BECE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E554-FF59-3CD6-1B7C-0D2C4681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4574-F0BF-3140-AC39-0A0068F4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F9DA-0FA5-97F6-1BA9-37EB5458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1EE3-476C-6BA6-1853-A7FA343F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1663-3C43-EA6C-8BE9-0185AF864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71127-BF0F-A1D8-1B3A-15EA3335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E157-0CD9-6F61-8623-A7300B7C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EC52-31B1-5650-EC58-5823081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3E44-2A3E-15D3-9EEA-F7379E2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D0E-CE6A-9366-C71C-2FF6D6A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0C2CC-6384-CB02-6D19-2255C4CA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D59D3-FC46-A98E-7469-1F159FAF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ED948-F3B4-8C72-AAD2-8EDECD71D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C1D30-8476-83C2-089D-5CBF7D07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8041C-60E9-0A1D-EDE8-4DF4E1C2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DEA10-F869-CD96-6CA1-A3F44D20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EA49-13C2-1153-4E12-0FCF0CAC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2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088D-DC18-0E5D-90E6-5EC6F1FB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D2CC8-BA1B-EB03-9530-02F1BB2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C2A32-EB4D-F38E-4B06-FA7EB90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A0D9F-6F44-CE7D-5A04-C2FBF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7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CE70-A07B-2C22-DB06-9EB8CF64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E9647-296F-4537-6AB2-404037E4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90FC-F412-AFA6-157A-FBDE972D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E4BD-0463-26BB-7EA7-C1BB20D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4737-972C-FDB4-C48D-D16B96AD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0EEF-3329-E82B-8BE9-A75F8FAE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0937-59B8-F2CD-7011-923BA854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4BD3-BEFE-9FCF-981D-B9CD3561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5B65-D49E-8FB5-A5B8-27DA7AEB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7A9E-0C19-6322-379F-2E58348C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9D67-FD83-48C0-386C-4136892B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926EA-4E31-2812-43B8-1D3E00172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CEE-81CE-57A2-4DFE-2B3C571D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6B9A6-10AB-FEBA-C7C6-BFD9420B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8909-89FA-5123-6A0B-31643A6D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2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0FEF-304E-8476-D265-4B6AA8FE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22B3-C6E1-97B6-2E5E-72FDA343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2E6-7E50-4721-B519-21B4EB7FB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7EED-25C9-4C42-A71A-93774C61BF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AD27-6ECE-13E1-B1B4-EABC5E74F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ED44-2C26-95DB-C914-750BBB13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754D-CC2A-4D1B-BA00-DD189179D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BDDD8D-F51E-0377-8742-CAF426DB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11"/>
          <a:stretch/>
        </p:blipFill>
        <p:spPr>
          <a:xfrm>
            <a:off x="0" y="0"/>
            <a:ext cx="1219200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82C4C-CC2C-64D7-69F3-9D33C002028F}"/>
              </a:ext>
            </a:extLst>
          </p:cNvPr>
          <p:cNvSpPr txBox="1"/>
          <p:nvPr/>
        </p:nvSpPr>
        <p:spPr>
          <a:xfrm>
            <a:off x="3407228" y="1023258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56C4C"/>
                </a:solidFill>
                <a:latin typeface="Bahnschrift" panose="020B0502040204020203" pitchFamily="34" charset="0"/>
              </a:rPr>
              <a:t>E – COMMERCE ANALYTICS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3EEC1-969C-D0AD-7CEF-2CECDEE19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2"/>
          <a:stretch/>
        </p:blipFill>
        <p:spPr>
          <a:xfrm>
            <a:off x="822960" y="1878122"/>
            <a:ext cx="10546080" cy="48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Freight value </a:t>
            </a:r>
            <a:r>
              <a:rPr lang="en-IN" sz="2200" dirty="0">
                <a:latin typeface="Bahnschrift" panose="020B0502040204020203" pitchFamily="34" charset="0"/>
              </a:rPr>
              <a:t>based on Top 5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Product Category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BA6BCF-B7F0-0291-DC1F-B0B0398EEF19}"/>
              </a:ext>
            </a:extLst>
          </p:cNvPr>
          <p:cNvSpPr txBox="1">
            <a:spLocks/>
          </p:cNvSpPr>
          <p:nvPr/>
        </p:nvSpPr>
        <p:spPr>
          <a:xfrm>
            <a:off x="6232885" y="2300218"/>
            <a:ext cx="5945715" cy="363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Computers–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R$ 49.4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Home appliances 2–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R$ 45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Furniture Bedroom–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R$ 43.6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K</a:t>
            </a:r>
            <a: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itchen dining laundry garden furniture -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R$ 43.1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Furniture Mattress and upholstery -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R$ 42.9</a:t>
            </a:r>
            <a:endParaRPr lang="en-IN" sz="2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5BCB5-D9E8-1101-F119-02227870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325"/>
            <a:ext cx="5394685" cy="43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Number of Orders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by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Review Score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65769D-D1F6-F698-824E-1F89253F18C9}"/>
              </a:ext>
            </a:extLst>
          </p:cNvPr>
          <p:cNvSpPr txBox="1">
            <a:spLocks/>
          </p:cNvSpPr>
          <p:nvPr/>
        </p:nvSpPr>
        <p:spPr>
          <a:xfrm>
            <a:off x="7761515" y="2603357"/>
            <a:ext cx="3820886" cy="350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sz="2000" dirty="0">
              <a:latin typeface="Bahnschrif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Score 1 :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11.25 K orders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Score 2 :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3.11 K orders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Score 3 :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8.08 K orders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Score 4 :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18.97 K orders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Score 5 :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56.77 K orders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E5EC6-EE8F-DDD3-D0A6-C9A3B5A8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74" y="2188873"/>
            <a:ext cx="5663768" cy="4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Days to Delivery </a:t>
            </a:r>
            <a:r>
              <a:rPr lang="en-IN" sz="2200" dirty="0">
                <a:latin typeface="Bahnschrift" panose="020B0502040204020203" pitchFamily="34" charset="0"/>
              </a:rPr>
              <a:t>by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Customer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F209D-7161-30D2-A563-C7AA07AE891F}"/>
              </a:ext>
            </a:extLst>
          </p:cNvPr>
          <p:cNvSpPr txBox="1">
            <a:spLocks/>
          </p:cNvSpPr>
          <p:nvPr/>
        </p:nvSpPr>
        <p:spPr>
          <a:xfrm>
            <a:off x="3650227" y="5598150"/>
            <a:ext cx="5186516" cy="54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Bahnschrift" panose="020B0502040204020203" pitchFamily="34" charset="0"/>
              </a:rPr>
              <a:t>The overall average delivery day is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12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88B03-5EA5-48B4-0313-D1E1DAB6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6" y="2090550"/>
            <a:ext cx="9045678" cy="32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Payment value </a:t>
            </a:r>
            <a:r>
              <a:rPr lang="en-IN" sz="2200" dirty="0">
                <a:latin typeface="Bahnschrift" panose="020B0502040204020203" pitchFamily="34" charset="0"/>
              </a:rPr>
              <a:t>by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Customer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F5DC-905B-483E-AADF-BEC505E4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7" y="2057515"/>
            <a:ext cx="9286225" cy="47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Insights &amp; Suggestions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091057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Top Preferred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Payment Options</a:t>
            </a:r>
            <a:r>
              <a:rPr lang="en-US" sz="2000" dirty="0">
                <a:latin typeface="Bahnschrift" panose="020B0502040204020203" pitchFamily="34" charset="0"/>
              </a:rPr>
              <a:t> based on Order Volume are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Credit cards</a:t>
            </a:r>
            <a:r>
              <a:rPr lang="en-US" sz="2000" dirty="0">
                <a:latin typeface="Bahnschrift" panose="020B0502040204020203" pitchFamily="34" charset="0"/>
              </a:rPr>
              <a:t> with 75% of the Orders, followed by the country’s local payment option,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Boleto</a:t>
            </a:r>
            <a:r>
              <a:rPr lang="en-US" sz="2000" dirty="0">
                <a:latin typeface="Bahnschrift" panose="020B0502040204020203" pitchFamily="34" charset="0"/>
              </a:rPr>
              <a:t> with 20% of the Orders suggesting a need for the businesses to prioritize seamless transaction experiences.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Top Performing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Product Categories</a:t>
            </a:r>
            <a:r>
              <a:rPr lang="en-US" sz="2000" dirty="0">
                <a:latin typeface="Bahnschrift" panose="020B0502040204020203" pitchFamily="34" charset="0"/>
              </a:rPr>
              <a:t> based on Order Volume are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Bed Bath Table</a:t>
            </a:r>
            <a:r>
              <a:rPr lang="en-US" sz="2000" dirty="0">
                <a:latin typeface="Bahnschrift" panose="020B0502040204020203" pitchFamily="34" charset="0"/>
              </a:rPr>
              <a:t> with 10 % of the Orders followed by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Health Beauty</a:t>
            </a:r>
            <a:r>
              <a:rPr lang="en-US" sz="2000" dirty="0">
                <a:latin typeface="Bahnschrift" panose="020B0502040204020203" pitchFamily="34" charset="0"/>
              </a:rPr>
              <a:t> with 9% of the Orders, and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Sports Leisure</a:t>
            </a:r>
            <a:r>
              <a:rPr lang="en-US" sz="2000" dirty="0">
                <a:latin typeface="Bahnschrift" panose="020B0502040204020203" pitchFamily="34" charset="0"/>
              </a:rPr>
              <a:t> with 8% of the Orders. Retailers should focus on optimizing inventory and marketing strategies to capitalize on this demand.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city of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Sao Paulo</a:t>
            </a:r>
            <a:r>
              <a:rPr lang="en-US" sz="2000" dirty="0">
                <a:latin typeface="Bahnschrift" panose="020B0502040204020203" pitchFamily="34" charset="0"/>
              </a:rPr>
              <a:t> has the highest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Average Payment </a:t>
            </a:r>
            <a:r>
              <a:rPr lang="en-US" sz="2000" dirty="0">
                <a:latin typeface="Bahnschrift" panose="020B0502040204020203" pitchFamily="34" charset="0"/>
              </a:rPr>
              <a:t>and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 Average Price</a:t>
            </a:r>
            <a:r>
              <a:rPr lang="en-US" sz="2000" dirty="0">
                <a:latin typeface="Bahnschrift" panose="020B0502040204020203" pitchFamily="34" charset="0"/>
              </a:rPr>
              <a:t> Values compared to other cities. Businesses should consider designing strategies and product offerings to profit from the higher purchasing power in the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State of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Sao Paulo</a:t>
            </a:r>
            <a:r>
              <a:rPr lang="en-US" sz="2000" dirty="0">
                <a:latin typeface="Bahnschrift" panose="020B0502040204020203" pitchFamily="34" charset="0"/>
              </a:rPr>
              <a:t> has the highest order volume with 42% of the Orders followed by Rio de Janeiro and Minas Gerais amounting to 25% of the Orders.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Bahnschrift" panose="020B0502040204020203" pitchFamily="34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756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Insights &amp; Suggestions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091057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Average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Days to Delivery </a:t>
            </a:r>
            <a:r>
              <a:rPr lang="en-US" sz="2000" dirty="0">
                <a:latin typeface="Bahnschrift" panose="020B0502040204020203" pitchFamily="34" charset="0"/>
              </a:rPr>
              <a:t>has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significantly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decreased by 87% </a:t>
            </a:r>
            <a:r>
              <a:rPr lang="en-US" sz="2000" dirty="0">
                <a:latin typeface="Bahnschrift" panose="020B0502040204020203" pitchFamily="34" charset="0"/>
              </a:rPr>
              <a:t>between September 2016 and August 2018. This indicates an improvement in logistics and fulfillment processes, enhancing customer satisfaction and retention.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significant increase in Orders from 2016 to 2018 reflects a thriving e-commerce landscape, presenting opportunities for businesses to expand their market presence and invest in the growing online retail sector.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The Product Categories like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Sports Leisure, Toys, Houseware, Health Beauty, and Auto</a:t>
            </a:r>
            <a:r>
              <a:rPr lang="en-US" sz="2000" dirty="0">
                <a:latin typeface="Bahnschrift" panose="020B0502040204020203" pitchFamily="34" charset="0"/>
              </a:rPr>
              <a:t> have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400 sellers</a:t>
            </a:r>
            <a:r>
              <a:rPr lang="en-US" sz="2000" dirty="0">
                <a:latin typeface="Bahnschrift" panose="020B0502040204020203" pitchFamily="34" charset="0"/>
              </a:rPr>
              <a:t> each on an average. Sellers can also procure more inventory for products of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Computer Accessories, Furniture Décor</a:t>
            </a:r>
            <a:r>
              <a:rPr lang="en-US" sz="2000" dirty="0">
                <a:latin typeface="Bahnschrift" panose="020B0502040204020203" pitchFamily="34" charset="0"/>
              </a:rPr>
              <a:t> as these have higher order volumes compared to Auto, Toys, and Houseware which would help increase the profits while decreasing the days to delivery.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Bahnschrift" panose="020B05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18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Recommendations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091057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Based on the </a:t>
            </a:r>
            <a:r>
              <a:rPr lang="en-US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Analytical Insights</a:t>
            </a:r>
            <a:r>
              <a:rPr lang="en-US" sz="2000" dirty="0">
                <a:latin typeface="Bahnschrift" panose="020B0502040204020203" pitchFamily="34" charset="0"/>
              </a:rPr>
              <a:t>, we would recommend the following strategies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Implement targeted Marketing Campaigns to capitalize on the popularity of top-selling categories and regions.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Explore Partnerships or Incentives to encourage increased usage of credit cards or other preferred payment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Offer Promotions to drive weekend sales and balance the distribution of payment value throughout the week.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Invest in technology and infrastructure to streamline order processing, improve delivery times, and enhance overall customer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Continuously monitor customer feedback and satisfaction metrics to identify areas for improvement and maintain high-quality service standards.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21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762A4A-9466-E00D-6E11-C2E73E80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49410"/>
            <a:ext cx="10287000" cy="75173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Thank you !!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15353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 study and understand the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E-Commerce Data Sets </a:t>
            </a:r>
            <a:r>
              <a:rPr lang="en-IN" sz="2200" dirty="0">
                <a:latin typeface="Bahnschrift" panose="020B0502040204020203" pitchFamily="34" charset="0"/>
              </a:rPr>
              <a:t>of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 Olist Store</a:t>
            </a:r>
            <a:r>
              <a:rPr lang="en-IN" sz="2200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Clean and prepare a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Data Model </a:t>
            </a:r>
            <a:r>
              <a:rPr lang="en-IN" sz="2200" dirty="0">
                <a:latin typeface="Bahnschrift" panose="020B0502040204020203" pitchFamily="34" charset="0"/>
              </a:rPr>
              <a:t>using the multiple sources of Data provided.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Analyse the data using various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Key Performance Indicators</a:t>
            </a:r>
            <a:r>
              <a:rPr lang="en-IN" sz="2200" b="1" dirty="0">
                <a:latin typeface="Bahnschrift" panose="020B0502040204020203" pitchFamily="34" charset="0"/>
              </a:rPr>
              <a:t>.</a:t>
            </a:r>
            <a:r>
              <a:rPr lang="en-IN" sz="2200" dirty="0">
                <a:latin typeface="Bahnschrift" panose="020B0502040204020203" pitchFamily="34" charset="0"/>
              </a:rPr>
              <a:t>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Prepare visual reports using interactive analytical tools 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Excel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Power BI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Tableau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Provide insights &amp; Suggestions based on the visual reports.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Recommend strategies to potentially enhance the overall performance of the store.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203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7AAED-6D36-CF41-816B-7F812EB7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7" y="993056"/>
            <a:ext cx="10636045" cy="57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79878-0A43-70E6-1524-5B024A4A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3" y="1012086"/>
            <a:ext cx="10117394" cy="56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4876-79CA-4E12-791C-55AA88D5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63BA-956B-B7C4-B430-8531DF84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41E6-724C-1E50-36F6-F2D8F5CE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3" y="982757"/>
            <a:ext cx="10294374" cy="57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2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D30CF-03AE-BE28-E6E5-232C06CB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09" y="1000143"/>
            <a:ext cx="10235381" cy="56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Card Indicators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Number of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Orders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Revenue</a:t>
            </a:r>
            <a:r>
              <a:rPr lang="en-IN" sz="2200" dirty="0">
                <a:latin typeface="Bahnschrift" panose="020B0502040204020203" pitchFamily="34" charset="0"/>
              </a:rPr>
              <a:t>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Profit</a:t>
            </a:r>
            <a:r>
              <a:rPr lang="en-IN" sz="2200" dirty="0">
                <a:latin typeface="Bahnschrift" panose="020B0502040204020203" pitchFamily="34" charset="0"/>
              </a:rPr>
              <a:t> Accumulated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Payment Value</a:t>
            </a:r>
            <a:endParaRPr lang="en-IN" sz="22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Number of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Number of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Payment Value</a:t>
            </a:r>
            <a:r>
              <a:rPr lang="en-IN" sz="2200" dirty="0">
                <a:latin typeface="Bahnschrift" panose="020B0502040204020203" pitchFamily="34" charset="0"/>
              </a:rPr>
              <a:t> per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Price Amount</a:t>
            </a:r>
            <a:r>
              <a:rPr lang="en-IN" sz="2200" dirty="0">
                <a:latin typeface="Bahnschrift" panose="020B0502040204020203" pitchFamily="34" charset="0"/>
              </a:rPr>
              <a:t> per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Review Score</a:t>
            </a:r>
            <a:r>
              <a:rPr lang="en-IN" sz="2200" b="1" dirty="0"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per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Days to Delivery</a:t>
            </a:r>
            <a:r>
              <a:rPr lang="en-IN" sz="2200" b="1" dirty="0"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per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Average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Freight Amount</a:t>
            </a:r>
            <a:r>
              <a:rPr lang="en-IN" sz="2200" b="1" dirty="0"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per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Total </a:t>
            </a:r>
            <a:r>
              <a:rPr lang="en-IN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Products</a:t>
            </a: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Revenue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Generated by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Day Type</a:t>
            </a:r>
            <a:r>
              <a:rPr lang="en-IN" sz="22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dirty="0">
                <a:latin typeface="Bahnschrift" panose="020B0502040204020203" pitchFamily="34" charset="0"/>
              </a:rPr>
              <a:t>( Weekend / Weekday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6042A-A534-1092-4B3A-15D67F604744}"/>
              </a:ext>
            </a:extLst>
          </p:cNvPr>
          <p:cNvSpPr txBox="1">
            <a:spLocks/>
          </p:cNvSpPr>
          <p:nvPr/>
        </p:nvSpPr>
        <p:spPr>
          <a:xfrm>
            <a:off x="7772399" y="2390066"/>
            <a:ext cx="3820886" cy="393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dirty="0">
                <a:latin typeface="Bahnschrift" panose="020B0502040204020203" pitchFamily="34" charset="0"/>
              </a:rPr>
              <a:t>The Revenue generated on all days of a week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2000" dirty="0">
              <a:latin typeface="Bahnschrif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Monday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R$ 2.6 M</a:t>
            </a:r>
          </a:p>
          <a:p>
            <a:pPr marL="0" indent="0" algn="ctr"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Tuesday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R$ 2.6 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Wednesday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R$ 2.5 M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Thursday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R$ 2.4 M</a:t>
            </a:r>
          </a:p>
          <a:p>
            <a:pPr marL="0" indent="0" algn="ctr"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Friday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R$ 2.3 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Saturday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R$ 1.9 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Sunday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R$ 1.8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F4A3-CAD8-F230-99CE-4065C7D6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38" y="2180807"/>
            <a:ext cx="5356123" cy="43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325986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Payment Value</a:t>
            </a: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2200" b="1" dirty="0">
                <a:latin typeface="Bahnschrift" panose="020B0502040204020203" pitchFamily="34" charset="0"/>
              </a:rPr>
              <a:t>by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Payment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34638E-F911-ACFA-D9F4-13FFBA43B4A8}"/>
              </a:ext>
            </a:extLst>
          </p:cNvPr>
          <p:cNvSpPr txBox="1">
            <a:spLocks/>
          </p:cNvSpPr>
          <p:nvPr/>
        </p:nvSpPr>
        <p:spPr>
          <a:xfrm>
            <a:off x="7433187" y="3135960"/>
            <a:ext cx="4160099" cy="263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dirty="0">
                <a:latin typeface="Bahnschrift" panose="020B0502040204020203" pitchFamily="34" charset="0"/>
              </a:rPr>
              <a:t>Payment made with credit card has the highest payment compared to other payment modes.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2000" dirty="0">
              <a:latin typeface="Bahnschrif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Credit card (Highest)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R$ 12.5 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Debit card (Lowest) – </a:t>
            </a:r>
            <a:r>
              <a:rPr lang="en-I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R$ 0.2 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91C6D-F0A7-C03D-D576-DC3DA7FB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30" y="2269041"/>
            <a:ext cx="5443540" cy="43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763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Segoe UI</vt:lpstr>
      <vt:lpstr>Wingdings</vt:lpstr>
      <vt:lpstr>Office Theme</vt:lpstr>
      <vt:lpstr>PowerPoint Presentation</vt:lpstr>
      <vt:lpstr>Objective</vt:lpstr>
      <vt:lpstr>Data Model</vt:lpstr>
      <vt:lpstr>Dashboard</vt:lpstr>
      <vt:lpstr>Dashboard</vt:lpstr>
      <vt:lpstr>Dashboard</vt:lpstr>
      <vt:lpstr>Card Indicators</vt:lpstr>
      <vt:lpstr>Key Performance Indicators</vt:lpstr>
      <vt:lpstr>Key Performance Indicators</vt:lpstr>
      <vt:lpstr>Key Performance Indicators</vt:lpstr>
      <vt:lpstr>Key Performance Indicators</vt:lpstr>
      <vt:lpstr>Key Performance Indicators</vt:lpstr>
      <vt:lpstr>Key Performance Indicators</vt:lpstr>
      <vt:lpstr>Insights &amp; Suggestions</vt:lpstr>
      <vt:lpstr>Insights &amp; Suggestions</vt:lpstr>
      <vt:lpstr>Recommendations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ANALYTICS PROJECT EXCELR DA - P337</dc:title>
  <dc:creator>Puneeth Reddy Kurre</dc:creator>
  <cp:lastModifiedBy>Prashant Chauhan</cp:lastModifiedBy>
  <cp:revision>157</cp:revision>
  <dcterms:created xsi:type="dcterms:W3CDTF">2024-03-11T06:14:23Z</dcterms:created>
  <dcterms:modified xsi:type="dcterms:W3CDTF">2024-12-11T15:12:37Z</dcterms:modified>
</cp:coreProperties>
</file>