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rithik Sangle" initials="HS" lastIdx="2" clrIdx="0">
    <p:extLst>
      <p:ext uri="{19B8F6BF-5375-455C-9EA6-DF929625EA0E}">
        <p15:presenceInfo xmlns:p15="http://schemas.microsoft.com/office/powerpoint/2012/main" userId="eca81959665b63b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12/11/2024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12/11/2024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270993-B3E7-43A6-A373-905D9EF90817}"/>
              </a:ext>
            </a:extLst>
          </p:cNvPr>
          <p:cNvSpPr>
            <a:spLocks noGrp="1"/>
          </p:cNvSpPr>
          <p:nvPr>
            <p:ph type="title"/>
          </p:nvPr>
        </p:nvSpPr>
        <p:spPr>
          <a:xfrm>
            <a:off x="1271550" y="2700866"/>
            <a:ext cx="10053587" cy="1456267"/>
          </a:xfrm>
        </p:spPr>
        <p:txBody>
          <a:bodyPr>
            <a:normAutofit/>
          </a:bodyPr>
          <a:lstStyle/>
          <a:p>
            <a:r>
              <a:rPr lang="en-US" sz="6600" dirty="0"/>
              <a:t>Customer   Segmentation</a:t>
            </a:r>
            <a:endParaRPr lang="en-IN" sz="6600" dirty="0"/>
          </a:p>
        </p:txBody>
      </p:sp>
    </p:spTree>
    <p:extLst>
      <p:ext uri="{BB962C8B-B14F-4D97-AF65-F5344CB8AC3E}">
        <p14:creationId xmlns:p14="http://schemas.microsoft.com/office/powerpoint/2010/main" val="2292235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4DAF9C-3AED-4E1D-95FC-2124CF2D4365}"/>
              </a:ext>
            </a:extLst>
          </p:cNvPr>
          <p:cNvPicPr>
            <a:picLocks noChangeAspect="1"/>
          </p:cNvPicPr>
          <p:nvPr/>
        </p:nvPicPr>
        <p:blipFill>
          <a:blip r:embed="rId2"/>
          <a:stretch>
            <a:fillRect/>
          </a:stretch>
        </p:blipFill>
        <p:spPr>
          <a:xfrm>
            <a:off x="651182" y="1706731"/>
            <a:ext cx="5151566" cy="3444538"/>
          </a:xfrm>
          <a:prstGeom prst="rect">
            <a:avLst/>
          </a:prstGeom>
        </p:spPr>
      </p:pic>
      <p:pic>
        <p:nvPicPr>
          <p:cNvPr id="6" name="Picture 5">
            <a:extLst>
              <a:ext uri="{FF2B5EF4-FFF2-40B4-BE49-F238E27FC236}">
                <a16:creationId xmlns:a16="http://schemas.microsoft.com/office/drawing/2014/main" id="{B5CF898A-5980-44EB-AF20-584ACBC313EF}"/>
              </a:ext>
            </a:extLst>
          </p:cNvPr>
          <p:cNvPicPr>
            <a:picLocks noChangeAspect="1"/>
          </p:cNvPicPr>
          <p:nvPr/>
        </p:nvPicPr>
        <p:blipFill>
          <a:blip r:embed="rId3"/>
          <a:stretch>
            <a:fillRect/>
          </a:stretch>
        </p:blipFill>
        <p:spPr>
          <a:xfrm>
            <a:off x="6389254" y="1695300"/>
            <a:ext cx="5197290" cy="3467400"/>
          </a:xfrm>
          <a:prstGeom prst="rect">
            <a:avLst/>
          </a:prstGeom>
        </p:spPr>
      </p:pic>
    </p:spTree>
    <p:extLst>
      <p:ext uri="{BB962C8B-B14F-4D97-AF65-F5344CB8AC3E}">
        <p14:creationId xmlns:p14="http://schemas.microsoft.com/office/powerpoint/2010/main" val="3675549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2FFE5-4559-4B9D-AA79-79F9B6FBE962}"/>
              </a:ext>
            </a:extLst>
          </p:cNvPr>
          <p:cNvSpPr>
            <a:spLocks noGrp="1"/>
          </p:cNvSpPr>
          <p:nvPr>
            <p:ph type="title"/>
          </p:nvPr>
        </p:nvSpPr>
        <p:spPr>
          <a:xfrm>
            <a:off x="752913" y="248875"/>
            <a:ext cx="10131425" cy="1235977"/>
          </a:xfrm>
        </p:spPr>
        <p:txBody>
          <a:bodyPr anchor="t">
            <a:normAutofit/>
          </a:bodyPr>
          <a:lstStyle/>
          <a:p>
            <a:pPr marL="285750" indent="-285750">
              <a:buFont typeface="Wingdings" panose="05000000000000000000" pitchFamily="2" charset="2"/>
              <a:buChar char="q"/>
            </a:pPr>
            <a:r>
              <a:rPr lang="en-IN" sz="1800" b="1" u="sng" dirty="0"/>
              <a:t>Bivariate analysis :</a:t>
            </a:r>
            <a:br>
              <a:rPr lang="en-IN" sz="1800" dirty="0"/>
            </a:br>
            <a:br>
              <a:rPr lang="en-IN" sz="1800" dirty="0"/>
            </a:br>
            <a:r>
              <a:rPr lang="en-IN" sz="1600" dirty="0"/>
              <a:t>	Correlation matrix for Numerical variables</a:t>
            </a:r>
          </a:p>
        </p:txBody>
      </p:sp>
      <p:pic>
        <p:nvPicPr>
          <p:cNvPr id="4" name="Picture 3">
            <a:extLst>
              <a:ext uri="{FF2B5EF4-FFF2-40B4-BE49-F238E27FC236}">
                <a16:creationId xmlns:a16="http://schemas.microsoft.com/office/drawing/2014/main" id="{1F359C3C-1623-4928-B87A-D19E086171C8}"/>
              </a:ext>
            </a:extLst>
          </p:cNvPr>
          <p:cNvPicPr>
            <a:picLocks noChangeAspect="1"/>
          </p:cNvPicPr>
          <p:nvPr/>
        </p:nvPicPr>
        <p:blipFill>
          <a:blip r:embed="rId2"/>
          <a:stretch>
            <a:fillRect/>
          </a:stretch>
        </p:blipFill>
        <p:spPr>
          <a:xfrm>
            <a:off x="2757181" y="1219844"/>
            <a:ext cx="6677637" cy="5541683"/>
          </a:xfrm>
          <a:prstGeom prst="rect">
            <a:avLst/>
          </a:prstGeom>
        </p:spPr>
      </p:pic>
    </p:spTree>
    <p:extLst>
      <p:ext uri="{BB962C8B-B14F-4D97-AF65-F5344CB8AC3E}">
        <p14:creationId xmlns:p14="http://schemas.microsoft.com/office/powerpoint/2010/main" val="2921462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28D9A-913C-4F58-BB98-65212AFD851F}"/>
              </a:ext>
            </a:extLst>
          </p:cNvPr>
          <p:cNvSpPr>
            <a:spLocks noGrp="1"/>
          </p:cNvSpPr>
          <p:nvPr>
            <p:ph type="title"/>
          </p:nvPr>
        </p:nvSpPr>
        <p:spPr>
          <a:xfrm>
            <a:off x="1030286" y="283729"/>
            <a:ext cx="10131425" cy="514524"/>
          </a:xfrm>
        </p:spPr>
        <p:txBody>
          <a:bodyPr anchor="t">
            <a:normAutofit/>
          </a:bodyPr>
          <a:lstStyle/>
          <a:p>
            <a:r>
              <a:rPr lang="en-IN" sz="1600" dirty="0"/>
              <a:t>Visualisation of pairplot</a:t>
            </a:r>
          </a:p>
        </p:txBody>
      </p:sp>
      <p:pic>
        <p:nvPicPr>
          <p:cNvPr id="4" name="Picture 3">
            <a:extLst>
              <a:ext uri="{FF2B5EF4-FFF2-40B4-BE49-F238E27FC236}">
                <a16:creationId xmlns:a16="http://schemas.microsoft.com/office/drawing/2014/main" id="{7A1AB9DB-CB0F-4BF5-AA3B-03F994A45E42}"/>
              </a:ext>
            </a:extLst>
          </p:cNvPr>
          <p:cNvPicPr>
            <a:picLocks noChangeAspect="1"/>
          </p:cNvPicPr>
          <p:nvPr/>
        </p:nvPicPr>
        <p:blipFill>
          <a:blip r:embed="rId2"/>
          <a:stretch>
            <a:fillRect/>
          </a:stretch>
        </p:blipFill>
        <p:spPr>
          <a:xfrm>
            <a:off x="2723625" y="1124125"/>
            <a:ext cx="6744749" cy="5450146"/>
          </a:xfrm>
          <a:prstGeom prst="rect">
            <a:avLst/>
          </a:prstGeom>
        </p:spPr>
      </p:pic>
    </p:spTree>
    <p:extLst>
      <p:ext uri="{BB962C8B-B14F-4D97-AF65-F5344CB8AC3E}">
        <p14:creationId xmlns:p14="http://schemas.microsoft.com/office/powerpoint/2010/main" val="4251068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A5644-7F6A-4B63-AB43-52A2E8AF9183}"/>
              </a:ext>
            </a:extLst>
          </p:cNvPr>
          <p:cNvSpPr>
            <a:spLocks noGrp="1"/>
          </p:cNvSpPr>
          <p:nvPr>
            <p:ph type="title"/>
          </p:nvPr>
        </p:nvSpPr>
        <p:spPr>
          <a:xfrm>
            <a:off x="736135" y="419449"/>
            <a:ext cx="10131425" cy="1686187"/>
          </a:xfrm>
        </p:spPr>
        <p:txBody>
          <a:bodyPr>
            <a:normAutofit fontScale="90000"/>
          </a:bodyPr>
          <a:lstStyle/>
          <a:p>
            <a:pPr marL="285750" indent="-285750">
              <a:buFont typeface="Wingdings" panose="05000000000000000000" pitchFamily="2" charset="2"/>
              <a:buChar char="q"/>
            </a:pPr>
            <a:r>
              <a:rPr lang="en-IN" sz="2000" dirty="0"/>
              <a:t>Data Preprocessing</a:t>
            </a:r>
            <a:br>
              <a:rPr lang="en-IN" sz="1800" dirty="0"/>
            </a:br>
            <a:br>
              <a:rPr lang="en-IN" sz="1800" dirty="0"/>
            </a:br>
            <a:r>
              <a:rPr lang="en-IN" sz="1800" dirty="0"/>
              <a:t>	1. used BOTH standard scaler AND MINMAX SCALER to bring the scale of the data at same level.</a:t>
            </a:r>
            <a:br>
              <a:rPr lang="en-IN" sz="1800" dirty="0"/>
            </a:br>
            <a:r>
              <a:rPr lang="en-IN" sz="1800" dirty="0"/>
              <a:t>	2. After that I used PCA for dimensionality reduction.</a:t>
            </a:r>
            <a:br>
              <a:rPr lang="en-IN" sz="1800" dirty="0"/>
            </a:br>
            <a:endParaRPr lang="en-IN" sz="1800" dirty="0"/>
          </a:p>
        </p:txBody>
      </p:sp>
      <p:pic>
        <p:nvPicPr>
          <p:cNvPr id="4" name="Picture 3">
            <a:extLst>
              <a:ext uri="{FF2B5EF4-FFF2-40B4-BE49-F238E27FC236}">
                <a16:creationId xmlns:a16="http://schemas.microsoft.com/office/drawing/2014/main" id="{DB565093-5606-4B62-A40F-52DFCAB7D7D9}"/>
              </a:ext>
            </a:extLst>
          </p:cNvPr>
          <p:cNvPicPr>
            <a:picLocks noChangeAspect="1"/>
          </p:cNvPicPr>
          <p:nvPr/>
        </p:nvPicPr>
        <p:blipFill>
          <a:blip r:embed="rId2"/>
          <a:stretch>
            <a:fillRect/>
          </a:stretch>
        </p:blipFill>
        <p:spPr>
          <a:xfrm>
            <a:off x="736135" y="2461157"/>
            <a:ext cx="4699058" cy="3679197"/>
          </a:xfrm>
          <a:prstGeom prst="rect">
            <a:avLst/>
          </a:prstGeom>
        </p:spPr>
      </p:pic>
      <p:pic>
        <p:nvPicPr>
          <p:cNvPr id="6" name="Picture 5">
            <a:extLst>
              <a:ext uri="{FF2B5EF4-FFF2-40B4-BE49-F238E27FC236}">
                <a16:creationId xmlns:a16="http://schemas.microsoft.com/office/drawing/2014/main" id="{F18D209F-2563-4EEB-A83F-520AFECA709D}"/>
              </a:ext>
            </a:extLst>
          </p:cNvPr>
          <p:cNvPicPr>
            <a:picLocks noChangeAspect="1"/>
          </p:cNvPicPr>
          <p:nvPr/>
        </p:nvPicPr>
        <p:blipFill>
          <a:blip r:embed="rId3"/>
          <a:stretch>
            <a:fillRect/>
          </a:stretch>
        </p:blipFill>
        <p:spPr>
          <a:xfrm>
            <a:off x="6756807" y="2461156"/>
            <a:ext cx="4699058" cy="3679197"/>
          </a:xfrm>
          <a:prstGeom prst="rect">
            <a:avLst/>
          </a:prstGeom>
        </p:spPr>
      </p:pic>
    </p:spTree>
    <p:extLst>
      <p:ext uri="{BB962C8B-B14F-4D97-AF65-F5344CB8AC3E}">
        <p14:creationId xmlns:p14="http://schemas.microsoft.com/office/powerpoint/2010/main" val="3595452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485CC-93C8-4334-97C0-3B474809BEE6}"/>
              </a:ext>
            </a:extLst>
          </p:cNvPr>
          <p:cNvSpPr>
            <a:spLocks noGrp="1"/>
          </p:cNvSpPr>
          <p:nvPr>
            <p:ph type="title"/>
          </p:nvPr>
        </p:nvSpPr>
        <p:spPr>
          <a:xfrm>
            <a:off x="685800" y="761471"/>
            <a:ext cx="10131425" cy="1456267"/>
          </a:xfrm>
        </p:spPr>
        <p:txBody>
          <a:bodyPr anchor="t">
            <a:normAutofit/>
          </a:bodyPr>
          <a:lstStyle/>
          <a:p>
            <a:pPr marL="285750" indent="-285750">
              <a:buFont typeface="Wingdings" panose="05000000000000000000" pitchFamily="2" charset="2"/>
              <a:buChar char="q"/>
            </a:pPr>
            <a:r>
              <a:rPr lang="en-IN" sz="2400" dirty="0"/>
              <a:t>Clustering before hyperparameter tuning</a:t>
            </a:r>
          </a:p>
        </p:txBody>
      </p:sp>
      <p:sp>
        <p:nvSpPr>
          <p:cNvPr id="3" name="Text Placeholder 2">
            <a:extLst>
              <a:ext uri="{FF2B5EF4-FFF2-40B4-BE49-F238E27FC236}">
                <a16:creationId xmlns:a16="http://schemas.microsoft.com/office/drawing/2014/main" id="{187F1D50-1CA3-4ABC-9047-9D0B72495685}"/>
              </a:ext>
            </a:extLst>
          </p:cNvPr>
          <p:cNvSpPr>
            <a:spLocks noGrp="1"/>
          </p:cNvSpPr>
          <p:nvPr>
            <p:ph type="body" idx="1"/>
          </p:nvPr>
        </p:nvSpPr>
        <p:spPr>
          <a:xfrm>
            <a:off x="1303636" y="2221840"/>
            <a:ext cx="4792364" cy="576262"/>
          </a:xfrm>
        </p:spPr>
        <p:txBody>
          <a:bodyPr/>
          <a:lstStyle/>
          <a:p>
            <a:r>
              <a:rPr lang="en-IN" dirty="0"/>
              <a:t>For Standard Scaler data			</a:t>
            </a:r>
          </a:p>
        </p:txBody>
      </p:sp>
      <p:graphicFrame>
        <p:nvGraphicFramePr>
          <p:cNvPr id="7" name="Table 7">
            <a:extLst>
              <a:ext uri="{FF2B5EF4-FFF2-40B4-BE49-F238E27FC236}">
                <a16:creationId xmlns:a16="http://schemas.microsoft.com/office/drawing/2014/main" id="{91BE2B3D-667C-4019-8BED-03C537631E44}"/>
              </a:ext>
            </a:extLst>
          </p:cNvPr>
          <p:cNvGraphicFramePr>
            <a:graphicFrameLocks noGrp="1"/>
          </p:cNvGraphicFramePr>
          <p:nvPr>
            <p:ph sz="half" idx="2"/>
            <p:extLst>
              <p:ext uri="{D42A27DB-BD31-4B8C-83A1-F6EECF244321}">
                <p14:modId xmlns:p14="http://schemas.microsoft.com/office/powerpoint/2010/main" val="715796605"/>
              </p:ext>
            </p:extLst>
          </p:nvPr>
        </p:nvGraphicFramePr>
        <p:xfrm>
          <a:off x="754063" y="3279684"/>
          <a:ext cx="4997450" cy="1776912"/>
        </p:xfrm>
        <a:graphic>
          <a:graphicData uri="http://schemas.openxmlformats.org/drawingml/2006/table">
            <a:tbl>
              <a:tblPr firstRow="1" bandRow="1">
                <a:tableStyleId>{5C22544A-7EE6-4342-B048-85BDC9FD1C3A}</a:tableStyleId>
              </a:tblPr>
              <a:tblGrid>
                <a:gridCol w="2498725">
                  <a:extLst>
                    <a:ext uri="{9D8B030D-6E8A-4147-A177-3AD203B41FA5}">
                      <a16:colId xmlns:a16="http://schemas.microsoft.com/office/drawing/2014/main" val="268069113"/>
                    </a:ext>
                  </a:extLst>
                </a:gridCol>
                <a:gridCol w="2498725">
                  <a:extLst>
                    <a:ext uri="{9D8B030D-6E8A-4147-A177-3AD203B41FA5}">
                      <a16:colId xmlns:a16="http://schemas.microsoft.com/office/drawing/2014/main" val="457729383"/>
                    </a:ext>
                  </a:extLst>
                </a:gridCol>
              </a:tblGrid>
              <a:tr h="444228">
                <a:tc>
                  <a:txBody>
                    <a:bodyPr/>
                    <a:lstStyle/>
                    <a:p>
                      <a:pPr algn="ctr"/>
                      <a:r>
                        <a:rPr lang="en-IN" dirty="0"/>
                        <a:t>Model</a:t>
                      </a:r>
                    </a:p>
                  </a:txBody>
                  <a:tcPr/>
                </a:tc>
                <a:tc>
                  <a:txBody>
                    <a:bodyPr/>
                    <a:lstStyle/>
                    <a:p>
                      <a:pPr algn="ctr"/>
                      <a:r>
                        <a:rPr lang="en-IN" dirty="0"/>
                        <a:t>Silhouette Score</a:t>
                      </a:r>
                    </a:p>
                  </a:txBody>
                  <a:tcPr/>
                </a:tc>
                <a:extLst>
                  <a:ext uri="{0D108BD9-81ED-4DB2-BD59-A6C34878D82A}">
                    <a16:rowId xmlns:a16="http://schemas.microsoft.com/office/drawing/2014/main" val="3177625409"/>
                  </a:ext>
                </a:extLst>
              </a:tr>
              <a:tr h="444228">
                <a:tc>
                  <a:txBody>
                    <a:bodyPr/>
                    <a:lstStyle/>
                    <a:p>
                      <a:pPr algn="ctr"/>
                      <a:r>
                        <a:rPr lang="en-IN" dirty="0"/>
                        <a:t>KMeans</a:t>
                      </a:r>
                    </a:p>
                  </a:txBody>
                  <a:tcPr/>
                </a:tc>
                <a:tc>
                  <a:txBody>
                    <a:bodyPr/>
                    <a:lstStyle/>
                    <a:p>
                      <a:pPr algn="ctr"/>
                      <a:r>
                        <a:rPr lang="en-IN" dirty="0"/>
                        <a:t>0.3976</a:t>
                      </a:r>
                    </a:p>
                  </a:txBody>
                  <a:tcPr/>
                </a:tc>
                <a:extLst>
                  <a:ext uri="{0D108BD9-81ED-4DB2-BD59-A6C34878D82A}">
                    <a16:rowId xmlns:a16="http://schemas.microsoft.com/office/drawing/2014/main" val="1305978900"/>
                  </a:ext>
                </a:extLst>
              </a:tr>
              <a:tr h="444228">
                <a:tc>
                  <a:txBody>
                    <a:bodyPr/>
                    <a:lstStyle/>
                    <a:p>
                      <a:pPr algn="ctr"/>
                      <a:r>
                        <a:rPr lang="en-IN" dirty="0"/>
                        <a:t>Agglomerative</a:t>
                      </a:r>
                    </a:p>
                  </a:txBody>
                  <a:tcPr/>
                </a:tc>
                <a:tc>
                  <a:txBody>
                    <a:bodyPr/>
                    <a:lstStyle/>
                    <a:p>
                      <a:pPr algn="ctr"/>
                      <a:r>
                        <a:rPr lang="en-IN" dirty="0"/>
                        <a:t>0.3598</a:t>
                      </a:r>
                    </a:p>
                  </a:txBody>
                  <a:tcPr/>
                </a:tc>
                <a:extLst>
                  <a:ext uri="{0D108BD9-81ED-4DB2-BD59-A6C34878D82A}">
                    <a16:rowId xmlns:a16="http://schemas.microsoft.com/office/drawing/2014/main" val="2227122644"/>
                  </a:ext>
                </a:extLst>
              </a:tr>
              <a:tr h="444228">
                <a:tc>
                  <a:txBody>
                    <a:bodyPr/>
                    <a:lstStyle/>
                    <a:p>
                      <a:pPr algn="ctr"/>
                      <a:r>
                        <a:rPr lang="en-IN" dirty="0"/>
                        <a:t>DBSCAN</a:t>
                      </a:r>
                    </a:p>
                  </a:txBody>
                  <a:tcPr/>
                </a:tc>
                <a:tc>
                  <a:txBody>
                    <a:bodyPr/>
                    <a:lstStyle/>
                    <a:p>
                      <a:pPr algn="ctr"/>
                      <a:r>
                        <a:rPr lang="en-IN" dirty="0"/>
                        <a:t>0.1518</a:t>
                      </a:r>
                    </a:p>
                  </a:txBody>
                  <a:tcPr/>
                </a:tc>
                <a:extLst>
                  <a:ext uri="{0D108BD9-81ED-4DB2-BD59-A6C34878D82A}">
                    <a16:rowId xmlns:a16="http://schemas.microsoft.com/office/drawing/2014/main" val="2646853677"/>
                  </a:ext>
                </a:extLst>
              </a:tr>
            </a:tbl>
          </a:graphicData>
        </a:graphic>
      </p:graphicFrame>
      <p:sp>
        <p:nvSpPr>
          <p:cNvPr id="5" name="Text Placeholder 4">
            <a:extLst>
              <a:ext uri="{FF2B5EF4-FFF2-40B4-BE49-F238E27FC236}">
                <a16:creationId xmlns:a16="http://schemas.microsoft.com/office/drawing/2014/main" id="{9F2AED55-D4C0-4D68-B2AC-381D13F99847}"/>
              </a:ext>
            </a:extLst>
          </p:cNvPr>
          <p:cNvSpPr>
            <a:spLocks noGrp="1"/>
          </p:cNvSpPr>
          <p:nvPr>
            <p:ph type="body" sz="quarter" idx="3"/>
          </p:nvPr>
        </p:nvSpPr>
        <p:spPr>
          <a:xfrm>
            <a:off x="7242498" y="2221840"/>
            <a:ext cx="2773957" cy="576262"/>
          </a:xfrm>
        </p:spPr>
        <p:txBody>
          <a:bodyPr/>
          <a:lstStyle/>
          <a:p>
            <a:r>
              <a:rPr lang="en-IN" dirty="0"/>
              <a:t>For Min-Max data</a:t>
            </a:r>
          </a:p>
        </p:txBody>
      </p:sp>
      <p:graphicFrame>
        <p:nvGraphicFramePr>
          <p:cNvPr id="8" name="Table 8">
            <a:extLst>
              <a:ext uri="{FF2B5EF4-FFF2-40B4-BE49-F238E27FC236}">
                <a16:creationId xmlns:a16="http://schemas.microsoft.com/office/drawing/2014/main" id="{10D3E2E6-AB58-42BF-80EE-6BB46168B09A}"/>
              </a:ext>
            </a:extLst>
          </p:cNvPr>
          <p:cNvGraphicFramePr>
            <a:graphicFrameLocks noGrp="1"/>
          </p:cNvGraphicFramePr>
          <p:nvPr>
            <p:ph sz="quarter" idx="4"/>
            <p:extLst>
              <p:ext uri="{D42A27DB-BD31-4B8C-83A1-F6EECF244321}">
                <p14:modId xmlns:p14="http://schemas.microsoft.com/office/powerpoint/2010/main" val="1205640604"/>
              </p:ext>
            </p:extLst>
          </p:nvPr>
        </p:nvGraphicFramePr>
        <p:xfrm>
          <a:off x="6440489" y="3279684"/>
          <a:ext cx="4995862" cy="1776912"/>
        </p:xfrm>
        <a:graphic>
          <a:graphicData uri="http://schemas.openxmlformats.org/drawingml/2006/table">
            <a:tbl>
              <a:tblPr firstRow="1" bandRow="1">
                <a:tableStyleId>{5C22544A-7EE6-4342-B048-85BDC9FD1C3A}</a:tableStyleId>
              </a:tblPr>
              <a:tblGrid>
                <a:gridCol w="2497931">
                  <a:extLst>
                    <a:ext uri="{9D8B030D-6E8A-4147-A177-3AD203B41FA5}">
                      <a16:colId xmlns:a16="http://schemas.microsoft.com/office/drawing/2014/main" val="2710804207"/>
                    </a:ext>
                  </a:extLst>
                </a:gridCol>
                <a:gridCol w="2497931">
                  <a:extLst>
                    <a:ext uri="{9D8B030D-6E8A-4147-A177-3AD203B41FA5}">
                      <a16:colId xmlns:a16="http://schemas.microsoft.com/office/drawing/2014/main" val="1021922901"/>
                    </a:ext>
                  </a:extLst>
                </a:gridCol>
              </a:tblGrid>
              <a:tr h="441164">
                <a:tc>
                  <a:txBody>
                    <a:bodyPr/>
                    <a:lstStyle/>
                    <a:p>
                      <a:pPr algn="ctr"/>
                      <a:r>
                        <a:rPr lang="en-IN" dirty="0"/>
                        <a:t>Model</a:t>
                      </a:r>
                    </a:p>
                  </a:txBody>
                  <a:tcPr/>
                </a:tc>
                <a:tc>
                  <a:txBody>
                    <a:bodyPr/>
                    <a:lstStyle/>
                    <a:p>
                      <a:pPr algn="ctr"/>
                      <a:r>
                        <a:rPr lang="en-IN" dirty="0"/>
                        <a:t>Silhouette Score</a:t>
                      </a:r>
                    </a:p>
                  </a:txBody>
                  <a:tcPr/>
                </a:tc>
                <a:extLst>
                  <a:ext uri="{0D108BD9-81ED-4DB2-BD59-A6C34878D82A}">
                    <a16:rowId xmlns:a16="http://schemas.microsoft.com/office/drawing/2014/main" val="1052728947"/>
                  </a:ext>
                </a:extLst>
              </a:tr>
              <a:tr h="447292">
                <a:tc>
                  <a:txBody>
                    <a:bodyPr/>
                    <a:lstStyle/>
                    <a:p>
                      <a:pPr algn="ctr"/>
                      <a:r>
                        <a:rPr lang="en-IN" dirty="0"/>
                        <a:t>KMeans</a:t>
                      </a:r>
                    </a:p>
                  </a:txBody>
                  <a:tcPr/>
                </a:tc>
                <a:tc>
                  <a:txBody>
                    <a:bodyPr/>
                    <a:lstStyle/>
                    <a:p>
                      <a:pPr algn="ctr"/>
                      <a:r>
                        <a:rPr lang="en-IN" dirty="0"/>
                        <a:t>0.5719</a:t>
                      </a:r>
                    </a:p>
                  </a:txBody>
                  <a:tcPr/>
                </a:tc>
                <a:extLst>
                  <a:ext uri="{0D108BD9-81ED-4DB2-BD59-A6C34878D82A}">
                    <a16:rowId xmlns:a16="http://schemas.microsoft.com/office/drawing/2014/main" val="4276048431"/>
                  </a:ext>
                </a:extLst>
              </a:tr>
              <a:tr h="447292">
                <a:tc>
                  <a:txBody>
                    <a:bodyPr/>
                    <a:lstStyle/>
                    <a:p>
                      <a:pPr algn="ctr"/>
                      <a:r>
                        <a:rPr lang="en-IN" dirty="0"/>
                        <a:t>Agglomerative</a:t>
                      </a:r>
                    </a:p>
                  </a:txBody>
                  <a:tcPr/>
                </a:tc>
                <a:tc>
                  <a:txBody>
                    <a:bodyPr/>
                    <a:lstStyle/>
                    <a:p>
                      <a:pPr algn="ctr"/>
                      <a:r>
                        <a:rPr lang="en-IN" dirty="0"/>
                        <a:t>0.5583</a:t>
                      </a:r>
                    </a:p>
                  </a:txBody>
                  <a:tcPr/>
                </a:tc>
                <a:extLst>
                  <a:ext uri="{0D108BD9-81ED-4DB2-BD59-A6C34878D82A}">
                    <a16:rowId xmlns:a16="http://schemas.microsoft.com/office/drawing/2014/main" val="3087769802"/>
                  </a:ext>
                </a:extLst>
              </a:tr>
              <a:tr h="441164">
                <a:tc>
                  <a:txBody>
                    <a:bodyPr/>
                    <a:lstStyle/>
                    <a:p>
                      <a:pPr algn="ctr"/>
                      <a:r>
                        <a:rPr lang="en-IN" dirty="0"/>
                        <a:t>DBSCAN</a:t>
                      </a:r>
                    </a:p>
                  </a:txBody>
                  <a:tcPr/>
                </a:tc>
                <a:tc>
                  <a:txBody>
                    <a:bodyPr/>
                    <a:lstStyle/>
                    <a:p>
                      <a:pPr algn="ctr"/>
                      <a:r>
                        <a:rPr lang="en-IN" dirty="0"/>
                        <a:t>0.3589</a:t>
                      </a:r>
                    </a:p>
                  </a:txBody>
                  <a:tcPr/>
                </a:tc>
                <a:extLst>
                  <a:ext uri="{0D108BD9-81ED-4DB2-BD59-A6C34878D82A}">
                    <a16:rowId xmlns:a16="http://schemas.microsoft.com/office/drawing/2014/main" val="993901264"/>
                  </a:ext>
                </a:extLst>
              </a:tr>
            </a:tbl>
          </a:graphicData>
        </a:graphic>
      </p:graphicFrame>
    </p:spTree>
    <p:extLst>
      <p:ext uri="{BB962C8B-B14F-4D97-AF65-F5344CB8AC3E}">
        <p14:creationId xmlns:p14="http://schemas.microsoft.com/office/powerpoint/2010/main" val="1141002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485CC-93C8-4334-97C0-3B474809BEE6}"/>
              </a:ext>
            </a:extLst>
          </p:cNvPr>
          <p:cNvSpPr>
            <a:spLocks noGrp="1"/>
          </p:cNvSpPr>
          <p:nvPr>
            <p:ph type="title"/>
          </p:nvPr>
        </p:nvSpPr>
        <p:spPr>
          <a:xfrm>
            <a:off x="685800" y="761471"/>
            <a:ext cx="10131425" cy="1456267"/>
          </a:xfrm>
        </p:spPr>
        <p:txBody>
          <a:bodyPr anchor="t">
            <a:normAutofit/>
          </a:bodyPr>
          <a:lstStyle/>
          <a:p>
            <a:pPr marL="285750" indent="-285750">
              <a:buFont typeface="Wingdings" panose="05000000000000000000" pitchFamily="2" charset="2"/>
              <a:buChar char="q"/>
            </a:pPr>
            <a:r>
              <a:rPr lang="en-IN" sz="2400" dirty="0"/>
              <a:t>Clustering After hyperparameter tuning</a:t>
            </a:r>
          </a:p>
        </p:txBody>
      </p:sp>
      <p:sp>
        <p:nvSpPr>
          <p:cNvPr id="3" name="Text Placeholder 2">
            <a:extLst>
              <a:ext uri="{FF2B5EF4-FFF2-40B4-BE49-F238E27FC236}">
                <a16:creationId xmlns:a16="http://schemas.microsoft.com/office/drawing/2014/main" id="{187F1D50-1CA3-4ABC-9047-9D0B72495685}"/>
              </a:ext>
            </a:extLst>
          </p:cNvPr>
          <p:cNvSpPr>
            <a:spLocks noGrp="1"/>
          </p:cNvSpPr>
          <p:nvPr>
            <p:ph type="body" idx="1"/>
          </p:nvPr>
        </p:nvSpPr>
        <p:spPr>
          <a:xfrm>
            <a:off x="1303636" y="2221840"/>
            <a:ext cx="4792364" cy="576262"/>
          </a:xfrm>
        </p:spPr>
        <p:txBody>
          <a:bodyPr/>
          <a:lstStyle/>
          <a:p>
            <a:r>
              <a:rPr lang="en-IN" dirty="0"/>
              <a:t>For Standard Scaler data			</a:t>
            </a:r>
          </a:p>
        </p:txBody>
      </p:sp>
      <p:graphicFrame>
        <p:nvGraphicFramePr>
          <p:cNvPr id="7" name="Table 7">
            <a:extLst>
              <a:ext uri="{FF2B5EF4-FFF2-40B4-BE49-F238E27FC236}">
                <a16:creationId xmlns:a16="http://schemas.microsoft.com/office/drawing/2014/main" id="{91BE2B3D-667C-4019-8BED-03C537631E44}"/>
              </a:ext>
            </a:extLst>
          </p:cNvPr>
          <p:cNvGraphicFramePr>
            <a:graphicFrameLocks noGrp="1"/>
          </p:cNvGraphicFramePr>
          <p:nvPr>
            <p:ph sz="half" idx="2"/>
            <p:extLst>
              <p:ext uri="{D42A27DB-BD31-4B8C-83A1-F6EECF244321}">
                <p14:modId xmlns:p14="http://schemas.microsoft.com/office/powerpoint/2010/main" val="429955454"/>
              </p:ext>
            </p:extLst>
          </p:nvPr>
        </p:nvGraphicFramePr>
        <p:xfrm>
          <a:off x="754063" y="3279684"/>
          <a:ext cx="4997450" cy="1776912"/>
        </p:xfrm>
        <a:graphic>
          <a:graphicData uri="http://schemas.openxmlformats.org/drawingml/2006/table">
            <a:tbl>
              <a:tblPr firstRow="1" bandRow="1">
                <a:tableStyleId>{5C22544A-7EE6-4342-B048-85BDC9FD1C3A}</a:tableStyleId>
              </a:tblPr>
              <a:tblGrid>
                <a:gridCol w="2498725">
                  <a:extLst>
                    <a:ext uri="{9D8B030D-6E8A-4147-A177-3AD203B41FA5}">
                      <a16:colId xmlns:a16="http://schemas.microsoft.com/office/drawing/2014/main" val="268069113"/>
                    </a:ext>
                  </a:extLst>
                </a:gridCol>
                <a:gridCol w="2498725">
                  <a:extLst>
                    <a:ext uri="{9D8B030D-6E8A-4147-A177-3AD203B41FA5}">
                      <a16:colId xmlns:a16="http://schemas.microsoft.com/office/drawing/2014/main" val="457729383"/>
                    </a:ext>
                  </a:extLst>
                </a:gridCol>
              </a:tblGrid>
              <a:tr h="444228">
                <a:tc>
                  <a:txBody>
                    <a:bodyPr/>
                    <a:lstStyle/>
                    <a:p>
                      <a:pPr algn="ctr"/>
                      <a:r>
                        <a:rPr lang="en-IN" dirty="0"/>
                        <a:t>Model</a:t>
                      </a:r>
                    </a:p>
                  </a:txBody>
                  <a:tcPr/>
                </a:tc>
                <a:tc>
                  <a:txBody>
                    <a:bodyPr/>
                    <a:lstStyle/>
                    <a:p>
                      <a:pPr algn="ctr"/>
                      <a:r>
                        <a:rPr lang="en-IN" dirty="0"/>
                        <a:t>Silhouette Score</a:t>
                      </a:r>
                    </a:p>
                  </a:txBody>
                  <a:tcPr/>
                </a:tc>
                <a:extLst>
                  <a:ext uri="{0D108BD9-81ED-4DB2-BD59-A6C34878D82A}">
                    <a16:rowId xmlns:a16="http://schemas.microsoft.com/office/drawing/2014/main" val="3177625409"/>
                  </a:ext>
                </a:extLst>
              </a:tr>
              <a:tr h="444228">
                <a:tc>
                  <a:txBody>
                    <a:bodyPr/>
                    <a:lstStyle/>
                    <a:p>
                      <a:pPr algn="ctr"/>
                      <a:r>
                        <a:rPr lang="en-IN" dirty="0"/>
                        <a:t>KMeans</a:t>
                      </a:r>
                    </a:p>
                  </a:txBody>
                  <a:tcPr/>
                </a:tc>
                <a:tc>
                  <a:txBody>
                    <a:bodyPr/>
                    <a:lstStyle/>
                    <a:p>
                      <a:pPr algn="ctr"/>
                      <a:r>
                        <a:rPr lang="en-IN" dirty="0"/>
                        <a:t>0.5326</a:t>
                      </a:r>
                    </a:p>
                  </a:txBody>
                  <a:tcPr/>
                </a:tc>
                <a:extLst>
                  <a:ext uri="{0D108BD9-81ED-4DB2-BD59-A6C34878D82A}">
                    <a16:rowId xmlns:a16="http://schemas.microsoft.com/office/drawing/2014/main" val="1305978900"/>
                  </a:ext>
                </a:extLst>
              </a:tr>
              <a:tr h="444228">
                <a:tc>
                  <a:txBody>
                    <a:bodyPr/>
                    <a:lstStyle/>
                    <a:p>
                      <a:pPr algn="ctr"/>
                      <a:r>
                        <a:rPr lang="en-IN" dirty="0"/>
                        <a:t>Agglomerative</a:t>
                      </a:r>
                    </a:p>
                  </a:txBody>
                  <a:tcPr/>
                </a:tc>
                <a:tc>
                  <a:txBody>
                    <a:bodyPr/>
                    <a:lstStyle/>
                    <a:p>
                      <a:pPr algn="ctr"/>
                      <a:r>
                        <a:rPr lang="en-IN" dirty="0"/>
                        <a:t>0.5148</a:t>
                      </a:r>
                    </a:p>
                  </a:txBody>
                  <a:tcPr/>
                </a:tc>
                <a:extLst>
                  <a:ext uri="{0D108BD9-81ED-4DB2-BD59-A6C34878D82A}">
                    <a16:rowId xmlns:a16="http://schemas.microsoft.com/office/drawing/2014/main" val="2227122644"/>
                  </a:ext>
                </a:extLst>
              </a:tr>
              <a:tr h="444228">
                <a:tc>
                  <a:txBody>
                    <a:bodyPr/>
                    <a:lstStyle/>
                    <a:p>
                      <a:pPr algn="ctr"/>
                      <a:r>
                        <a:rPr lang="en-IN" dirty="0"/>
                        <a:t>DBSCAN</a:t>
                      </a:r>
                    </a:p>
                  </a:txBody>
                  <a:tcPr/>
                </a:tc>
                <a:tc>
                  <a:txBody>
                    <a:bodyPr/>
                    <a:lstStyle/>
                    <a:p>
                      <a:pPr algn="ctr"/>
                      <a:r>
                        <a:rPr lang="en-IN" dirty="0"/>
                        <a:t>0.3246</a:t>
                      </a:r>
                    </a:p>
                  </a:txBody>
                  <a:tcPr/>
                </a:tc>
                <a:extLst>
                  <a:ext uri="{0D108BD9-81ED-4DB2-BD59-A6C34878D82A}">
                    <a16:rowId xmlns:a16="http://schemas.microsoft.com/office/drawing/2014/main" val="2646853677"/>
                  </a:ext>
                </a:extLst>
              </a:tr>
            </a:tbl>
          </a:graphicData>
        </a:graphic>
      </p:graphicFrame>
      <p:sp>
        <p:nvSpPr>
          <p:cNvPr id="5" name="Text Placeholder 4">
            <a:extLst>
              <a:ext uri="{FF2B5EF4-FFF2-40B4-BE49-F238E27FC236}">
                <a16:creationId xmlns:a16="http://schemas.microsoft.com/office/drawing/2014/main" id="{9F2AED55-D4C0-4D68-B2AC-381D13F99847}"/>
              </a:ext>
            </a:extLst>
          </p:cNvPr>
          <p:cNvSpPr>
            <a:spLocks noGrp="1"/>
          </p:cNvSpPr>
          <p:nvPr>
            <p:ph type="body" sz="quarter" idx="3"/>
          </p:nvPr>
        </p:nvSpPr>
        <p:spPr>
          <a:xfrm>
            <a:off x="7242498" y="2221840"/>
            <a:ext cx="2773957" cy="576262"/>
          </a:xfrm>
        </p:spPr>
        <p:txBody>
          <a:bodyPr/>
          <a:lstStyle/>
          <a:p>
            <a:r>
              <a:rPr lang="en-IN" dirty="0"/>
              <a:t>For Min-Max data</a:t>
            </a:r>
          </a:p>
        </p:txBody>
      </p:sp>
      <p:graphicFrame>
        <p:nvGraphicFramePr>
          <p:cNvPr id="8" name="Table 8">
            <a:extLst>
              <a:ext uri="{FF2B5EF4-FFF2-40B4-BE49-F238E27FC236}">
                <a16:creationId xmlns:a16="http://schemas.microsoft.com/office/drawing/2014/main" id="{10D3E2E6-AB58-42BF-80EE-6BB46168B09A}"/>
              </a:ext>
            </a:extLst>
          </p:cNvPr>
          <p:cNvGraphicFramePr>
            <a:graphicFrameLocks noGrp="1"/>
          </p:cNvGraphicFramePr>
          <p:nvPr>
            <p:ph sz="quarter" idx="4"/>
            <p:extLst>
              <p:ext uri="{D42A27DB-BD31-4B8C-83A1-F6EECF244321}">
                <p14:modId xmlns:p14="http://schemas.microsoft.com/office/powerpoint/2010/main" val="3996403709"/>
              </p:ext>
            </p:extLst>
          </p:nvPr>
        </p:nvGraphicFramePr>
        <p:xfrm>
          <a:off x="6440489" y="3279684"/>
          <a:ext cx="4995862" cy="1776912"/>
        </p:xfrm>
        <a:graphic>
          <a:graphicData uri="http://schemas.openxmlformats.org/drawingml/2006/table">
            <a:tbl>
              <a:tblPr firstRow="1" bandRow="1">
                <a:tableStyleId>{5C22544A-7EE6-4342-B048-85BDC9FD1C3A}</a:tableStyleId>
              </a:tblPr>
              <a:tblGrid>
                <a:gridCol w="2497931">
                  <a:extLst>
                    <a:ext uri="{9D8B030D-6E8A-4147-A177-3AD203B41FA5}">
                      <a16:colId xmlns:a16="http://schemas.microsoft.com/office/drawing/2014/main" val="2710804207"/>
                    </a:ext>
                  </a:extLst>
                </a:gridCol>
                <a:gridCol w="2497931">
                  <a:extLst>
                    <a:ext uri="{9D8B030D-6E8A-4147-A177-3AD203B41FA5}">
                      <a16:colId xmlns:a16="http://schemas.microsoft.com/office/drawing/2014/main" val="1021922901"/>
                    </a:ext>
                  </a:extLst>
                </a:gridCol>
              </a:tblGrid>
              <a:tr h="441164">
                <a:tc>
                  <a:txBody>
                    <a:bodyPr/>
                    <a:lstStyle/>
                    <a:p>
                      <a:pPr algn="ctr"/>
                      <a:r>
                        <a:rPr lang="en-IN" dirty="0"/>
                        <a:t>Model</a:t>
                      </a:r>
                    </a:p>
                  </a:txBody>
                  <a:tcPr/>
                </a:tc>
                <a:tc>
                  <a:txBody>
                    <a:bodyPr/>
                    <a:lstStyle/>
                    <a:p>
                      <a:pPr algn="ctr"/>
                      <a:r>
                        <a:rPr lang="en-IN" dirty="0"/>
                        <a:t>Silhouette Score</a:t>
                      </a:r>
                    </a:p>
                  </a:txBody>
                  <a:tcPr/>
                </a:tc>
                <a:extLst>
                  <a:ext uri="{0D108BD9-81ED-4DB2-BD59-A6C34878D82A}">
                    <a16:rowId xmlns:a16="http://schemas.microsoft.com/office/drawing/2014/main" val="1052728947"/>
                  </a:ext>
                </a:extLst>
              </a:tr>
              <a:tr h="447292">
                <a:tc>
                  <a:txBody>
                    <a:bodyPr/>
                    <a:lstStyle/>
                    <a:p>
                      <a:pPr algn="ctr"/>
                      <a:r>
                        <a:rPr lang="en-IN" dirty="0"/>
                        <a:t>KMeans</a:t>
                      </a:r>
                    </a:p>
                  </a:txBody>
                  <a:tcPr/>
                </a:tc>
                <a:tc>
                  <a:txBody>
                    <a:bodyPr/>
                    <a:lstStyle/>
                    <a:p>
                      <a:pPr algn="ctr"/>
                      <a:r>
                        <a:rPr lang="en-IN" dirty="0"/>
                        <a:t>0.5877</a:t>
                      </a:r>
                    </a:p>
                  </a:txBody>
                  <a:tcPr/>
                </a:tc>
                <a:extLst>
                  <a:ext uri="{0D108BD9-81ED-4DB2-BD59-A6C34878D82A}">
                    <a16:rowId xmlns:a16="http://schemas.microsoft.com/office/drawing/2014/main" val="4276048431"/>
                  </a:ext>
                </a:extLst>
              </a:tr>
              <a:tr h="447292">
                <a:tc>
                  <a:txBody>
                    <a:bodyPr/>
                    <a:lstStyle/>
                    <a:p>
                      <a:pPr algn="ctr"/>
                      <a:r>
                        <a:rPr lang="en-IN" dirty="0"/>
                        <a:t>Agglomerative</a:t>
                      </a:r>
                    </a:p>
                  </a:txBody>
                  <a:tcPr/>
                </a:tc>
                <a:tc>
                  <a:txBody>
                    <a:bodyPr/>
                    <a:lstStyle/>
                    <a:p>
                      <a:pPr algn="ctr"/>
                      <a:r>
                        <a:rPr lang="en-IN" dirty="0"/>
                        <a:t>0.5753</a:t>
                      </a:r>
                    </a:p>
                  </a:txBody>
                  <a:tcPr/>
                </a:tc>
                <a:extLst>
                  <a:ext uri="{0D108BD9-81ED-4DB2-BD59-A6C34878D82A}">
                    <a16:rowId xmlns:a16="http://schemas.microsoft.com/office/drawing/2014/main" val="3087769802"/>
                  </a:ext>
                </a:extLst>
              </a:tr>
              <a:tr h="441164">
                <a:tc>
                  <a:txBody>
                    <a:bodyPr/>
                    <a:lstStyle/>
                    <a:p>
                      <a:pPr algn="ctr"/>
                      <a:r>
                        <a:rPr lang="en-IN" dirty="0"/>
                        <a:t>DBSCAN</a:t>
                      </a:r>
                    </a:p>
                  </a:txBody>
                  <a:tcPr/>
                </a:tc>
                <a:tc>
                  <a:txBody>
                    <a:bodyPr/>
                    <a:lstStyle/>
                    <a:p>
                      <a:pPr algn="ctr"/>
                      <a:r>
                        <a:rPr lang="en-IN" dirty="0"/>
                        <a:t>0.3999</a:t>
                      </a:r>
                    </a:p>
                  </a:txBody>
                  <a:tcPr/>
                </a:tc>
                <a:extLst>
                  <a:ext uri="{0D108BD9-81ED-4DB2-BD59-A6C34878D82A}">
                    <a16:rowId xmlns:a16="http://schemas.microsoft.com/office/drawing/2014/main" val="993901264"/>
                  </a:ext>
                </a:extLst>
              </a:tr>
            </a:tbl>
          </a:graphicData>
        </a:graphic>
      </p:graphicFrame>
    </p:spTree>
    <p:extLst>
      <p:ext uri="{BB962C8B-B14F-4D97-AF65-F5344CB8AC3E}">
        <p14:creationId xmlns:p14="http://schemas.microsoft.com/office/powerpoint/2010/main" val="4091941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97D35-5588-4B90-8131-597AC48AAA83}"/>
              </a:ext>
            </a:extLst>
          </p:cNvPr>
          <p:cNvSpPr>
            <a:spLocks noGrp="1"/>
          </p:cNvSpPr>
          <p:nvPr>
            <p:ph type="title"/>
          </p:nvPr>
        </p:nvSpPr>
        <p:spPr>
          <a:xfrm>
            <a:off x="685801" y="609600"/>
            <a:ext cx="10131425" cy="942363"/>
          </a:xfrm>
        </p:spPr>
        <p:txBody>
          <a:bodyPr>
            <a:normAutofit/>
          </a:bodyPr>
          <a:lstStyle/>
          <a:p>
            <a:pPr marL="457200" indent="-457200">
              <a:buFont typeface="Wingdings" panose="05000000000000000000" pitchFamily="2" charset="2"/>
              <a:buChar char="q"/>
            </a:pPr>
            <a:r>
              <a:rPr lang="en-IN" sz="2400" dirty="0"/>
              <a:t>Clusters made by using kmeans algorithm</a:t>
            </a:r>
          </a:p>
        </p:txBody>
      </p:sp>
      <p:sp>
        <p:nvSpPr>
          <p:cNvPr id="8" name="TextBox 7">
            <a:extLst>
              <a:ext uri="{FF2B5EF4-FFF2-40B4-BE49-F238E27FC236}">
                <a16:creationId xmlns:a16="http://schemas.microsoft.com/office/drawing/2014/main" id="{F35C2A1F-CC6B-4222-95E8-11820DA269BA}"/>
              </a:ext>
            </a:extLst>
          </p:cNvPr>
          <p:cNvSpPr txBox="1"/>
          <p:nvPr/>
        </p:nvSpPr>
        <p:spPr>
          <a:xfrm>
            <a:off x="822121" y="1929468"/>
            <a:ext cx="5335398" cy="3145871"/>
          </a:xfrm>
          <a:prstGeom prst="rect">
            <a:avLst/>
          </a:prstGeom>
          <a:noFill/>
        </p:spPr>
        <p:txBody>
          <a:bodyPr wrap="square" rtlCol="0">
            <a:spAutoFit/>
          </a:bodyPr>
          <a:lstStyle/>
          <a:p>
            <a:endParaRPr lang="en-IN" dirty="0"/>
          </a:p>
        </p:txBody>
      </p:sp>
      <p:pic>
        <p:nvPicPr>
          <p:cNvPr id="10" name="Picture 9">
            <a:extLst>
              <a:ext uri="{FF2B5EF4-FFF2-40B4-BE49-F238E27FC236}">
                <a16:creationId xmlns:a16="http://schemas.microsoft.com/office/drawing/2014/main" id="{C2150CED-5410-463D-9AC4-39E615605585}"/>
              </a:ext>
            </a:extLst>
          </p:cNvPr>
          <p:cNvPicPr>
            <a:picLocks noChangeAspect="1"/>
          </p:cNvPicPr>
          <p:nvPr/>
        </p:nvPicPr>
        <p:blipFill>
          <a:blip r:embed="rId2"/>
          <a:stretch>
            <a:fillRect/>
          </a:stretch>
        </p:blipFill>
        <p:spPr>
          <a:xfrm>
            <a:off x="685801" y="1790834"/>
            <a:ext cx="5192785" cy="2149026"/>
          </a:xfrm>
          <a:prstGeom prst="rect">
            <a:avLst/>
          </a:prstGeom>
        </p:spPr>
      </p:pic>
      <p:pic>
        <p:nvPicPr>
          <p:cNvPr id="12" name="Picture 11">
            <a:extLst>
              <a:ext uri="{FF2B5EF4-FFF2-40B4-BE49-F238E27FC236}">
                <a16:creationId xmlns:a16="http://schemas.microsoft.com/office/drawing/2014/main" id="{A5F91EAB-A598-458B-A8B5-62434284ED5A}"/>
              </a:ext>
            </a:extLst>
          </p:cNvPr>
          <p:cNvPicPr>
            <a:picLocks noChangeAspect="1"/>
          </p:cNvPicPr>
          <p:nvPr/>
        </p:nvPicPr>
        <p:blipFill>
          <a:blip r:embed="rId3"/>
          <a:stretch>
            <a:fillRect/>
          </a:stretch>
        </p:blipFill>
        <p:spPr>
          <a:xfrm>
            <a:off x="6313416" y="1790834"/>
            <a:ext cx="5422782" cy="2149026"/>
          </a:xfrm>
          <a:prstGeom prst="rect">
            <a:avLst/>
          </a:prstGeom>
        </p:spPr>
      </p:pic>
      <p:pic>
        <p:nvPicPr>
          <p:cNvPr id="14" name="Picture 13">
            <a:extLst>
              <a:ext uri="{FF2B5EF4-FFF2-40B4-BE49-F238E27FC236}">
                <a16:creationId xmlns:a16="http://schemas.microsoft.com/office/drawing/2014/main" id="{97FF855D-DCCA-4728-B803-6B1F66F33883}"/>
              </a:ext>
            </a:extLst>
          </p:cNvPr>
          <p:cNvPicPr>
            <a:picLocks noChangeAspect="1"/>
          </p:cNvPicPr>
          <p:nvPr/>
        </p:nvPicPr>
        <p:blipFill>
          <a:blip r:embed="rId4"/>
          <a:stretch>
            <a:fillRect/>
          </a:stretch>
        </p:blipFill>
        <p:spPr>
          <a:xfrm>
            <a:off x="685801" y="4198190"/>
            <a:ext cx="5261993" cy="2179509"/>
          </a:xfrm>
          <a:prstGeom prst="rect">
            <a:avLst/>
          </a:prstGeom>
        </p:spPr>
      </p:pic>
      <p:pic>
        <p:nvPicPr>
          <p:cNvPr id="16" name="Picture 15">
            <a:extLst>
              <a:ext uri="{FF2B5EF4-FFF2-40B4-BE49-F238E27FC236}">
                <a16:creationId xmlns:a16="http://schemas.microsoft.com/office/drawing/2014/main" id="{2003EA77-BFC4-4713-8199-3A785C031A27}"/>
              </a:ext>
            </a:extLst>
          </p:cNvPr>
          <p:cNvPicPr>
            <a:picLocks noChangeAspect="1"/>
          </p:cNvPicPr>
          <p:nvPr/>
        </p:nvPicPr>
        <p:blipFill>
          <a:blip r:embed="rId5"/>
          <a:stretch>
            <a:fillRect/>
          </a:stretch>
        </p:blipFill>
        <p:spPr>
          <a:xfrm>
            <a:off x="6313416" y="4178731"/>
            <a:ext cx="5422782" cy="2198968"/>
          </a:xfrm>
          <a:prstGeom prst="rect">
            <a:avLst/>
          </a:prstGeom>
        </p:spPr>
      </p:pic>
    </p:spTree>
    <p:extLst>
      <p:ext uri="{BB962C8B-B14F-4D97-AF65-F5344CB8AC3E}">
        <p14:creationId xmlns:p14="http://schemas.microsoft.com/office/powerpoint/2010/main" val="622455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86FFD-74C0-4097-89E6-19416211ECAD}"/>
              </a:ext>
            </a:extLst>
          </p:cNvPr>
          <p:cNvSpPr>
            <a:spLocks noGrp="1"/>
          </p:cNvSpPr>
          <p:nvPr>
            <p:ph type="title"/>
          </p:nvPr>
        </p:nvSpPr>
        <p:spPr>
          <a:xfrm>
            <a:off x="685801" y="466989"/>
            <a:ext cx="10131425" cy="1017864"/>
          </a:xfrm>
        </p:spPr>
        <p:txBody>
          <a:bodyPr>
            <a:normAutofit/>
          </a:bodyPr>
          <a:lstStyle/>
          <a:p>
            <a:pPr marL="457200" indent="-457200">
              <a:buFont typeface="Wingdings" panose="05000000000000000000" pitchFamily="2" charset="2"/>
              <a:buChar char="q"/>
            </a:pPr>
            <a:r>
              <a:rPr lang="en-IN" sz="2800" dirty="0"/>
              <a:t>Overall Insights and information</a:t>
            </a:r>
          </a:p>
        </p:txBody>
      </p:sp>
      <p:sp>
        <p:nvSpPr>
          <p:cNvPr id="3" name="Content Placeholder 2">
            <a:extLst>
              <a:ext uri="{FF2B5EF4-FFF2-40B4-BE49-F238E27FC236}">
                <a16:creationId xmlns:a16="http://schemas.microsoft.com/office/drawing/2014/main" id="{6C692CE6-391C-4820-B40E-05D03C0B1B77}"/>
              </a:ext>
            </a:extLst>
          </p:cNvPr>
          <p:cNvSpPr>
            <a:spLocks noGrp="1"/>
          </p:cNvSpPr>
          <p:nvPr>
            <p:ph idx="1"/>
          </p:nvPr>
        </p:nvSpPr>
        <p:spPr>
          <a:xfrm>
            <a:off x="685800" y="1756173"/>
            <a:ext cx="10131425" cy="3649133"/>
          </a:xfrm>
        </p:spPr>
        <p:txBody>
          <a:bodyPr/>
          <a:lstStyle/>
          <a:p>
            <a:pPr algn="just">
              <a:lnSpc>
                <a:spcPct val="150000"/>
              </a:lnSpc>
              <a:buFont typeface="Wingdings" panose="05000000000000000000" pitchFamily="2" charset="2"/>
              <a:buChar char="Ø"/>
            </a:pPr>
            <a:r>
              <a:rPr lang="en-US" b="0" i="0" dirty="0">
                <a:effectLst/>
                <a:latin typeface="system-ui"/>
              </a:rPr>
              <a:t>Cluster 0: Focus on budget-friendly promotions and loyalty programs to encourage higher spending.</a:t>
            </a:r>
          </a:p>
          <a:p>
            <a:pPr algn="just">
              <a:lnSpc>
                <a:spcPct val="150000"/>
              </a:lnSpc>
              <a:buFont typeface="Wingdings" panose="05000000000000000000" pitchFamily="2" charset="2"/>
              <a:buChar char="Ø"/>
            </a:pPr>
            <a:r>
              <a:rPr lang="en-US" b="0" i="0" dirty="0">
                <a:effectLst/>
                <a:latin typeface="system-ui"/>
              </a:rPr>
              <a:t>Cluster 1: Offer age-appropriate products and services, considering their slightly older demographic.</a:t>
            </a:r>
          </a:p>
          <a:p>
            <a:pPr algn="just">
              <a:lnSpc>
                <a:spcPct val="150000"/>
              </a:lnSpc>
              <a:buFont typeface="Wingdings" panose="05000000000000000000" pitchFamily="2" charset="2"/>
              <a:buChar char="Ø"/>
            </a:pPr>
            <a:r>
              <a:rPr lang="en-US" b="0" i="0" dirty="0">
                <a:effectLst/>
                <a:latin typeface="system-ui"/>
              </a:rPr>
              <a:t>Cluster 2: Tailor premium and exclusive offers to maintain engagement and maximize their high spending potential.</a:t>
            </a:r>
          </a:p>
          <a:p>
            <a:pPr algn="just">
              <a:lnSpc>
                <a:spcPct val="150000"/>
              </a:lnSpc>
              <a:buFont typeface="Wingdings" panose="05000000000000000000" pitchFamily="2" charset="2"/>
              <a:buChar char="Ø"/>
            </a:pPr>
            <a:r>
              <a:rPr lang="en-US" b="0" i="0" dirty="0">
                <a:effectLst/>
                <a:latin typeface="system-ui"/>
              </a:rPr>
              <a:t>Cluster 3: Enhance personalized experiences and high-end product offerings to match their affluent lifestyle and preferences.</a:t>
            </a:r>
          </a:p>
          <a:p>
            <a:endParaRPr lang="en-IN" dirty="0"/>
          </a:p>
        </p:txBody>
      </p:sp>
    </p:spTree>
    <p:extLst>
      <p:ext uri="{BB962C8B-B14F-4D97-AF65-F5344CB8AC3E}">
        <p14:creationId xmlns:p14="http://schemas.microsoft.com/office/powerpoint/2010/main" val="3011704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59F97-C164-42DD-8A6A-8B481D112F73}"/>
              </a:ext>
            </a:extLst>
          </p:cNvPr>
          <p:cNvSpPr>
            <a:spLocks noGrp="1"/>
          </p:cNvSpPr>
          <p:nvPr>
            <p:ph type="title"/>
          </p:nvPr>
        </p:nvSpPr>
        <p:spPr>
          <a:xfrm>
            <a:off x="685800" y="374710"/>
            <a:ext cx="10131425" cy="2343324"/>
          </a:xfrm>
        </p:spPr>
        <p:txBody>
          <a:bodyPr anchor="t">
            <a:noAutofit/>
          </a:bodyPr>
          <a:lstStyle/>
          <a:p>
            <a:pPr marL="457200" indent="-457200">
              <a:lnSpc>
                <a:spcPct val="150000"/>
              </a:lnSpc>
              <a:buFont typeface="Wingdings" panose="05000000000000000000" pitchFamily="2" charset="2"/>
              <a:buChar char="q"/>
            </a:pPr>
            <a:r>
              <a:rPr lang="en-IN" sz="2400" dirty="0"/>
              <a:t>Model Building for classification</a:t>
            </a:r>
            <a:br>
              <a:rPr lang="en-IN" sz="2800" dirty="0"/>
            </a:br>
            <a:r>
              <a:rPr lang="en-IN" sz="1800" dirty="0"/>
              <a:t>1. used different classification models like logistic regression, Decision tree,   </a:t>
            </a:r>
            <a:br>
              <a:rPr lang="en-IN" sz="1800" dirty="0"/>
            </a:br>
            <a:r>
              <a:rPr lang="en-IN" sz="1800" dirty="0"/>
              <a:t>     random forest, support vector machine, knn, naïve bayes.</a:t>
            </a:r>
            <a:br>
              <a:rPr lang="en-IN" sz="1800" dirty="0"/>
            </a:br>
            <a:r>
              <a:rPr lang="en-IN" sz="1800" dirty="0"/>
              <a:t>2. selected the best performing model based on different evaluation metrics like                 accuracy, precision, recall, f1 score.</a:t>
            </a:r>
            <a:br>
              <a:rPr lang="en-IN" sz="2800" dirty="0"/>
            </a:br>
            <a:r>
              <a:rPr lang="en-IN" sz="2800" dirty="0"/>
              <a:t>	</a:t>
            </a:r>
            <a:br>
              <a:rPr lang="en-IN" sz="2800" dirty="0"/>
            </a:br>
            <a:r>
              <a:rPr lang="en-IN" sz="2800" dirty="0"/>
              <a:t>	</a:t>
            </a:r>
            <a:br>
              <a:rPr lang="en-IN" sz="2800" dirty="0"/>
            </a:br>
            <a:endParaRPr lang="en-IN" sz="2800" dirty="0"/>
          </a:p>
        </p:txBody>
      </p:sp>
      <p:graphicFrame>
        <p:nvGraphicFramePr>
          <p:cNvPr id="4" name="Table 4">
            <a:extLst>
              <a:ext uri="{FF2B5EF4-FFF2-40B4-BE49-F238E27FC236}">
                <a16:creationId xmlns:a16="http://schemas.microsoft.com/office/drawing/2014/main" id="{46879F15-ED75-49FF-B1FE-C4F75566026E}"/>
              </a:ext>
            </a:extLst>
          </p:cNvPr>
          <p:cNvGraphicFramePr>
            <a:graphicFrameLocks noGrp="1"/>
          </p:cNvGraphicFramePr>
          <p:nvPr>
            <p:ph idx="1"/>
            <p:extLst>
              <p:ext uri="{D42A27DB-BD31-4B8C-83A1-F6EECF244321}">
                <p14:modId xmlns:p14="http://schemas.microsoft.com/office/powerpoint/2010/main" val="2475445635"/>
              </p:ext>
            </p:extLst>
          </p:nvPr>
        </p:nvGraphicFramePr>
        <p:xfrm>
          <a:off x="2462518" y="2842027"/>
          <a:ext cx="7266964" cy="2595880"/>
        </p:xfrm>
        <a:graphic>
          <a:graphicData uri="http://schemas.openxmlformats.org/drawingml/2006/table">
            <a:tbl>
              <a:tblPr firstRow="1" bandRow="1">
                <a:tableStyleId>{5C22544A-7EE6-4342-B048-85BDC9FD1C3A}</a:tableStyleId>
              </a:tblPr>
              <a:tblGrid>
                <a:gridCol w="2653018">
                  <a:extLst>
                    <a:ext uri="{9D8B030D-6E8A-4147-A177-3AD203B41FA5}">
                      <a16:colId xmlns:a16="http://schemas.microsoft.com/office/drawing/2014/main" val="1730155711"/>
                    </a:ext>
                  </a:extLst>
                </a:gridCol>
                <a:gridCol w="1149292">
                  <a:extLst>
                    <a:ext uri="{9D8B030D-6E8A-4147-A177-3AD203B41FA5}">
                      <a16:colId xmlns:a16="http://schemas.microsoft.com/office/drawing/2014/main" val="804396777"/>
                    </a:ext>
                  </a:extLst>
                </a:gridCol>
                <a:gridCol w="1132514">
                  <a:extLst>
                    <a:ext uri="{9D8B030D-6E8A-4147-A177-3AD203B41FA5}">
                      <a16:colId xmlns:a16="http://schemas.microsoft.com/office/drawing/2014/main" val="727528765"/>
                    </a:ext>
                  </a:extLst>
                </a:gridCol>
                <a:gridCol w="1065402">
                  <a:extLst>
                    <a:ext uri="{9D8B030D-6E8A-4147-A177-3AD203B41FA5}">
                      <a16:colId xmlns:a16="http://schemas.microsoft.com/office/drawing/2014/main" val="121266764"/>
                    </a:ext>
                  </a:extLst>
                </a:gridCol>
                <a:gridCol w="1266738">
                  <a:extLst>
                    <a:ext uri="{9D8B030D-6E8A-4147-A177-3AD203B41FA5}">
                      <a16:colId xmlns:a16="http://schemas.microsoft.com/office/drawing/2014/main" val="3648313190"/>
                    </a:ext>
                  </a:extLst>
                </a:gridCol>
              </a:tblGrid>
              <a:tr h="370840">
                <a:tc>
                  <a:txBody>
                    <a:bodyPr/>
                    <a:lstStyle/>
                    <a:p>
                      <a:pPr algn="ctr"/>
                      <a:r>
                        <a:rPr lang="en-IN" dirty="0"/>
                        <a:t>Model</a:t>
                      </a:r>
                    </a:p>
                  </a:txBody>
                  <a:tcPr/>
                </a:tc>
                <a:tc>
                  <a:txBody>
                    <a:bodyPr/>
                    <a:lstStyle/>
                    <a:p>
                      <a:pPr algn="ctr"/>
                      <a:r>
                        <a:rPr lang="en-IN" dirty="0"/>
                        <a:t>Accuracy</a:t>
                      </a:r>
                    </a:p>
                  </a:txBody>
                  <a:tcPr/>
                </a:tc>
                <a:tc>
                  <a:txBody>
                    <a:bodyPr/>
                    <a:lstStyle/>
                    <a:p>
                      <a:pPr algn="ctr"/>
                      <a:r>
                        <a:rPr lang="en-IN" dirty="0"/>
                        <a:t>Recall</a:t>
                      </a:r>
                    </a:p>
                  </a:txBody>
                  <a:tcPr/>
                </a:tc>
                <a:tc>
                  <a:txBody>
                    <a:bodyPr/>
                    <a:lstStyle/>
                    <a:p>
                      <a:pPr algn="ctr"/>
                      <a:r>
                        <a:rPr lang="en-IN" dirty="0"/>
                        <a:t>Precision</a:t>
                      </a:r>
                    </a:p>
                  </a:txBody>
                  <a:tcPr/>
                </a:tc>
                <a:tc>
                  <a:txBody>
                    <a:bodyPr/>
                    <a:lstStyle/>
                    <a:p>
                      <a:pPr algn="ctr"/>
                      <a:r>
                        <a:rPr lang="en-IN" dirty="0"/>
                        <a:t>F1 score</a:t>
                      </a:r>
                    </a:p>
                  </a:txBody>
                  <a:tcPr/>
                </a:tc>
                <a:extLst>
                  <a:ext uri="{0D108BD9-81ED-4DB2-BD59-A6C34878D82A}">
                    <a16:rowId xmlns:a16="http://schemas.microsoft.com/office/drawing/2014/main" val="3879768210"/>
                  </a:ext>
                </a:extLst>
              </a:tr>
              <a:tr h="370840">
                <a:tc>
                  <a:txBody>
                    <a:bodyPr/>
                    <a:lstStyle/>
                    <a:p>
                      <a:pPr algn="ctr"/>
                      <a:r>
                        <a:rPr lang="en-IN" dirty="0"/>
                        <a:t>Logistic Regression</a:t>
                      </a:r>
                    </a:p>
                  </a:txBody>
                  <a:tcPr/>
                </a:tc>
                <a:tc>
                  <a:txBody>
                    <a:bodyPr/>
                    <a:lstStyle/>
                    <a:p>
                      <a:pPr algn="ctr"/>
                      <a:r>
                        <a:rPr lang="en-IN" dirty="0"/>
                        <a:t>0.5436</a:t>
                      </a:r>
                    </a:p>
                  </a:txBody>
                  <a:tcPr/>
                </a:tc>
                <a:tc>
                  <a:txBody>
                    <a:bodyPr/>
                    <a:lstStyle/>
                    <a:p>
                      <a:pPr algn="ctr"/>
                      <a:r>
                        <a:rPr lang="en-IN" dirty="0"/>
                        <a:t>0.5436</a:t>
                      </a:r>
                    </a:p>
                  </a:txBody>
                  <a:tcPr/>
                </a:tc>
                <a:tc>
                  <a:txBody>
                    <a:bodyPr/>
                    <a:lstStyle/>
                    <a:p>
                      <a:pPr algn="ctr"/>
                      <a:r>
                        <a:rPr lang="en-IN" dirty="0"/>
                        <a:t>0.5581</a:t>
                      </a:r>
                    </a:p>
                  </a:txBody>
                  <a:tcPr/>
                </a:tc>
                <a:tc>
                  <a:txBody>
                    <a:bodyPr/>
                    <a:lstStyle/>
                    <a:p>
                      <a:pPr algn="ctr"/>
                      <a:r>
                        <a:rPr lang="en-IN" dirty="0"/>
                        <a:t>0.5371</a:t>
                      </a:r>
                    </a:p>
                  </a:txBody>
                  <a:tcPr/>
                </a:tc>
                <a:extLst>
                  <a:ext uri="{0D108BD9-81ED-4DB2-BD59-A6C34878D82A}">
                    <a16:rowId xmlns:a16="http://schemas.microsoft.com/office/drawing/2014/main" val="1904380634"/>
                  </a:ext>
                </a:extLst>
              </a:tr>
              <a:tr h="370840">
                <a:tc>
                  <a:txBody>
                    <a:bodyPr/>
                    <a:lstStyle/>
                    <a:p>
                      <a:pPr algn="ctr"/>
                      <a:r>
                        <a:rPr lang="en-IN" dirty="0"/>
                        <a:t>Decision Tree</a:t>
                      </a:r>
                    </a:p>
                  </a:txBody>
                  <a:tcPr/>
                </a:tc>
                <a:tc>
                  <a:txBody>
                    <a:bodyPr/>
                    <a:lstStyle/>
                    <a:p>
                      <a:pPr algn="ctr"/>
                      <a:r>
                        <a:rPr lang="en-IN" dirty="0"/>
                        <a:t>0.9620</a:t>
                      </a:r>
                    </a:p>
                  </a:txBody>
                  <a:tcPr/>
                </a:tc>
                <a:tc>
                  <a:txBody>
                    <a:bodyPr/>
                    <a:lstStyle/>
                    <a:p>
                      <a:pPr algn="ctr"/>
                      <a:r>
                        <a:rPr lang="en-IN" dirty="0"/>
                        <a:t>0.9620</a:t>
                      </a:r>
                    </a:p>
                  </a:txBody>
                  <a:tcPr/>
                </a:tc>
                <a:tc>
                  <a:txBody>
                    <a:bodyPr/>
                    <a:lstStyle/>
                    <a:p>
                      <a:pPr algn="ctr"/>
                      <a:r>
                        <a:rPr lang="en-IN" dirty="0"/>
                        <a:t>0.9630</a:t>
                      </a:r>
                    </a:p>
                  </a:txBody>
                  <a:tcPr/>
                </a:tc>
                <a:tc>
                  <a:txBody>
                    <a:bodyPr/>
                    <a:lstStyle/>
                    <a:p>
                      <a:pPr algn="ctr"/>
                      <a:r>
                        <a:rPr lang="en-IN" dirty="0"/>
                        <a:t>0.9618</a:t>
                      </a:r>
                    </a:p>
                  </a:txBody>
                  <a:tcPr/>
                </a:tc>
                <a:extLst>
                  <a:ext uri="{0D108BD9-81ED-4DB2-BD59-A6C34878D82A}">
                    <a16:rowId xmlns:a16="http://schemas.microsoft.com/office/drawing/2014/main" val="199053486"/>
                  </a:ext>
                </a:extLst>
              </a:tr>
              <a:tr h="370840">
                <a:tc>
                  <a:txBody>
                    <a:bodyPr/>
                    <a:lstStyle/>
                    <a:p>
                      <a:pPr algn="ctr"/>
                      <a:r>
                        <a:rPr lang="en-IN" dirty="0"/>
                        <a:t>Random Forest</a:t>
                      </a:r>
                    </a:p>
                  </a:txBody>
                  <a:tcPr/>
                </a:tc>
                <a:tc>
                  <a:txBody>
                    <a:bodyPr/>
                    <a:lstStyle/>
                    <a:p>
                      <a:pPr algn="ctr"/>
                      <a:r>
                        <a:rPr lang="en-IN" dirty="0"/>
                        <a:t>0.9754</a:t>
                      </a:r>
                    </a:p>
                  </a:txBody>
                  <a:tcPr/>
                </a:tc>
                <a:tc>
                  <a:txBody>
                    <a:bodyPr/>
                    <a:lstStyle/>
                    <a:p>
                      <a:pPr algn="ctr"/>
                      <a:r>
                        <a:rPr lang="en-IN" dirty="0"/>
                        <a:t>0.9754</a:t>
                      </a:r>
                    </a:p>
                  </a:txBody>
                  <a:tcPr/>
                </a:tc>
                <a:tc>
                  <a:txBody>
                    <a:bodyPr/>
                    <a:lstStyle/>
                    <a:p>
                      <a:pPr algn="ctr"/>
                      <a:r>
                        <a:rPr lang="en-IN" dirty="0"/>
                        <a:t>0.9754</a:t>
                      </a:r>
                    </a:p>
                  </a:txBody>
                  <a:tcPr/>
                </a:tc>
                <a:tc>
                  <a:txBody>
                    <a:bodyPr/>
                    <a:lstStyle/>
                    <a:p>
                      <a:pPr algn="ctr"/>
                      <a:r>
                        <a:rPr lang="en-IN" dirty="0"/>
                        <a:t>0.9754</a:t>
                      </a:r>
                    </a:p>
                  </a:txBody>
                  <a:tcPr/>
                </a:tc>
                <a:extLst>
                  <a:ext uri="{0D108BD9-81ED-4DB2-BD59-A6C34878D82A}">
                    <a16:rowId xmlns:a16="http://schemas.microsoft.com/office/drawing/2014/main" val="627838517"/>
                  </a:ext>
                </a:extLst>
              </a:tr>
              <a:tr h="370840">
                <a:tc>
                  <a:txBody>
                    <a:bodyPr/>
                    <a:lstStyle/>
                    <a:p>
                      <a:pPr algn="ctr"/>
                      <a:r>
                        <a:rPr lang="en-IN" dirty="0"/>
                        <a:t>Support Vector Machines</a:t>
                      </a:r>
                    </a:p>
                  </a:txBody>
                  <a:tcPr/>
                </a:tc>
                <a:tc>
                  <a:txBody>
                    <a:bodyPr/>
                    <a:lstStyle/>
                    <a:p>
                      <a:pPr algn="ctr"/>
                      <a:r>
                        <a:rPr lang="en-IN" dirty="0"/>
                        <a:t>0.4340</a:t>
                      </a:r>
                    </a:p>
                  </a:txBody>
                  <a:tcPr/>
                </a:tc>
                <a:tc>
                  <a:txBody>
                    <a:bodyPr/>
                    <a:lstStyle/>
                    <a:p>
                      <a:pPr algn="ctr"/>
                      <a:r>
                        <a:rPr lang="en-IN" dirty="0"/>
                        <a:t>0.4340</a:t>
                      </a:r>
                    </a:p>
                  </a:txBody>
                  <a:tcPr/>
                </a:tc>
                <a:tc>
                  <a:txBody>
                    <a:bodyPr/>
                    <a:lstStyle/>
                    <a:p>
                      <a:pPr algn="ctr"/>
                      <a:r>
                        <a:rPr lang="en-IN" dirty="0"/>
                        <a:t>0.2075</a:t>
                      </a:r>
                    </a:p>
                  </a:txBody>
                  <a:tcPr/>
                </a:tc>
                <a:tc>
                  <a:txBody>
                    <a:bodyPr/>
                    <a:lstStyle/>
                    <a:p>
                      <a:pPr algn="ctr"/>
                      <a:r>
                        <a:rPr lang="en-IN" dirty="0"/>
                        <a:t>0.2792</a:t>
                      </a:r>
                    </a:p>
                  </a:txBody>
                  <a:tcPr/>
                </a:tc>
                <a:extLst>
                  <a:ext uri="{0D108BD9-81ED-4DB2-BD59-A6C34878D82A}">
                    <a16:rowId xmlns:a16="http://schemas.microsoft.com/office/drawing/2014/main" val="3730819816"/>
                  </a:ext>
                </a:extLst>
              </a:tr>
              <a:tr h="370840">
                <a:tc>
                  <a:txBody>
                    <a:bodyPr/>
                    <a:lstStyle/>
                    <a:p>
                      <a:pPr algn="ctr"/>
                      <a:r>
                        <a:rPr lang="en-IN" dirty="0"/>
                        <a:t>K Nearest Neighbours</a:t>
                      </a:r>
                    </a:p>
                  </a:txBody>
                  <a:tcPr/>
                </a:tc>
                <a:tc>
                  <a:txBody>
                    <a:bodyPr/>
                    <a:lstStyle/>
                    <a:p>
                      <a:pPr algn="ctr"/>
                      <a:r>
                        <a:rPr lang="en-IN" dirty="0"/>
                        <a:t>0.5078</a:t>
                      </a:r>
                    </a:p>
                  </a:txBody>
                  <a:tcPr/>
                </a:tc>
                <a:tc>
                  <a:txBody>
                    <a:bodyPr/>
                    <a:lstStyle/>
                    <a:p>
                      <a:pPr algn="ctr"/>
                      <a:r>
                        <a:rPr lang="en-IN" dirty="0"/>
                        <a:t>0.5078</a:t>
                      </a:r>
                    </a:p>
                  </a:txBody>
                  <a:tcPr/>
                </a:tc>
                <a:tc>
                  <a:txBody>
                    <a:bodyPr/>
                    <a:lstStyle/>
                    <a:p>
                      <a:pPr algn="ctr"/>
                      <a:r>
                        <a:rPr lang="en-IN" dirty="0"/>
                        <a:t>0.5112</a:t>
                      </a:r>
                    </a:p>
                  </a:txBody>
                  <a:tcPr/>
                </a:tc>
                <a:tc>
                  <a:txBody>
                    <a:bodyPr/>
                    <a:lstStyle/>
                    <a:p>
                      <a:pPr algn="ctr"/>
                      <a:r>
                        <a:rPr lang="en-IN" dirty="0"/>
                        <a:t>0.5112</a:t>
                      </a:r>
                    </a:p>
                  </a:txBody>
                  <a:tcPr/>
                </a:tc>
                <a:extLst>
                  <a:ext uri="{0D108BD9-81ED-4DB2-BD59-A6C34878D82A}">
                    <a16:rowId xmlns:a16="http://schemas.microsoft.com/office/drawing/2014/main" val="2985391855"/>
                  </a:ext>
                </a:extLst>
              </a:tr>
              <a:tr h="370840">
                <a:tc>
                  <a:txBody>
                    <a:bodyPr/>
                    <a:lstStyle/>
                    <a:p>
                      <a:pPr algn="ctr"/>
                      <a:r>
                        <a:rPr lang="en-IN" dirty="0"/>
                        <a:t>Naïve Bayes</a:t>
                      </a:r>
                    </a:p>
                  </a:txBody>
                  <a:tcPr/>
                </a:tc>
                <a:tc>
                  <a:txBody>
                    <a:bodyPr/>
                    <a:lstStyle/>
                    <a:p>
                      <a:pPr algn="ctr"/>
                      <a:r>
                        <a:rPr lang="en-IN" dirty="0"/>
                        <a:t>0.9128</a:t>
                      </a:r>
                    </a:p>
                  </a:txBody>
                  <a:tcPr/>
                </a:tc>
                <a:tc>
                  <a:txBody>
                    <a:bodyPr/>
                    <a:lstStyle/>
                    <a:p>
                      <a:pPr algn="ctr"/>
                      <a:r>
                        <a:rPr lang="en-IN" dirty="0"/>
                        <a:t>0.9128</a:t>
                      </a:r>
                    </a:p>
                  </a:txBody>
                  <a:tcPr/>
                </a:tc>
                <a:tc>
                  <a:txBody>
                    <a:bodyPr/>
                    <a:lstStyle/>
                    <a:p>
                      <a:pPr algn="ctr"/>
                      <a:r>
                        <a:rPr lang="en-IN" dirty="0"/>
                        <a:t>0.9187</a:t>
                      </a:r>
                    </a:p>
                  </a:txBody>
                  <a:tcPr/>
                </a:tc>
                <a:tc>
                  <a:txBody>
                    <a:bodyPr/>
                    <a:lstStyle/>
                    <a:p>
                      <a:pPr algn="ctr"/>
                      <a:r>
                        <a:rPr lang="en-IN" dirty="0"/>
                        <a:t>0.9130</a:t>
                      </a:r>
                    </a:p>
                  </a:txBody>
                  <a:tcPr/>
                </a:tc>
                <a:extLst>
                  <a:ext uri="{0D108BD9-81ED-4DB2-BD59-A6C34878D82A}">
                    <a16:rowId xmlns:a16="http://schemas.microsoft.com/office/drawing/2014/main" val="2733609891"/>
                  </a:ext>
                </a:extLst>
              </a:tr>
            </a:tbl>
          </a:graphicData>
        </a:graphic>
      </p:graphicFrame>
      <p:sp>
        <p:nvSpPr>
          <p:cNvPr id="5" name="TextBox 4">
            <a:extLst>
              <a:ext uri="{FF2B5EF4-FFF2-40B4-BE49-F238E27FC236}">
                <a16:creationId xmlns:a16="http://schemas.microsoft.com/office/drawing/2014/main" id="{B75D9F84-0167-49EF-8B45-AE6B7198850D}"/>
              </a:ext>
            </a:extLst>
          </p:cNvPr>
          <p:cNvSpPr txBox="1"/>
          <p:nvPr/>
        </p:nvSpPr>
        <p:spPr>
          <a:xfrm>
            <a:off x="2136396" y="5971145"/>
            <a:ext cx="7919208" cy="646331"/>
          </a:xfrm>
          <a:prstGeom prst="rect">
            <a:avLst/>
          </a:prstGeom>
          <a:noFill/>
        </p:spPr>
        <p:txBody>
          <a:bodyPr wrap="square" rtlCol="0">
            <a:spAutoFit/>
          </a:bodyPr>
          <a:lstStyle/>
          <a:p>
            <a:r>
              <a:rPr lang="en-IN" dirty="0"/>
              <a:t>From the above observations the best performing model is Random Forest Model. So my final model is Random Forest for classification of the new customers.</a:t>
            </a:r>
          </a:p>
        </p:txBody>
      </p:sp>
    </p:spTree>
    <p:extLst>
      <p:ext uri="{BB962C8B-B14F-4D97-AF65-F5344CB8AC3E}">
        <p14:creationId xmlns:p14="http://schemas.microsoft.com/office/powerpoint/2010/main" val="3971747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A2C87-E0F4-4061-8545-8EBC5E4EC116}"/>
              </a:ext>
            </a:extLst>
          </p:cNvPr>
          <p:cNvSpPr>
            <a:spLocks noGrp="1"/>
          </p:cNvSpPr>
          <p:nvPr>
            <p:ph type="title"/>
          </p:nvPr>
        </p:nvSpPr>
        <p:spPr>
          <a:xfrm>
            <a:off x="685801" y="609600"/>
            <a:ext cx="10131425" cy="1537981"/>
          </a:xfrm>
        </p:spPr>
        <p:txBody>
          <a:bodyPr anchor="t">
            <a:normAutofit fontScale="90000"/>
          </a:bodyPr>
          <a:lstStyle/>
          <a:p>
            <a:pPr marL="342900" indent="-342900">
              <a:buFont typeface="Wingdings" panose="05000000000000000000" pitchFamily="2" charset="2"/>
              <a:buChar char="q"/>
            </a:pPr>
            <a:r>
              <a:rPr lang="en-IN" sz="2400" dirty="0"/>
              <a:t>Model deployment using streamlit</a:t>
            </a:r>
            <a:br>
              <a:rPr lang="en-IN" sz="2400" dirty="0"/>
            </a:br>
            <a:br>
              <a:rPr lang="en-IN" sz="2400" dirty="0"/>
            </a:br>
            <a:r>
              <a:rPr lang="en-IN" sz="2400" dirty="0"/>
              <a:t>ScreenShots</a:t>
            </a:r>
            <a:br>
              <a:rPr lang="en-IN" sz="2400" dirty="0"/>
            </a:br>
            <a:endParaRPr lang="en-IN" sz="2400" dirty="0"/>
          </a:p>
        </p:txBody>
      </p:sp>
      <p:pic>
        <p:nvPicPr>
          <p:cNvPr id="4" name="Picture 3">
            <a:extLst>
              <a:ext uri="{FF2B5EF4-FFF2-40B4-BE49-F238E27FC236}">
                <a16:creationId xmlns:a16="http://schemas.microsoft.com/office/drawing/2014/main" id="{6D7B738E-42CC-46DC-B457-E8A9A8FF791A}"/>
              </a:ext>
            </a:extLst>
          </p:cNvPr>
          <p:cNvPicPr>
            <a:picLocks noChangeAspect="1"/>
          </p:cNvPicPr>
          <p:nvPr/>
        </p:nvPicPr>
        <p:blipFill>
          <a:blip r:embed="rId2"/>
          <a:stretch>
            <a:fillRect/>
          </a:stretch>
        </p:blipFill>
        <p:spPr>
          <a:xfrm>
            <a:off x="1728831" y="1758193"/>
            <a:ext cx="8734337" cy="4530055"/>
          </a:xfrm>
          <a:prstGeom prst="rect">
            <a:avLst/>
          </a:prstGeom>
        </p:spPr>
      </p:pic>
    </p:spTree>
    <p:extLst>
      <p:ext uri="{BB962C8B-B14F-4D97-AF65-F5344CB8AC3E}">
        <p14:creationId xmlns:p14="http://schemas.microsoft.com/office/powerpoint/2010/main" val="1290878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B6C69A1-372D-4E85-B80A-E51742287326}"/>
              </a:ext>
            </a:extLst>
          </p:cNvPr>
          <p:cNvSpPr>
            <a:spLocks noGrp="1"/>
          </p:cNvSpPr>
          <p:nvPr>
            <p:ph type="title"/>
          </p:nvPr>
        </p:nvSpPr>
        <p:spPr/>
        <p:txBody>
          <a:bodyPr/>
          <a:lstStyle/>
          <a:p>
            <a:r>
              <a:rPr lang="en-IN" dirty="0"/>
              <a:t>Objectives</a:t>
            </a:r>
          </a:p>
        </p:txBody>
      </p:sp>
      <p:sp>
        <p:nvSpPr>
          <p:cNvPr id="9" name="Content Placeholder 8">
            <a:extLst>
              <a:ext uri="{FF2B5EF4-FFF2-40B4-BE49-F238E27FC236}">
                <a16:creationId xmlns:a16="http://schemas.microsoft.com/office/drawing/2014/main" id="{A785E90B-F1D8-4B12-95B7-A416C6E66472}"/>
              </a:ext>
            </a:extLst>
          </p:cNvPr>
          <p:cNvSpPr>
            <a:spLocks noGrp="1"/>
          </p:cNvSpPr>
          <p:nvPr>
            <p:ph idx="1"/>
          </p:nvPr>
        </p:nvSpPr>
        <p:spPr>
          <a:xfrm>
            <a:off x="685801" y="1865063"/>
            <a:ext cx="10131425" cy="3535073"/>
          </a:xfrm>
        </p:spPr>
        <p:txBody>
          <a:bodyPr/>
          <a:lstStyle/>
          <a:p>
            <a:pPr>
              <a:lnSpc>
                <a:spcPct val="150000"/>
              </a:lnSpc>
              <a:buFont typeface="Wingdings" panose="05000000000000000000" pitchFamily="2" charset="2"/>
              <a:buChar char="Ø"/>
            </a:pPr>
            <a:r>
              <a:rPr lang="en-US" dirty="0"/>
              <a:t>To categorize customers into distinct segments or clusters based on their personalities, behaviors, preferences, and purchasing patterns.</a:t>
            </a:r>
          </a:p>
          <a:p>
            <a:pPr>
              <a:lnSpc>
                <a:spcPct val="150000"/>
              </a:lnSpc>
              <a:buFont typeface="Wingdings" panose="05000000000000000000" pitchFamily="2" charset="2"/>
              <a:buChar char="Ø"/>
            </a:pPr>
            <a:r>
              <a:rPr lang="en-US" dirty="0"/>
              <a:t>To understand the underlying motivations and preferences of different customer personalities to personalize interactions, products, and services, thereby improving overall customer satisfaction and loyalty.</a:t>
            </a:r>
          </a:p>
          <a:p>
            <a:pPr>
              <a:lnSpc>
                <a:spcPct val="150000"/>
              </a:lnSpc>
              <a:buFont typeface="Wingdings" panose="05000000000000000000" pitchFamily="2" charset="2"/>
              <a:buChar char="Ø"/>
            </a:pPr>
            <a:r>
              <a:rPr lang="en-US" dirty="0"/>
              <a:t>To predict the new customer’s segment or cluster based on their  data in order to recommend  the product based on the related cluster of the customer.</a:t>
            </a:r>
            <a:endParaRPr lang="en-IN" dirty="0"/>
          </a:p>
        </p:txBody>
      </p:sp>
      <p:sp>
        <p:nvSpPr>
          <p:cNvPr id="10" name="Rectangle 1">
            <a:extLst>
              <a:ext uri="{FF2B5EF4-FFF2-40B4-BE49-F238E27FC236}">
                <a16:creationId xmlns:a16="http://schemas.microsoft.com/office/drawing/2014/main" id="{C7053F25-FE85-47B0-95BD-61D7DB770E7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To categorize customers into distinct segments based on their personalities, behaviors, preferences, and purchasing patterns. This helps in tailoring marketing strategies to each segment effectively.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2689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4D8CBA-7D82-4FEE-8912-614C516B7F56}"/>
              </a:ext>
            </a:extLst>
          </p:cNvPr>
          <p:cNvPicPr>
            <a:picLocks noChangeAspect="1"/>
          </p:cNvPicPr>
          <p:nvPr/>
        </p:nvPicPr>
        <p:blipFill>
          <a:blip r:embed="rId2"/>
          <a:stretch>
            <a:fillRect/>
          </a:stretch>
        </p:blipFill>
        <p:spPr>
          <a:xfrm>
            <a:off x="1817614" y="1134611"/>
            <a:ext cx="8556771" cy="4588778"/>
          </a:xfrm>
          <a:prstGeom prst="rect">
            <a:avLst/>
          </a:prstGeom>
        </p:spPr>
      </p:pic>
    </p:spTree>
    <p:extLst>
      <p:ext uri="{BB962C8B-B14F-4D97-AF65-F5344CB8AC3E}">
        <p14:creationId xmlns:p14="http://schemas.microsoft.com/office/powerpoint/2010/main" val="1448407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1BA8AA-EDC3-42D8-BB34-B03ECB8DA6C1}"/>
              </a:ext>
            </a:extLst>
          </p:cNvPr>
          <p:cNvPicPr>
            <a:picLocks noChangeAspect="1"/>
          </p:cNvPicPr>
          <p:nvPr/>
        </p:nvPicPr>
        <p:blipFill>
          <a:blip r:embed="rId2"/>
          <a:stretch>
            <a:fillRect/>
          </a:stretch>
        </p:blipFill>
        <p:spPr>
          <a:xfrm>
            <a:off x="1729530" y="1122027"/>
            <a:ext cx="8732940" cy="4597167"/>
          </a:xfrm>
          <a:prstGeom prst="rect">
            <a:avLst/>
          </a:prstGeom>
        </p:spPr>
      </p:pic>
    </p:spTree>
    <p:extLst>
      <p:ext uri="{BB962C8B-B14F-4D97-AF65-F5344CB8AC3E}">
        <p14:creationId xmlns:p14="http://schemas.microsoft.com/office/powerpoint/2010/main" val="865703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653694-FB05-4186-BF26-4907CB4476BD}"/>
              </a:ext>
            </a:extLst>
          </p:cNvPr>
          <p:cNvPicPr>
            <a:picLocks noChangeAspect="1"/>
          </p:cNvPicPr>
          <p:nvPr/>
        </p:nvPicPr>
        <p:blipFill>
          <a:blip r:embed="rId2"/>
          <a:stretch>
            <a:fillRect/>
          </a:stretch>
        </p:blipFill>
        <p:spPr>
          <a:xfrm>
            <a:off x="1729530" y="1147194"/>
            <a:ext cx="8732939" cy="4546834"/>
          </a:xfrm>
          <a:prstGeom prst="rect">
            <a:avLst/>
          </a:prstGeom>
        </p:spPr>
      </p:pic>
    </p:spTree>
    <p:extLst>
      <p:ext uri="{BB962C8B-B14F-4D97-AF65-F5344CB8AC3E}">
        <p14:creationId xmlns:p14="http://schemas.microsoft.com/office/powerpoint/2010/main" val="292754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1C893-714F-4759-8EA9-DB9FA1FE95F4}"/>
              </a:ext>
            </a:extLst>
          </p:cNvPr>
          <p:cNvSpPr>
            <a:spLocks noGrp="1"/>
          </p:cNvSpPr>
          <p:nvPr>
            <p:ph type="title"/>
          </p:nvPr>
        </p:nvSpPr>
        <p:spPr>
          <a:xfrm>
            <a:off x="685801" y="164984"/>
            <a:ext cx="10131425" cy="1456267"/>
          </a:xfrm>
        </p:spPr>
        <p:txBody>
          <a:bodyPr>
            <a:normAutofit/>
          </a:bodyPr>
          <a:lstStyle/>
          <a:p>
            <a:pPr marL="342900" indent="-342900">
              <a:buFont typeface="Wingdings" panose="05000000000000000000" pitchFamily="2" charset="2"/>
              <a:buChar char="q"/>
            </a:pPr>
            <a:r>
              <a:rPr lang="en-IN" sz="2400" dirty="0"/>
              <a:t>Challenges faced during project</a:t>
            </a:r>
          </a:p>
        </p:txBody>
      </p:sp>
      <p:sp>
        <p:nvSpPr>
          <p:cNvPr id="3" name="Content Placeholder 2">
            <a:extLst>
              <a:ext uri="{FF2B5EF4-FFF2-40B4-BE49-F238E27FC236}">
                <a16:creationId xmlns:a16="http://schemas.microsoft.com/office/drawing/2014/main" id="{460D340F-CDD4-4D07-BB76-A6681B840517}"/>
              </a:ext>
            </a:extLst>
          </p:cNvPr>
          <p:cNvSpPr>
            <a:spLocks noGrp="1"/>
          </p:cNvSpPr>
          <p:nvPr>
            <p:ph idx="1"/>
          </p:nvPr>
        </p:nvSpPr>
        <p:spPr>
          <a:xfrm>
            <a:off x="685800" y="1747784"/>
            <a:ext cx="11075565" cy="4457073"/>
          </a:xfrm>
        </p:spPr>
        <p:txBody>
          <a:bodyPr anchor="t">
            <a:normAutofit/>
          </a:bodyPr>
          <a:lstStyle/>
          <a:p>
            <a:pPr algn="just">
              <a:lnSpc>
                <a:spcPct val="160000"/>
              </a:lnSpc>
              <a:buFont typeface="Wingdings" panose="05000000000000000000" pitchFamily="2" charset="2"/>
              <a:buChar char="Ø"/>
            </a:pPr>
            <a:r>
              <a:rPr lang="en-US" dirty="0"/>
              <a:t>The first challenge was the quality of the data. The data contained lots of outliers and also it was not normally distributed.</a:t>
            </a:r>
          </a:p>
          <a:p>
            <a:pPr algn="just">
              <a:lnSpc>
                <a:spcPct val="160000"/>
              </a:lnSpc>
              <a:buFont typeface="Wingdings" panose="05000000000000000000" pitchFamily="2" charset="2"/>
              <a:buChar char="Ø"/>
            </a:pPr>
            <a:r>
              <a:rPr lang="en-US" dirty="0"/>
              <a:t>While data transformation I needed to take care of  preserving the same information and insights.</a:t>
            </a:r>
          </a:p>
          <a:p>
            <a:pPr algn="just">
              <a:lnSpc>
                <a:spcPct val="160000"/>
              </a:lnSpc>
              <a:buFont typeface="Wingdings" panose="05000000000000000000" pitchFamily="2" charset="2"/>
              <a:buChar char="Ø"/>
            </a:pPr>
            <a:r>
              <a:rPr lang="en-US" dirty="0"/>
              <a:t>The second challenge was to scale the data since the data consisted categorical and date-time columns.</a:t>
            </a:r>
          </a:p>
          <a:p>
            <a:pPr algn="just">
              <a:lnSpc>
                <a:spcPct val="160000"/>
              </a:lnSpc>
              <a:buFont typeface="Wingdings" panose="05000000000000000000" pitchFamily="2" charset="2"/>
              <a:buChar char="Ø"/>
            </a:pPr>
            <a:r>
              <a:rPr lang="en-US" dirty="0"/>
              <a:t> The third challenge was to identify the target segments  to analyze the customer data. By examining their demographics, purchasing behavior, preferences, and other relevant information.</a:t>
            </a:r>
          </a:p>
          <a:p>
            <a:pPr algn="just">
              <a:lnSpc>
                <a:spcPct val="160000"/>
              </a:lnSpc>
              <a:buFont typeface="Wingdings" panose="05000000000000000000" pitchFamily="2" charset="2"/>
              <a:buChar char="Ø"/>
            </a:pPr>
            <a:r>
              <a:rPr lang="en-US" dirty="0"/>
              <a:t>Choosing the right clustering model was a challenging task because different clustering techniques interpreting different insights about the customers.</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412748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23B27-8AA0-44B5-BBD2-AADD977348AA}"/>
              </a:ext>
            </a:extLst>
          </p:cNvPr>
          <p:cNvSpPr>
            <a:spLocks noGrp="1"/>
          </p:cNvSpPr>
          <p:nvPr>
            <p:ph type="title"/>
          </p:nvPr>
        </p:nvSpPr>
        <p:spPr>
          <a:xfrm>
            <a:off x="2514600" y="2799631"/>
            <a:ext cx="7162800" cy="1258738"/>
          </a:xfrm>
        </p:spPr>
        <p:txBody>
          <a:bodyPr>
            <a:noAutofit/>
          </a:bodyPr>
          <a:lstStyle/>
          <a:p>
            <a:pPr algn="ctr"/>
            <a:r>
              <a:rPr lang="en-IN" sz="9600" dirty="0"/>
              <a:t>Thank you</a:t>
            </a:r>
          </a:p>
        </p:txBody>
      </p:sp>
    </p:spTree>
    <p:extLst>
      <p:ext uri="{BB962C8B-B14F-4D97-AF65-F5344CB8AC3E}">
        <p14:creationId xmlns:p14="http://schemas.microsoft.com/office/powerpoint/2010/main" val="1170026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4A1DB-5818-411D-8079-C38697D30C0E}"/>
              </a:ext>
            </a:extLst>
          </p:cNvPr>
          <p:cNvSpPr>
            <a:spLocks noGrp="1"/>
          </p:cNvSpPr>
          <p:nvPr>
            <p:ph type="title"/>
          </p:nvPr>
        </p:nvSpPr>
        <p:spPr>
          <a:xfrm>
            <a:off x="685802" y="223707"/>
            <a:ext cx="10131425" cy="1456267"/>
          </a:xfrm>
        </p:spPr>
        <p:txBody>
          <a:bodyPr>
            <a:normAutofit/>
          </a:bodyPr>
          <a:lstStyle/>
          <a:p>
            <a:r>
              <a:rPr lang="en-IN" sz="3200" dirty="0"/>
              <a:t>Understanding the data</a:t>
            </a:r>
          </a:p>
        </p:txBody>
      </p:sp>
      <p:sp>
        <p:nvSpPr>
          <p:cNvPr id="3" name="Content Placeholder 2">
            <a:extLst>
              <a:ext uri="{FF2B5EF4-FFF2-40B4-BE49-F238E27FC236}">
                <a16:creationId xmlns:a16="http://schemas.microsoft.com/office/drawing/2014/main" id="{08ADE1D2-4EF9-4ACD-BB07-A52C1527F147}"/>
              </a:ext>
            </a:extLst>
          </p:cNvPr>
          <p:cNvSpPr>
            <a:spLocks noGrp="1"/>
          </p:cNvSpPr>
          <p:nvPr>
            <p:ph idx="1"/>
          </p:nvPr>
        </p:nvSpPr>
        <p:spPr>
          <a:xfrm>
            <a:off x="685802" y="1946245"/>
            <a:ext cx="7493464" cy="3249336"/>
          </a:xfrm>
        </p:spPr>
        <p:txBody>
          <a:bodyPr/>
          <a:lstStyle/>
          <a:p>
            <a:pPr marL="0" indent="0">
              <a:buNone/>
            </a:pPr>
            <a:endParaRPr lang="en-IN" dirty="0"/>
          </a:p>
          <a:p>
            <a:pPr>
              <a:lnSpc>
                <a:spcPct val="150000"/>
              </a:lnSpc>
              <a:buFont typeface="Wingdings" panose="05000000000000000000" pitchFamily="2" charset="2"/>
              <a:buChar char="Ø"/>
            </a:pPr>
            <a:r>
              <a:rPr lang="en-IN" dirty="0"/>
              <a:t>There are total 27 features available in the dataset in which 24 features are numerical data type, 2 features are of categorical data type and 1 feature is of datetime data type.</a:t>
            </a:r>
          </a:p>
          <a:p>
            <a:pPr>
              <a:lnSpc>
                <a:spcPct val="150000"/>
              </a:lnSpc>
              <a:buFont typeface="Wingdings" panose="05000000000000000000" pitchFamily="2" charset="2"/>
              <a:buChar char="Ø"/>
            </a:pPr>
            <a:r>
              <a:rPr lang="en-IN" dirty="0"/>
              <a:t>‘Income’ feature has some missing values which will be taken care of in data cleaning.</a:t>
            </a:r>
          </a:p>
          <a:p>
            <a:pPr>
              <a:buFont typeface="Wingdings" panose="05000000000000000000" pitchFamily="2" charset="2"/>
              <a:buChar char="Ø"/>
            </a:pPr>
            <a:endParaRPr lang="en-IN" dirty="0"/>
          </a:p>
        </p:txBody>
      </p:sp>
      <p:pic>
        <p:nvPicPr>
          <p:cNvPr id="5" name="Picture 4">
            <a:extLst>
              <a:ext uri="{FF2B5EF4-FFF2-40B4-BE49-F238E27FC236}">
                <a16:creationId xmlns:a16="http://schemas.microsoft.com/office/drawing/2014/main" id="{9C3413C5-6969-4C7C-9F53-BA68DAEAC99F}"/>
              </a:ext>
            </a:extLst>
          </p:cNvPr>
          <p:cNvPicPr>
            <a:picLocks noChangeAspect="1"/>
          </p:cNvPicPr>
          <p:nvPr/>
        </p:nvPicPr>
        <p:blipFill>
          <a:blip r:embed="rId2"/>
          <a:stretch>
            <a:fillRect/>
          </a:stretch>
        </p:blipFill>
        <p:spPr>
          <a:xfrm>
            <a:off x="8885314" y="1517427"/>
            <a:ext cx="2994920" cy="4861981"/>
          </a:xfrm>
          <a:prstGeom prst="rect">
            <a:avLst/>
          </a:prstGeom>
        </p:spPr>
      </p:pic>
    </p:spTree>
    <p:extLst>
      <p:ext uri="{BB962C8B-B14F-4D97-AF65-F5344CB8AC3E}">
        <p14:creationId xmlns:p14="http://schemas.microsoft.com/office/powerpoint/2010/main" val="1587793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16B5-7050-4921-9C14-DD1B935529A0}"/>
              </a:ext>
            </a:extLst>
          </p:cNvPr>
          <p:cNvSpPr>
            <a:spLocks noGrp="1"/>
          </p:cNvSpPr>
          <p:nvPr>
            <p:ph type="title"/>
          </p:nvPr>
        </p:nvSpPr>
        <p:spPr/>
        <p:txBody>
          <a:bodyPr/>
          <a:lstStyle/>
          <a:p>
            <a:r>
              <a:rPr lang="en-IN" dirty="0"/>
              <a:t>Feature engineering and data cleaning</a:t>
            </a:r>
          </a:p>
        </p:txBody>
      </p:sp>
      <p:sp>
        <p:nvSpPr>
          <p:cNvPr id="3" name="Content Placeholder 2">
            <a:extLst>
              <a:ext uri="{FF2B5EF4-FFF2-40B4-BE49-F238E27FC236}">
                <a16:creationId xmlns:a16="http://schemas.microsoft.com/office/drawing/2014/main" id="{AE3F0843-1BA0-4929-A29D-79FAE29D9FB0}"/>
              </a:ext>
            </a:extLst>
          </p:cNvPr>
          <p:cNvSpPr>
            <a:spLocks noGrp="1"/>
          </p:cNvSpPr>
          <p:nvPr>
            <p:ph idx="1"/>
          </p:nvPr>
        </p:nvSpPr>
        <p:spPr>
          <a:xfrm>
            <a:off x="685800" y="2065867"/>
            <a:ext cx="10131425" cy="4182533"/>
          </a:xfrm>
        </p:spPr>
        <p:txBody>
          <a:bodyPr>
            <a:normAutofit fontScale="92500" lnSpcReduction="10000"/>
          </a:bodyPr>
          <a:lstStyle/>
          <a:p>
            <a:pPr>
              <a:lnSpc>
                <a:spcPct val="150000"/>
              </a:lnSpc>
              <a:buFont typeface="Wingdings" panose="05000000000000000000" pitchFamily="2" charset="2"/>
              <a:buChar char="Ø"/>
            </a:pPr>
            <a:r>
              <a:rPr lang="en-IN" dirty="0"/>
              <a:t>Created 3 new features from existing features. </a:t>
            </a:r>
          </a:p>
          <a:p>
            <a:pPr>
              <a:lnSpc>
                <a:spcPct val="150000"/>
              </a:lnSpc>
              <a:buFont typeface="Wingdings" panose="05000000000000000000" pitchFamily="2" charset="2"/>
              <a:buChar char="Ø"/>
            </a:pPr>
            <a:r>
              <a:rPr lang="en-IN" dirty="0"/>
              <a:t>Created ‘TotalSpent’ feature  by combining the amount spent on features like ‘</a:t>
            </a:r>
            <a:r>
              <a:rPr lang="en-IN" dirty="0" err="1"/>
              <a:t>MntWines</a:t>
            </a:r>
            <a:r>
              <a:rPr lang="en-IN" dirty="0"/>
              <a:t>’, '</a:t>
            </a:r>
            <a:r>
              <a:rPr lang="en-IN" dirty="0" err="1"/>
              <a:t>MntFruits</a:t>
            </a:r>
            <a:r>
              <a:rPr lang="en-IN" dirty="0"/>
              <a:t>', '</a:t>
            </a:r>
            <a:r>
              <a:rPr lang="en-IN" dirty="0" err="1"/>
              <a:t>MntMeatProducts</a:t>
            </a:r>
            <a:r>
              <a:rPr lang="en-IN" dirty="0"/>
              <a:t>', '</a:t>
            </a:r>
            <a:r>
              <a:rPr lang="en-IN" dirty="0" err="1"/>
              <a:t>MntFishProducts</a:t>
            </a:r>
            <a:r>
              <a:rPr lang="en-IN" dirty="0"/>
              <a:t>', '</a:t>
            </a:r>
            <a:r>
              <a:rPr lang="en-IN" dirty="0" err="1"/>
              <a:t>MntSweetProducts</a:t>
            </a:r>
            <a:r>
              <a:rPr lang="en-IN" dirty="0"/>
              <a:t>', '</a:t>
            </a:r>
            <a:r>
              <a:rPr lang="en-IN" dirty="0" err="1"/>
              <a:t>MntGoldProds</a:t>
            </a:r>
            <a:r>
              <a:rPr lang="en-IN" dirty="0"/>
              <a:t>’.</a:t>
            </a:r>
          </a:p>
          <a:p>
            <a:pPr>
              <a:lnSpc>
                <a:spcPct val="150000"/>
              </a:lnSpc>
              <a:buFont typeface="Wingdings" panose="05000000000000000000" pitchFamily="2" charset="2"/>
              <a:buChar char="Ø"/>
            </a:pPr>
            <a:r>
              <a:rPr lang="en-IN" dirty="0"/>
              <a:t>The second feature created is Age of the customer by using the ‘</a:t>
            </a:r>
            <a:r>
              <a:rPr lang="en-IN" dirty="0" err="1"/>
              <a:t>year_birth</a:t>
            </a:r>
            <a:r>
              <a:rPr lang="en-IN" dirty="0"/>
              <a:t>’ feature.</a:t>
            </a:r>
          </a:p>
          <a:p>
            <a:pPr>
              <a:lnSpc>
                <a:spcPct val="150000"/>
              </a:lnSpc>
              <a:buFont typeface="Wingdings" panose="05000000000000000000" pitchFamily="2" charset="2"/>
              <a:buChar char="Ø"/>
            </a:pPr>
            <a:r>
              <a:rPr lang="en-IN" dirty="0"/>
              <a:t>The third feature created is ‘</a:t>
            </a:r>
            <a:r>
              <a:rPr lang="en-IN" dirty="0" err="1"/>
              <a:t>TotalKids</a:t>
            </a:r>
            <a:r>
              <a:rPr lang="en-IN" dirty="0"/>
              <a:t>’ by adding the ‘</a:t>
            </a:r>
            <a:r>
              <a:rPr lang="en-IN" dirty="0" err="1"/>
              <a:t>Kidhome</a:t>
            </a:r>
            <a:r>
              <a:rPr lang="en-IN" dirty="0"/>
              <a:t>’ and ‘</a:t>
            </a:r>
            <a:r>
              <a:rPr lang="en-IN" dirty="0" err="1"/>
              <a:t>TeenHome</a:t>
            </a:r>
            <a:r>
              <a:rPr lang="en-IN" dirty="0"/>
              <a:t>’ .</a:t>
            </a:r>
          </a:p>
          <a:p>
            <a:pPr>
              <a:lnSpc>
                <a:spcPct val="150000"/>
              </a:lnSpc>
              <a:buFont typeface="Wingdings" panose="05000000000000000000" pitchFamily="2" charset="2"/>
              <a:buChar char="Ø"/>
            </a:pPr>
            <a:r>
              <a:rPr lang="en-IN" dirty="0"/>
              <a:t>For data cleaning part I filled the missing values of ‘Income’ by using the mean value.</a:t>
            </a:r>
          </a:p>
          <a:p>
            <a:pPr>
              <a:lnSpc>
                <a:spcPct val="150000"/>
              </a:lnSpc>
              <a:buFont typeface="Wingdings" panose="05000000000000000000" pitchFamily="2" charset="2"/>
              <a:buChar char="Ø"/>
            </a:pPr>
            <a:r>
              <a:rPr lang="en-IN" dirty="0"/>
              <a:t>Corrected the data type of ‘</a:t>
            </a:r>
            <a:r>
              <a:rPr lang="en-IN" dirty="0" err="1"/>
              <a:t>Dt_customer</a:t>
            </a:r>
            <a:r>
              <a:rPr lang="en-IN" dirty="0"/>
              <a:t>’.</a:t>
            </a:r>
          </a:p>
          <a:p>
            <a:pPr>
              <a:lnSpc>
                <a:spcPct val="150000"/>
              </a:lnSpc>
              <a:buFont typeface="Wingdings" panose="05000000000000000000" pitchFamily="2" charset="2"/>
              <a:buChar char="Ø"/>
            </a:pPr>
            <a:r>
              <a:rPr lang="en-IN" dirty="0"/>
              <a:t>Then I used one-hot encoding on categorical data and deleted some use-less columns such as ID, </a:t>
            </a:r>
            <a:r>
              <a:rPr lang="en-IN" dirty="0" err="1"/>
              <a:t>Z_Revenue</a:t>
            </a:r>
            <a:r>
              <a:rPr lang="en-IN" dirty="0"/>
              <a:t>, etc. so that it becomes easier to scale the data.</a:t>
            </a:r>
          </a:p>
        </p:txBody>
      </p:sp>
    </p:spTree>
    <p:extLst>
      <p:ext uri="{BB962C8B-B14F-4D97-AF65-F5344CB8AC3E}">
        <p14:creationId xmlns:p14="http://schemas.microsoft.com/office/powerpoint/2010/main" val="374685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BD3E2-0268-48B2-8D55-0253AD815D2B}"/>
              </a:ext>
            </a:extLst>
          </p:cNvPr>
          <p:cNvSpPr>
            <a:spLocks noGrp="1"/>
          </p:cNvSpPr>
          <p:nvPr>
            <p:ph type="title"/>
          </p:nvPr>
        </p:nvSpPr>
        <p:spPr>
          <a:xfrm>
            <a:off x="685800" y="357892"/>
            <a:ext cx="10131425" cy="699121"/>
          </a:xfrm>
        </p:spPr>
        <p:txBody>
          <a:bodyPr anchor="t"/>
          <a:lstStyle/>
          <a:p>
            <a:r>
              <a:rPr lang="en-IN" dirty="0"/>
              <a:t>EDA</a:t>
            </a:r>
          </a:p>
        </p:txBody>
      </p:sp>
      <p:sp>
        <p:nvSpPr>
          <p:cNvPr id="3" name="Content Placeholder 2">
            <a:extLst>
              <a:ext uri="{FF2B5EF4-FFF2-40B4-BE49-F238E27FC236}">
                <a16:creationId xmlns:a16="http://schemas.microsoft.com/office/drawing/2014/main" id="{0328D492-419C-4905-8C24-3947C0B267B1}"/>
              </a:ext>
            </a:extLst>
          </p:cNvPr>
          <p:cNvSpPr>
            <a:spLocks noGrp="1"/>
          </p:cNvSpPr>
          <p:nvPr>
            <p:ph idx="1"/>
          </p:nvPr>
        </p:nvSpPr>
        <p:spPr>
          <a:xfrm>
            <a:off x="685800" y="1210151"/>
            <a:ext cx="10131425" cy="3649133"/>
          </a:xfrm>
        </p:spPr>
        <p:txBody>
          <a:bodyPr anchor="t"/>
          <a:lstStyle/>
          <a:p>
            <a:pPr>
              <a:buFont typeface="Wingdings" panose="05000000000000000000" pitchFamily="2" charset="2"/>
              <a:buChar char="q"/>
            </a:pPr>
            <a:r>
              <a:rPr lang="en-IN" dirty="0">
                <a:solidFill>
                  <a:schemeClr val="accent6">
                    <a:lumMod val="20000"/>
                    <a:lumOff val="80000"/>
                  </a:schemeClr>
                </a:solidFill>
              </a:rPr>
              <a:t>Detecting Outliers using  Boxplot</a:t>
            </a:r>
          </a:p>
          <a:p>
            <a:pPr lvl="1">
              <a:buFont typeface="Wingdings" panose="05000000000000000000" pitchFamily="2" charset="2"/>
              <a:buChar char="Ø"/>
            </a:pPr>
            <a:r>
              <a:rPr lang="en-IN" sz="1400" dirty="0">
                <a:solidFill>
                  <a:schemeClr val="accent6">
                    <a:lumMod val="20000"/>
                    <a:lumOff val="80000"/>
                  </a:schemeClr>
                </a:solidFill>
              </a:rPr>
              <a:t>Many features were found with outliers such as ‘Income’, ’</a:t>
            </a:r>
            <a:r>
              <a:rPr lang="en-IN" sz="1400" dirty="0" err="1">
                <a:solidFill>
                  <a:schemeClr val="accent6">
                    <a:lumMod val="20000"/>
                    <a:lumOff val="80000"/>
                  </a:schemeClr>
                </a:solidFill>
              </a:rPr>
              <a:t>MntWines</a:t>
            </a:r>
            <a:r>
              <a:rPr lang="en-IN" sz="1400" dirty="0">
                <a:solidFill>
                  <a:schemeClr val="accent6">
                    <a:lumMod val="20000"/>
                    <a:lumOff val="80000"/>
                  </a:schemeClr>
                </a:solidFill>
              </a:rPr>
              <a:t>’, ‘</a:t>
            </a:r>
            <a:r>
              <a:rPr lang="en-IN" sz="1400" dirty="0" err="1">
                <a:solidFill>
                  <a:schemeClr val="accent6">
                    <a:lumMod val="20000"/>
                    <a:lumOff val="80000"/>
                  </a:schemeClr>
                </a:solidFill>
              </a:rPr>
              <a:t>MntFruits</a:t>
            </a:r>
            <a:r>
              <a:rPr lang="en-IN" sz="1400" dirty="0">
                <a:solidFill>
                  <a:schemeClr val="accent6">
                    <a:lumMod val="20000"/>
                    <a:lumOff val="80000"/>
                  </a:schemeClr>
                </a:solidFill>
              </a:rPr>
              <a:t>’, etc.</a:t>
            </a:r>
          </a:p>
          <a:p>
            <a:pPr lvl="1">
              <a:buFont typeface="Wingdings" panose="05000000000000000000" pitchFamily="2" charset="2"/>
              <a:buChar char="Ø"/>
            </a:pPr>
            <a:r>
              <a:rPr lang="en-IN" sz="1400" dirty="0">
                <a:solidFill>
                  <a:schemeClr val="accent6">
                    <a:lumMod val="20000"/>
                    <a:lumOff val="80000"/>
                  </a:schemeClr>
                </a:solidFill>
              </a:rPr>
              <a:t>These are some Boxplot visuals to see outliers.</a:t>
            </a:r>
          </a:p>
        </p:txBody>
      </p:sp>
      <p:pic>
        <p:nvPicPr>
          <p:cNvPr id="7" name="Picture 6">
            <a:extLst>
              <a:ext uri="{FF2B5EF4-FFF2-40B4-BE49-F238E27FC236}">
                <a16:creationId xmlns:a16="http://schemas.microsoft.com/office/drawing/2014/main" id="{3523EB8B-F27A-429B-A16E-3BBFCDF1ACF5}"/>
              </a:ext>
            </a:extLst>
          </p:cNvPr>
          <p:cNvPicPr>
            <a:picLocks noChangeAspect="1"/>
          </p:cNvPicPr>
          <p:nvPr/>
        </p:nvPicPr>
        <p:blipFill>
          <a:blip r:embed="rId2"/>
          <a:stretch>
            <a:fillRect/>
          </a:stretch>
        </p:blipFill>
        <p:spPr>
          <a:xfrm>
            <a:off x="352338" y="2565544"/>
            <a:ext cx="3360711" cy="3673158"/>
          </a:xfrm>
          <a:prstGeom prst="rect">
            <a:avLst/>
          </a:prstGeom>
        </p:spPr>
      </p:pic>
      <p:pic>
        <p:nvPicPr>
          <p:cNvPr id="9" name="Picture 8">
            <a:extLst>
              <a:ext uri="{FF2B5EF4-FFF2-40B4-BE49-F238E27FC236}">
                <a16:creationId xmlns:a16="http://schemas.microsoft.com/office/drawing/2014/main" id="{83AAF6A7-A18F-4628-8F01-0C3EFF786946}"/>
              </a:ext>
            </a:extLst>
          </p:cNvPr>
          <p:cNvPicPr>
            <a:picLocks noChangeAspect="1"/>
          </p:cNvPicPr>
          <p:nvPr/>
        </p:nvPicPr>
        <p:blipFill>
          <a:blip r:embed="rId3"/>
          <a:stretch>
            <a:fillRect/>
          </a:stretch>
        </p:blipFill>
        <p:spPr>
          <a:xfrm>
            <a:off x="4432498" y="2565544"/>
            <a:ext cx="3299746" cy="3696020"/>
          </a:xfrm>
          <a:prstGeom prst="rect">
            <a:avLst/>
          </a:prstGeom>
        </p:spPr>
      </p:pic>
      <p:pic>
        <p:nvPicPr>
          <p:cNvPr id="11" name="Picture 10">
            <a:extLst>
              <a:ext uri="{FF2B5EF4-FFF2-40B4-BE49-F238E27FC236}">
                <a16:creationId xmlns:a16="http://schemas.microsoft.com/office/drawing/2014/main" id="{E54FFD84-3115-4283-BF8A-F0A5D7FB9A38}"/>
              </a:ext>
            </a:extLst>
          </p:cNvPr>
          <p:cNvPicPr>
            <a:picLocks noChangeAspect="1"/>
          </p:cNvPicPr>
          <p:nvPr/>
        </p:nvPicPr>
        <p:blipFill>
          <a:blip r:embed="rId4"/>
          <a:stretch>
            <a:fillRect/>
          </a:stretch>
        </p:blipFill>
        <p:spPr>
          <a:xfrm>
            <a:off x="8451693" y="2565544"/>
            <a:ext cx="3284505" cy="3673158"/>
          </a:xfrm>
          <a:prstGeom prst="rect">
            <a:avLst/>
          </a:prstGeom>
        </p:spPr>
      </p:pic>
    </p:spTree>
    <p:extLst>
      <p:ext uri="{BB962C8B-B14F-4D97-AF65-F5344CB8AC3E}">
        <p14:creationId xmlns:p14="http://schemas.microsoft.com/office/powerpoint/2010/main" val="350640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9E6CD9-61BF-4A6A-AB96-89FEE593AF1D}"/>
              </a:ext>
            </a:extLst>
          </p:cNvPr>
          <p:cNvPicPr>
            <a:picLocks noChangeAspect="1"/>
          </p:cNvPicPr>
          <p:nvPr/>
        </p:nvPicPr>
        <p:blipFill>
          <a:blip r:embed="rId2"/>
          <a:stretch>
            <a:fillRect/>
          </a:stretch>
        </p:blipFill>
        <p:spPr>
          <a:xfrm>
            <a:off x="376698" y="1588610"/>
            <a:ext cx="3284505" cy="3680779"/>
          </a:xfrm>
          <a:prstGeom prst="rect">
            <a:avLst/>
          </a:prstGeom>
        </p:spPr>
      </p:pic>
      <p:pic>
        <p:nvPicPr>
          <p:cNvPr id="11" name="Picture 10">
            <a:extLst>
              <a:ext uri="{FF2B5EF4-FFF2-40B4-BE49-F238E27FC236}">
                <a16:creationId xmlns:a16="http://schemas.microsoft.com/office/drawing/2014/main" id="{58482F72-7653-4BEB-864F-029D82BBABAC}"/>
              </a:ext>
            </a:extLst>
          </p:cNvPr>
          <p:cNvPicPr>
            <a:picLocks noChangeAspect="1"/>
          </p:cNvPicPr>
          <p:nvPr/>
        </p:nvPicPr>
        <p:blipFill>
          <a:blip r:embed="rId3"/>
          <a:stretch>
            <a:fillRect/>
          </a:stretch>
        </p:blipFill>
        <p:spPr>
          <a:xfrm>
            <a:off x="4468989" y="1588610"/>
            <a:ext cx="3254022" cy="3703641"/>
          </a:xfrm>
          <a:prstGeom prst="rect">
            <a:avLst/>
          </a:prstGeom>
        </p:spPr>
      </p:pic>
      <p:pic>
        <p:nvPicPr>
          <p:cNvPr id="13" name="Picture 12">
            <a:extLst>
              <a:ext uri="{FF2B5EF4-FFF2-40B4-BE49-F238E27FC236}">
                <a16:creationId xmlns:a16="http://schemas.microsoft.com/office/drawing/2014/main" id="{45FE6D35-2C26-4298-900C-DD5E129195AA}"/>
              </a:ext>
            </a:extLst>
          </p:cNvPr>
          <p:cNvPicPr>
            <a:picLocks noChangeAspect="1"/>
          </p:cNvPicPr>
          <p:nvPr/>
        </p:nvPicPr>
        <p:blipFill>
          <a:blip r:embed="rId4"/>
          <a:stretch>
            <a:fillRect/>
          </a:stretch>
        </p:blipFill>
        <p:spPr>
          <a:xfrm>
            <a:off x="8553659" y="1573369"/>
            <a:ext cx="3261643" cy="3696020"/>
          </a:xfrm>
          <a:prstGeom prst="rect">
            <a:avLst/>
          </a:prstGeom>
        </p:spPr>
      </p:pic>
      <p:sp>
        <p:nvSpPr>
          <p:cNvPr id="14" name="Title 13">
            <a:extLst>
              <a:ext uri="{FF2B5EF4-FFF2-40B4-BE49-F238E27FC236}">
                <a16:creationId xmlns:a16="http://schemas.microsoft.com/office/drawing/2014/main" id="{3CFE3BAE-29DD-4D35-B961-04E1E9BD66C0}"/>
              </a:ext>
            </a:extLst>
          </p:cNvPr>
          <p:cNvSpPr>
            <a:spLocks noGrp="1"/>
          </p:cNvSpPr>
          <p:nvPr>
            <p:ph type="title"/>
          </p:nvPr>
        </p:nvSpPr>
        <p:spPr>
          <a:xfrm>
            <a:off x="376698" y="550877"/>
            <a:ext cx="10131425" cy="480969"/>
          </a:xfrm>
        </p:spPr>
        <p:txBody>
          <a:bodyPr anchor="t">
            <a:normAutofit fontScale="90000"/>
          </a:bodyPr>
          <a:lstStyle/>
          <a:p>
            <a:pPr marL="342900" indent="-342900">
              <a:buFont typeface="Wingdings" panose="05000000000000000000" pitchFamily="2" charset="2"/>
              <a:buChar char="q"/>
            </a:pPr>
            <a:r>
              <a:rPr lang="en-IN" sz="2000" dirty="0">
                <a:solidFill>
                  <a:schemeClr val="accent6">
                    <a:lumMod val="20000"/>
                    <a:lumOff val="80000"/>
                  </a:schemeClr>
                </a:solidFill>
              </a:rPr>
              <a:t>Detecting Outliers using  Boxplot</a:t>
            </a:r>
            <a:br>
              <a:rPr lang="en-IN" dirty="0">
                <a:solidFill>
                  <a:schemeClr val="accent6">
                    <a:lumMod val="20000"/>
                    <a:lumOff val="80000"/>
                  </a:schemeClr>
                </a:solidFill>
              </a:rPr>
            </a:br>
            <a:endParaRPr lang="en-IN" dirty="0"/>
          </a:p>
        </p:txBody>
      </p:sp>
    </p:spTree>
    <p:extLst>
      <p:ext uri="{BB962C8B-B14F-4D97-AF65-F5344CB8AC3E}">
        <p14:creationId xmlns:p14="http://schemas.microsoft.com/office/powerpoint/2010/main" val="3888728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DD0C6-461F-4C2F-95E5-88B42051341E}"/>
              </a:ext>
            </a:extLst>
          </p:cNvPr>
          <p:cNvSpPr>
            <a:spLocks noGrp="1"/>
          </p:cNvSpPr>
          <p:nvPr>
            <p:ph type="title"/>
          </p:nvPr>
        </p:nvSpPr>
        <p:spPr>
          <a:xfrm>
            <a:off x="761302" y="444617"/>
            <a:ext cx="10131425" cy="453006"/>
          </a:xfrm>
        </p:spPr>
        <p:txBody>
          <a:bodyPr>
            <a:normAutofit fontScale="90000"/>
          </a:bodyPr>
          <a:lstStyle/>
          <a:p>
            <a:pPr marL="285750" indent="-285750">
              <a:buFont typeface="Wingdings" panose="05000000000000000000" pitchFamily="2" charset="2"/>
              <a:buChar char="q"/>
            </a:pPr>
            <a:r>
              <a:rPr lang="en-IN" sz="2000" dirty="0"/>
              <a:t>Capping Outliers using </a:t>
            </a:r>
            <a:r>
              <a:rPr lang="en-IN" sz="2000" dirty="0" err="1"/>
              <a:t>iqr</a:t>
            </a:r>
            <a:r>
              <a:rPr lang="en-IN" sz="2000" dirty="0"/>
              <a:t> technique and visualising it using boxplot</a:t>
            </a:r>
            <a:br>
              <a:rPr lang="en-IN" sz="1800" dirty="0"/>
            </a:br>
            <a:endParaRPr lang="en-IN" sz="1800" dirty="0"/>
          </a:p>
        </p:txBody>
      </p:sp>
      <p:pic>
        <p:nvPicPr>
          <p:cNvPr id="5" name="Content Placeholder 4">
            <a:extLst>
              <a:ext uri="{FF2B5EF4-FFF2-40B4-BE49-F238E27FC236}">
                <a16:creationId xmlns:a16="http://schemas.microsoft.com/office/drawing/2014/main" id="{C692F01D-8C12-4613-98D7-699F415B3E6B}"/>
              </a:ext>
            </a:extLst>
          </p:cNvPr>
          <p:cNvPicPr>
            <a:picLocks noGrp="1" noChangeAspect="1"/>
          </p:cNvPicPr>
          <p:nvPr>
            <p:ph idx="1"/>
          </p:nvPr>
        </p:nvPicPr>
        <p:blipFill>
          <a:blip r:embed="rId2"/>
          <a:stretch>
            <a:fillRect/>
          </a:stretch>
        </p:blipFill>
        <p:spPr>
          <a:xfrm>
            <a:off x="660634" y="1542886"/>
            <a:ext cx="3254022" cy="3696020"/>
          </a:xfrm>
        </p:spPr>
      </p:pic>
      <p:pic>
        <p:nvPicPr>
          <p:cNvPr id="7" name="Picture 6">
            <a:extLst>
              <a:ext uri="{FF2B5EF4-FFF2-40B4-BE49-F238E27FC236}">
                <a16:creationId xmlns:a16="http://schemas.microsoft.com/office/drawing/2014/main" id="{9876D6D2-D0A0-4E61-936B-451D0EF0E79C}"/>
              </a:ext>
            </a:extLst>
          </p:cNvPr>
          <p:cNvPicPr>
            <a:picLocks noChangeAspect="1"/>
          </p:cNvPicPr>
          <p:nvPr/>
        </p:nvPicPr>
        <p:blipFill>
          <a:blip r:embed="rId3"/>
          <a:stretch>
            <a:fillRect/>
          </a:stretch>
        </p:blipFill>
        <p:spPr>
          <a:xfrm>
            <a:off x="4613262" y="1542886"/>
            <a:ext cx="3284505" cy="3734124"/>
          </a:xfrm>
          <a:prstGeom prst="rect">
            <a:avLst/>
          </a:prstGeom>
        </p:spPr>
      </p:pic>
      <p:pic>
        <p:nvPicPr>
          <p:cNvPr id="9" name="Picture 8">
            <a:extLst>
              <a:ext uri="{FF2B5EF4-FFF2-40B4-BE49-F238E27FC236}">
                <a16:creationId xmlns:a16="http://schemas.microsoft.com/office/drawing/2014/main" id="{90569089-037E-43C4-9BE4-AD714EE649B6}"/>
              </a:ext>
            </a:extLst>
          </p:cNvPr>
          <p:cNvPicPr>
            <a:picLocks noChangeAspect="1"/>
          </p:cNvPicPr>
          <p:nvPr/>
        </p:nvPicPr>
        <p:blipFill>
          <a:blip r:embed="rId4"/>
          <a:stretch>
            <a:fillRect/>
          </a:stretch>
        </p:blipFill>
        <p:spPr>
          <a:xfrm>
            <a:off x="8596373" y="1542886"/>
            <a:ext cx="3254022" cy="3734124"/>
          </a:xfrm>
          <a:prstGeom prst="rect">
            <a:avLst/>
          </a:prstGeom>
        </p:spPr>
      </p:pic>
    </p:spTree>
    <p:extLst>
      <p:ext uri="{BB962C8B-B14F-4D97-AF65-F5344CB8AC3E}">
        <p14:creationId xmlns:p14="http://schemas.microsoft.com/office/powerpoint/2010/main" val="3834189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D6521-AC24-4E41-9946-770DA0C0F735}"/>
              </a:ext>
            </a:extLst>
          </p:cNvPr>
          <p:cNvSpPr>
            <a:spLocks noGrp="1"/>
          </p:cNvSpPr>
          <p:nvPr>
            <p:ph type="title"/>
          </p:nvPr>
        </p:nvSpPr>
        <p:spPr>
          <a:xfrm>
            <a:off x="685801" y="416655"/>
            <a:ext cx="10131425" cy="457200"/>
          </a:xfrm>
        </p:spPr>
        <p:txBody>
          <a:bodyPr anchor="t">
            <a:normAutofit/>
          </a:bodyPr>
          <a:lstStyle/>
          <a:p>
            <a:pPr marL="285750" indent="-285750">
              <a:buFont typeface="Wingdings" panose="05000000000000000000" pitchFamily="2" charset="2"/>
              <a:buChar char="q"/>
            </a:pPr>
            <a:r>
              <a:rPr lang="en-IN" sz="1800" dirty="0"/>
              <a:t>Capping Outliers using </a:t>
            </a:r>
            <a:r>
              <a:rPr lang="en-IN" sz="1800" dirty="0" err="1"/>
              <a:t>iqr</a:t>
            </a:r>
            <a:r>
              <a:rPr lang="en-IN" sz="1800" dirty="0"/>
              <a:t> technique and visualising it using boxplot</a:t>
            </a:r>
          </a:p>
        </p:txBody>
      </p:sp>
      <p:pic>
        <p:nvPicPr>
          <p:cNvPr id="5" name="Content Placeholder 4">
            <a:extLst>
              <a:ext uri="{FF2B5EF4-FFF2-40B4-BE49-F238E27FC236}">
                <a16:creationId xmlns:a16="http://schemas.microsoft.com/office/drawing/2014/main" id="{EA8C0373-48A9-47A6-8E92-F44237CE36B5}"/>
              </a:ext>
            </a:extLst>
          </p:cNvPr>
          <p:cNvPicPr>
            <a:picLocks noGrp="1" noChangeAspect="1"/>
          </p:cNvPicPr>
          <p:nvPr>
            <p:ph idx="1"/>
          </p:nvPr>
        </p:nvPicPr>
        <p:blipFill>
          <a:blip r:embed="rId2"/>
          <a:stretch>
            <a:fillRect/>
          </a:stretch>
        </p:blipFill>
        <p:spPr>
          <a:xfrm>
            <a:off x="685801" y="1604166"/>
            <a:ext cx="3220734" cy="3649663"/>
          </a:xfrm>
        </p:spPr>
      </p:pic>
      <p:pic>
        <p:nvPicPr>
          <p:cNvPr id="7" name="Picture 6">
            <a:extLst>
              <a:ext uri="{FF2B5EF4-FFF2-40B4-BE49-F238E27FC236}">
                <a16:creationId xmlns:a16="http://schemas.microsoft.com/office/drawing/2014/main" id="{84465D3B-7BC6-4F24-9D8E-E245F337A2E0}"/>
              </a:ext>
            </a:extLst>
          </p:cNvPr>
          <p:cNvPicPr>
            <a:picLocks noChangeAspect="1"/>
          </p:cNvPicPr>
          <p:nvPr/>
        </p:nvPicPr>
        <p:blipFill>
          <a:blip r:embed="rId3"/>
          <a:stretch>
            <a:fillRect/>
          </a:stretch>
        </p:blipFill>
        <p:spPr>
          <a:xfrm>
            <a:off x="4620248" y="1596228"/>
            <a:ext cx="3254022" cy="3665538"/>
          </a:xfrm>
          <a:prstGeom prst="rect">
            <a:avLst/>
          </a:prstGeom>
        </p:spPr>
      </p:pic>
      <p:pic>
        <p:nvPicPr>
          <p:cNvPr id="9" name="Picture 8">
            <a:extLst>
              <a:ext uri="{FF2B5EF4-FFF2-40B4-BE49-F238E27FC236}">
                <a16:creationId xmlns:a16="http://schemas.microsoft.com/office/drawing/2014/main" id="{0B9618AF-787C-4F7C-87A7-A471AF3D7044}"/>
              </a:ext>
            </a:extLst>
          </p:cNvPr>
          <p:cNvPicPr>
            <a:picLocks noChangeAspect="1"/>
          </p:cNvPicPr>
          <p:nvPr/>
        </p:nvPicPr>
        <p:blipFill>
          <a:blip r:embed="rId4"/>
          <a:stretch>
            <a:fillRect/>
          </a:stretch>
        </p:blipFill>
        <p:spPr>
          <a:xfrm>
            <a:off x="8587983" y="1604166"/>
            <a:ext cx="3254022" cy="3680779"/>
          </a:xfrm>
          <a:prstGeom prst="rect">
            <a:avLst/>
          </a:prstGeom>
        </p:spPr>
      </p:pic>
    </p:spTree>
    <p:extLst>
      <p:ext uri="{BB962C8B-B14F-4D97-AF65-F5344CB8AC3E}">
        <p14:creationId xmlns:p14="http://schemas.microsoft.com/office/powerpoint/2010/main" val="799525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A6C20-F6A5-4326-BED7-1B64D41D55C3}"/>
              </a:ext>
            </a:extLst>
          </p:cNvPr>
          <p:cNvSpPr>
            <a:spLocks noGrp="1"/>
          </p:cNvSpPr>
          <p:nvPr>
            <p:ph type="title"/>
          </p:nvPr>
        </p:nvSpPr>
        <p:spPr>
          <a:xfrm>
            <a:off x="685801" y="391487"/>
            <a:ext cx="10131425" cy="959141"/>
          </a:xfrm>
        </p:spPr>
        <p:txBody>
          <a:bodyPr anchor="t">
            <a:normAutofit fontScale="90000"/>
          </a:bodyPr>
          <a:lstStyle/>
          <a:p>
            <a:pPr marL="285750" indent="-285750">
              <a:buFont typeface="Wingdings" panose="05000000000000000000" pitchFamily="2" charset="2"/>
              <a:buChar char="q"/>
            </a:pPr>
            <a:r>
              <a:rPr lang="en-IN" sz="2000" dirty="0"/>
              <a:t>Univariate analysis :-</a:t>
            </a:r>
            <a:br>
              <a:rPr lang="en-IN" sz="2000" dirty="0"/>
            </a:br>
            <a:br>
              <a:rPr lang="en-IN" sz="2000" dirty="0"/>
            </a:br>
            <a:r>
              <a:rPr lang="en-IN" sz="1800" dirty="0"/>
              <a:t>Visualising the distribution of the data</a:t>
            </a:r>
            <a:br>
              <a:rPr lang="en-IN" sz="1800" dirty="0"/>
            </a:br>
            <a:br>
              <a:rPr lang="en-IN" sz="1800" dirty="0"/>
            </a:br>
            <a:br>
              <a:rPr lang="en-IN" sz="1800" dirty="0"/>
            </a:br>
            <a:endParaRPr lang="en-IN" sz="1800" dirty="0"/>
          </a:p>
        </p:txBody>
      </p:sp>
      <p:pic>
        <p:nvPicPr>
          <p:cNvPr id="5" name="Content Placeholder 4">
            <a:extLst>
              <a:ext uri="{FF2B5EF4-FFF2-40B4-BE49-F238E27FC236}">
                <a16:creationId xmlns:a16="http://schemas.microsoft.com/office/drawing/2014/main" id="{839DCF72-F00B-4308-ACDB-A78D604528A9}"/>
              </a:ext>
            </a:extLst>
          </p:cNvPr>
          <p:cNvPicPr>
            <a:picLocks noGrp="1" noChangeAspect="1"/>
          </p:cNvPicPr>
          <p:nvPr>
            <p:ph idx="1"/>
          </p:nvPr>
        </p:nvPicPr>
        <p:blipFill>
          <a:blip r:embed="rId2"/>
          <a:stretch>
            <a:fillRect/>
          </a:stretch>
        </p:blipFill>
        <p:spPr>
          <a:xfrm>
            <a:off x="533577" y="1604961"/>
            <a:ext cx="5444977" cy="3648075"/>
          </a:xfrm>
        </p:spPr>
      </p:pic>
      <p:pic>
        <p:nvPicPr>
          <p:cNvPr id="7" name="Picture 6">
            <a:extLst>
              <a:ext uri="{FF2B5EF4-FFF2-40B4-BE49-F238E27FC236}">
                <a16:creationId xmlns:a16="http://schemas.microsoft.com/office/drawing/2014/main" id="{68412BAD-2FF9-493E-8494-53015AEDF520}"/>
              </a:ext>
            </a:extLst>
          </p:cNvPr>
          <p:cNvPicPr>
            <a:picLocks noChangeAspect="1"/>
          </p:cNvPicPr>
          <p:nvPr/>
        </p:nvPicPr>
        <p:blipFill>
          <a:blip r:embed="rId3"/>
          <a:stretch>
            <a:fillRect/>
          </a:stretch>
        </p:blipFill>
        <p:spPr>
          <a:xfrm>
            <a:off x="6494886" y="1604961"/>
            <a:ext cx="5316813" cy="3648075"/>
          </a:xfrm>
          <a:prstGeom prst="rect">
            <a:avLst/>
          </a:prstGeom>
        </p:spPr>
      </p:pic>
    </p:spTree>
    <p:extLst>
      <p:ext uri="{BB962C8B-B14F-4D97-AF65-F5344CB8AC3E}">
        <p14:creationId xmlns:p14="http://schemas.microsoft.com/office/powerpoint/2010/main" val="31186161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444</TotalTime>
  <Words>821</Words>
  <Application>Microsoft Office PowerPoint</Application>
  <PresentationFormat>Widescreen</PresentationFormat>
  <Paragraphs>120</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system-ui</vt:lpstr>
      <vt:lpstr>Wingdings</vt:lpstr>
      <vt:lpstr>Celestial</vt:lpstr>
      <vt:lpstr>Customer   Segmentation</vt:lpstr>
      <vt:lpstr>Objectives</vt:lpstr>
      <vt:lpstr>Understanding the data</vt:lpstr>
      <vt:lpstr>Feature engineering and data cleaning</vt:lpstr>
      <vt:lpstr>EDA</vt:lpstr>
      <vt:lpstr>Detecting Outliers using  Boxplot </vt:lpstr>
      <vt:lpstr>Capping Outliers using iqr technique and visualising it using boxplot </vt:lpstr>
      <vt:lpstr>Capping Outliers using iqr technique and visualising it using boxplot</vt:lpstr>
      <vt:lpstr>Univariate analysis :-  Visualising the distribution of the data   </vt:lpstr>
      <vt:lpstr>PowerPoint Presentation</vt:lpstr>
      <vt:lpstr>Bivariate analysis :   Correlation matrix for Numerical variables</vt:lpstr>
      <vt:lpstr>Visualisation of pairplot</vt:lpstr>
      <vt:lpstr>Data Preprocessing   1. used BOTH standard scaler AND MINMAX SCALER to bring the scale of the data at same level.  2. After that I used PCA for dimensionality reduction. </vt:lpstr>
      <vt:lpstr>Clustering before hyperparameter tuning</vt:lpstr>
      <vt:lpstr>Clustering After hyperparameter tuning</vt:lpstr>
      <vt:lpstr>Clusters made by using kmeans algorithm</vt:lpstr>
      <vt:lpstr>Overall Insights and information</vt:lpstr>
      <vt:lpstr>Model Building for classification 1. used different classification models like logistic regression, Decision tree,         random forest, support vector machine, knn, naïve bayes. 2. selected the best performing model based on different evaluation metrics like                 accuracy, precision, recall, f1 score.     </vt:lpstr>
      <vt:lpstr>Model deployment using streamlit  ScreenShots </vt:lpstr>
      <vt:lpstr>PowerPoint Presentation</vt:lpstr>
      <vt:lpstr>PowerPoint Presentation</vt:lpstr>
      <vt:lpstr>PowerPoint Presentation</vt:lpstr>
      <vt:lpstr>Challenges faced during project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dc:title>
  <dc:creator>Hrithik Sangle</dc:creator>
  <cp:lastModifiedBy>Prashant Chauhan</cp:lastModifiedBy>
  <cp:revision>64</cp:revision>
  <dcterms:created xsi:type="dcterms:W3CDTF">2024-07-05T12:51:09Z</dcterms:created>
  <dcterms:modified xsi:type="dcterms:W3CDTF">2024-12-11T15:28:09Z</dcterms:modified>
</cp:coreProperties>
</file>