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embeddedFontLst>
    <p:embeddedFont>
      <p:font typeface="Century Gothic" panose="020B050202020202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" name="Google Shape;16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5" name="Google Shape;18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9" name="Google Shape;19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6" name="Google Shape;20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9" name="Google Shape;21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0" name="Google Shape;23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6" name="Google Shape;23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3" name="Google Shape;24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9" name="Google Shape;24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7" name="Google Shape;25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4" name="Google Shape;26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0" name="Google Shape;27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6" name="Google Shape;27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3" name="Google Shape;28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9" name="Google Shape;28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6" name="Google Shape;29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3" name="Google Shape;30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5" name="Google Shape;14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y slide ">
  <p:cSld name="my slide 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8251371" y="48379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/>
        </p:nvSpPr>
        <p:spPr>
          <a:xfrm>
            <a:off x="1076253" y="2718675"/>
            <a:ext cx="10039494" cy="781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Reliance Industries Stock Price Prediction</a:t>
            </a:r>
            <a:endParaRPr sz="4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/>
        </p:nvSpPr>
        <p:spPr>
          <a:xfrm>
            <a:off x="1238839" y="1030443"/>
            <a:ext cx="4694549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Volume Traded Over Time: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4"/>
          <p:cNvSpPr txBox="1"/>
          <p:nvPr/>
        </p:nvSpPr>
        <p:spPr>
          <a:xfrm>
            <a:off x="1447407" y="5171781"/>
            <a:ext cx="8971961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Volume Fluctuations: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traded volume shows significant spikes, particularly around 2017 to 2020, suggesting periods of high trading activity.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3165" y="1506998"/>
            <a:ext cx="7460445" cy="3552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/>
        </p:nvSpPr>
        <p:spPr>
          <a:xfrm>
            <a:off x="1238839" y="1030443"/>
            <a:ext cx="4694549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Correlation Heatmap: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1238839" y="2353015"/>
            <a:ext cx="3520343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Correlation Heatmap: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Price variables are perfectly correlated, while Volume shows little to no correlation with price variables.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42320" y="1682541"/>
            <a:ext cx="5751043" cy="4061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/>
        </p:nvSpPr>
        <p:spPr>
          <a:xfrm>
            <a:off x="1238839" y="1030443"/>
            <a:ext cx="4694549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Time Series Analysis: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6"/>
          <p:cNvSpPr txBox="1"/>
          <p:nvPr/>
        </p:nvSpPr>
        <p:spPr>
          <a:xfrm>
            <a:off x="8057537" y="1844196"/>
            <a:ext cx="2846439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Stock Prices with Moving Averages: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stock has shown a consistent upward trend over the years, with short-term fluctuations captured by moving averages.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838" y="1586735"/>
            <a:ext cx="6694282" cy="3472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/>
        </p:nvSpPr>
        <p:spPr>
          <a:xfrm>
            <a:off x="1238839" y="1030443"/>
            <a:ext cx="4694549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Distribution of Daily Returns: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7"/>
          <p:cNvSpPr txBox="1"/>
          <p:nvPr/>
        </p:nvSpPr>
        <p:spPr>
          <a:xfrm>
            <a:off x="1089149" y="1838647"/>
            <a:ext cx="2465834" cy="124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Distribution of Daily Returns: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Daily returns are mostly centered around zero, with occasional larger positive and negative swings.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54984" y="1487988"/>
            <a:ext cx="7436979" cy="3860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/>
        </p:nvSpPr>
        <p:spPr>
          <a:xfrm>
            <a:off x="3240544" y="3048127"/>
            <a:ext cx="5710915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Data Pre-processing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/>
        </p:nvSpPr>
        <p:spPr>
          <a:xfrm>
            <a:off x="1097437" y="1104704"/>
            <a:ext cx="21825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Data Pre-processing: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9"/>
          <p:cNvSpPr txBox="1"/>
          <p:nvPr/>
        </p:nvSpPr>
        <p:spPr>
          <a:xfrm>
            <a:off x="1391264" y="1889485"/>
            <a:ext cx="8819400" cy="353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57175" marR="0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Performing some test like Augmented Dickey-Fuller (ADF) test, KPSS test and ACF and PACF Analysis to check whether the data is stationary or not.</a:t>
            </a:r>
            <a:endParaRPr sz="16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257175" marR="0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To make the data stationary performing both Differencing and Detrending method on “Close” feature and selecting the method that gives stationary data.</a:t>
            </a:r>
            <a:endParaRPr sz="16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257175" marR="0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Performing Phillips-Perron test, ACF and PACF Analysis to confirm again if the data is stationary or not.</a:t>
            </a:r>
            <a:endParaRPr sz="16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257175" marR="0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Splitting the data into training and test sets:</a:t>
            </a:r>
            <a:endParaRPr sz="16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○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Training set range: 2014-01-01 to 2023-07-18</a:t>
            </a:r>
            <a:endParaRPr sz="16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○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Test set range: 2023-07-19 to 2024-07-19</a:t>
            </a:r>
            <a:endParaRPr sz="16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257175" marR="0" lvl="0" indent="-1619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0"/>
          <p:cNvPicPr preferRelativeResize="0"/>
          <p:nvPr/>
        </p:nvPicPr>
        <p:blipFill rotWithShape="1">
          <a:blip r:embed="rId3">
            <a:alphaModFix/>
          </a:blip>
          <a:srcRect r="71780" b="67596"/>
          <a:stretch/>
        </p:blipFill>
        <p:spPr>
          <a:xfrm>
            <a:off x="1406011" y="2456208"/>
            <a:ext cx="2551472" cy="296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6011" y="3192187"/>
            <a:ext cx="3332300" cy="2561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86678" y="3192187"/>
            <a:ext cx="3416379" cy="2561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06011" y="1644081"/>
            <a:ext cx="2393490" cy="37091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0"/>
          <p:cNvSpPr txBox="1"/>
          <p:nvPr/>
        </p:nvSpPr>
        <p:spPr>
          <a:xfrm>
            <a:off x="3957485" y="1644082"/>
            <a:ext cx="7012858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57175" marR="0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⮚"/>
            </a:pPr>
            <a:r>
              <a:rPr lang="en-US"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high p-value (&gt; 0.05) suggests that the null hypothesis (that the series has a unit root and is non-stationary) cannot be rejected. This indicates the series is likely non-stationary.</a:t>
            </a: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0"/>
          <p:cNvSpPr txBox="1"/>
          <p:nvPr/>
        </p:nvSpPr>
        <p:spPr>
          <a:xfrm>
            <a:off x="3957485" y="2456210"/>
            <a:ext cx="7012858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57175" marR="0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⮚"/>
            </a:pPr>
            <a:r>
              <a:rPr lang="en-US"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KPSS test checks for stationarity against a null hypothesis that the series is stationary. A very low p-value suggests rejecting the null hypothesis, indicating non-stationarity.</a:t>
            </a: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0"/>
          <p:cNvSpPr txBox="1"/>
          <p:nvPr/>
        </p:nvSpPr>
        <p:spPr>
          <a:xfrm>
            <a:off x="8536936" y="3917046"/>
            <a:ext cx="2420579" cy="71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14313" marR="0" lvl="0" indent="-214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⮚"/>
            </a:pPr>
            <a:r>
              <a:rPr lang="en-US"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Pattern</a:t>
            </a:r>
            <a:r>
              <a:rPr lang="en-US"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Slow decay</a:t>
            </a:r>
            <a:r>
              <a:rPr lang="en-US"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Indicates a non-stationary series.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0"/>
          <p:cNvSpPr txBox="1"/>
          <p:nvPr/>
        </p:nvSpPr>
        <p:spPr>
          <a:xfrm>
            <a:off x="1097438" y="1104704"/>
            <a:ext cx="24470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Before Differencing: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/>
        </p:nvSpPr>
        <p:spPr>
          <a:xfrm>
            <a:off x="5395452" y="1815401"/>
            <a:ext cx="556014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14313" marR="0" lvl="0" indent="-214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⮚"/>
            </a:pPr>
            <a:r>
              <a:rPr lang="en-US"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the test statistic (-53.228) is much smaller than the critical values at all standard significance levels (1%, 5%, 10%), and the p-value is effectively zero, you can reject the null hypothesis. This means there is strong evidence that the time series is stationary.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1"/>
          <p:cNvSpPr txBox="1"/>
          <p:nvPr/>
        </p:nvSpPr>
        <p:spPr>
          <a:xfrm>
            <a:off x="1097438" y="1104704"/>
            <a:ext cx="24470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After Differencing: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7306" y="1465127"/>
            <a:ext cx="3538472" cy="1552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0626" y="3234555"/>
            <a:ext cx="3619959" cy="2766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06414" y="3234555"/>
            <a:ext cx="3796639" cy="2766194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1"/>
          <p:cNvSpPr txBox="1"/>
          <p:nvPr/>
        </p:nvSpPr>
        <p:spPr>
          <a:xfrm>
            <a:off x="8314712" y="3796108"/>
            <a:ext cx="2420579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14313" marR="0" lvl="0" indent="-214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⮚"/>
            </a:pPr>
            <a:r>
              <a:rPr lang="en-US"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Pattern</a:t>
            </a:r>
            <a:r>
              <a:rPr lang="en-US"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Sharp drop-off:</a:t>
            </a:r>
            <a:r>
              <a:rPr lang="en-US"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Indicates a stationary series.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/>
          <p:nvPr/>
        </p:nvSpPr>
        <p:spPr>
          <a:xfrm>
            <a:off x="2131956" y="3036585"/>
            <a:ext cx="7928088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Overall Insights and information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/>
          <p:nvPr/>
        </p:nvSpPr>
        <p:spPr>
          <a:xfrm>
            <a:off x="1058110" y="311669"/>
            <a:ext cx="381869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Overall Insights and information: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3"/>
          <p:cNvSpPr txBox="1"/>
          <p:nvPr/>
        </p:nvSpPr>
        <p:spPr>
          <a:xfrm>
            <a:off x="1401096" y="711779"/>
            <a:ext cx="10495800" cy="6001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57175" marR="0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➢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Consistent Upward Trend (2014-2024):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The stock has shown a strong and consistent upward trend, with significant growth starting around 2017 and reaching its highest value in 2024.</a:t>
            </a:r>
            <a:endParaRPr sz="16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257175" marR="0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➢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Volatility Spikes Around 2020: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There was a significant increase in volatility around 2020, likely due to the COVID-19 pandemic, with sustained higher volatility levels post-2020, reflecting ongoing market uncertainty.</a:t>
            </a:r>
            <a:endParaRPr sz="16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257175" marR="0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➢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High Trading Volume (2017-2020):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Significant spikes in trading volume were observed between 2017 and 2020, which often corresponded with major price movements, indicating periods of heightened market interest.</a:t>
            </a:r>
            <a:endParaRPr sz="16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257175" marR="0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➢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Strong Correlation Among Price Variables: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All price-related variables (Open, High, Low, Close, Adj Close) are perfectly correlated, while Volume shows a slight negative correlation with these price variables.</a:t>
            </a:r>
            <a:endParaRPr sz="16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257175" marR="0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➢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Distribution of Daily Returns: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Daily returns are mostly centered around zero with occasional large swings, indicating a mix of stability and periods of significant market reactions.</a:t>
            </a:r>
            <a:endParaRPr sz="16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257175" marR="0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➢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Moving Averages Indicating Trend Stability: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The 50-day and 200-day moving averages highlight short-term fluctuations and long-term trend stability, respectively, reinforcing the overall upward trend of the stock.</a:t>
            </a:r>
            <a:endParaRPr sz="16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257175" marR="0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➢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Differenced Close Price Indicates Increased Volatility: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After 2018, the differenced close prices show increased volatility with larger fluctuations, suggesting higher market uncertainty or stronger reactions to market events.</a:t>
            </a:r>
            <a:endParaRPr sz="16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257175" marR="0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➢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SARIMAX Model Insights: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The SARIMAX model shows significant autoregressive and moving average components, capturing the influence of past prices and errors, with a notable seasonal component reflecting monthly patterns in stock prices.</a:t>
            </a:r>
            <a:endParaRPr sz="1600" b="1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/>
        </p:nvSpPr>
        <p:spPr>
          <a:xfrm>
            <a:off x="1726679" y="1132217"/>
            <a:ext cx="8010427" cy="406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Project Flow: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1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Kick off and Business Objective discussion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set Details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Exploratory Data Analysis (EDA)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Building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Evaluation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Deployment/Final presentation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/>
          <p:nvPr/>
        </p:nvSpPr>
        <p:spPr>
          <a:xfrm>
            <a:off x="3968945" y="3048127"/>
            <a:ext cx="4254112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Model Building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/>
          <p:nvPr/>
        </p:nvSpPr>
        <p:spPr>
          <a:xfrm>
            <a:off x="1097439" y="1104704"/>
            <a:ext cx="18940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Model Building: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5"/>
          <p:cNvSpPr txBox="1"/>
          <p:nvPr/>
        </p:nvSpPr>
        <p:spPr>
          <a:xfrm>
            <a:off x="1391264" y="1889486"/>
            <a:ext cx="8819400" cy="1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57175" marR="0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➢"/>
            </a:pPr>
            <a:r>
              <a:rPr lang="en-US" sz="15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Models Explored: </a:t>
            </a:r>
            <a:endParaRPr sz="15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○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ARIMA and SARIMAX</a:t>
            </a:r>
            <a:endParaRPr sz="15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257175" marR="0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➢"/>
            </a:pPr>
            <a:r>
              <a:rPr lang="en-US" sz="15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Final Model Choice:</a:t>
            </a:r>
            <a:endParaRPr sz="1500" b="1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○"/>
            </a:pPr>
            <a:r>
              <a:rPr lang="en-US" sz="15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15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U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sed decomposition method on the data to get trends, pattern and seasonality and since the data shows strong seasonality </a:t>
            </a:r>
            <a:r>
              <a:rPr lang="en-US" sz="15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will directly go for SARIMAX model.</a:t>
            </a:r>
            <a:endParaRPr sz="1500" b="1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254" name="Google Shape;25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4400" y="3886051"/>
            <a:ext cx="11650701" cy="2133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/>
          <p:nvPr/>
        </p:nvSpPr>
        <p:spPr>
          <a:xfrm>
            <a:off x="1097439" y="819569"/>
            <a:ext cx="362204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Model deployment using streamlit:</a:t>
            </a:r>
            <a:br>
              <a:rPr lang="en-US" sz="18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Screenshots:</a:t>
            </a:r>
            <a:endParaRPr sz="18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Google Shape;260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34813" y="157410"/>
            <a:ext cx="890288" cy="308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2051" y="1857268"/>
            <a:ext cx="10087897" cy="4468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34813" y="157410"/>
            <a:ext cx="890288" cy="308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997" y="1093900"/>
            <a:ext cx="10482005" cy="467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34813" y="157410"/>
            <a:ext cx="890288" cy="308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1202" y="1101814"/>
            <a:ext cx="10469596" cy="4654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9"/>
          <p:cNvSpPr txBox="1"/>
          <p:nvPr/>
        </p:nvSpPr>
        <p:spPr>
          <a:xfrm>
            <a:off x="1097440" y="819569"/>
            <a:ext cx="32975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Challenges faced during project:</a:t>
            </a:r>
            <a:endParaRPr sz="18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9" name="Google Shape;279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34813" y="157410"/>
            <a:ext cx="890288" cy="308519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9"/>
          <p:cNvSpPr txBox="1"/>
          <p:nvPr/>
        </p:nvSpPr>
        <p:spPr>
          <a:xfrm>
            <a:off x="1391264" y="1720840"/>
            <a:ext cx="8819400" cy="4278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➢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Stationary issues:</a:t>
            </a:r>
            <a:endParaRPr sz="1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○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 was initially non-stationary, which posed a challenge for time series modeling. Extensive pre-processing was needed, including tests like ADF, KPSS, and Phillips-Perron, and transformations such as differencing and detrending.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➢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Volatility and External Events:</a:t>
            </a:r>
            <a:endParaRPr sz="1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○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stock price data showed significant volatility, especially around the COVID-19 pandemic in 2020, which made it difficult to model consistent patterns.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○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Understanding and accounting for the impact of external events on stock prices was challenging due to the complex and unpredictable nature of such events.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➢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Selection and Tuning:</a:t>
            </a:r>
            <a:endParaRPr sz="1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○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Selecting the appropriate model (SARIMAX) that could effectively capture the seasonality and trends in the data was challenging.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○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Balancing model complexity with forecasting accuracy required careful consideration, especially when dealing with residual heteroskedasticity.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➢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Real-Time Prediction and Automation:</a:t>
            </a:r>
            <a:endParaRPr sz="1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○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Implementing real-time prediction and automation posed technical challenges, especially in ensuring that the forecasting pipeline could handle real-time data without significant lag.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55694" y="288431"/>
            <a:ext cx="890288" cy="308519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0"/>
          <p:cNvSpPr txBox="1"/>
          <p:nvPr/>
        </p:nvSpPr>
        <p:spPr>
          <a:xfrm>
            <a:off x="2594072" y="3036585"/>
            <a:ext cx="7003855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Conclusion and Future work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/>
          <p:nvPr/>
        </p:nvSpPr>
        <p:spPr>
          <a:xfrm>
            <a:off x="1084021" y="818146"/>
            <a:ext cx="148844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Conclusion: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34813" y="157410"/>
            <a:ext cx="890288" cy="308519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1"/>
          <p:cNvSpPr txBox="1"/>
          <p:nvPr/>
        </p:nvSpPr>
        <p:spPr>
          <a:xfrm>
            <a:off x="1391264" y="1720840"/>
            <a:ext cx="8819400" cy="40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57175" marR="0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➢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Strong Upward Trend: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Over the past decade, the stock has demonstrated a robust upward trend, particularly from 2017 onwards, reflecting substantial growth and potential bullish market conditions.</a:t>
            </a:r>
            <a:endParaRPr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7175" marR="0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➢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Volatility and Market Events: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Significant spikes in volatility were observed around 2020, likely due to major market events like the COVID-19 pandemic. This period also saw increased trading activity, which corresponds to the fluctuations in stock prices.</a:t>
            </a:r>
            <a:endParaRPr sz="1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7175" marR="0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➢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Price and Volume Correlation: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Price-related variables are strongly correlated, while trading volume shows a slight negative correlation, indicating that high trading activity does not necessarily drive price increases.</a:t>
            </a:r>
            <a:endParaRPr sz="1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7175" marR="0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➢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Predictive Modeling: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SARIMAX model captured key seasonal and autoregressive patterns, providing a reasonable framework for forecasting future stock prices despite the challenges posed by heteroskedasticity in the residuals.</a:t>
            </a:r>
            <a:endParaRPr sz="15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7175" marR="0" lvl="0" indent="-1619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endParaRPr sz="15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2"/>
          <p:cNvSpPr txBox="1"/>
          <p:nvPr/>
        </p:nvSpPr>
        <p:spPr>
          <a:xfrm>
            <a:off x="1084021" y="818146"/>
            <a:ext cx="161985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Future work: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9" name="Google Shape;299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34813" y="157410"/>
            <a:ext cx="890288" cy="308519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2"/>
          <p:cNvSpPr txBox="1"/>
          <p:nvPr/>
        </p:nvSpPr>
        <p:spPr>
          <a:xfrm>
            <a:off x="1391264" y="1720840"/>
            <a:ext cx="8819400" cy="22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57175" marR="0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➢"/>
            </a:pPr>
            <a:r>
              <a:rPr lang="en-US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Refinement: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Explore more complex predictive models, such as deep learning-based approaches (e.g., LSTM or GRU networks), to potentially improve forecasting accuracy, especially in capturing non-linear patterns.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7175" marR="0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➢"/>
            </a:pPr>
            <a:r>
              <a:rPr lang="en-US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Automation and Real-Time Prediction: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Implement real-time data processing and automated forecasting pipelines to provide up-to-date predictions and insights for timely decision-making in dynamic market conditions.</a:t>
            </a: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7175" marR="0" lvl="0" indent="-155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7175" marR="0" lvl="0" indent="-1619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endParaRPr sz="15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55694" y="288431"/>
            <a:ext cx="890288" cy="308519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3"/>
          <p:cNvSpPr txBox="1"/>
          <p:nvPr/>
        </p:nvSpPr>
        <p:spPr>
          <a:xfrm>
            <a:off x="3111087" y="2644170"/>
            <a:ext cx="5969825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-US" sz="96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/>
        </p:nvSpPr>
        <p:spPr>
          <a:xfrm>
            <a:off x="1670116" y="1422859"/>
            <a:ext cx="8682000" cy="44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Business Problem:</a:t>
            </a:r>
            <a:endParaRPr sz="1800" b="1" i="0" u="none" strike="noStrike" cap="none" dirty="0">
              <a:solidFill>
                <a:srgbClr val="00277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277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Objective: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725"/>
              <a:buFont typeface="Arial"/>
              <a:buNone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 the Reliance Industries Stock Price for the next 30 days. This includes:</a:t>
            </a:r>
            <a:endParaRPr sz="17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457200" marR="0" lvl="0" indent="-338137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725"/>
              <a:buFont typeface="Calibri"/>
              <a:buChar char="➢"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Obtaining Open, High, Low, and Close prices from 2014 to 2024 for Reliance Industries stock.</a:t>
            </a:r>
            <a:endParaRPr sz="17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457200" marR="0" lvl="0" indent="-33813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25"/>
              <a:buFont typeface="Calibri"/>
              <a:buChar char="➢"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Splitting the last year into a test set to build a model to predict stock prices.</a:t>
            </a:r>
            <a:endParaRPr sz="17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457200" marR="0" lvl="0" indent="-33813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25"/>
              <a:buFont typeface="Calibri"/>
              <a:buChar char="➢"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Finding short-term and long-term trends.</a:t>
            </a:r>
            <a:endParaRPr sz="17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457200" marR="0" lvl="0" indent="-33813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25"/>
              <a:buFont typeface="Calibri"/>
              <a:buChar char="➢"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Understanding the impact of external factors or significant external events.</a:t>
            </a:r>
            <a:endParaRPr sz="17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457200" marR="0" lvl="0" indent="-33813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25"/>
              <a:buFont typeface="Calibri"/>
              <a:buChar char="➢"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Forecasting for the next 30 days.</a:t>
            </a:r>
            <a:endParaRPr sz="17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1394382" y="1069355"/>
            <a:ext cx="497028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Understanding the data</a:t>
            </a:r>
            <a:endParaRPr sz="24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1394382" y="1832926"/>
            <a:ext cx="57489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Source: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finance.yahoo.com/quote/RELIANCE.NS/history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4313" marR="0" lvl="0" indent="-1190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Description: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4313" marR="0" lvl="0" indent="-214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➢"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Historical stock prices from 2014 to 2024.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4313" marR="0" lvl="0" indent="-214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➢"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Variables: Date, Open, High, Low, Close, Adj Close, Volume.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4313" marR="0" lvl="0" indent="-1190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Points: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4313" marR="0" lvl="0" indent="-214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➢"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total 7 features available in the dataset all 7 features are object data type. The data types will be converted to their correct form in data cleaning part.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4313" marR="0" lvl="0" indent="-214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➢"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‘Volume’ feature has some missing values which will be taken care of in data cleaning.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34201" y="1832927"/>
            <a:ext cx="2790118" cy="2298467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320689" y="732352"/>
            <a:ext cx="40546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Feature engineering and data cleaning: </a:t>
            </a:r>
            <a:endParaRPr sz="1800" b="1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556663" y="1565020"/>
            <a:ext cx="7446795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57175" marR="0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Converting date column from object data type to date-time(Date-month-year format) data type.</a:t>
            </a:r>
          </a:p>
          <a:p>
            <a:pPr marL="257175" marR="0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➢"/>
            </a:pPr>
            <a:endParaRPr lang="en-US" sz="16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257175" indent="-257175">
              <a:buClr>
                <a:schemeClr val="dk1"/>
              </a:buClr>
              <a:buSzPts val="1500"/>
              <a:buFont typeface="Noto Sans Symbols"/>
              <a:buChar char="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Setting the date column as index and converting the index frequency to “B” i.e. Business day</a:t>
            </a:r>
            <a:endParaRPr sz="16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257175" marR="0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Removing the commas in the dataset.</a:t>
            </a:r>
            <a:endParaRPr sz="16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257175" marR="0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Converting all object columns to numeric.</a:t>
            </a:r>
            <a:endParaRPr sz="16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257175" marR="0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➢"/>
            </a:pPr>
            <a:r>
              <a:rPr lang="en-US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illed the missing values of ‘Volume’ by using the mean value.</a:t>
            </a:r>
            <a:endParaRPr sz="16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257175" marR="0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➢"/>
            </a:pPr>
            <a:r>
              <a:rPr lang="en-US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reated 7 new features from existing features. </a:t>
            </a:r>
            <a:endParaRPr sz="16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257175" marR="0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All the features (MA50, MA200, Daily Return, Close Diff, Close Detrended and Close EWMA) except Volatility are created by using the ‘Close’ feature. </a:t>
            </a:r>
            <a:endParaRPr sz="16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257175" marR="0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Volatility feature is created by using the ‘Daily Return’ feature.</a:t>
            </a:r>
            <a:endParaRPr sz="16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9F6027-55EE-8C25-C0AB-DB38A0E87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573" y="2669816"/>
            <a:ext cx="2867858" cy="3209516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38F827-DA33-BF20-9625-85BA1A881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2070" y="1695095"/>
            <a:ext cx="4182864" cy="495369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366754" y="3048127"/>
            <a:ext cx="1458494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/>
        </p:nvSpPr>
        <p:spPr>
          <a:xfrm>
            <a:off x="778498" y="567728"/>
            <a:ext cx="2741451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Descriptive statistics: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699814" y="1590712"/>
            <a:ext cx="4570276" cy="424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7175" marR="0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⮚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average values for Open, High, Low, and Close are relatively close, indicating that the stock price doesn't fluctuate wildly on a daily basis.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</a:pPr>
            <a:endParaRPr lang="en-US" sz="1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7175" marR="0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⮚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Volume has a standard deviation of around 6.6 million, suggesting that trading activity can vary significantly from day to day.</a:t>
            </a:r>
          </a:p>
          <a:p>
            <a:pPr marL="257175" marR="0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⮚"/>
            </a:pPr>
            <a:endParaRPr lang="en-US" sz="1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7175" marR="0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⮚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stock price has a wide range from around 365 to over 3200, indicating substantial growth or fluctuations over the period covered.</a:t>
            </a:r>
          </a:p>
          <a:p>
            <a:pPr marL="257175" marR="0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⮚"/>
            </a:pPr>
            <a:endParaRPr lang="en-US"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7175" marR="0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⮚"/>
            </a:pP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close proximity of the mean, median (50th percentile), and other percentiles suggests a relatively symmetric distribution of prices, though the higher max values indicate occasional large jumps in price.</a:t>
            </a:r>
            <a:endParaRPr lang="en-US" sz="1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28905" y="1386486"/>
            <a:ext cx="6202445" cy="2926805"/>
          </a:xfrm>
          <a:prstGeom prst="rect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/>
        </p:nvSpPr>
        <p:spPr>
          <a:xfrm>
            <a:off x="1210560" y="1030443"/>
            <a:ext cx="2799761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Line Plot: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1816948" y="5008171"/>
            <a:ext cx="8558105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Trend: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stock price has experienced a significant upward trend from 2014 to 2024, with noticeable growth starting around 2017. The price shows several peaks and troughs, reflecting periods of volatility.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10250" y="1426533"/>
            <a:ext cx="7971503" cy="3512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/>
        </p:nvSpPr>
        <p:spPr>
          <a:xfrm>
            <a:off x="1238839" y="1030443"/>
            <a:ext cx="4694549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Histogram: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8352928" y="2215511"/>
            <a:ext cx="2344147" cy="170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Distribution Shape: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histogram of the stock's closing prices is right-skewed, with a large concentration of values around the lower price ranges (500-1000).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621" y="1435402"/>
            <a:ext cx="6885065" cy="4045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1578</Words>
  <Application>Microsoft Office PowerPoint</Application>
  <PresentationFormat>Widescreen</PresentationFormat>
  <Paragraphs>146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Noto Sans Symbols</vt:lpstr>
      <vt:lpstr>Century Gothic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Prashant Chauhan</cp:lastModifiedBy>
  <cp:revision>9</cp:revision>
  <dcterms:modified xsi:type="dcterms:W3CDTF">2024-12-11T15:25:04Z</dcterms:modified>
</cp:coreProperties>
</file>