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23f90d88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23f90d88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23f90d888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23f90d888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23f90d888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b23f90d88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23f90d88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23f90d88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23f90d888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23f90d888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b23f90d888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b23f90d888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23f90d888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23f90d888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622850"/>
            <a:ext cx="6007200" cy="166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IBM DATA SCIENCE APPLIED CAPSTONE PROJECT</a:t>
            </a:r>
            <a:endParaRPr/>
          </a:p>
        </p:txBody>
      </p:sp>
      <p:sp>
        <p:nvSpPr>
          <p:cNvPr id="278" name="Google Shape;278;p13"/>
          <p:cNvSpPr txBox="1"/>
          <p:nvPr>
            <p:ph idx="1" type="subTitle"/>
          </p:nvPr>
        </p:nvSpPr>
        <p:spPr>
          <a:xfrm>
            <a:off x="824000" y="2481325"/>
            <a:ext cx="7041900" cy="14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t>Open a New Bar in Bengaluru,Karnataka,India    </a:t>
            </a:r>
            <a:endParaRPr b="1" sz="2800"/>
          </a:p>
          <a:p>
            <a:pPr indent="0" lvl="0" marL="0" rtl="0" algn="l">
              <a:spcBef>
                <a:spcPts val="0"/>
              </a:spcBef>
              <a:spcAft>
                <a:spcPts val="0"/>
              </a:spcAft>
              <a:buNone/>
            </a:pPr>
            <a:r>
              <a:t/>
            </a:r>
            <a:endParaRPr b="1" sz="2800"/>
          </a:p>
          <a:p>
            <a:pPr indent="0" lvl="0" marL="0" rtl="0" algn="l">
              <a:spcBef>
                <a:spcPts val="0"/>
              </a:spcBef>
              <a:spcAft>
                <a:spcPts val="0"/>
              </a:spcAft>
              <a:buNone/>
            </a:pPr>
            <a:r>
              <a:rPr b="1" lang="en" sz="2800"/>
              <a:t>By :Prashant Kambi</a:t>
            </a:r>
            <a:endParaRPr b="1"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problem </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To find out best location or neighborhood in capital city of Karnataka, Bengaluru(Bangalore) , India. Bengaluru is becoming a hub of pubs. </a:t>
            </a:r>
            <a:endParaRPr sz="1500"/>
          </a:p>
          <a:p>
            <a:pPr indent="0" lvl="0" marL="0" rtl="0" algn="l">
              <a:spcBef>
                <a:spcPts val="1600"/>
              </a:spcBef>
              <a:spcAft>
                <a:spcPts val="0"/>
              </a:spcAft>
              <a:buNone/>
            </a:pPr>
            <a:r>
              <a:rPr lang="en" sz="1500"/>
              <a:t>With college students and travelers filling the city of Bangalore, the capital of Karnataka, it is increasingly becoming one of the top cities for party goers. </a:t>
            </a:r>
            <a:endParaRPr sz="1500"/>
          </a:p>
          <a:p>
            <a:pPr indent="0" lvl="0" marL="0" rtl="0" algn="l">
              <a:spcBef>
                <a:spcPts val="1600"/>
              </a:spcBef>
              <a:spcAft>
                <a:spcPts val="1600"/>
              </a:spcAft>
              <a:buNone/>
            </a:pPr>
            <a:r>
              <a:rPr lang="en" sz="1500"/>
              <a:t>We try to find out the best places for someone who is looking to open a bar in Bengaluru.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Audience </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project is useful for investors who are looking to open or invest in opening new bars in city(Bengaluru).</a:t>
            </a:r>
            <a:endParaRPr sz="1500"/>
          </a:p>
          <a:p>
            <a:pPr indent="0" lvl="0" marL="0" rtl="0" algn="l">
              <a:spcBef>
                <a:spcPts val="1600"/>
              </a:spcBef>
              <a:spcAft>
                <a:spcPts val="1600"/>
              </a:spcAft>
              <a:buNone/>
            </a:pPr>
            <a:r>
              <a:rPr lang="en" sz="1500"/>
              <a:t>The project would briefly explain with valid reasons to all types of investors whether be small scale or large scale and then recommend a best place according to the needs of investor.</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following data will be used to solve the business problem </a:t>
            </a:r>
            <a:endParaRPr sz="1500"/>
          </a:p>
          <a:p>
            <a:pPr indent="0" lvl="0" marL="0" rtl="0" algn="l">
              <a:spcBef>
                <a:spcPts val="1600"/>
              </a:spcBef>
              <a:spcAft>
                <a:spcPts val="0"/>
              </a:spcAft>
              <a:buNone/>
            </a:pPr>
            <a:r>
              <a:rPr lang="en" sz="1500"/>
              <a:t>1 . List of areas or neighborhoods in Bengaluru. </a:t>
            </a:r>
            <a:endParaRPr sz="1500"/>
          </a:p>
          <a:p>
            <a:pPr indent="0" lvl="0" marL="0" rtl="0" algn="l">
              <a:spcBef>
                <a:spcPts val="1600"/>
              </a:spcBef>
              <a:spcAft>
                <a:spcPts val="0"/>
              </a:spcAft>
              <a:buNone/>
            </a:pPr>
            <a:r>
              <a:rPr lang="en" sz="1500"/>
              <a:t>2 . Location of neighborhoods (latitude and longitude) </a:t>
            </a:r>
            <a:endParaRPr sz="1500"/>
          </a:p>
          <a:p>
            <a:pPr indent="0" lvl="0" marL="0" rtl="0" algn="l">
              <a:spcBef>
                <a:spcPts val="1600"/>
              </a:spcBef>
              <a:spcAft>
                <a:spcPts val="1600"/>
              </a:spcAft>
              <a:buNone/>
            </a:pPr>
            <a:r>
              <a:rPr lang="en" sz="1500"/>
              <a:t>3. Venue category (data about nearby centers of particular venue)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of Data</a:t>
            </a:r>
            <a:endParaRPr/>
          </a:p>
        </p:txBody>
      </p:sp>
      <p:sp>
        <p:nvSpPr>
          <p:cNvPr id="302" name="Google Shape;302;p17"/>
          <p:cNvSpPr txBox="1"/>
          <p:nvPr>
            <p:ph idx="1" type="body"/>
          </p:nvPr>
        </p:nvSpPr>
        <p:spPr>
          <a:xfrm>
            <a:off x="311700" y="1152475"/>
            <a:ext cx="8520600" cy="438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Web-scraping</a:t>
            </a:r>
            <a:r>
              <a:rPr lang="en" sz="1500"/>
              <a:t>: </a:t>
            </a:r>
            <a:endParaRPr sz="1500"/>
          </a:p>
          <a:p>
            <a:pPr indent="0" lvl="0" marL="0" rtl="0" algn="l">
              <a:spcBef>
                <a:spcPts val="1600"/>
              </a:spcBef>
              <a:spcAft>
                <a:spcPts val="0"/>
              </a:spcAft>
              <a:buNone/>
            </a:pPr>
            <a:r>
              <a:rPr lang="en" sz="1500"/>
              <a:t>This is 'http://en.wikipedia.org/wiki/List_of_neighbourhoods_in_Bangalore' webpage from which data scrapped using python modules like beautifulsoup and requests.</a:t>
            </a:r>
            <a:endParaRPr sz="1500"/>
          </a:p>
          <a:p>
            <a:pPr indent="0" lvl="0" marL="0" rtl="0" algn="l">
              <a:spcBef>
                <a:spcPts val="1600"/>
              </a:spcBef>
              <a:spcAft>
                <a:spcPts val="0"/>
              </a:spcAft>
              <a:buNone/>
            </a:pPr>
            <a:r>
              <a:rPr lang="en" sz="1500"/>
              <a:t>Only the required data i.e.neighborhood name is extracted from the webpage and then their corresponding location(Latitude and longitude) is retrieved from geocoder package in python. </a:t>
            </a:r>
            <a:endParaRPr sz="1500"/>
          </a:p>
          <a:p>
            <a:pPr indent="0" lvl="0" marL="0" rtl="0" algn="l">
              <a:spcBef>
                <a:spcPts val="1600"/>
              </a:spcBef>
              <a:spcAft>
                <a:spcPts val="0"/>
              </a:spcAft>
              <a:buNone/>
            </a:pPr>
            <a:r>
              <a:rPr b="1" lang="en" sz="1500"/>
              <a:t>Venue categories</a:t>
            </a:r>
            <a:r>
              <a:rPr lang="en" sz="1500"/>
              <a:t> :</a:t>
            </a:r>
            <a:endParaRPr sz="1500"/>
          </a:p>
          <a:p>
            <a:pPr indent="0" lvl="0" marL="0" rtl="0" algn="l">
              <a:spcBef>
                <a:spcPts val="1600"/>
              </a:spcBef>
              <a:spcAft>
                <a:spcPts val="1600"/>
              </a:spcAft>
              <a:buNone/>
            </a:pPr>
            <a:r>
              <a:rPr lang="en" sz="1500"/>
              <a:t>We use foursquare API to get venue data for neighborhoods.This API helps us to retrieve categories of venue data out of which we are interested in "BAR" category.This will help us solve the business problem.</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a:t>
            </a:r>
            <a:endParaRPr/>
          </a:p>
        </p:txBody>
      </p:sp>
      <p:sp>
        <p:nvSpPr>
          <p:cNvPr id="308" name="Google Shape;308;p18"/>
          <p:cNvSpPr txBox="1"/>
          <p:nvPr>
            <p:ph idx="1" type="body"/>
          </p:nvPr>
        </p:nvSpPr>
        <p:spPr>
          <a:xfrm>
            <a:off x="1303800" y="1376300"/>
            <a:ext cx="7030500" cy="31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1.Web-scraping wikipedia page to get neighborhoods list</a:t>
            </a:r>
            <a:endParaRPr/>
          </a:p>
          <a:p>
            <a:pPr indent="0" lvl="0" marL="0" rtl="0" algn="l">
              <a:spcBef>
                <a:spcPts val="1600"/>
              </a:spcBef>
              <a:spcAft>
                <a:spcPts val="0"/>
              </a:spcAft>
              <a:buNone/>
            </a:pPr>
            <a:r>
              <a:rPr lang="en"/>
              <a:t>2.Get latitude and longitude coordinates using geocoder</a:t>
            </a:r>
            <a:endParaRPr/>
          </a:p>
          <a:p>
            <a:pPr indent="0" lvl="0" marL="0" rtl="0" algn="l">
              <a:spcBef>
                <a:spcPts val="1600"/>
              </a:spcBef>
              <a:spcAft>
                <a:spcPts val="0"/>
              </a:spcAft>
              <a:buNone/>
            </a:pPr>
            <a:r>
              <a:rPr lang="en"/>
              <a:t>3. Use foursquare API to get venue data</a:t>
            </a:r>
            <a:endParaRPr/>
          </a:p>
          <a:p>
            <a:pPr indent="0" lvl="0" marL="0" rtl="0" algn="l">
              <a:spcBef>
                <a:spcPts val="1600"/>
              </a:spcBef>
              <a:spcAft>
                <a:spcPts val="0"/>
              </a:spcAft>
              <a:buNone/>
            </a:pPr>
            <a:r>
              <a:rPr lang="en"/>
              <a:t>4.Group data by neighbourhood and take mean of frequency of each category.</a:t>
            </a:r>
            <a:endParaRPr/>
          </a:p>
          <a:p>
            <a:pPr indent="0" lvl="0" marL="0" rtl="0" algn="l">
              <a:spcBef>
                <a:spcPts val="1600"/>
              </a:spcBef>
              <a:spcAft>
                <a:spcPts val="0"/>
              </a:spcAft>
              <a:buNone/>
            </a:pPr>
            <a:r>
              <a:rPr lang="en"/>
              <a:t>5.Filter venue category by “BAR”</a:t>
            </a:r>
            <a:endParaRPr/>
          </a:p>
          <a:p>
            <a:pPr indent="0" lvl="0" marL="0" rtl="0" algn="l">
              <a:spcBef>
                <a:spcPts val="1600"/>
              </a:spcBef>
              <a:spcAft>
                <a:spcPts val="0"/>
              </a:spcAft>
              <a:buNone/>
            </a:pPr>
            <a:r>
              <a:rPr lang="en"/>
              <a:t>6.Perform Clustering using data by K-means</a:t>
            </a:r>
            <a:endParaRPr/>
          </a:p>
          <a:p>
            <a:pPr indent="0" lvl="0" marL="0" rtl="0" algn="l">
              <a:spcBef>
                <a:spcPts val="1600"/>
              </a:spcBef>
              <a:spcAft>
                <a:spcPts val="0"/>
              </a:spcAft>
              <a:buNone/>
            </a:pPr>
            <a:r>
              <a:rPr lang="en"/>
              <a:t>7.Visualise clusters on map using folium</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314" name="Google Shape;314;p19"/>
          <p:cNvSpPr txBox="1"/>
          <p:nvPr>
            <p:ph idx="1" type="body"/>
          </p:nvPr>
        </p:nvSpPr>
        <p:spPr>
          <a:xfrm>
            <a:off x="1303800" y="1414450"/>
            <a:ext cx="3430500" cy="36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3 clusters formed </a:t>
            </a:r>
            <a:endParaRPr/>
          </a:p>
          <a:p>
            <a:pPr indent="0" lvl="0" marL="0" rtl="0" algn="l">
              <a:spcBef>
                <a:spcPts val="1600"/>
              </a:spcBef>
              <a:spcAft>
                <a:spcPts val="0"/>
              </a:spcAft>
              <a:buNone/>
            </a:pPr>
            <a:r>
              <a:rPr lang="en"/>
              <a:t>Red clusters(cluster 0) </a:t>
            </a:r>
            <a:r>
              <a:rPr lang="en"/>
              <a:t>are those with least number of bars</a:t>
            </a:r>
            <a:endParaRPr/>
          </a:p>
          <a:p>
            <a:pPr indent="0" lvl="0" marL="0" rtl="0" algn="l">
              <a:spcBef>
                <a:spcPts val="1600"/>
              </a:spcBef>
              <a:spcAft>
                <a:spcPts val="0"/>
              </a:spcAft>
              <a:buNone/>
            </a:pPr>
            <a:r>
              <a:rPr lang="en"/>
              <a:t>Purple clusters(cluster 1) are those with moderate number of bars</a:t>
            </a:r>
            <a:endParaRPr/>
          </a:p>
          <a:p>
            <a:pPr indent="0" lvl="0" marL="0" rtl="0" algn="l">
              <a:spcBef>
                <a:spcPts val="1600"/>
              </a:spcBef>
              <a:spcAft>
                <a:spcPts val="0"/>
              </a:spcAft>
              <a:buNone/>
            </a:pPr>
            <a:r>
              <a:rPr lang="en"/>
              <a:t>Light green(cluster 2): </a:t>
            </a:r>
            <a:r>
              <a:rPr lang="en" sz="1350">
                <a:solidFill>
                  <a:srgbClr val="000000"/>
                </a:solidFill>
                <a:highlight>
                  <a:srgbClr val="FFFFFF"/>
                </a:highlight>
              </a:rPr>
              <a:t>cluster 2 is satisfactory as it agrees with real world Electronic city Whitefield has more bars</a:t>
            </a:r>
            <a:endParaRPr sz="1350">
              <a:solidFill>
                <a:srgbClr val="000000"/>
              </a:solidFill>
              <a:highlight>
                <a:srgbClr val="FFFFFF"/>
              </a:highlight>
            </a:endParaRPr>
          </a:p>
          <a:p>
            <a:pPr indent="0" lvl="0" marL="0" rtl="0" algn="l">
              <a:lnSpc>
                <a:spcPct val="100000"/>
              </a:lnSpc>
              <a:spcBef>
                <a:spcPts val="2000"/>
              </a:spcBef>
              <a:spcAft>
                <a:spcPts val="0"/>
              </a:spcAft>
              <a:buNone/>
            </a:pPr>
            <a:r>
              <a:rPr lang="en" sz="1350">
                <a:solidFill>
                  <a:srgbClr val="000000"/>
                </a:solidFill>
                <a:highlight>
                  <a:srgbClr val="FFFFFF"/>
                </a:highlight>
              </a:rPr>
              <a:t>Electronic city and Whitefield are neighborhoods where more IT companies more concentrated</a:t>
            </a:r>
            <a:endParaRPr sz="1350">
              <a:solidFill>
                <a:srgbClr val="000000"/>
              </a:solidFill>
              <a:highlight>
                <a:srgbClr val="FFFFFF"/>
              </a:highlight>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315" name="Google Shape;315;p19"/>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6" name="Google Shape;316;p19"/>
          <p:cNvPicPr preferRelativeResize="0"/>
          <p:nvPr/>
        </p:nvPicPr>
        <p:blipFill>
          <a:blip r:embed="rId3">
            <a:alphaModFix/>
          </a:blip>
          <a:stretch>
            <a:fillRect/>
          </a:stretch>
        </p:blipFill>
        <p:spPr>
          <a:xfrm>
            <a:off x="4903650" y="1326050"/>
            <a:ext cx="3430500" cy="3497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22" name="Google Shape;322;p20"/>
          <p:cNvSpPr txBox="1"/>
          <p:nvPr>
            <p:ph idx="1" type="body"/>
          </p:nvPr>
        </p:nvSpPr>
        <p:spPr>
          <a:xfrm>
            <a:off x="1303800" y="1476750"/>
            <a:ext cx="7030500" cy="3054900"/>
          </a:xfrm>
          <a:prstGeom prst="rect">
            <a:avLst/>
          </a:prstGeom>
        </p:spPr>
        <p:txBody>
          <a:bodyPr anchorCtr="0" anchor="t" bIns="91425" lIns="91425" spcFirstLastPara="1" rIns="91425" wrap="square" tIns="91425">
            <a:noAutofit/>
          </a:bodyPr>
          <a:lstStyle/>
          <a:p>
            <a:pPr indent="0" lvl="0" marL="292100" marR="304800" rtl="0" algn="l">
              <a:lnSpc>
                <a:spcPct val="100000"/>
              </a:lnSpc>
              <a:spcBef>
                <a:spcPts val="1900"/>
              </a:spcBef>
              <a:spcAft>
                <a:spcPts val="0"/>
              </a:spcAft>
              <a:buNone/>
            </a:pPr>
            <a:r>
              <a:rPr lang="en" sz="1350">
                <a:solidFill>
                  <a:srgbClr val="000000"/>
                </a:solidFill>
                <a:highlight>
                  <a:srgbClr val="FFFFFF"/>
                </a:highlight>
                <a:latin typeface="Arial"/>
                <a:ea typeface="Arial"/>
                <a:cs typeface="Arial"/>
                <a:sym typeface="Arial"/>
              </a:rPr>
              <a:t>Bars in cluster 2 are likely suffering from intense competition due to oversupply and high concentration of bars</a:t>
            </a:r>
            <a:endParaRPr sz="1350">
              <a:solidFill>
                <a:srgbClr val="000000"/>
              </a:solidFill>
              <a:highlight>
                <a:srgbClr val="FFFFFF"/>
              </a:highlight>
              <a:latin typeface="Arial"/>
              <a:ea typeface="Arial"/>
              <a:cs typeface="Arial"/>
              <a:sym typeface="Arial"/>
            </a:endParaRPr>
          </a:p>
          <a:p>
            <a:pPr indent="0" lvl="0" marL="292100" marR="304800" rtl="0" algn="l">
              <a:lnSpc>
                <a:spcPct val="100000"/>
              </a:lnSpc>
              <a:spcBef>
                <a:spcPts val="1900"/>
              </a:spcBef>
              <a:spcAft>
                <a:spcPts val="0"/>
              </a:spcAft>
              <a:buNone/>
            </a:pPr>
            <a:r>
              <a:rPr lang="en" sz="1350">
                <a:solidFill>
                  <a:srgbClr val="000000"/>
                </a:solidFill>
                <a:highlight>
                  <a:srgbClr val="FFFFFF"/>
                </a:highlight>
                <a:latin typeface="Arial"/>
                <a:ea typeface="Arial"/>
                <a:cs typeface="Arial"/>
                <a:sym typeface="Arial"/>
              </a:rPr>
              <a:t>On the other hand, cluster 0  has very low number to totally no shopping mall in the neighborhoods</a:t>
            </a:r>
            <a:endParaRPr sz="1350">
              <a:solidFill>
                <a:srgbClr val="000000"/>
              </a:solidFill>
              <a:highlight>
                <a:srgbClr val="FFFFFF"/>
              </a:highlight>
              <a:latin typeface="Arial"/>
              <a:ea typeface="Arial"/>
              <a:cs typeface="Arial"/>
              <a:sym typeface="Arial"/>
            </a:endParaRPr>
          </a:p>
          <a:p>
            <a:pPr indent="0" lvl="0" marL="292100" marR="304800" rtl="0" algn="l">
              <a:lnSpc>
                <a:spcPct val="100000"/>
              </a:lnSpc>
              <a:spcBef>
                <a:spcPts val="1900"/>
              </a:spcBef>
              <a:spcAft>
                <a:spcPts val="0"/>
              </a:spcAft>
              <a:buNone/>
            </a:pPr>
            <a:r>
              <a:rPr lang="en" sz="1250">
                <a:solidFill>
                  <a:srgbClr val="000000"/>
                </a:solidFill>
                <a:highlight>
                  <a:srgbClr val="FFFFFF"/>
                </a:highlight>
                <a:latin typeface="Arial"/>
                <a:ea typeface="Arial"/>
                <a:cs typeface="Arial"/>
                <a:sym typeface="Arial"/>
              </a:rPr>
              <a:t>Property developers with unique selling propositions to stand out from the competition can also open new shopping malls in neighborhoods in cluster 1 with moderate competition</a:t>
            </a:r>
            <a:endParaRPr sz="1550">
              <a:solidFill>
                <a:srgbClr val="000000"/>
              </a:solidFill>
              <a:highlight>
                <a:srgbClr val="FFFFFF"/>
              </a:highlight>
              <a:latin typeface="Arial"/>
              <a:ea typeface="Arial"/>
              <a:cs typeface="Arial"/>
              <a:sym typeface="Arial"/>
            </a:endParaRPr>
          </a:p>
          <a:p>
            <a:pPr indent="0" lvl="0" marL="292100" marR="304800" rtl="0" algn="l">
              <a:lnSpc>
                <a:spcPct val="100000"/>
              </a:lnSpc>
              <a:spcBef>
                <a:spcPts val="1900"/>
              </a:spcBef>
              <a:spcAft>
                <a:spcPts val="0"/>
              </a:spcAft>
              <a:buNone/>
            </a:pPr>
            <a:r>
              <a:rPr lang="en" sz="1350">
                <a:solidFill>
                  <a:srgbClr val="000000"/>
                </a:solidFill>
                <a:highlight>
                  <a:srgbClr val="FFFFFF"/>
                </a:highlight>
                <a:latin typeface="Arial"/>
                <a:ea typeface="Arial"/>
                <a:cs typeface="Arial"/>
                <a:sym typeface="Arial"/>
              </a:rPr>
              <a:t>Therefore, this project recommends property developers to capitalize on these findings to open new shopping malls in neighborhoods in cluster 1 with little competition.</a:t>
            </a:r>
            <a:endParaRPr sz="1650">
              <a:solidFill>
                <a:srgbClr val="000000"/>
              </a:solidFill>
              <a:latin typeface="Arial"/>
              <a:ea typeface="Arial"/>
              <a:cs typeface="Arial"/>
              <a:sym typeface="Arial"/>
            </a:endParaRPr>
          </a:p>
          <a:p>
            <a:pPr indent="0" lvl="0" marL="101600" marR="101600" rtl="0" algn="r">
              <a:lnSpc>
                <a:spcPct val="121429"/>
              </a:lnSpc>
              <a:spcBef>
                <a:spcPts val="0"/>
              </a:spcBef>
              <a:spcAft>
                <a:spcPts val="0"/>
              </a:spcAft>
              <a:buNone/>
            </a:pPr>
            <a:r>
              <a:t/>
            </a:r>
            <a:endParaRPr sz="1050">
              <a:solidFill>
                <a:srgbClr val="303F9F"/>
              </a:solidFill>
              <a:latin typeface="Courier New"/>
              <a:ea typeface="Courier New"/>
              <a:cs typeface="Courier New"/>
              <a:sym typeface="Courier New"/>
            </a:endParaRPr>
          </a:p>
          <a:p>
            <a:pPr indent="0" lvl="0" marL="88900" marR="0" rtl="0" algn="l">
              <a:lnSpc>
                <a:spcPct val="121429"/>
              </a:lnSpc>
              <a:spcBef>
                <a:spcPts val="0"/>
              </a:spcBef>
              <a:spcAft>
                <a:spcPts val="0"/>
              </a:spcAft>
              <a:buNone/>
            </a:pPr>
            <a:r>
              <a:rPr lang="en" sz="1050">
                <a:solidFill>
                  <a:srgbClr val="000000"/>
                </a:solidFill>
                <a:highlight>
                  <a:srgbClr val="F7F7F7"/>
                </a:highlight>
                <a:latin typeface="Courier New"/>
                <a:ea typeface="Courier New"/>
                <a:cs typeface="Courier New"/>
                <a:sym typeface="Courier New"/>
              </a:rPr>
              <a:t>​</a:t>
            </a:r>
            <a:endParaRPr sz="1050">
              <a:solidFill>
                <a:srgbClr val="000000"/>
              </a:solidFill>
              <a:highlight>
                <a:srgbClr val="F7F7F7"/>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