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Shadows Into Light" panose="020B0604020202020204" charset="0"/>
      <p:regular r:id="rId18"/>
    </p:embeddedFont>
    <p:embeddedFont>
      <p:font typeface="Teko" panose="020B0604020202020204" charset="0"/>
      <p:regular r:id="rId19"/>
      <p:bold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UWQSWU+EnxTeQoKMf5174dtTK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E94AB4-1915-409B-8EA0-BDBE157BD851}">
  <a:tblStyle styleId="{FCE94AB4-1915-409B-8EA0-BDBE157BD8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9BC795-37E4-4CE0-AA62-0E2995DF17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dt" idx="10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ftr" idx="11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rebuchet MS"/>
              <a:buNone/>
              <a:defRPr sz="6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dt" idx="10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ftr" idx="11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rebuchet MS"/>
              <a:buNone/>
              <a:defRPr sz="6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1"/>
          </p:nvPr>
        </p:nvSpPr>
        <p:spPr>
          <a:xfrm>
            <a:off x="2049209" y="5448300"/>
            <a:ext cx="10836786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680"/>
              <a:buFont typeface="Trebuchet MS"/>
              <a:buNone/>
              <a:defRPr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body" idx="2"/>
          </p:nvPr>
        </p:nvSpPr>
        <p:spPr>
          <a:xfrm>
            <a:off x="1016003" y="6705600"/>
            <a:ext cx="12895002" cy="23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dt" idx="10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ftr" idx="11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sldNum" idx="12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8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8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rebuchet MS"/>
              <a:buNone/>
              <a:defRPr sz="6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dt" idx="10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ftr" idx="11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rebuchet MS"/>
              <a:buNone/>
              <a:defRPr sz="6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body" idx="1"/>
          </p:nvPr>
        </p:nvSpPr>
        <p:spPr>
          <a:xfrm>
            <a:off x="1015999" y="6019800"/>
            <a:ext cx="12895004" cy="77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Font typeface="Trebuchet MS"/>
              <a:buNone/>
              <a:defRPr sz="36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680"/>
              <a:buFont typeface="Trebuchet MS"/>
              <a:buNone/>
              <a:defRPr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2"/>
          </p:nvPr>
        </p:nvSpPr>
        <p:spPr>
          <a:xfrm>
            <a:off x="1016003" y="6791172"/>
            <a:ext cx="12895002" cy="227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dt" idx="10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ftr" idx="11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0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0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rebuchet MS"/>
              <a:buNone/>
              <a:defRPr sz="6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body" idx="1"/>
          </p:nvPr>
        </p:nvSpPr>
        <p:spPr>
          <a:xfrm>
            <a:off x="1015999" y="6019800"/>
            <a:ext cx="12895004" cy="77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Font typeface="Trebuchet MS"/>
              <a:buNone/>
              <a:defRPr sz="36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680"/>
              <a:buFont typeface="Trebuchet MS"/>
              <a:buNone/>
              <a:defRPr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body" idx="2"/>
          </p:nvPr>
        </p:nvSpPr>
        <p:spPr>
          <a:xfrm>
            <a:off x="1016003" y="6791172"/>
            <a:ext cx="12895002" cy="227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dt" idx="10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ftr" idx="11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sldNum" idx="12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body" idx="1"/>
          </p:nvPr>
        </p:nvSpPr>
        <p:spPr>
          <a:xfrm rot="5400000">
            <a:off x="4552922" y="-296037"/>
            <a:ext cx="5821160" cy="1289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dt" idx="10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ftr" idx="11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sldNum" idx="12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 rot="5400000">
            <a:off x="8991479" y="3874430"/>
            <a:ext cx="7877177" cy="195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body" idx="1"/>
          </p:nvPr>
        </p:nvSpPr>
        <p:spPr>
          <a:xfrm rot="5400000">
            <a:off x="2372528" y="-442125"/>
            <a:ext cx="7877175" cy="1059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dt" idx="10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3"/>
          <p:cNvSpPr txBox="1">
            <a:spLocks noGrp="1"/>
          </p:cNvSpPr>
          <p:nvPr>
            <p:ph type="ftr" idx="11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sldNum" idx="12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9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sp>
          <p:nvSpPr>
            <p:cNvPr id="28" name="Google Shape;28;p19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1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19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19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1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19"/>
          <p:cNvSpPr txBox="1"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Trebuchet MS"/>
              <a:buNone/>
              <a:defRPr sz="81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500"/>
              </a:spcBef>
              <a:spcAft>
                <a:spcPts val="0"/>
              </a:spcAft>
              <a:buSzPts val="216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50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500"/>
              </a:spcBef>
              <a:spcAft>
                <a:spcPts val="0"/>
              </a:spcAft>
              <a:buSzPts val="16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ftr" idx="11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  <a:defRPr sz="6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dt" idx="10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ftr" idx="11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1"/>
          </p:nvPr>
        </p:nvSpPr>
        <p:spPr>
          <a:xfrm>
            <a:off x="1016002" y="3240884"/>
            <a:ext cx="6276053" cy="5821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2"/>
          </p:nvPr>
        </p:nvSpPr>
        <p:spPr>
          <a:xfrm>
            <a:off x="7634955" y="3240884"/>
            <a:ext cx="6276051" cy="582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dt" idx="10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ftr" idx="11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None/>
              <a:defRPr sz="3600" b="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b="1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 b="1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2"/>
          </p:nvPr>
        </p:nvSpPr>
        <p:spPr>
          <a:xfrm>
            <a:off x="1013618" y="4105868"/>
            <a:ext cx="6278435" cy="4956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3"/>
          </p:nvPr>
        </p:nvSpPr>
        <p:spPr>
          <a:xfrm>
            <a:off x="7632575" y="3241475"/>
            <a:ext cx="6278427" cy="8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None/>
              <a:defRPr sz="3600" b="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b="1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 b="1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body" idx="4"/>
          </p:nvPr>
        </p:nvSpPr>
        <p:spPr>
          <a:xfrm>
            <a:off x="7632577" y="4105868"/>
            <a:ext cx="6278426" cy="4956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dt" idx="10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ftr" idx="11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sldNum" idx="12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dt" idx="10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ftr" idx="11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sldNum" idx="12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body" idx="1"/>
          </p:nvPr>
        </p:nvSpPr>
        <p:spPr>
          <a:xfrm>
            <a:off x="7140692" y="772387"/>
            <a:ext cx="6770312" cy="828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2"/>
          </p:nvPr>
        </p:nvSpPr>
        <p:spPr>
          <a:xfrm>
            <a:off x="1016001" y="4165604"/>
            <a:ext cx="5781792" cy="387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>
            <a:spLocks noGrp="1"/>
          </p:cNvSpPr>
          <p:nvPr>
            <p:ph type="pic" idx="2"/>
          </p:nvPr>
        </p:nvSpPr>
        <p:spPr>
          <a:xfrm>
            <a:off x="1016001" y="914400"/>
            <a:ext cx="12895002" cy="5768577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6"/>
          <p:cNvSpPr txBox="1">
            <a:spLocks noGrp="1"/>
          </p:cNvSpPr>
          <p:nvPr>
            <p:ph type="body" idx="1"/>
          </p:nvPr>
        </p:nvSpPr>
        <p:spPr>
          <a:xfrm>
            <a:off x="1016002" y="8051007"/>
            <a:ext cx="12895001" cy="1011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dt" idx="10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7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7" name="Google Shape;7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7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7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576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►"/>
              <a:defRPr sz="2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051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528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►"/>
              <a:defRPr sz="2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2222638" y="3000861"/>
            <a:ext cx="14001185" cy="182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&amp; development of digital hydraulic valve system in a hydrostatic system</a:t>
            </a:r>
            <a:endParaRPr dirty="0"/>
          </a:p>
        </p:txBody>
      </p:sp>
      <p:sp>
        <p:nvSpPr>
          <p:cNvPr id="144" name="Google Shape;144;p1"/>
          <p:cNvSpPr txBox="1"/>
          <p:nvPr/>
        </p:nvSpPr>
        <p:spPr>
          <a:xfrm>
            <a:off x="1621925" y="5534691"/>
            <a:ext cx="5741981" cy="252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By: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Muskan [20JE0593]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Prashant Singh [20JE0712]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T Sharath Chandrahas Reddy [20JE1011]</a:t>
            </a:r>
            <a:endParaRPr/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rgbClr val="00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13946951" y="6467243"/>
            <a:ext cx="2666196" cy="14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Supervisor:</a:t>
            </a:r>
            <a:endParaRPr/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Prof. Jayanta Das</a:t>
            </a:r>
            <a:endParaRPr/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6168536" y="8390394"/>
            <a:ext cx="5456383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Mining Machinery Engineering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Department of Mechanical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/>
          <p:nvPr/>
        </p:nvSpPr>
        <p:spPr>
          <a:xfrm>
            <a:off x="1485900" y="327350"/>
            <a:ext cx="1440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78155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valve control using S-function</a:t>
            </a:r>
            <a:endParaRPr/>
          </a:p>
        </p:txBody>
      </p:sp>
      <p:sp>
        <p:nvSpPr>
          <p:cNvPr id="268" name="Google Shape;268;p11"/>
          <p:cNvSpPr txBox="1"/>
          <p:nvPr/>
        </p:nvSpPr>
        <p:spPr>
          <a:xfrm>
            <a:off x="1485900" y="1409700"/>
            <a:ext cx="15316200" cy="5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3815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sz="3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Previous method: Individual valve control, tedious and cumbersome.</a:t>
            </a:r>
            <a:endParaRPr sz="3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3815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sz="3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Transition: Utilizing S-function in Simulink for intelligent control.</a:t>
            </a:r>
            <a:endParaRPr sz="3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3815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sz="3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S-function: Integrates custom code, acts as automated control module.</a:t>
            </a:r>
            <a:endParaRPr sz="3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3815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sz="3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Functionality: Receives single demand value, calculates opening/closing signals for all valves.</a:t>
            </a:r>
            <a:endParaRPr sz="3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3815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sz="3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Benefits: Eliminates manual control, streamlines process, enhances scalability.</a:t>
            </a:r>
            <a:endParaRPr sz="3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3815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sz="3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Implementation: Utilizing "level-2 S-function" feature in Matlab Simulink.</a:t>
            </a:r>
            <a:endParaRPr sz="3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69" name="Google Shape;269;p11"/>
          <p:cNvGrpSpPr/>
          <p:nvPr/>
        </p:nvGrpSpPr>
        <p:grpSpPr>
          <a:xfrm>
            <a:off x="17483180" y="462"/>
            <a:ext cx="783133" cy="829019"/>
            <a:chOff x="0" y="-47625"/>
            <a:chExt cx="812800" cy="860425"/>
          </a:xfrm>
        </p:grpSpPr>
        <p:sp>
          <p:nvSpPr>
            <p:cNvPr id="270" name="Google Shape;270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 txBox="1"/>
            <p:nvPr/>
          </p:nvSpPr>
          <p:spPr>
            <a:xfrm>
              <a:off x="76200" y="-47625"/>
              <a:ext cx="6603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10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0800" y="0"/>
            <a:ext cx="11602199" cy="56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2"/>
          <p:cNvSpPr txBox="1"/>
          <p:nvPr/>
        </p:nvSpPr>
        <p:spPr>
          <a:xfrm>
            <a:off x="5978426" y="5303494"/>
            <a:ext cx="91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Fig. 8. C</a:t>
            </a: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ircuit containing 4 digital valves and level 2 S-function</a:t>
            </a:r>
            <a:endParaRPr sz="2300"/>
          </a:p>
        </p:txBody>
      </p:sp>
      <p:sp>
        <p:nvSpPr>
          <p:cNvPr id="278" name="Google Shape;278;p12"/>
          <p:cNvSpPr txBox="1"/>
          <p:nvPr/>
        </p:nvSpPr>
        <p:spPr>
          <a:xfrm>
            <a:off x="4512100" y="9431650"/>
            <a:ext cx="11732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Fig. 9. O</a:t>
            </a: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pening and closing statuses of all 4 valves at a given demand</a:t>
            </a:r>
            <a:endParaRPr sz="2300"/>
          </a:p>
        </p:txBody>
      </p:sp>
      <p:graphicFrame>
        <p:nvGraphicFramePr>
          <p:cNvPr id="279" name="Google Shape;279;p12"/>
          <p:cNvGraphicFramePr/>
          <p:nvPr/>
        </p:nvGraphicFramePr>
        <p:xfrm>
          <a:off x="3060875" y="6381975"/>
          <a:ext cx="11602200" cy="2956380"/>
        </p:xfrm>
        <a:graphic>
          <a:graphicData uri="http://schemas.openxmlformats.org/drawingml/2006/table">
            <a:tbl>
              <a:tblPr>
                <a:noFill/>
                <a:tableStyleId>{AD9BC795-37E4-4CE0-AA62-0E2995DF17F5}</a:tableStyleId>
              </a:tblPr>
              <a:tblGrid>
                <a:gridCol w="273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/>
                        <a:t>Input to S-function</a:t>
                      </a:r>
                      <a:endParaRPr sz="2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/>
                        <a:t>Output to Valves</a:t>
                      </a:r>
                      <a:endParaRPr sz="2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input&lt;0.006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Valve 1: 0. Valve 2: 0, Valve 3: 0, Valve 4:0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0.006 &lt;= input &lt; 0.012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Valve 1: 1. Valve 2: 0, Valve 3: 0, Valve 4:0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0.012 &lt;= input &lt; 0.018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Valve 1: 1. Valve 2: 1, Valve 3: 0, Valve 4:0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0.018 &lt;= input &lt;0.024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Valve 1: 1. Valve 2: 1, Valve 3: 1, Valve 4:0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input&gt;=0.024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Valve 1: 1. Valve 2: 1, Valve 3: 1, Valve 4:1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80" name="Google Shape;280;p12"/>
          <p:cNvGrpSpPr/>
          <p:nvPr/>
        </p:nvGrpSpPr>
        <p:grpSpPr>
          <a:xfrm>
            <a:off x="17483180" y="462"/>
            <a:ext cx="783133" cy="829019"/>
            <a:chOff x="0" y="-47625"/>
            <a:chExt cx="812800" cy="860425"/>
          </a:xfrm>
        </p:grpSpPr>
        <p:sp>
          <p:nvSpPr>
            <p:cNvPr id="281" name="Google Shape;281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2"/>
            <p:cNvSpPr txBox="1"/>
            <p:nvPr/>
          </p:nvSpPr>
          <p:spPr>
            <a:xfrm>
              <a:off x="76200" y="-47625"/>
              <a:ext cx="6603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11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 txBox="1"/>
          <p:nvPr/>
        </p:nvSpPr>
        <p:spPr>
          <a:xfrm>
            <a:off x="3505200" y="555450"/>
            <a:ext cx="11277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valve control with S-function and PID</a:t>
            </a:r>
            <a:endParaRPr sz="40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13"/>
          <p:cNvSpPr txBox="1"/>
          <p:nvPr/>
        </p:nvSpPr>
        <p:spPr>
          <a:xfrm>
            <a:off x="2438400" y="1649400"/>
            <a:ext cx="13411200" cy="6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S-functions limitations: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Debugging Challenges: Isolating errors within custom code is time-consuming.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Overhead: Complexity of S-function code may lead to computational overhead.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Combining S-functions with PID control: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Strengths: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8585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S-functions: Flexibility for complex control logic specific to digital hydraulic system.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8585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PID control: Refinement of system response by continuously monitoring error and adjusting valve opening sequences.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Benefits: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430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S-functions handle core logic of translating demand values into valve sequences.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430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PID control mitigates issues like overshoot or settling time.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89" name="Google Shape;289;p13"/>
          <p:cNvGrpSpPr/>
          <p:nvPr/>
        </p:nvGrpSpPr>
        <p:grpSpPr>
          <a:xfrm>
            <a:off x="17483180" y="462"/>
            <a:ext cx="783133" cy="829019"/>
            <a:chOff x="0" y="-47625"/>
            <a:chExt cx="812800" cy="860425"/>
          </a:xfrm>
        </p:grpSpPr>
        <p:sp>
          <p:nvSpPr>
            <p:cNvPr id="290" name="Google Shape;290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 txBox="1"/>
            <p:nvPr/>
          </p:nvSpPr>
          <p:spPr>
            <a:xfrm>
              <a:off x="76200" y="-47625"/>
              <a:ext cx="6603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12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5257" y="10"/>
            <a:ext cx="8497486" cy="404869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4"/>
          <p:cNvSpPr txBox="1"/>
          <p:nvPr/>
        </p:nvSpPr>
        <p:spPr>
          <a:xfrm>
            <a:off x="13621726" y="331300"/>
            <a:ext cx="31533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Fig. 10. Hydraulic circuit containing level 2 S-function, PID 4 digital valves</a:t>
            </a:r>
            <a:endParaRPr sz="2300"/>
          </a:p>
        </p:txBody>
      </p:sp>
      <p:sp>
        <p:nvSpPr>
          <p:cNvPr id="298" name="Google Shape;298;p14"/>
          <p:cNvSpPr txBox="1"/>
          <p:nvPr/>
        </p:nvSpPr>
        <p:spPr>
          <a:xfrm>
            <a:off x="112800" y="9468750"/>
            <a:ext cx="8918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Fig. 11. Displacement v/s time demand (yellow curve) v/s response (blue curve) in case of S-function and PID control of digital valves</a:t>
            </a:r>
            <a:endParaRPr/>
          </a:p>
        </p:txBody>
      </p:sp>
      <p:sp>
        <p:nvSpPr>
          <p:cNvPr id="299" name="Google Shape;299;p14"/>
          <p:cNvSpPr txBox="1"/>
          <p:nvPr/>
        </p:nvSpPr>
        <p:spPr>
          <a:xfrm>
            <a:off x="9133725" y="9731525"/>
            <a:ext cx="89184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Fig. 12.. Displacement v/s time graph (yellow curve for demand; blue curve for response) in case of conventional DCV with PID control</a:t>
            </a:r>
            <a:endParaRPr sz="18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/>
              <a:t> </a:t>
            </a:r>
            <a:endParaRPr sz="1800"/>
          </a:p>
        </p:txBody>
      </p:sp>
      <p:pic>
        <p:nvPicPr>
          <p:cNvPr id="300" name="Google Shape;3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3475" y="4311475"/>
            <a:ext cx="8497500" cy="515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0351" y="4311476"/>
            <a:ext cx="6950737" cy="5157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14"/>
          <p:cNvGrpSpPr/>
          <p:nvPr/>
        </p:nvGrpSpPr>
        <p:grpSpPr>
          <a:xfrm>
            <a:off x="17483180" y="462"/>
            <a:ext cx="783133" cy="829019"/>
            <a:chOff x="0" y="-47625"/>
            <a:chExt cx="812800" cy="860425"/>
          </a:xfrm>
        </p:grpSpPr>
        <p:sp>
          <p:nvSpPr>
            <p:cNvPr id="303" name="Google Shape;303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 txBox="1"/>
            <p:nvPr/>
          </p:nvSpPr>
          <p:spPr>
            <a:xfrm>
              <a:off x="76200" y="-47625"/>
              <a:ext cx="6603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13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Google Shape;309;p15"/>
          <p:cNvGraphicFramePr/>
          <p:nvPr/>
        </p:nvGraphicFramePr>
        <p:xfrm>
          <a:off x="561035" y="566737"/>
          <a:ext cx="17165925" cy="9516668"/>
        </p:xfrm>
        <a:graphic>
          <a:graphicData uri="http://schemas.openxmlformats.org/drawingml/2006/table">
            <a:tbl>
              <a:tblPr>
                <a:noFill/>
                <a:tableStyleId>{FCE94AB4-1915-409B-8EA0-BDBE157BD851}</a:tableStyleId>
              </a:tblPr>
              <a:tblGrid>
                <a:gridCol w="882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Conclusion</a:t>
                      </a: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Future Works</a:t>
                      </a: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54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2275">
                <a:tc>
                  <a:txBody>
                    <a:bodyPr/>
                    <a:lstStyle/>
                    <a:p>
                      <a:pPr marL="863598" marR="0" lvl="1" indent="-368363" algn="l" rtl="0">
                        <a:lnSpc>
                          <a:spcPct val="1400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  <a:buChar char="•"/>
                      </a:pPr>
                      <a:r>
                        <a:rPr lang="en-US" sz="30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Replaced conventional DCV with digital valves(binary in operation) for increased range, cost-effectiveness, and ease of maintenance.</a:t>
                      </a:r>
                      <a:endParaRPr sz="3000">
                        <a:solidFill>
                          <a:srgbClr val="FFFFFF"/>
                        </a:solidFill>
                      </a:endParaRPr>
                    </a:p>
                    <a:p>
                      <a:pPr marL="863598" marR="0" lvl="1" indent="-368363" algn="l" rtl="0">
                        <a:lnSpc>
                          <a:spcPct val="1400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  <a:buChar char="•"/>
                      </a:pPr>
                      <a:r>
                        <a:rPr lang="en-US" sz="30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Integrated PID controller with DCV for autonomous control without human intervention.</a:t>
                      </a:r>
                      <a:endParaRPr sz="300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63598" marR="0" lvl="1" indent="-368363" algn="l" rtl="0">
                        <a:lnSpc>
                          <a:spcPct val="1400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Char char="•"/>
                      </a:pPr>
                      <a:r>
                        <a:rPr lang="en-US" sz="3000">
                          <a:solidFill>
                            <a:srgbClr val="FFFFFF"/>
                          </a:solidFill>
                        </a:rPr>
                        <a:t>Used s-function in digital hydraulic circuit to automate the opening and closing of valves.</a:t>
                      </a:r>
                      <a:endParaRPr sz="3000">
                        <a:solidFill>
                          <a:srgbClr val="FFFFFF"/>
                        </a:solidFill>
                      </a:endParaRPr>
                    </a:p>
                    <a:p>
                      <a:pPr marL="863599" marR="0" lvl="1" indent="-368363" algn="l" rtl="0">
                        <a:lnSpc>
                          <a:spcPct val="1400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Char char="•"/>
                      </a:pPr>
                      <a:r>
                        <a:rPr lang="en-US" sz="3000">
                          <a:solidFill>
                            <a:srgbClr val="FFFFFF"/>
                          </a:solidFill>
                        </a:rPr>
                        <a:t>Integrated both PID controller and s-function in digital hydraulic circuit to further reduce errors.</a:t>
                      </a:r>
                      <a:endParaRPr sz="3000">
                        <a:solidFill>
                          <a:srgbClr val="FFFFFF"/>
                        </a:solidFill>
                      </a:endParaRPr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u="none" strike="noStrike" cap="none"/>
                    </a:p>
                    <a:p>
                      <a:pPr marL="863598" marR="0" lvl="1" indent="-368363" algn="l" rtl="0">
                        <a:lnSpc>
                          <a:spcPct val="1400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  <a:buChar char="•"/>
                      </a:pPr>
                      <a:r>
                        <a:rPr lang="en-US" sz="3000">
                          <a:solidFill>
                            <a:srgbClr val="FFFFFF"/>
                          </a:solidFill>
                        </a:rPr>
                        <a:t>T</a:t>
                      </a:r>
                      <a:r>
                        <a:rPr lang="en-US" sz="30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here is a need to optimize the number of digital valves we can use as bulkiness of system increases with increase in valves.</a:t>
                      </a:r>
                      <a:endParaRPr sz="300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14400" marR="0" lvl="0" indent="0" algn="l" rtl="0">
                        <a:lnSpc>
                          <a:spcPct val="1400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solidFill>
                          <a:srgbClr val="FFFFFF"/>
                        </a:solidFill>
                      </a:endParaRPr>
                    </a:p>
                    <a:p>
                      <a:pPr marL="863598" marR="0" lvl="1" indent="-368363" algn="l" rtl="0">
                        <a:lnSpc>
                          <a:spcPct val="1400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Char char="•"/>
                      </a:pPr>
                      <a:r>
                        <a:rPr lang="en-US" sz="3000">
                          <a:solidFill>
                            <a:srgbClr val="FFFFFF"/>
                          </a:solidFill>
                        </a:rPr>
                        <a:t>As this is a simulation, further we can develop an experimental setup.</a:t>
                      </a:r>
                      <a:endParaRPr sz="3000">
                        <a:solidFill>
                          <a:srgbClr val="FFFFFF"/>
                        </a:solidFill>
                      </a:endParaRPr>
                    </a:p>
                    <a:p>
                      <a:pPr marL="914400" marR="0" lvl="0" indent="0" algn="l" rtl="0">
                        <a:lnSpc>
                          <a:spcPct val="1400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solidFill>
                          <a:srgbClr val="FFFFFF"/>
                        </a:solidFill>
                      </a:endParaRPr>
                    </a:p>
                    <a:p>
                      <a:pPr marL="863599" marR="0" lvl="1" indent="-368363" algn="l" rtl="0">
                        <a:lnSpc>
                          <a:spcPct val="1400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Char char="•"/>
                      </a:pPr>
                      <a:r>
                        <a:rPr lang="en-US" sz="3000">
                          <a:solidFill>
                            <a:srgbClr val="FFFFFF"/>
                          </a:solidFill>
                        </a:rPr>
                        <a:t>Use of advanced controllers like MPC and FLC instead of PID.</a:t>
                      </a:r>
                      <a:endParaRPr sz="3000">
                        <a:solidFill>
                          <a:srgbClr val="FFFFFF"/>
                        </a:solidFill>
                      </a:endParaRPr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10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10" name="Google Shape;310;p15"/>
          <p:cNvGrpSpPr/>
          <p:nvPr/>
        </p:nvGrpSpPr>
        <p:grpSpPr>
          <a:xfrm>
            <a:off x="17430122" y="9418064"/>
            <a:ext cx="800343" cy="847238"/>
            <a:chOff x="0" y="-47625"/>
            <a:chExt cx="812800" cy="860425"/>
          </a:xfrm>
        </p:grpSpPr>
        <p:sp>
          <p:nvSpPr>
            <p:cNvPr id="311" name="Google Shape;311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14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" name="Google Shape;317;p16"/>
          <p:cNvGraphicFramePr/>
          <p:nvPr/>
        </p:nvGraphicFramePr>
        <p:xfrm>
          <a:off x="1028707" y="303380"/>
          <a:ext cx="15837175" cy="9565840"/>
        </p:xfrm>
        <a:graphic>
          <a:graphicData uri="http://schemas.openxmlformats.org/drawingml/2006/table">
            <a:tbl>
              <a:tblPr>
                <a:noFill/>
                <a:tableStyleId>{FCE94AB4-1915-409B-8EA0-BDBE157BD851}</a:tableStyleId>
              </a:tblPr>
              <a:tblGrid>
                <a:gridCol w="1583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99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References</a:t>
                      </a:r>
                      <a:endParaRPr sz="24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250">
                <a:tc>
                  <a:txBody>
                    <a:bodyPr/>
                    <a:lstStyle/>
                    <a:p>
                      <a:pPr marL="457200" lvl="0" indent="-22860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1.     Krus P, Pieri E, Teixeira P and Locateli C, 2014. Digital Hydraulic System Using Pumps and On/Off Valves Controlling the Actuator.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2860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2.     Raghuraman D.R.S., Senthil S.K., 2016. Digital hydraulic valves - a brief review.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2860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3.     Bao R, Wang T, 2019. A Multi-Pump Multi-Actuator Hydraulic System with On-Off Valve Matrix for Energy Saving.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2860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4.     De Negri, V. J., Wang, P., Johnson, D. N. , Plummer, A., 2014. Behavioural prediction of hydraulic step -up switching converters. International Journal of Fluid Power. Vol 15, No. 1, pp. 1 - 9 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2860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5. 	Linjama, M., Vilenius, M., 2005. Energy-efficient motion control of a digital hydraulic joint actuator. Proceedings of the 6th JFPS International Symposium on Fluid Power. Tsukuba, November 7 - 10.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2860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6. 	Eggers, B., Rahmfeld, R., Ivantysynova, M., 2005. An energetic comparison between valveless and valve-controlled active vibration damping for off-road vehicles. Proceedings of the 6th JFPS International Symposium on Fluid Power. Tsukuba.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2860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7. 	Willkomm, J., Wanler, M. &amp; Weber., J., 2014. Process-adapted control to maximize dynamics of displacement-variable pumps. Symposium on Fluid Power &amp; Motion Control. Bath, United Kingdom. pp. 10-12.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2860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8. 	Teixeira, P. L., Vianna, W., Penteado, R. D., Krus, P. &amp; De Negri., V. J., 2015. Pressure modeling and analysis of a synchronized hydraulic press brake with variable-speed pump. Symposium on Fluid Power and Motion Control. Chicago, Illinois, USA.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2860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9. 	Linjama, M., Laamanen, A. , Vilenius, M. , 2003. Is it time for digital hydraulics? The Eighth Scandinavian International Conference on Fluid Power, May 7 –9, Tampere, Finland, pp. 347 –366.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22860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10.  Belan, H, B., Locateli, C. C., Endler, L., Pieri, E. R. D. &amp; De Negri, V.J., 2014. Aumento da eficiência energética em sistemas hidráulicos utilizando hidráulica digital. XX Congresso Brasileiro de Automática, Belo Horizonte, Brazil, 20 - 24 Sept.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2860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11.  Belan, H. B., Locateli, C. C., Lantto, B., Krus. P. &amp; De Negri, V. J., 2015. Digital secondary control architecture for aircraft application. The Seventh Workshop on Digital Fluid Power, February 26 -27, Linz, Austria.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2860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12.  Linjama, M., Vilenius, M., 2008. Digital hydraulics – Towards perfect valve technology. Technology. Digitalna Hidravlika, Ventil 14. 2. pp. 138-148.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2860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13.  Scheidl, R.; Kogler, H.; Winkler, B., 2013. Hydraulic switching control - Objectives, concepts, challenges, and potential applications. Magazine of Hydraulics, Pneumatics, Tribology, Ecology, Sensorics, Mechatronics, n. 1, ISSN: 1453 - 7303.</a:t>
                      </a:r>
                      <a:endParaRPr sz="1800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18" name="Google Shape;318;p16"/>
          <p:cNvGrpSpPr/>
          <p:nvPr/>
        </p:nvGrpSpPr>
        <p:grpSpPr>
          <a:xfrm>
            <a:off x="16865887" y="8836215"/>
            <a:ext cx="1007002" cy="1066006"/>
            <a:chOff x="0" y="-47625"/>
            <a:chExt cx="812800" cy="860425"/>
          </a:xfrm>
        </p:grpSpPr>
        <p:sp>
          <p:nvSpPr>
            <p:cNvPr id="319" name="Google Shape;319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15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/>
        </p:nvSpPr>
        <p:spPr>
          <a:xfrm>
            <a:off x="9844945" y="0"/>
            <a:ext cx="7307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8054850" y="1259700"/>
            <a:ext cx="9097800" cy="7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32917" marR="0" lvl="1" indent="-368389" algn="l" rtl="0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</a:pPr>
            <a:r>
              <a:rPr lang="en-US"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current hydraulic systems uses expensive proportional DCVs.</a:t>
            </a:r>
            <a:endParaRPr sz="3100"/>
          </a:p>
          <a:p>
            <a:pPr marL="0" marR="0" lvl="0" indent="0" algn="l" rtl="0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2917" marR="0" lvl="1" indent="-368389" algn="l" rtl="0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</a:pPr>
            <a:r>
              <a:rPr lang="en-US"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Proportional DCVs are high maintenance which leads to high operational costs.</a:t>
            </a:r>
            <a:endParaRPr sz="3100"/>
          </a:p>
          <a:p>
            <a:pPr marL="0" marR="0" lvl="0" indent="0" algn="l" rtl="0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2917" marR="0" lvl="1" indent="-368389" algn="l" rtl="0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</a:pPr>
            <a:r>
              <a:rPr lang="en-US"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 Substituting conventional  proportional DCVs with multiple cost-effective digital binary shut-off valves.</a:t>
            </a:r>
            <a:endParaRPr sz="3100"/>
          </a:p>
          <a:p>
            <a:pPr marL="0" marR="0" lvl="0" indent="0" algn="l" rtl="0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2917" marR="0" lvl="1" indent="-368389" algn="l" rtl="0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</a:pPr>
            <a:r>
              <a:rPr lang="en-US"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Range of operation can be varied based on number of valves we open at a given instant.</a:t>
            </a:r>
            <a:endParaRPr sz="3100"/>
          </a:p>
          <a:p>
            <a:pPr marL="0" marR="0" lvl="0" indent="0" algn="l" rtl="0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2"/>
          <p:cNvGrpSpPr/>
          <p:nvPr/>
        </p:nvGrpSpPr>
        <p:grpSpPr>
          <a:xfrm>
            <a:off x="247350" y="8920150"/>
            <a:ext cx="1007002" cy="1066006"/>
            <a:chOff x="0" y="-47625"/>
            <a:chExt cx="812800" cy="860425"/>
          </a:xfrm>
        </p:grpSpPr>
        <p:sp>
          <p:nvSpPr>
            <p:cNvPr id="154" name="Google Shape;154;p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95300"/>
            <a:ext cx="5715000" cy="3467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9061" y="5824830"/>
            <a:ext cx="4544878" cy="345220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/>
          <p:nvPr/>
        </p:nvSpPr>
        <p:spPr>
          <a:xfrm>
            <a:off x="3886200" y="4229100"/>
            <a:ext cx="990600" cy="1295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2855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613317" y="1174036"/>
            <a:ext cx="17061366" cy="8350798"/>
            <a:chOff x="0" y="0"/>
            <a:chExt cx="21840741" cy="10690096"/>
          </a:xfrm>
        </p:grpSpPr>
        <p:sp>
          <p:nvSpPr>
            <p:cNvPr id="164" name="Google Shape;164;p3"/>
            <p:cNvSpPr/>
            <p:nvPr/>
          </p:nvSpPr>
          <p:spPr>
            <a:xfrm>
              <a:off x="31750" y="31750"/>
              <a:ext cx="21777241" cy="10626596"/>
            </a:xfrm>
            <a:custGeom>
              <a:avLst/>
              <a:gdLst/>
              <a:ahLst/>
              <a:cxnLst/>
              <a:rect l="l" t="t" r="r" b="b"/>
              <a:pathLst>
                <a:path w="21777241" h="10626596" extrusionOk="0">
                  <a:moveTo>
                    <a:pt x="21684531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683261" y="0"/>
                  </a:lnTo>
                  <a:cubicBezTo>
                    <a:pt x="21734061" y="0"/>
                    <a:pt x="21775972" y="41910"/>
                    <a:pt x="21775972" y="92710"/>
                  </a:cubicBezTo>
                  <a:lnTo>
                    <a:pt x="21775972" y="10532617"/>
                  </a:lnTo>
                  <a:cubicBezTo>
                    <a:pt x="21777241" y="10584686"/>
                    <a:pt x="21735331" y="10626596"/>
                    <a:pt x="21684531" y="10626596"/>
                  </a:cubicBezTo>
                  <a:close/>
                </a:path>
              </a:pathLst>
            </a:custGeom>
            <a:solidFill>
              <a:srgbClr val="FFF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0" y="0"/>
              <a:ext cx="21840741" cy="10690096"/>
            </a:xfrm>
            <a:custGeom>
              <a:avLst/>
              <a:gdLst/>
              <a:ahLst/>
              <a:cxnLst/>
              <a:rect l="l" t="t" r="r" b="b"/>
              <a:pathLst>
                <a:path w="21840741" h="10690096" extrusionOk="0">
                  <a:moveTo>
                    <a:pt x="21716281" y="59690"/>
                  </a:moveTo>
                  <a:cubicBezTo>
                    <a:pt x="21751841" y="59690"/>
                    <a:pt x="21781052" y="88900"/>
                    <a:pt x="21781052" y="124460"/>
                  </a:cubicBezTo>
                  <a:lnTo>
                    <a:pt x="21781052" y="10565636"/>
                  </a:lnTo>
                  <a:cubicBezTo>
                    <a:pt x="21781052" y="10601196"/>
                    <a:pt x="21751841" y="10630406"/>
                    <a:pt x="21716281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716282" y="59690"/>
                  </a:lnTo>
                  <a:moveTo>
                    <a:pt x="2171628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1716282" y="10690096"/>
                  </a:lnTo>
                  <a:cubicBezTo>
                    <a:pt x="21784861" y="10690096"/>
                    <a:pt x="21840741" y="10634217"/>
                    <a:pt x="21840741" y="10565636"/>
                  </a:cubicBezTo>
                  <a:lnTo>
                    <a:pt x="21840741" y="124460"/>
                  </a:lnTo>
                  <a:cubicBezTo>
                    <a:pt x="21840741" y="55880"/>
                    <a:pt x="21784861" y="0"/>
                    <a:pt x="2171628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6" name="Google Shape;166;p3"/>
          <p:cNvCxnSpPr/>
          <p:nvPr/>
        </p:nvCxnSpPr>
        <p:spPr>
          <a:xfrm>
            <a:off x="613317" y="2338425"/>
            <a:ext cx="17061366" cy="2027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3"/>
          <p:cNvSpPr txBox="1"/>
          <p:nvPr/>
        </p:nvSpPr>
        <p:spPr>
          <a:xfrm>
            <a:off x="1028700" y="2758554"/>
            <a:ext cx="16230600" cy="50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73255" marR="0" lvl="1" indent="-310085" algn="l" rtl="0">
              <a:lnSpc>
                <a:spcPct val="12508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Proportional valves are expensive due to their intricate design.</a:t>
            </a:r>
            <a:endParaRPr sz="2700"/>
          </a:p>
          <a:p>
            <a:pPr marL="673255" marR="0" lvl="1" indent="-310085" algn="l" rtl="0">
              <a:lnSpc>
                <a:spcPct val="12508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Proportional valves are susceptible to wear and tear, requiring frequent maintenance.</a:t>
            </a:r>
            <a:endParaRPr sz="2700"/>
          </a:p>
          <a:p>
            <a:pPr marL="673255" marR="0" lvl="1" indent="-310085" algn="l" rtl="0">
              <a:lnSpc>
                <a:spcPct val="12508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Proportional valve maintenance requires specialized knowledge and skills.</a:t>
            </a:r>
            <a:endParaRPr sz="2700"/>
          </a:p>
          <a:p>
            <a:pPr marL="673255" marR="0" lvl="1" indent="-310085" algn="l" rtl="0">
              <a:lnSpc>
                <a:spcPct val="12508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Proportional valve requires a continuously running pump to combat leakage and flow losses.</a:t>
            </a:r>
            <a:endParaRPr sz="2700"/>
          </a:p>
          <a:p>
            <a:pPr marL="673255" marR="0" lvl="1" indent="-310085" algn="l" rtl="0">
              <a:lnSpc>
                <a:spcPct val="12508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Proportional valve can be less energy-efficient due to hydraulic losses, especially when operating at partial flow or pressure conditions.</a:t>
            </a:r>
            <a:endParaRPr sz="2700"/>
          </a:p>
          <a:p>
            <a:pPr marL="673255" marR="0" lvl="1" indent="-310085" algn="l" rtl="0">
              <a:lnSpc>
                <a:spcPct val="12508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proportional valves may have slower response times compared to newer digital valves</a:t>
            </a:r>
            <a:endParaRPr sz="2700"/>
          </a:p>
        </p:txBody>
      </p:sp>
      <p:sp>
        <p:nvSpPr>
          <p:cNvPr id="168" name="Google Shape;168;p3"/>
          <p:cNvSpPr txBox="1"/>
          <p:nvPr/>
        </p:nvSpPr>
        <p:spPr>
          <a:xfrm>
            <a:off x="2086868" y="1289207"/>
            <a:ext cx="14114264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Drawbacks of Conventional Proportional Valve</a:t>
            </a:r>
            <a:endParaRPr/>
          </a:p>
        </p:txBody>
      </p:sp>
      <p:grpSp>
        <p:nvGrpSpPr>
          <p:cNvPr id="169" name="Google Shape;169;p3"/>
          <p:cNvGrpSpPr/>
          <p:nvPr/>
        </p:nvGrpSpPr>
        <p:grpSpPr>
          <a:xfrm>
            <a:off x="17171182" y="9220994"/>
            <a:ext cx="1007002" cy="1066006"/>
            <a:chOff x="0" y="-47625"/>
            <a:chExt cx="812800" cy="860425"/>
          </a:xfrm>
        </p:grpSpPr>
        <p:sp>
          <p:nvSpPr>
            <p:cNvPr id="170" name="Google Shape;170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/>
          <p:nvPr/>
        </p:nvSpPr>
        <p:spPr>
          <a:xfrm>
            <a:off x="8384346" y="2391074"/>
            <a:ext cx="9696879" cy="5832203"/>
          </a:xfrm>
          <a:custGeom>
            <a:avLst/>
            <a:gdLst/>
            <a:ahLst/>
            <a:cxnLst/>
            <a:rect l="l" t="t" r="r" b="b"/>
            <a:pathLst>
              <a:path w="9696879" h="5832203" extrusionOk="0">
                <a:moveTo>
                  <a:pt x="0" y="0"/>
                </a:moveTo>
                <a:lnTo>
                  <a:pt x="9696879" y="0"/>
                </a:lnTo>
                <a:lnTo>
                  <a:pt x="9696879" y="5832203"/>
                </a:lnTo>
                <a:lnTo>
                  <a:pt x="0" y="58322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3191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77" name="Google Shape;177;p5"/>
          <p:cNvSpPr txBox="1"/>
          <p:nvPr/>
        </p:nvSpPr>
        <p:spPr>
          <a:xfrm>
            <a:off x="5776851" y="426187"/>
            <a:ext cx="5927527" cy="113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8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Set-Up details</a:t>
            </a:r>
            <a:endParaRPr/>
          </a:p>
        </p:txBody>
      </p:sp>
      <p:sp>
        <p:nvSpPr>
          <p:cNvPr id="178" name="Google Shape;178;p5"/>
          <p:cNvSpPr txBox="1"/>
          <p:nvPr/>
        </p:nvSpPr>
        <p:spPr>
          <a:xfrm>
            <a:off x="201598" y="8568055"/>
            <a:ext cx="7858200" cy="12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/>
              <a:t>Fig. 1. </a:t>
            </a:r>
            <a:r>
              <a:rPr lang="en-US" sz="3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Hydraulic circuit with a conventional proportional  DCV</a:t>
            </a:r>
            <a:endParaRPr/>
          </a:p>
        </p:txBody>
      </p:sp>
      <p:sp>
        <p:nvSpPr>
          <p:cNvPr id="179" name="Google Shape;179;p5"/>
          <p:cNvSpPr txBox="1"/>
          <p:nvPr/>
        </p:nvSpPr>
        <p:spPr>
          <a:xfrm>
            <a:off x="8740615" y="8568055"/>
            <a:ext cx="8984400" cy="12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/>
              <a:t>Fig. 2. </a:t>
            </a:r>
            <a:r>
              <a:rPr lang="en-US" sz="3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Hydraulic circuit with digital valves in place of conventional proportional valve</a:t>
            </a:r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16755799" y="406168"/>
            <a:ext cx="1007002" cy="1066006"/>
            <a:chOff x="0" y="-47625"/>
            <a:chExt cx="812800" cy="860425"/>
          </a:xfrm>
        </p:grpSpPr>
        <p:sp>
          <p:nvSpPr>
            <p:cNvPr id="181" name="Google Shape;181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4</a:t>
              </a:r>
              <a:endParaRPr/>
            </a:p>
          </p:txBody>
        </p:sp>
      </p:grpSp>
      <p:pic>
        <p:nvPicPr>
          <p:cNvPr id="183" name="Google Shape;18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882" y="2286763"/>
            <a:ext cx="5453689" cy="6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6"/>
          <p:cNvGrpSpPr/>
          <p:nvPr/>
        </p:nvGrpSpPr>
        <p:grpSpPr>
          <a:xfrm>
            <a:off x="17259300" y="9199296"/>
            <a:ext cx="1007002" cy="1066006"/>
            <a:chOff x="0" y="-47625"/>
            <a:chExt cx="812800" cy="860425"/>
          </a:xfrm>
        </p:grpSpPr>
        <p:sp>
          <p:nvSpPr>
            <p:cNvPr id="189" name="Google Shape;189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5</a:t>
              </a:r>
              <a:endParaRPr/>
            </a:p>
          </p:txBody>
        </p:sp>
      </p:grpSp>
      <p:sp>
        <p:nvSpPr>
          <p:cNvPr id="191" name="Google Shape;191;p6"/>
          <p:cNvSpPr txBox="1"/>
          <p:nvPr/>
        </p:nvSpPr>
        <p:spPr>
          <a:xfrm>
            <a:off x="92571" y="182005"/>
            <a:ext cx="1810285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Replacement of conventional proportional valve with digital valves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1640224" y="5109700"/>
            <a:ext cx="10856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  (test for leaka</a:t>
            </a:r>
            <a:r>
              <a:rPr lang="en-US" sz="2800" dirty="0"/>
              <a:t>ge  flow when no inlet valve is open)</a:t>
            </a:r>
            <a:endParaRPr dirty="0"/>
          </a:p>
        </p:txBody>
      </p:sp>
      <p:sp>
        <p:nvSpPr>
          <p:cNvPr id="193" name="Google Shape;193;p6"/>
          <p:cNvSpPr/>
          <p:nvPr/>
        </p:nvSpPr>
        <p:spPr>
          <a:xfrm>
            <a:off x="1640224" y="6199616"/>
            <a:ext cx="11753259" cy="3378066"/>
          </a:xfrm>
          <a:custGeom>
            <a:avLst/>
            <a:gdLst/>
            <a:ahLst/>
            <a:cxnLst/>
            <a:rect l="l" t="t" r="r" b="b"/>
            <a:pathLst>
              <a:path w="12054625" h="3255967" extrusionOk="0">
                <a:moveTo>
                  <a:pt x="0" y="30997"/>
                </a:moveTo>
                <a:lnTo>
                  <a:pt x="12039127" y="0"/>
                </a:lnTo>
                <a:lnTo>
                  <a:pt x="12054625" y="3255967"/>
                </a:lnTo>
                <a:lnTo>
                  <a:pt x="0" y="3255967"/>
                </a:lnTo>
                <a:lnTo>
                  <a:pt x="0" y="30997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94" name="Google Shape;194;p6"/>
          <p:cNvSpPr/>
          <p:nvPr/>
        </p:nvSpPr>
        <p:spPr>
          <a:xfrm>
            <a:off x="3148400" y="1774900"/>
            <a:ext cx="8736900" cy="3030000"/>
          </a:xfrm>
          <a:prstGeom prst="roundRect">
            <a:avLst>
              <a:gd name="adj" fmla="val 16667"/>
            </a:avLst>
          </a:prstGeom>
          <a:solidFill>
            <a:srgbClr val="0C0C0C">
              <a:alpha val="70980"/>
            </a:srgbClr>
          </a:solidFill>
          <a:ln w="19050" cap="rnd" cmpd="sng">
            <a:solidFill>
              <a:srgbClr val="2855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87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varying the opening time with the help of look-up tables, we can change the overall signal given to the system.</a:t>
            </a:r>
            <a:endParaRPr/>
          </a:p>
        </p:txBody>
      </p:sp>
      <p:sp>
        <p:nvSpPr>
          <p:cNvPr id="195" name="Google Shape;195;p6"/>
          <p:cNvSpPr/>
          <p:nvPr/>
        </p:nvSpPr>
        <p:spPr>
          <a:xfrm>
            <a:off x="3962403" y="8267700"/>
            <a:ext cx="1142994" cy="304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2855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Proportional valve</a:t>
            </a:r>
            <a:endParaRPr sz="1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6400800" y="8993298"/>
            <a:ext cx="914400" cy="304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2855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valve</a:t>
            </a:r>
            <a:endParaRPr sz="1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7" name="Google Shape;197;p6"/>
          <p:cNvCxnSpPr/>
          <p:nvPr/>
        </p:nvCxnSpPr>
        <p:spPr>
          <a:xfrm>
            <a:off x="4572000" y="8572500"/>
            <a:ext cx="0" cy="3048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8" name="Google Shape;198;p6"/>
          <p:cNvCxnSpPr/>
          <p:nvPr/>
        </p:nvCxnSpPr>
        <p:spPr>
          <a:xfrm rot="10800000">
            <a:off x="6858000" y="8724900"/>
            <a:ext cx="0" cy="268398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9" name="Google Shape;199;p6"/>
          <p:cNvSpPr txBox="1"/>
          <p:nvPr/>
        </p:nvSpPr>
        <p:spPr>
          <a:xfrm>
            <a:off x="1669650" y="9634650"/>
            <a:ext cx="17562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Fig. 3.</a:t>
            </a:r>
            <a:endParaRPr sz="27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7"/>
          <p:cNvGrpSpPr/>
          <p:nvPr/>
        </p:nvGrpSpPr>
        <p:grpSpPr>
          <a:xfrm>
            <a:off x="17280998" y="-59004"/>
            <a:ext cx="1007002" cy="1066006"/>
            <a:chOff x="0" y="-47625"/>
            <a:chExt cx="812800" cy="860425"/>
          </a:xfrm>
        </p:grpSpPr>
        <p:sp>
          <p:nvSpPr>
            <p:cNvPr id="205" name="Google Shape;205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6</a:t>
              </a:r>
              <a:endParaRPr/>
            </a:p>
          </p:txBody>
        </p:sp>
      </p:grpSp>
      <p:graphicFrame>
        <p:nvGraphicFramePr>
          <p:cNvPr id="207" name="Google Shape;207;p7"/>
          <p:cNvGraphicFramePr/>
          <p:nvPr/>
        </p:nvGraphicFramePr>
        <p:xfrm>
          <a:off x="294311" y="822806"/>
          <a:ext cx="8661400" cy="4564824"/>
        </p:xfrm>
        <a:graphic>
          <a:graphicData uri="http://schemas.openxmlformats.org/drawingml/2006/table">
            <a:tbl>
              <a:tblPr>
                <a:noFill/>
                <a:tableStyleId>{FCE94AB4-1915-409B-8EA0-BDBE157BD851}</a:tableStyleId>
              </a:tblPr>
              <a:tblGrid>
                <a:gridCol w="21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Inlet Valve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Inlet Valves Opening TIme (s)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 Valve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 Valves Closing Time (s)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Valve 1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s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Valve 4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remains open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Valve 2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s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Valve 5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remains open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Valve 3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s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Valve 6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remains open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8" name="Google Shape;208;p7"/>
          <p:cNvSpPr txBox="1"/>
          <p:nvPr/>
        </p:nvSpPr>
        <p:spPr>
          <a:xfrm>
            <a:off x="415157" y="-164622"/>
            <a:ext cx="19713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2</a:t>
            </a:r>
            <a:endParaRPr dirty="0"/>
          </a:p>
        </p:txBody>
      </p:sp>
      <p:graphicFrame>
        <p:nvGraphicFramePr>
          <p:cNvPr id="209" name="Google Shape;209;p7"/>
          <p:cNvGraphicFramePr/>
          <p:nvPr/>
        </p:nvGraphicFramePr>
        <p:xfrm>
          <a:off x="9318043" y="822807"/>
          <a:ext cx="8554800" cy="4487322"/>
        </p:xfrm>
        <a:graphic>
          <a:graphicData uri="http://schemas.openxmlformats.org/drawingml/2006/table">
            <a:tbl>
              <a:tblPr>
                <a:noFill/>
                <a:tableStyleId>{FCE94AB4-1915-409B-8EA0-BDBE157BD851}</a:tableStyleId>
              </a:tblPr>
              <a:tblGrid>
                <a:gridCol w="213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Inlet Valve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Inlet Valves Opening TIme (s)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 Valve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 Valves Closing Time (s)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Valve 1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s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Valve 4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s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Valve 2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s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Valve 5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s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Valve 3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s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Valve 6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74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s</a:t>
                      </a:r>
                      <a:endParaRPr sz="20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0" name="Google Shape;210;p7"/>
          <p:cNvSpPr txBox="1"/>
          <p:nvPr/>
        </p:nvSpPr>
        <p:spPr>
          <a:xfrm>
            <a:off x="9332291" y="-111813"/>
            <a:ext cx="216841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3</a:t>
            </a:r>
            <a:endParaRPr dirty="0"/>
          </a:p>
        </p:txBody>
      </p:sp>
      <p:sp>
        <p:nvSpPr>
          <p:cNvPr id="211" name="Google Shape;211;p7"/>
          <p:cNvSpPr/>
          <p:nvPr/>
        </p:nvSpPr>
        <p:spPr>
          <a:xfrm>
            <a:off x="-81679" y="5775234"/>
            <a:ext cx="9370017" cy="2688132"/>
          </a:xfrm>
          <a:custGeom>
            <a:avLst/>
            <a:gdLst/>
            <a:ahLst/>
            <a:cxnLst/>
            <a:rect l="l" t="t" r="r" b="b"/>
            <a:pathLst>
              <a:path w="11858482" h="3095446" extrusionOk="0">
                <a:moveTo>
                  <a:pt x="137301" y="0"/>
                </a:moveTo>
                <a:lnTo>
                  <a:pt x="11858482" y="0"/>
                </a:lnTo>
                <a:lnTo>
                  <a:pt x="11858482" y="3095446"/>
                </a:lnTo>
                <a:lnTo>
                  <a:pt x="0" y="3095446"/>
                </a:lnTo>
                <a:lnTo>
                  <a:pt x="13730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12" name="Google Shape;212;p7"/>
          <p:cNvSpPr/>
          <p:nvPr/>
        </p:nvSpPr>
        <p:spPr>
          <a:xfrm>
            <a:off x="8988039" y="5775234"/>
            <a:ext cx="9370017" cy="2703632"/>
          </a:xfrm>
          <a:custGeom>
            <a:avLst/>
            <a:gdLst/>
            <a:ahLst/>
            <a:cxnLst/>
            <a:rect l="l" t="t" r="r" b="b"/>
            <a:pathLst>
              <a:path w="11858482" h="3056186" extrusionOk="0">
                <a:moveTo>
                  <a:pt x="58843" y="0"/>
                </a:moveTo>
                <a:lnTo>
                  <a:pt x="11858482" y="17520"/>
                </a:lnTo>
                <a:lnTo>
                  <a:pt x="11858482" y="3056186"/>
                </a:lnTo>
                <a:lnTo>
                  <a:pt x="0" y="3056186"/>
                </a:lnTo>
                <a:lnTo>
                  <a:pt x="58843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13" name="Google Shape;213;p7"/>
          <p:cNvSpPr/>
          <p:nvPr/>
        </p:nvSpPr>
        <p:spPr>
          <a:xfrm>
            <a:off x="2738689" y="6667500"/>
            <a:ext cx="1142994" cy="304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2855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Proportional valve</a:t>
            </a:r>
            <a:endParaRPr sz="1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10863760" y="6557721"/>
            <a:ext cx="1142994" cy="304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2855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Proportional valve</a:t>
            </a:r>
            <a:endParaRPr sz="1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3881683" y="7555134"/>
            <a:ext cx="914400" cy="304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2855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valve</a:t>
            </a:r>
            <a:endParaRPr sz="1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12192000" y="7505700"/>
            <a:ext cx="914400" cy="304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rgbClr val="2855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valve</a:t>
            </a:r>
            <a:endParaRPr sz="1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7" name="Google Shape;217;p7"/>
          <p:cNvCxnSpPr/>
          <p:nvPr/>
        </p:nvCxnSpPr>
        <p:spPr>
          <a:xfrm>
            <a:off x="11658600" y="6862521"/>
            <a:ext cx="348154" cy="338379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" name="Google Shape;218;p7"/>
          <p:cNvCxnSpPr/>
          <p:nvPr/>
        </p:nvCxnSpPr>
        <p:spPr>
          <a:xfrm rot="10800000">
            <a:off x="12649200" y="7119300"/>
            <a:ext cx="0" cy="335597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7"/>
          <p:cNvCxnSpPr/>
          <p:nvPr/>
        </p:nvCxnSpPr>
        <p:spPr>
          <a:xfrm>
            <a:off x="3124200" y="6999356"/>
            <a:ext cx="0" cy="255388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p7"/>
          <p:cNvCxnSpPr/>
          <p:nvPr/>
        </p:nvCxnSpPr>
        <p:spPr>
          <a:xfrm rot="10800000">
            <a:off x="4267200" y="7254744"/>
            <a:ext cx="0" cy="3048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1" name="Google Shape;221;p7"/>
          <p:cNvSpPr/>
          <p:nvPr/>
        </p:nvSpPr>
        <p:spPr>
          <a:xfrm>
            <a:off x="152400" y="8734254"/>
            <a:ext cx="17920894" cy="1371600"/>
          </a:xfrm>
          <a:prstGeom prst="roundRect">
            <a:avLst>
              <a:gd name="adj" fmla="val 16667"/>
            </a:avLst>
          </a:prstGeom>
          <a:solidFill>
            <a:srgbClr val="0C0C0C">
              <a:alpha val="70980"/>
            </a:srgbClr>
          </a:solidFill>
          <a:ln w="19050" cap="rnd" cmpd="sng">
            <a:solidFill>
              <a:srgbClr val="2855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controlling both the opening and the closing time of the working valves and the return valves, respectively, we can see similar displacement characteristics compared to conventional proportional DCV.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278275" y="5524425"/>
            <a:ext cx="1528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Fig. 4.</a:t>
            </a:r>
            <a:endParaRPr sz="27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9623192" y="5453367"/>
            <a:ext cx="1789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Fig. 5.</a:t>
            </a:r>
            <a:endParaRPr sz="27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/>
        </p:nvSpPr>
        <p:spPr>
          <a:xfrm>
            <a:off x="1410052" y="1398759"/>
            <a:ext cx="6278382" cy="63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grpSp>
        <p:nvGrpSpPr>
          <p:cNvPr id="229" name="Google Shape;229;p8"/>
          <p:cNvGrpSpPr/>
          <p:nvPr/>
        </p:nvGrpSpPr>
        <p:grpSpPr>
          <a:xfrm>
            <a:off x="613317" y="1174036"/>
            <a:ext cx="17061366" cy="8350798"/>
            <a:chOff x="0" y="0"/>
            <a:chExt cx="21840741" cy="10690096"/>
          </a:xfrm>
        </p:grpSpPr>
        <p:sp>
          <p:nvSpPr>
            <p:cNvPr id="230" name="Google Shape;230;p8"/>
            <p:cNvSpPr/>
            <p:nvPr/>
          </p:nvSpPr>
          <p:spPr>
            <a:xfrm>
              <a:off x="31750" y="31750"/>
              <a:ext cx="21777241" cy="10626596"/>
            </a:xfrm>
            <a:custGeom>
              <a:avLst/>
              <a:gdLst/>
              <a:ahLst/>
              <a:cxnLst/>
              <a:rect l="l" t="t" r="r" b="b"/>
              <a:pathLst>
                <a:path w="21777241" h="10626596" extrusionOk="0">
                  <a:moveTo>
                    <a:pt x="21684531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683261" y="0"/>
                  </a:lnTo>
                  <a:cubicBezTo>
                    <a:pt x="21734061" y="0"/>
                    <a:pt x="21775972" y="41910"/>
                    <a:pt x="21775972" y="92710"/>
                  </a:cubicBezTo>
                  <a:lnTo>
                    <a:pt x="21775972" y="10532617"/>
                  </a:lnTo>
                  <a:cubicBezTo>
                    <a:pt x="21777241" y="10584686"/>
                    <a:pt x="21735331" y="10626596"/>
                    <a:pt x="21684531" y="10626596"/>
                  </a:cubicBezTo>
                  <a:close/>
                </a:path>
              </a:pathLst>
            </a:custGeom>
            <a:solidFill>
              <a:srgbClr val="FFF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0" y="0"/>
              <a:ext cx="21840741" cy="10690096"/>
            </a:xfrm>
            <a:custGeom>
              <a:avLst/>
              <a:gdLst/>
              <a:ahLst/>
              <a:cxnLst/>
              <a:rect l="l" t="t" r="r" b="b"/>
              <a:pathLst>
                <a:path w="21840741" h="10690096" extrusionOk="0">
                  <a:moveTo>
                    <a:pt x="21716281" y="59690"/>
                  </a:moveTo>
                  <a:cubicBezTo>
                    <a:pt x="21751841" y="59690"/>
                    <a:pt x="21781052" y="88900"/>
                    <a:pt x="21781052" y="124460"/>
                  </a:cubicBezTo>
                  <a:lnTo>
                    <a:pt x="21781052" y="10565636"/>
                  </a:lnTo>
                  <a:cubicBezTo>
                    <a:pt x="21781052" y="10601196"/>
                    <a:pt x="21751841" y="10630406"/>
                    <a:pt x="21716281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716282" y="59690"/>
                  </a:lnTo>
                  <a:moveTo>
                    <a:pt x="2171628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1716282" y="10690096"/>
                  </a:lnTo>
                  <a:cubicBezTo>
                    <a:pt x="21784861" y="10690096"/>
                    <a:pt x="21840741" y="10634217"/>
                    <a:pt x="21840741" y="10565636"/>
                  </a:cubicBezTo>
                  <a:lnTo>
                    <a:pt x="21840741" y="124460"/>
                  </a:lnTo>
                  <a:cubicBezTo>
                    <a:pt x="21840741" y="55880"/>
                    <a:pt x="21784861" y="0"/>
                    <a:pt x="2171628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2" name="Google Shape;232;p8"/>
          <p:cNvCxnSpPr/>
          <p:nvPr/>
        </p:nvCxnSpPr>
        <p:spPr>
          <a:xfrm>
            <a:off x="613317" y="2338425"/>
            <a:ext cx="17061366" cy="2027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p8"/>
          <p:cNvSpPr txBox="1"/>
          <p:nvPr/>
        </p:nvSpPr>
        <p:spPr>
          <a:xfrm>
            <a:off x="845534" y="2377747"/>
            <a:ext cx="16413900" cy="54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98829" marR="0" lvl="1" indent="-34867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setup, we are manually controlling the opening/closing time of individual valves, which is time-consuming and impractical for large-scale applications. </a:t>
            </a:r>
            <a:endParaRPr sz="2900"/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8829" marR="0" lvl="1" indent="-34867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requires constant human intervention and doesn't allow for precision and dynamic adjustments.</a:t>
            </a:r>
            <a:endParaRPr sz="2900"/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8829" marR="0" lvl="1" indent="-34867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PID or other advanced controllers can efficiently manage multiple valves and actuators simultaneously and adapt to changing conditions, making it suitable for large-scale industrial applications.</a:t>
            </a:r>
            <a:endParaRPr sz="2900"/>
          </a:p>
        </p:txBody>
      </p:sp>
      <p:sp>
        <p:nvSpPr>
          <p:cNvPr id="234" name="Google Shape;234;p8"/>
          <p:cNvSpPr txBox="1"/>
          <p:nvPr/>
        </p:nvSpPr>
        <p:spPr>
          <a:xfrm>
            <a:off x="6886558" y="1271476"/>
            <a:ext cx="4331717" cy="84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55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/>
          </a:p>
        </p:txBody>
      </p:sp>
      <p:grpSp>
        <p:nvGrpSpPr>
          <p:cNvPr id="235" name="Google Shape;235;p8"/>
          <p:cNvGrpSpPr/>
          <p:nvPr/>
        </p:nvGrpSpPr>
        <p:grpSpPr>
          <a:xfrm>
            <a:off x="16865887" y="8836215"/>
            <a:ext cx="1007002" cy="1066006"/>
            <a:chOff x="0" y="-47625"/>
            <a:chExt cx="812800" cy="860425"/>
          </a:xfrm>
        </p:grpSpPr>
        <p:sp>
          <p:nvSpPr>
            <p:cNvPr id="236" name="Google Shape;236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7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/>
          <p:nvPr/>
        </p:nvSpPr>
        <p:spPr>
          <a:xfrm>
            <a:off x="1418848" y="2367022"/>
            <a:ext cx="15450304" cy="7442368"/>
          </a:xfrm>
          <a:custGeom>
            <a:avLst/>
            <a:gdLst/>
            <a:ahLst/>
            <a:cxnLst/>
            <a:rect l="l" t="t" r="r" b="b"/>
            <a:pathLst>
              <a:path w="15450304" h="7442368" extrusionOk="0">
                <a:moveTo>
                  <a:pt x="0" y="0"/>
                </a:moveTo>
                <a:lnTo>
                  <a:pt x="15450304" y="0"/>
                </a:lnTo>
                <a:lnTo>
                  <a:pt x="15450304" y="7442368"/>
                </a:lnTo>
                <a:lnTo>
                  <a:pt x="0" y="7442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43" name="Google Shape;243;p9"/>
          <p:cNvSpPr txBox="1"/>
          <p:nvPr/>
        </p:nvSpPr>
        <p:spPr>
          <a:xfrm>
            <a:off x="309988" y="441325"/>
            <a:ext cx="17599138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Circuit with a conventional proportional DCV valve controlled by a PID controller</a:t>
            </a:r>
            <a:endParaRPr/>
          </a:p>
        </p:txBody>
      </p:sp>
      <p:grpSp>
        <p:nvGrpSpPr>
          <p:cNvPr id="244" name="Google Shape;244;p9"/>
          <p:cNvGrpSpPr/>
          <p:nvPr/>
        </p:nvGrpSpPr>
        <p:grpSpPr>
          <a:xfrm>
            <a:off x="16865887" y="8836215"/>
            <a:ext cx="1007002" cy="1066006"/>
            <a:chOff x="0" y="-47625"/>
            <a:chExt cx="812800" cy="860425"/>
          </a:xfrm>
        </p:grpSpPr>
        <p:sp>
          <p:nvSpPr>
            <p:cNvPr id="245" name="Google Shape;245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8</a:t>
              </a:r>
              <a:endParaRPr/>
            </a:p>
          </p:txBody>
        </p:sp>
      </p:grpSp>
      <p:sp>
        <p:nvSpPr>
          <p:cNvPr id="247" name="Google Shape;247;p9"/>
          <p:cNvSpPr txBox="1"/>
          <p:nvPr/>
        </p:nvSpPr>
        <p:spPr>
          <a:xfrm>
            <a:off x="1532775" y="9794325"/>
            <a:ext cx="22581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Fig. 6.</a:t>
            </a:r>
            <a:endParaRPr sz="27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0"/>
          <p:cNvGrpSpPr/>
          <p:nvPr/>
        </p:nvGrpSpPr>
        <p:grpSpPr>
          <a:xfrm>
            <a:off x="1232395" y="6601024"/>
            <a:ext cx="15820442" cy="3563071"/>
            <a:chOff x="0" y="0"/>
            <a:chExt cx="31340019" cy="7659223"/>
          </a:xfrm>
        </p:grpSpPr>
        <p:sp>
          <p:nvSpPr>
            <p:cNvPr id="253" name="Google Shape;253;p10"/>
            <p:cNvSpPr/>
            <p:nvPr/>
          </p:nvSpPr>
          <p:spPr>
            <a:xfrm>
              <a:off x="31750" y="31750"/>
              <a:ext cx="31276519" cy="7595723"/>
            </a:xfrm>
            <a:custGeom>
              <a:avLst/>
              <a:gdLst/>
              <a:ahLst/>
              <a:cxnLst/>
              <a:rect l="l" t="t" r="r" b="b"/>
              <a:pathLst>
                <a:path w="31276519" h="7595723" extrusionOk="0">
                  <a:moveTo>
                    <a:pt x="31183808" y="7595723"/>
                  </a:moveTo>
                  <a:lnTo>
                    <a:pt x="92710" y="7595723"/>
                  </a:lnTo>
                  <a:cubicBezTo>
                    <a:pt x="41910" y="7595723"/>
                    <a:pt x="0" y="7553813"/>
                    <a:pt x="0" y="750301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1182540" y="0"/>
                  </a:lnTo>
                  <a:cubicBezTo>
                    <a:pt x="31233340" y="0"/>
                    <a:pt x="31275248" y="41910"/>
                    <a:pt x="31275248" y="92710"/>
                  </a:cubicBezTo>
                  <a:lnTo>
                    <a:pt x="31275248" y="7501743"/>
                  </a:lnTo>
                  <a:cubicBezTo>
                    <a:pt x="31276519" y="7553813"/>
                    <a:pt x="31234608" y="7595723"/>
                    <a:pt x="31183808" y="7595723"/>
                  </a:cubicBezTo>
                  <a:close/>
                </a:path>
              </a:pathLst>
            </a:custGeom>
            <a:solidFill>
              <a:srgbClr val="FFF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0" y="0"/>
              <a:ext cx="31340019" cy="7659223"/>
            </a:xfrm>
            <a:custGeom>
              <a:avLst/>
              <a:gdLst/>
              <a:ahLst/>
              <a:cxnLst/>
              <a:rect l="l" t="t" r="r" b="b"/>
              <a:pathLst>
                <a:path w="31340019" h="7659223" extrusionOk="0">
                  <a:moveTo>
                    <a:pt x="31215558" y="59690"/>
                  </a:moveTo>
                  <a:cubicBezTo>
                    <a:pt x="31251119" y="59690"/>
                    <a:pt x="31280329" y="88900"/>
                    <a:pt x="31280329" y="124460"/>
                  </a:cubicBezTo>
                  <a:lnTo>
                    <a:pt x="31280329" y="7534763"/>
                  </a:lnTo>
                  <a:cubicBezTo>
                    <a:pt x="31280329" y="7570323"/>
                    <a:pt x="31251119" y="7599533"/>
                    <a:pt x="31215558" y="7599533"/>
                  </a:cubicBezTo>
                  <a:lnTo>
                    <a:pt x="124460" y="7599533"/>
                  </a:lnTo>
                  <a:cubicBezTo>
                    <a:pt x="88900" y="7599533"/>
                    <a:pt x="59690" y="7570323"/>
                    <a:pt x="59690" y="753476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1215558" y="59690"/>
                  </a:lnTo>
                  <a:moveTo>
                    <a:pt x="3121555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534763"/>
                  </a:lnTo>
                  <a:cubicBezTo>
                    <a:pt x="0" y="7603343"/>
                    <a:pt x="55880" y="7659223"/>
                    <a:pt x="124460" y="7659223"/>
                  </a:cubicBezTo>
                  <a:lnTo>
                    <a:pt x="31215558" y="7659223"/>
                  </a:lnTo>
                  <a:cubicBezTo>
                    <a:pt x="31284140" y="7659223"/>
                    <a:pt x="31340019" y="7603343"/>
                    <a:pt x="31340019" y="7534763"/>
                  </a:cubicBezTo>
                  <a:lnTo>
                    <a:pt x="31340019" y="124460"/>
                  </a:lnTo>
                  <a:cubicBezTo>
                    <a:pt x="31340019" y="55880"/>
                    <a:pt x="31284140" y="0"/>
                    <a:pt x="3121555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5" name="Google Shape;255;p10"/>
          <p:cNvCxnSpPr/>
          <p:nvPr/>
        </p:nvCxnSpPr>
        <p:spPr>
          <a:xfrm rot="10800000" flipH="1">
            <a:off x="1232409" y="7225695"/>
            <a:ext cx="15823200" cy="25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6" name="Google Shape;256;p10"/>
          <p:cNvSpPr txBox="1"/>
          <p:nvPr/>
        </p:nvSpPr>
        <p:spPr>
          <a:xfrm>
            <a:off x="1232387" y="7383470"/>
            <a:ext cx="158232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8160" marR="0" lvl="1" indent="-2463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Maintaining a constant and precise displacement of an actuator is crucial in various industrial applications.</a:t>
            </a: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8160" marR="0" lvl="1" indent="-2463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PID controller is a feedback control system that is commonly used to regulate processes and maintain desired setpoints.</a:t>
            </a: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8160" marR="0" lvl="1" indent="-2463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PID controller plays a crucial role in achieving and maintaining a constant displacement by actively responding to errors and deviations, ultimately stabilizing the system after the initial overshoot and providing the desired level of precision and control in various industrial applications.</a:t>
            </a:r>
            <a:endParaRPr sz="2200"/>
          </a:p>
        </p:txBody>
      </p:sp>
      <p:sp>
        <p:nvSpPr>
          <p:cNvPr id="257" name="Google Shape;257;p10"/>
          <p:cNvSpPr txBox="1"/>
          <p:nvPr/>
        </p:nvSpPr>
        <p:spPr>
          <a:xfrm>
            <a:off x="6337315" y="6490121"/>
            <a:ext cx="56106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16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dirty="0"/>
          </a:p>
        </p:txBody>
      </p:sp>
      <p:grpSp>
        <p:nvGrpSpPr>
          <p:cNvPr id="258" name="Google Shape;258;p10"/>
          <p:cNvGrpSpPr/>
          <p:nvPr/>
        </p:nvGrpSpPr>
        <p:grpSpPr>
          <a:xfrm>
            <a:off x="17483180" y="463"/>
            <a:ext cx="783122" cy="829008"/>
            <a:chOff x="0" y="-47625"/>
            <a:chExt cx="812800" cy="860425"/>
          </a:xfrm>
        </p:grpSpPr>
        <p:sp>
          <p:nvSpPr>
            <p:cNvPr id="259" name="Google Shape;259;p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0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9</a:t>
              </a:r>
              <a:endParaRPr/>
            </a:p>
          </p:txBody>
        </p:sp>
      </p:grpSp>
      <p:pic>
        <p:nvPicPr>
          <p:cNvPr id="261" name="Google Shape;2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827" y="452"/>
            <a:ext cx="10049475" cy="65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0"/>
          <p:cNvSpPr txBox="1"/>
          <p:nvPr/>
        </p:nvSpPr>
        <p:spPr>
          <a:xfrm>
            <a:off x="14351625" y="5893925"/>
            <a:ext cx="1779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Fig. 7.</a:t>
            </a:r>
            <a:endParaRPr sz="27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1674</Words>
  <Application>Microsoft Office PowerPoint</Application>
  <PresentationFormat>Custom</PresentationFormat>
  <Paragraphs>167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Teko</vt:lpstr>
      <vt:lpstr>Noto Sans Symbols</vt:lpstr>
      <vt:lpstr>Times New Roman</vt:lpstr>
      <vt:lpstr>Shadows Into Light</vt:lpstr>
      <vt:lpstr>Trebuchet MS</vt:lpstr>
      <vt:lpstr>Arial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Muskan .</cp:lastModifiedBy>
  <cp:revision>2</cp:revision>
  <dcterms:created xsi:type="dcterms:W3CDTF">2006-08-16T00:00:00Z</dcterms:created>
  <dcterms:modified xsi:type="dcterms:W3CDTF">2024-05-07T17:06:51Z</dcterms:modified>
</cp:coreProperties>
</file>