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Lato"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Trebuchet MS" panose="020B0603020202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16BDCF-F0E0-4F93-A61D-8531F944B902}">
  <a:tblStyle styleId="{6B16BDCF-F0E0-4F93-A61D-8531F944B9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d6b1ab1e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d6b1ab1e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29850562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9850562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298505621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29850562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29850562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29850562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d40c9c0b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d40c9c0b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0d40c9c0b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0d40c9c0b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a5685ac0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a5685ac0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0d40c9c0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0d40c9c0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0d40c9c0b_3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0d40c9c0b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0d40c9c0b_3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0d40c9c0b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499dc2fa_0_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499dc2fa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0d40c9c0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0d40c9c0b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2a12398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2a12398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d5dd2f967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d5dd2f96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29603cc70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29603cc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29850562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29850562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0d40c9c0b_3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0d40c9c0b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0d40c9c0b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0d40c9c0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298505621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29850562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Occurence of episode: Number of times episode found in the data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a5685ac0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a5685ac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0d40c9c0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0d40c9c0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730175" y="1238213"/>
            <a:ext cx="7793400" cy="201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solidFill>
                  <a:srgbClr val="0000FF"/>
                </a:solidFill>
              </a:rPr>
              <a:t>Comparison of News Popularity on Different Social Media Platforms</a:t>
            </a:r>
            <a:endParaRPr sz="3000" b="1">
              <a:solidFill>
                <a:srgbClr val="0000FF"/>
              </a:solidFill>
            </a:endParaRPr>
          </a:p>
          <a:p>
            <a:pPr marL="0" lvl="0" indent="0" algn="ctr" rtl="0">
              <a:spcBef>
                <a:spcPts val="0"/>
              </a:spcBef>
              <a:spcAft>
                <a:spcPts val="0"/>
              </a:spcAft>
              <a:buNone/>
            </a:pPr>
            <a:endParaRPr/>
          </a:p>
        </p:txBody>
      </p:sp>
      <p:sp>
        <p:nvSpPr>
          <p:cNvPr id="68" name="Google Shape;68;p13"/>
          <p:cNvSpPr txBox="1">
            <a:spLocks noGrp="1"/>
          </p:cNvSpPr>
          <p:nvPr>
            <p:ph type="subTitle" idx="1"/>
          </p:nvPr>
        </p:nvSpPr>
        <p:spPr>
          <a:xfrm>
            <a:off x="730175" y="3026125"/>
            <a:ext cx="4138200" cy="1755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1">
                <a:solidFill>
                  <a:srgbClr val="000000"/>
                </a:solidFill>
                <a:latin typeface="Arial"/>
                <a:ea typeface="Arial"/>
                <a:cs typeface="Arial"/>
                <a:sym typeface="Arial"/>
              </a:rPr>
              <a:t>Presented By:</a:t>
            </a:r>
            <a:endParaRPr sz="1400" b="1">
              <a:solidFill>
                <a:srgbClr val="000000"/>
              </a:solidFill>
              <a:latin typeface="Arial"/>
              <a:ea typeface="Arial"/>
              <a:cs typeface="Arial"/>
              <a:sym typeface="Arial"/>
            </a:endParaRPr>
          </a:p>
          <a:p>
            <a:pPr marL="0" lvl="0" indent="0" algn="l" rtl="0">
              <a:lnSpc>
                <a:spcPct val="150000"/>
              </a:lnSpc>
              <a:spcBef>
                <a:spcPts val="0"/>
              </a:spcBef>
              <a:spcAft>
                <a:spcPts val="0"/>
              </a:spcAft>
              <a:buNone/>
            </a:pPr>
            <a:r>
              <a:rPr lang="en" sz="1400" b="1">
                <a:solidFill>
                  <a:srgbClr val="000000"/>
                </a:solidFill>
                <a:latin typeface="Arial"/>
                <a:ea typeface="Arial"/>
                <a:cs typeface="Arial"/>
                <a:sym typeface="Arial"/>
              </a:rPr>
              <a:t>Aujasvi​</a:t>
            </a:r>
            <a:endParaRPr sz="1400" b="1">
              <a:solidFill>
                <a:srgbClr val="000000"/>
              </a:solidFill>
              <a:latin typeface="Arial"/>
              <a:ea typeface="Arial"/>
              <a:cs typeface="Arial"/>
              <a:sym typeface="Arial"/>
            </a:endParaRPr>
          </a:p>
          <a:p>
            <a:pPr marL="0" lvl="0" indent="0" algn="l" rtl="0">
              <a:lnSpc>
                <a:spcPct val="150000"/>
              </a:lnSpc>
              <a:spcBef>
                <a:spcPts val="0"/>
              </a:spcBef>
              <a:spcAft>
                <a:spcPts val="0"/>
              </a:spcAft>
              <a:buNone/>
            </a:pPr>
            <a:r>
              <a:rPr lang="en" sz="1400" b="1">
                <a:solidFill>
                  <a:srgbClr val="000000"/>
                </a:solidFill>
                <a:latin typeface="Arial"/>
                <a:ea typeface="Arial"/>
                <a:cs typeface="Arial"/>
                <a:sym typeface="Arial"/>
              </a:rPr>
              <a:t>Jithin James​</a:t>
            </a:r>
            <a:endParaRPr sz="1400" b="1">
              <a:solidFill>
                <a:srgbClr val="000000"/>
              </a:solidFill>
              <a:latin typeface="Arial"/>
              <a:ea typeface="Arial"/>
              <a:cs typeface="Arial"/>
              <a:sym typeface="Arial"/>
            </a:endParaRPr>
          </a:p>
          <a:p>
            <a:pPr marL="0" lvl="0" indent="0" algn="l" rtl="0">
              <a:lnSpc>
                <a:spcPct val="150000"/>
              </a:lnSpc>
              <a:spcBef>
                <a:spcPts val="0"/>
              </a:spcBef>
              <a:spcAft>
                <a:spcPts val="0"/>
              </a:spcAft>
              <a:buNone/>
            </a:pPr>
            <a:r>
              <a:rPr lang="en" sz="1400" b="1">
                <a:solidFill>
                  <a:srgbClr val="000000"/>
                </a:solidFill>
                <a:latin typeface="Arial"/>
                <a:ea typeface="Arial"/>
                <a:cs typeface="Arial"/>
                <a:sym typeface="Arial"/>
              </a:rPr>
              <a:t>Karthik Banka​</a:t>
            </a:r>
            <a:endParaRPr sz="1400" b="1">
              <a:solidFill>
                <a:srgbClr val="000000"/>
              </a:solidFill>
              <a:latin typeface="Arial"/>
              <a:ea typeface="Arial"/>
              <a:cs typeface="Arial"/>
              <a:sym typeface="Arial"/>
            </a:endParaRPr>
          </a:p>
          <a:p>
            <a:pPr marL="0" lvl="0" indent="0" algn="l" rtl="0">
              <a:lnSpc>
                <a:spcPct val="150000"/>
              </a:lnSpc>
              <a:spcBef>
                <a:spcPts val="0"/>
              </a:spcBef>
              <a:spcAft>
                <a:spcPts val="0"/>
              </a:spcAft>
              <a:buNone/>
            </a:pPr>
            <a:r>
              <a:rPr lang="en" sz="1400" b="1">
                <a:solidFill>
                  <a:srgbClr val="000000"/>
                </a:solidFill>
                <a:latin typeface="Arial"/>
                <a:ea typeface="Arial"/>
                <a:cs typeface="Arial"/>
                <a:sym typeface="Arial"/>
              </a:rPr>
              <a:t>Karthik Pinnu​</a:t>
            </a:r>
            <a:endParaRPr sz="1400" b="1">
              <a:solidFill>
                <a:srgbClr val="000000"/>
              </a:solidFill>
              <a:latin typeface="Arial"/>
              <a:ea typeface="Arial"/>
              <a:cs typeface="Arial"/>
              <a:sym typeface="Arial"/>
            </a:endParaRPr>
          </a:p>
          <a:p>
            <a:pPr marL="0" lvl="0" indent="0" algn="l" rtl="0">
              <a:spcBef>
                <a:spcPts val="0"/>
              </a:spcBef>
              <a:spcAft>
                <a:spcPts val="0"/>
              </a:spcAft>
              <a:buNone/>
            </a:pPr>
            <a:r>
              <a:rPr lang="en" sz="1500">
                <a:solidFill>
                  <a:srgbClr val="000000"/>
                </a:solidFill>
                <a:latin typeface="Calibri"/>
                <a:ea typeface="Calibri"/>
                <a:cs typeface="Calibri"/>
                <a:sym typeface="Calibri"/>
              </a:rPr>
              <a:t>​</a:t>
            </a:r>
            <a:r>
              <a:rPr lang="en" sz="1500"/>
              <a:t>           </a:t>
            </a:r>
            <a:endParaRPr sz="1500"/>
          </a:p>
          <a:p>
            <a:pPr marL="0" lvl="0" indent="0" algn="l" rtl="0">
              <a:spcBef>
                <a:spcPts val="0"/>
              </a:spcBef>
              <a:spcAft>
                <a:spcPts val="0"/>
              </a:spcAft>
              <a:buNone/>
            </a:pPr>
            <a:r>
              <a:rPr lang="en" sz="1500"/>
              <a:t>                                    </a:t>
            </a:r>
            <a:endParaRPr sz="1500"/>
          </a:p>
          <a:p>
            <a:pPr marL="0" lvl="0" indent="0" algn="l" rtl="0">
              <a:spcBef>
                <a:spcPts val="0"/>
              </a:spcBef>
              <a:spcAft>
                <a:spcPts val="0"/>
              </a:spcAft>
              <a:buNone/>
            </a:pPr>
            <a:r>
              <a:rPr lang="en" sz="1500"/>
              <a:t>                                           </a:t>
            </a:r>
            <a:endParaRPr sz="1500"/>
          </a:p>
        </p:txBody>
      </p:sp>
      <p:sp>
        <p:nvSpPr>
          <p:cNvPr id="69" name="Google Shape;69;p13"/>
          <p:cNvSpPr txBox="1"/>
          <p:nvPr/>
        </p:nvSpPr>
        <p:spPr>
          <a:xfrm>
            <a:off x="2796225" y="421700"/>
            <a:ext cx="2728500" cy="4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sz="1800">
              <a:solidFill>
                <a:schemeClr val="lt1"/>
              </a:solidFill>
              <a:latin typeface="Roboto"/>
              <a:ea typeface="Roboto"/>
              <a:cs typeface="Roboto"/>
              <a:sym typeface="Roboto"/>
            </a:endParaRPr>
          </a:p>
        </p:txBody>
      </p:sp>
      <p:sp>
        <p:nvSpPr>
          <p:cNvPr id="70" name="Google Shape;70;p1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71" name="Google Shape;71;p13"/>
          <p:cNvPicPr preferRelativeResize="0"/>
          <p:nvPr/>
        </p:nvPicPr>
        <p:blipFill>
          <a:blip r:embed="rId3">
            <a:alphaModFix/>
          </a:blip>
          <a:stretch>
            <a:fillRect/>
          </a:stretch>
        </p:blipFill>
        <p:spPr>
          <a:xfrm>
            <a:off x="460950" y="287050"/>
            <a:ext cx="2102425" cy="512325"/>
          </a:xfrm>
          <a:prstGeom prst="rect">
            <a:avLst/>
          </a:prstGeom>
          <a:noFill/>
          <a:ln>
            <a:noFill/>
          </a:ln>
        </p:spPr>
      </p:pic>
      <p:pic>
        <p:nvPicPr>
          <p:cNvPr id="72" name="Google Shape;72;p13"/>
          <p:cNvPicPr preferRelativeResize="0"/>
          <p:nvPr/>
        </p:nvPicPr>
        <p:blipFill>
          <a:blip r:embed="rId4">
            <a:alphaModFix/>
          </a:blip>
          <a:stretch>
            <a:fillRect/>
          </a:stretch>
        </p:blipFill>
        <p:spPr>
          <a:xfrm>
            <a:off x="5821900" y="234902"/>
            <a:ext cx="2957500" cy="912750"/>
          </a:xfrm>
          <a:prstGeom prst="rect">
            <a:avLst/>
          </a:prstGeom>
          <a:noFill/>
          <a:ln>
            <a:noFill/>
          </a:ln>
        </p:spPr>
      </p:pic>
      <p:sp>
        <p:nvSpPr>
          <p:cNvPr id="73" name="Google Shape;73;p13"/>
          <p:cNvSpPr txBox="1"/>
          <p:nvPr/>
        </p:nvSpPr>
        <p:spPr>
          <a:xfrm>
            <a:off x="5592900" y="3026200"/>
            <a:ext cx="2957400" cy="5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Mentor : Mr. Animesh Devarshi</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a:p>
            <a:pPr marL="0" lvl="0" indent="0" algn="l" rtl="0">
              <a:spcBef>
                <a:spcPts val="0"/>
              </a:spcBef>
              <a:spcAft>
                <a:spcPts val="0"/>
              </a:spcAft>
              <a:buNone/>
            </a:pPr>
            <a:r>
              <a:rPr lang="en" sz="2400" b="1"/>
              <a:t>                                Exploratory Data Analysis (EDA)</a:t>
            </a:r>
            <a:r>
              <a:rPr lang="en" sz="2400">
                <a:solidFill>
                  <a:srgbClr val="000000"/>
                </a:solidFill>
              </a:rPr>
              <a:t> </a:t>
            </a:r>
            <a:endParaRPr sz="2400" b="1"/>
          </a:p>
          <a:p>
            <a:pPr marL="0" lvl="0" indent="0" algn="l" rtl="0">
              <a:spcBef>
                <a:spcPts val="0"/>
              </a:spcBef>
              <a:spcAft>
                <a:spcPts val="0"/>
              </a:spcAft>
              <a:buNone/>
            </a:pPr>
            <a:r>
              <a:rPr lang="en"/>
              <a:t>                                                              </a:t>
            </a:r>
            <a:r>
              <a:rPr lang="en" b="1"/>
              <a:t> </a:t>
            </a:r>
            <a:endParaRPr b="1"/>
          </a:p>
        </p:txBody>
      </p:sp>
      <p:sp>
        <p:nvSpPr>
          <p:cNvPr id="142" name="Google Shape;142;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43" name="Google Shape;143;p22"/>
          <p:cNvPicPr preferRelativeResize="0"/>
          <p:nvPr/>
        </p:nvPicPr>
        <p:blipFill rotWithShape="1">
          <a:blip r:embed="rId3">
            <a:alphaModFix/>
          </a:blip>
          <a:srcRect b="8054"/>
          <a:stretch/>
        </p:blipFill>
        <p:spPr>
          <a:xfrm>
            <a:off x="412575" y="1409700"/>
            <a:ext cx="3982984" cy="2589250"/>
          </a:xfrm>
          <a:prstGeom prst="rect">
            <a:avLst/>
          </a:prstGeom>
          <a:noFill/>
          <a:ln>
            <a:noFill/>
          </a:ln>
        </p:spPr>
      </p:pic>
      <p:sp>
        <p:nvSpPr>
          <p:cNvPr id="144" name="Google Shape;144;p22"/>
          <p:cNvSpPr txBox="1"/>
          <p:nvPr/>
        </p:nvSpPr>
        <p:spPr>
          <a:xfrm>
            <a:off x="892625" y="4134125"/>
            <a:ext cx="3359100" cy="3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a:highlight>
                  <a:srgbClr val="FFFFFF"/>
                </a:highlight>
                <a:latin typeface="Calibri"/>
                <a:ea typeface="Calibri"/>
                <a:cs typeface="Calibri"/>
                <a:sym typeface="Calibri"/>
              </a:rPr>
              <a:t>Fig2. Sentiment Title Histogram for Microsoft</a:t>
            </a:r>
            <a:r>
              <a:rPr lang="en" sz="1200">
                <a:highlight>
                  <a:srgbClr val="FFFFFF"/>
                </a:highlight>
                <a:latin typeface="Calibri"/>
                <a:ea typeface="Calibri"/>
                <a:cs typeface="Calibri"/>
                <a:sym typeface="Calibri"/>
              </a:rPr>
              <a:t> </a:t>
            </a:r>
            <a:endParaRPr>
              <a:latin typeface="Roboto"/>
              <a:ea typeface="Roboto"/>
              <a:cs typeface="Roboto"/>
              <a:sym typeface="Roboto"/>
            </a:endParaRPr>
          </a:p>
        </p:txBody>
      </p:sp>
      <p:sp>
        <p:nvSpPr>
          <p:cNvPr id="145" name="Google Shape;145;p22"/>
          <p:cNvSpPr txBox="1"/>
          <p:nvPr/>
        </p:nvSpPr>
        <p:spPr>
          <a:xfrm>
            <a:off x="5004200" y="4134125"/>
            <a:ext cx="3155100" cy="3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a:highlight>
                  <a:srgbClr val="FFFFFF"/>
                </a:highlight>
                <a:latin typeface="Calibri"/>
                <a:ea typeface="Calibri"/>
                <a:cs typeface="Calibri"/>
                <a:sym typeface="Calibri"/>
              </a:rPr>
              <a:t>Fig3. Sentiment Title Histogram for Palestine</a:t>
            </a:r>
            <a:r>
              <a:rPr lang="en" sz="1200">
                <a:highlight>
                  <a:srgbClr val="FFFFFF"/>
                </a:highlight>
                <a:latin typeface="Calibri"/>
                <a:ea typeface="Calibri"/>
                <a:cs typeface="Calibri"/>
                <a:sym typeface="Calibri"/>
              </a:rPr>
              <a:t> </a:t>
            </a:r>
            <a:endParaRPr>
              <a:latin typeface="Roboto"/>
              <a:ea typeface="Roboto"/>
              <a:cs typeface="Roboto"/>
              <a:sym typeface="Roboto"/>
            </a:endParaRPr>
          </a:p>
        </p:txBody>
      </p:sp>
      <p:pic>
        <p:nvPicPr>
          <p:cNvPr id="146" name="Google Shape;146;p22"/>
          <p:cNvPicPr preferRelativeResize="0"/>
          <p:nvPr/>
        </p:nvPicPr>
        <p:blipFill>
          <a:blip r:embed="rId4">
            <a:alphaModFix/>
          </a:blip>
          <a:stretch>
            <a:fillRect/>
          </a:stretch>
        </p:blipFill>
        <p:spPr>
          <a:xfrm>
            <a:off x="4436275" y="1409700"/>
            <a:ext cx="4284226" cy="251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a:t> Exploratory Data Analysis (EDA)</a:t>
            </a:r>
            <a:r>
              <a:rPr lang="en" sz="2400">
                <a:solidFill>
                  <a:srgbClr val="000000"/>
                </a:solidFill>
              </a:rPr>
              <a:t> </a:t>
            </a:r>
            <a:endParaRPr sz="2400" b="1"/>
          </a:p>
        </p:txBody>
      </p:sp>
      <p:sp>
        <p:nvSpPr>
          <p:cNvPr id="152" name="Google Shape;152;p23"/>
          <p:cNvSpPr txBox="1"/>
          <p:nvPr/>
        </p:nvSpPr>
        <p:spPr>
          <a:xfrm>
            <a:off x="384025" y="936200"/>
            <a:ext cx="8407500" cy="3941100"/>
          </a:xfrm>
          <a:prstGeom prst="rect">
            <a:avLst/>
          </a:prstGeom>
          <a:noFill/>
          <a:ln>
            <a:noFill/>
          </a:ln>
        </p:spPr>
        <p:txBody>
          <a:bodyPr spcFirstLastPara="1" wrap="square" lIns="91425" tIns="91425" rIns="91425" bIns="91425" anchor="t" anchorCtr="0">
            <a:noAutofit/>
          </a:bodyPr>
          <a:lstStyle/>
          <a:p>
            <a:pPr marL="673100" lvl="0" indent="-317500" algn="l" rtl="0">
              <a:lnSpc>
                <a:spcPct val="115000"/>
              </a:lnSpc>
              <a:spcBef>
                <a:spcPts val="0"/>
              </a:spcBef>
              <a:spcAft>
                <a:spcPts val="0"/>
              </a:spcAft>
              <a:buSzPts val="1400"/>
              <a:buFont typeface="Arial"/>
              <a:buChar char="●"/>
            </a:pPr>
            <a:r>
              <a:rPr lang="en">
                <a:solidFill>
                  <a:srgbClr val="4A86E8"/>
                </a:solidFill>
              </a:rPr>
              <a:t>21858 </a:t>
            </a:r>
            <a:r>
              <a:rPr lang="en"/>
              <a:t>news Articles for Microsoft ​ and </a:t>
            </a:r>
            <a:r>
              <a:rPr lang="en">
                <a:solidFill>
                  <a:srgbClr val="4A86E8"/>
                </a:solidFill>
              </a:rPr>
              <a:t>8843</a:t>
            </a:r>
            <a:r>
              <a:rPr lang="en"/>
              <a:t> news Articles for Palestine</a:t>
            </a:r>
            <a:endParaRPr/>
          </a:p>
          <a:p>
            <a:pPr marL="457200" lvl="0" indent="0" algn="l" rtl="0">
              <a:lnSpc>
                <a:spcPct val="115000"/>
              </a:lnSpc>
              <a:spcBef>
                <a:spcPts val="0"/>
              </a:spcBef>
              <a:spcAft>
                <a:spcPts val="0"/>
              </a:spcAft>
              <a:buNone/>
            </a:pPr>
            <a:endParaRPr/>
          </a:p>
          <a:p>
            <a:pPr marL="673100" lvl="0" indent="-317500" algn="l" rtl="0">
              <a:lnSpc>
                <a:spcPct val="115000"/>
              </a:lnSpc>
              <a:spcBef>
                <a:spcPts val="0"/>
              </a:spcBef>
              <a:spcAft>
                <a:spcPts val="0"/>
              </a:spcAft>
              <a:buSzPts val="1400"/>
              <a:buFont typeface="Arial"/>
              <a:buChar char="●"/>
            </a:pPr>
            <a:r>
              <a:rPr lang="en"/>
              <a:t>More Number of Articles published for Topic Microsoft as compared to Palestine ​</a:t>
            </a:r>
            <a:endParaRPr/>
          </a:p>
        </p:txBody>
      </p:sp>
      <p:sp>
        <p:nvSpPr>
          <p:cNvPr id="153" name="Google Shape;153;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54" name="Google Shape;154;p23"/>
          <p:cNvSpPr txBox="1"/>
          <p:nvPr/>
        </p:nvSpPr>
        <p:spPr>
          <a:xfrm>
            <a:off x="3304375" y="3414775"/>
            <a:ext cx="2566800" cy="2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b="1">
              <a:latin typeface="Roboto"/>
              <a:ea typeface="Roboto"/>
              <a:cs typeface="Roboto"/>
              <a:sym typeface="Roboto"/>
            </a:endParaRPr>
          </a:p>
        </p:txBody>
      </p:sp>
      <p:pic>
        <p:nvPicPr>
          <p:cNvPr id="155" name="Google Shape;155;p23"/>
          <p:cNvPicPr preferRelativeResize="0"/>
          <p:nvPr/>
        </p:nvPicPr>
        <p:blipFill>
          <a:blip r:embed="rId3">
            <a:alphaModFix/>
          </a:blip>
          <a:stretch>
            <a:fillRect/>
          </a:stretch>
        </p:blipFill>
        <p:spPr>
          <a:xfrm>
            <a:off x="2010425" y="1782000"/>
            <a:ext cx="5426701" cy="2913625"/>
          </a:xfrm>
          <a:prstGeom prst="rect">
            <a:avLst/>
          </a:prstGeom>
          <a:noFill/>
          <a:ln>
            <a:noFill/>
          </a:ln>
        </p:spPr>
      </p:pic>
      <p:sp>
        <p:nvSpPr>
          <p:cNvPr id="156" name="Google Shape;156;p23"/>
          <p:cNvSpPr txBox="1"/>
          <p:nvPr/>
        </p:nvSpPr>
        <p:spPr>
          <a:xfrm>
            <a:off x="2630800" y="4695625"/>
            <a:ext cx="41127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a:highlight>
                  <a:schemeClr val="lt1"/>
                </a:highlight>
                <a:latin typeface="Calibri"/>
                <a:ea typeface="Calibri"/>
                <a:cs typeface="Calibri"/>
                <a:sym typeface="Calibri"/>
              </a:rPr>
              <a:t>       Fig4. </a:t>
            </a:r>
            <a:r>
              <a:rPr lang="en" sz="1200" b="1">
                <a:latin typeface="Calibri"/>
                <a:ea typeface="Calibri"/>
                <a:cs typeface="Calibri"/>
                <a:sym typeface="Calibri"/>
              </a:rPr>
              <a:t>No. of Articles Published: Microsoft vs Palestine</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232425" y="78825"/>
            <a:ext cx="8673300" cy="61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t>                              Exploratory Data Analysis (EDA)</a:t>
            </a:r>
            <a:r>
              <a:rPr lang="en" sz="2400">
                <a:solidFill>
                  <a:srgbClr val="000000"/>
                </a:solidFill>
              </a:rPr>
              <a:t> </a:t>
            </a:r>
            <a:r>
              <a:rPr lang="en"/>
              <a:t>                                                            </a:t>
            </a:r>
            <a:endParaRPr sz="2400" b="1"/>
          </a:p>
        </p:txBody>
      </p:sp>
      <p:sp>
        <p:nvSpPr>
          <p:cNvPr id="162" name="Google Shape;162;p24"/>
          <p:cNvSpPr txBox="1"/>
          <p:nvPr/>
        </p:nvSpPr>
        <p:spPr>
          <a:xfrm>
            <a:off x="410775" y="755850"/>
            <a:ext cx="8380800" cy="37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latin typeface="Roboto"/>
              <a:ea typeface="Roboto"/>
              <a:cs typeface="Roboto"/>
              <a:sym typeface="Roboto"/>
            </a:endParaRPr>
          </a:p>
        </p:txBody>
      </p:sp>
      <p:sp>
        <p:nvSpPr>
          <p:cNvPr id="163" name="Google Shape;163;p24"/>
          <p:cNvSpPr txBox="1"/>
          <p:nvPr/>
        </p:nvSpPr>
        <p:spPr>
          <a:xfrm>
            <a:off x="599325" y="3413150"/>
            <a:ext cx="8306400" cy="1546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endParaRPr sz="1200" b="1">
              <a:latin typeface="Calibri"/>
              <a:ea typeface="Calibri"/>
              <a:cs typeface="Calibri"/>
              <a:sym typeface="Calibri"/>
            </a:endParaRPr>
          </a:p>
        </p:txBody>
      </p:sp>
      <p:sp>
        <p:nvSpPr>
          <p:cNvPr id="164" name="Google Shape;164;p2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65" name="Google Shape;165;p24"/>
          <p:cNvSpPr txBox="1"/>
          <p:nvPr/>
        </p:nvSpPr>
        <p:spPr>
          <a:xfrm>
            <a:off x="3324575" y="3130550"/>
            <a:ext cx="2577000" cy="2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Roboto"/>
                <a:ea typeface="Roboto"/>
                <a:cs typeface="Roboto"/>
                <a:sym typeface="Roboto"/>
              </a:rPr>
              <a:t> </a:t>
            </a:r>
            <a:endParaRPr sz="1200" b="1">
              <a:latin typeface="Roboto"/>
              <a:ea typeface="Roboto"/>
              <a:cs typeface="Roboto"/>
              <a:sym typeface="Roboto"/>
            </a:endParaRPr>
          </a:p>
        </p:txBody>
      </p:sp>
      <p:pic>
        <p:nvPicPr>
          <p:cNvPr id="166" name="Google Shape;166;p24"/>
          <p:cNvPicPr preferRelativeResize="0"/>
          <p:nvPr/>
        </p:nvPicPr>
        <p:blipFill>
          <a:blip r:embed="rId3">
            <a:alphaModFix/>
          </a:blip>
          <a:stretch>
            <a:fillRect/>
          </a:stretch>
        </p:blipFill>
        <p:spPr>
          <a:xfrm>
            <a:off x="232425" y="1074900"/>
            <a:ext cx="4338451" cy="3548100"/>
          </a:xfrm>
          <a:prstGeom prst="rect">
            <a:avLst/>
          </a:prstGeom>
          <a:noFill/>
          <a:ln>
            <a:noFill/>
          </a:ln>
        </p:spPr>
      </p:pic>
      <p:pic>
        <p:nvPicPr>
          <p:cNvPr id="167" name="Google Shape;167;p24"/>
          <p:cNvPicPr preferRelativeResize="0"/>
          <p:nvPr/>
        </p:nvPicPr>
        <p:blipFill>
          <a:blip r:embed="rId4">
            <a:alphaModFix/>
          </a:blip>
          <a:stretch>
            <a:fillRect/>
          </a:stretch>
        </p:blipFill>
        <p:spPr>
          <a:xfrm>
            <a:off x="4567275" y="1074900"/>
            <a:ext cx="4338449" cy="3548100"/>
          </a:xfrm>
          <a:prstGeom prst="rect">
            <a:avLst/>
          </a:prstGeom>
          <a:noFill/>
          <a:ln>
            <a:noFill/>
          </a:ln>
        </p:spPr>
      </p:pic>
      <p:sp>
        <p:nvSpPr>
          <p:cNvPr id="168" name="Google Shape;168;p24"/>
          <p:cNvSpPr txBox="1"/>
          <p:nvPr/>
        </p:nvSpPr>
        <p:spPr>
          <a:xfrm>
            <a:off x="1060850" y="4695625"/>
            <a:ext cx="34077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a:latin typeface="Calibri"/>
                <a:ea typeface="Calibri"/>
                <a:cs typeface="Calibri"/>
                <a:sym typeface="Calibri"/>
              </a:rPr>
              <a:t>Fig 5.No. of Articles published Microsoft (Months)</a:t>
            </a:r>
            <a:endParaRPr sz="1200" b="1">
              <a:latin typeface="Calibri"/>
              <a:ea typeface="Calibri"/>
              <a:cs typeface="Calibri"/>
              <a:sym typeface="Calibri"/>
            </a:endParaRPr>
          </a:p>
        </p:txBody>
      </p:sp>
      <p:sp>
        <p:nvSpPr>
          <p:cNvPr id="169" name="Google Shape;169;p24"/>
          <p:cNvSpPr txBox="1"/>
          <p:nvPr/>
        </p:nvSpPr>
        <p:spPr>
          <a:xfrm>
            <a:off x="5109425" y="4695625"/>
            <a:ext cx="3358500" cy="282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200" b="1">
                <a:latin typeface="Calibri"/>
                <a:ea typeface="Calibri"/>
                <a:cs typeface="Calibri"/>
                <a:sym typeface="Calibri"/>
              </a:rPr>
              <a:t>Fig 6.No of Articles Published Palestine (Months)</a:t>
            </a:r>
            <a:endParaRPr sz="1200" b="1">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98250" y="98250"/>
            <a:ext cx="8826600" cy="5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a:t>Exploratory Data Analysis (EDA)</a:t>
            </a:r>
            <a:endParaRPr/>
          </a:p>
        </p:txBody>
      </p:sp>
      <p:sp>
        <p:nvSpPr>
          <p:cNvPr id="175" name="Google Shape;175;p25"/>
          <p:cNvSpPr txBox="1"/>
          <p:nvPr/>
        </p:nvSpPr>
        <p:spPr>
          <a:xfrm>
            <a:off x="98250" y="917550"/>
            <a:ext cx="8703300" cy="38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highlight>
                  <a:schemeClr val="lt1"/>
                </a:highlight>
                <a:latin typeface="Calibri"/>
                <a:ea typeface="Calibri"/>
                <a:cs typeface="Calibri"/>
                <a:sym typeface="Calibri"/>
              </a:rPr>
              <a:t>Fig2. Sentiment Title Histogram for Microsoft</a:t>
            </a:r>
            <a:r>
              <a:rPr lang="en" sz="1200">
                <a:highlight>
                  <a:schemeClr val="lt1"/>
                </a:highlight>
                <a:latin typeface="Calibri"/>
                <a:ea typeface="Calibri"/>
                <a:cs typeface="Calibri"/>
                <a:sym typeface="Calibri"/>
              </a:rPr>
              <a:t> </a:t>
            </a:r>
            <a:endParaRPr>
              <a:latin typeface="Roboto"/>
              <a:ea typeface="Roboto"/>
              <a:cs typeface="Roboto"/>
              <a:sym typeface="Roboto"/>
            </a:endParaRPr>
          </a:p>
          <a:p>
            <a:pPr marL="0" lvl="0" indent="0" algn="l" rtl="0">
              <a:lnSpc>
                <a:spcPct val="115000"/>
              </a:lnSpc>
              <a:spcBef>
                <a:spcPts val="1600"/>
              </a:spcBef>
              <a:spcAft>
                <a:spcPts val="0"/>
              </a:spcAft>
              <a:buNone/>
            </a:pPr>
            <a:endParaRPr>
              <a:latin typeface="Roboto"/>
              <a:ea typeface="Roboto"/>
              <a:cs typeface="Roboto"/>
              <a:sym typeface="Roboto"/>
            </a:endParaRPr>
          </a:p>
          <a:p>
            <a:pPr marL="0" lvl="0" indent="0" algn="l" rtl="0">
              <a:lnSpc>
                <a:spcPct val="115000"/>
              </a:lnSpc>
              <a:spcBef>
                <a:spcPts val="0"/>
              </a:spcBef>
              <a:spcAft>
                <a:spcPts val="0"/>
              </a:spcAft>
              <a:buNone/>
            </a:pPr>
            <a:endParaRPr>
              <a:latin typeface="Roboto"/>
              <a:ea typeface="Roboto"/>
              <a:cs typeface="Roboto"/>
              <a:sym typeface="Roboto"/>
            </a:endParaRPr>
          </a:p>
        </p:txBody>
      </p:sp>
      <p:sp>
        <p:nvSpPr>
          <p:cNvPr id="176" name="Google Shape;176;p2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77" name="Google Shape;177;p25"/>
          <p:cNvPicPr preferRelativeResize="0"/>
          <p:nvPr/>
        </p:nvPicPr>
        <p:blipFill>
          <a:blip r:embed="rId3">
            <a:alphaModFix/>
          </a:blip>
          <a:stretch>
            <a:fillRect/>
          </a:stretch>
        </p:blipFill>
        <p:spPr>
          <a:xfrm>
            <a:off x="144025" y="856075"/>
            <a:ext cx="4228799" cy="3839550"/>
          </a:xfrm>
          <a:prstGeom prst="rect">
            <a:avLst/>
          </a:prstGeom>
          <a:noFill/>
          <a:ln>
            <a:noFill/>
          </a:ln>
        </p:spPr>
      </p:pic>
      <p:pic>
        <p:nvPicPr>
          <p:cNvPr id="178" name="Google Shape;178;p25"/>
          <p:cNvPicPr preferRelativeResize="0"/>
          <p:nvPr/>
        </p:nvPicPr>
        <p:blipFill>
          <a:blip r:embed="rId4">
            <a:alphaModFix/>
          </a:blip>
          <a:stretch>
            <a:fillRect/>
          </a:stretch>
        </p:blipFill>
        <p:spPr>
          <a:xfrm>
            <a:off x="4439825" y="856075"/>
            <a:ext cx="4552026" cy="3839550"/>
          </a:xfrm>
          <a:prstGeom prst="rect">
            <a:avLst/>
          </a:prstGeom>
          <a:noFill/>
          <a:ln>
            <a:noFill/>
          </a:ln>
        </p:spPr>
      </p:pic>
      <p:sp>
        <p:nvSpPr>
          <p:cNvPr id="179" name="Google Shape;179;p25"/>
          <p:cNvSpPr txBox="1"/>
          <p:nvPr/>
        </p:nvSpPr>
        <p:spPr>
          <a:xfrm>
            <a:off x="368600" y="4799875"/>
            <a:ext cx="3658200" cy="28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highlight>
                  <a:schemeClr val="lt1"/>
                </a:highlight>
                <a:latin typeface="Calibri"/>
                <a:ea typeface="Calibri"/>
                <a:cs typeface="Calibri"/>
                <a:sym typeface="Calibri"/>
              </a:rPr>
              <a:t>          Fig7.</a:t>
            </a:r>
            <a:r>
              <a:rPr lang="en" sz="1200" b="1">
                <a:latin typeface="Calibri"/>
                <a:ea typeface="Calibri"/>
                <a:cs typeface="Calibri"/>
                <a:sym typeface="Calibri"/>
              </a:rPr>
              <a:t>Headline Sentiment: Microsoft Vs Palestine</a:t>
            </a:r>
            <a:endParaRPr>
              <a:latin typeface="Roboto"/>
              <a:ea typeface="Roboto"/>
              <a:cs typeface="Roboto"/>
              <a:sym typeface="Roboto"/>
            </a:endParaRPr>
          </a:p>
          <a:p>
            <a:pPr marL="0" lvl="0" indent="0" algn="l" rtl="0">
              <a:lnSpc>
                <a:spcPct val="115000"/>
              </a:lnSpc>
              <a:spcBef>
                <a:spcPts val="1600"/>
              </a:spcBef>
              <a:spcAft>
                <a:spcPts val="0"/>
              </a:spcAft>
              <a:buNone/>
            </a:pPr>
            <a:endParaRPr>
              <a:latin typeface="Roboto"/>
              <a:ea typeface="Roboto"/>
              <a:cs typeface="Roboto"/>
              <a:sym typeface="Roboto"/>
            </a:endParaRPr>
          </a:p>
          <a:p>
            <a:pPr marL="0" lvl="0" indent="0" algn="l" rtl="0">
              <a:lnSpc>
                <a:spcPct val="115000"/>
              </a:lnSpc>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80" name="Google Shape;180;p25"/>
          <p:cNvSpPr txBox="1"/>
          <p:nvPr/>
        </p:nvSpPr>
        <p:spPr>
          <a:xfrm>
            <a:off x="4833550" y="4799925"/>
            <a:ext cx="3492600" cy="28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highlight>
                  <a:schemeClr val="lt1"/>
                </a:highlight>
                <a:latin typeface="Calibri"/>
                <a:ea typeface="Calibri"/>
                <a:cs typeface="Calibri"/>
                <a:sym typeface="Calibri"/>
              </a:rPr>
              <a:t>             Fig8.</a:t>
            </a:r>
            <a:r>
              <a:rPr lang="en" sz="1200" b="1">
                <a:highlight>
                  <a:srgbClr val="FFFFFF"/>
                </a:highlight>
                <a:latin typeface="Calibri"/>
                <a:ea typeface="Calibri"/>
                <a:cs typeface="Calibri"/>
                <a:sym typeface="Calibri"/>
              </a:rPr>
              <a:t>Title Sentiment: Microsoft Vs Palestine</a:t>
            </a:r>
            <a:r>
              <a:rPr lang="en" sz="1200">
                <a:highlight>
                  <a:srgbClr val="FFFFFF"/>
                </a:highlight>
                <a:latin typeface="Calibri"/>
                <a:ea typeface="Calibri"/>
                <a:cs typeface="Calibri"/>
                <a:sym typeface="Calibri"/>
              </a:rPr>
              <a:t> </a:t>
            </a:r>
            <a:endParaRPr>
              <a:latin typeface="Roboto"/>
              <a:ea typeface="Roboto"/>
              <a:cs typeface="Roboto"/>
              <a:sym typeface="Roboto"/>
            </a:endParaRPr>
          </a:p>
          <a:p>
            <a:pPr marL="0" lvl="0" indent="0" algn="l" rtl="0">
              <a:spcBef>
                <a:spcPts val="1600"/>
              </a:spcBef>
              <a:spcAft>
                <a:spcPts val="0"/>
              </a:spcAft>
              <a:buNone/>
            </a:pP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400" b="1"/>
          </a:p>
          <a:p>
            <a:pPr marL="0" lvl="0" indent="0" algn="ctr" rtl="0">
              <a:spcBef>
                <a:spcPts val="0"/>
              </a:spcBef>
              <a:spcAft>
                <a:spcPts val="0"/>
              </a:spcAft>
              <a:buNone/>
            </a:pPr>
            <a:r>
              <a:rPr lang="en" sz="2400" b="1"/>
              <a:t>    Average Popularity Score </a:t>
            </a:r>
            <a:r>
              <a:rPr lang="en" sz="2400">
                <a:solidFill>
                  <a:srgbClr val="000000"/>
                </a:solidFill>
              </a:rPr>
              <a:t> </a:t>
            </a:r>
            <a:endParaRPr sz="2400" b="1"/>
          </a:p>
          <a:p>
            <a:pPr marL="0" lvl="0" indent="0" algn="ctr" rtl="0">
              <a:spcBef>
                <a:spcPts val="0"/>
              </a:spcBef>
              <a:spcAft>
                <a:spcPts val="0"/>
              </a:spcAft>
              <a:buNone/>
            </a:pPr>
            <a:r>
              <a:rPr lang="en"/>
              <a:t> </a:t>
            </a:r>
            <a:endParaRPr/>
          </a:p>
        </p:txBody>
      </p:sp>
      <p:sp>
        <p:nvSpPr>
          <p:cNvPr id="186" name="Google Shape;186;p2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87" name="Google Shape;187;p26"/>
          <p:cNvPicPr preferRelativeResize="0"/>
          <p:nvPr/>
        </p:nvPicPr>
        <p:blipFill>
          <a:blip r:embed="rId3">
            <a:alphaModFix/>
          </a:blip>
          <a:stretch>
            <a:fillRect/>
          </a:stretch>
        </p:blipFill>
        <p:spPr>
          <a:xfrm>
            <a:off x="0" y="683238"/>
            <a:ext cx="4282274" cy="2196638"/>
          </a:xfrm>
          <a:prstGeom prst="rect">
            <a:avLst/>
          </a:prstGeom>
          <a:noFill/>
          <a:ln>
            <a:noFill/>
          </a:ln>
        </p:spPr>
      </p:pic>
      <p:pic>
        <p:nvPicPr>
          <p:cNvPr id="188" name="Google Shape;188;p26"/>
          <p:cNvPicPr preferRelativeResize="0"/>
          <p:nvPr/>
        </p:nvPicPr>
        <p:blipFill>
          <a:blip r:embed="rId4">
            <a:alphaModFix/>
          </a:blip>
          <a:stretch>
            <a:fillRect/>
          </a:stretch>
        </p:blipFill>
        <p:spPr>
          <a:xfrm>
            <a:off x="4282275" y="683250"/>
            <a:ext cx="4709326" cy="2196625"/>
          </a:xfrm>
          <a:prstGeom prst="rect">
            <a:avLst/>
          </a:prstGeom>
          <a:noFill/>
          <a:ln>
            <a:noFill/>
          </a:ln>
        </p:spPr>
      </p:pic>
      <p:pic>
        <p:nvPicPr>
          <p:cNvPr id="189" name="Google Shape;189;p26"/>
          <p:cNvPicPr preferRelativeResize="0"/>
          <p:nvPr/>
        </p:nvPicPr>
        <p:blipFill>
          <a:blip r:embed="rId5">
            <a:alphaModFix/>
          </a:blip>
          <a:stretch>
            <a:fillRect/>
          </a:stretch>
        </p:blipFill>
        <p:spPr>
          <a:xfrm>
            <a:off x="2250300" y="2925450"/>
            <a:ext cx="4282274" cy="2196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98250" y="98250"/>
            <a:ext cx="8826600" cy="52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t>                              Word Cloud (Title &amp; Headline)</a:t>
            </a:r>
            <a:r>
              <a:rPr lang="en"/>
              <a:t>                                                </a:t>
            </a:r>
            <a:r>
              <a:rPr lang="en" b="1"/>
              <a:t>     </a:t>
            </a:r>
            <a:endParaRPr b="1"/>
          </a:p>
        </p:txBody>
      </p:sp>
      <p:sp>
        <p:nvSpPr>
          <p:cNvPr id="195" name="Google Shape;195;p2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196" name="Google Shape;196;p27"/>
          <p:cNvPicPr preferRelativeResize="0"/>
          <p:nvPr/>
        </p:nvPicPr>
        <p:blipFill>
          <a:blip r:embed="rId3">
            <a:alphaModFix/>
          </a:blip>
          <a:stretch>
            <a:fillRect/>
          </a:stretch>
        </p:blipFill>
        <p:spPr>
          <a:xfrm>
            <a:off x="152400" y="771450"/>
            <a:ext cx="4026699" cy="2021225"/>
          </a:xfrm>
          <a:prstGeom prst="rect">
            <a:avLst/>
          </a:prstGeom>
          <a:noFill/>
          <a:ln>
            <a:noFill/>
          </a:ln>
        </p:spPr>
      </p:pic>
      <p:pic>
        <p:nvPicPr>
          <p:cNvPr id="197" name="Google Shape;197;p27"/>
          <p:cNvPicPr preferRelativeResize="0"/>
          <p:nvPr/>
        </p:nvPicPr>
        <p:blipFill>
          <a:blip r:embed="rId4">
            <a:alphaModFix/>
          </a:blip>
          <a:stretch>
            <a:fillRect/>
          </a:stretch>
        </p:blipFill>
        <p:spPr>
          <a:xfrm>
            <a:off x="4331500" y="771450"/>
            <a:ext cx="4335147" cy="2066400"/>
          </a:xfrm>
          <a:prstGeom prst="rect">
            <a:avLst/>
          </a:prstGeom>
          <a:noFill/>
          <a:ln>
            <a:noFill/>
          </a:ln>
        </p:spPr>
      </p:pic>
      <p:pic>
        <p:nvPicPr>
          <p:cNvPr id="198" name="Google Shape;198;p27"/>
          <p:cNvPicPr preferRelativeResize="0"/>
          <p:nvPr/>
        </p:nvPicPr>
        <p:blipFill>
          <a:blip r:embed="rId5">
            <a:alphaModFix/>
          </a:blip>
          <a:stretch>
            <a:fillRect/>
          </a:stretch>
        </p:blipFill>
        <p:spPr>
          <a:xfrm>
            <a:off x="152400" y="2990250"/>
            <a:ext cx="4026699" cy="2000850"/>
          </a:xfrm>
          <a:prstGeom prst="rect">
            <a:avLst/>
          </a:prstGeom>
          <a:noFill/>
          <a:ln>
            <a:noFill/>
          </a:ln>
        </p:spPr>
      </p:pic>
      <p:pic>
        <p:nvPicPr>
          <p:cNvPr id="199" name="Google Shape;199;p27"/>
          <p:cNvPicPr preferRelativeResize="0"/>
          <p:nvPr/>
        </p:nvPicPr>
        <p:blipFill>
          <a:blip r:embed="rId6">
            <a:alphaModFix/>
          </a:blip>
          <a:stretch>
            <a:fillRect/>
          </a:stretch>
        </p:blipFill>
        <p:spPr>
          <a:xfrm>
            <a:off x="4331500" y="2990250"/>
            <a:ext cx="4335150" cy="200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t>                                              Word Count </a:t>
            </a:r>
            <a:r>
              <a:rPr lang="en"/>
              <a:t>  </a:t>
            </a:r>
            <a:endParaRPr/>
          </a:p>
        </p:txBody>
      </p:sp>
      <p:sp>
        <p:nvSpPr>
          <p:cNvPr id="205" name="Google Shape;205;p2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06" name="Google Shape;206;p28"/>
          <p:cNvSpPr txBox="1"/>
          <p:nvPr/>
        </p:nvSpPr>
        <p:spPr>
          <a:xfrm>
            <a:off x="565975" y="919325"/>
            <a:ext cx="8227200" cy="38985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endParaRPr b="1">
              <a:latin typeface="Roboto"/>
              <a:ea typeface="Roboto"/>
              <a:cs typeface="Roboto"/>
              <a:sym typeface="Roboto"/>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endParaRPr sz="1200">
              <a:solidFill>
                <a:srgbClr val="434343"/>
              </a:solidFill>
              <a:latin typeface="Roboto"/>
              <a:ea typeface="Roboto"/>
              <a:cs typeface="Roboto"/>
              <a:sym typeface="Roboto"/>
            </a:endParaRPr>
          </a:p>
          <a:p>
            <a:pPr marL="0" lvl="0" indent="0" algn="l" rtl="0">
              <a:spcBef>
                <a:spcPts val="0"/>
              </a:spcBef>
              <a:spcAft>
                <a:spcPts val="0"/>
              </a:spcAft>
              <a:buNone/>
            </a:pPr>
            <a:endParaRPr sz="1200">
              <a:solidFill>
                <a:srgbClr val="434343"/>
              </a:solidFill>
              <a:latin typeface="Roboto"/>
              <a:ea typeface="Roboto"/>
              <a:cs typeface="Roboto"/>
              <a:sym typeface="Roboto"/>
            </a:endParaRPr>
          </a:p>
        </p:txBody>
      </p:sp>
      <p:sp>
        <p:nvSpPr>
          <p:cNvPr id="207" name="Google Shape;207;p28"/>
          <p:cNvSpPr txBox="1"/>
          <p:nvPr/>
        </p:nvSpPr>
        <p:spPr>
          <a:xfrm>
            <a:off x="4059500" y="2748325"/>
            <a:ext cx="3884400" cy="393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a:p>
          <a:p>
            <a:pPr marL="0" lvl="0" indent="0" algn="l" rtl="0">
              <a:spcBef>
                <a:spcPts val="0"/>
              </a:spcBef>
              <a:spcAft>
                <a:spcPts val="0"/>
              </a:spcAft>
              <a:buNone/>
            </a:pPr>
            <a:endParaRPr/>
          </a:p>
        </p:txBody>
      </p:sp>
      <p:pic>
        <p:nvPicPr>
          <p:cNvPr id="208" name="Google Shape;208;p28"/>
          <p:cNvPicPr preferRelativeResize="0"/>
          <p:nvPr/>
        </p:nvPicPr>
        <p:blipFill>
          <a:blip r:embed="rId3">
            <a:alphaModFix/>
          </a:blip>
          <a:stretch>
            <a:fillRect/>
          </a:stretch>
        </p:blipFill>
        <p:spPr>
          <a:xfrm>
            <a:off x="219400" y="882625"/>
            <a:ext cx="4312575" cy="3812999"/>
          </a:xfrm>
          <a:prstGeom prst="rect">
            <a:avLst/>
          </a:prstGeom>
          <a:noFill/>
          <a:ln>
            <a:noFill/>
          </a:ln>
        </p:spPr>
      </p:pic>
      <p:pic>
        <p:nvPicPr>
          <p:cNvPr id="209" name="Google Shape;209;p28"/>
          <p:cNvPicPr preferRelativeResize="0"/>
          <p:nvPr/>
        </p:nvPicPr>
        <p:blipFill>
          <a:blip r:embed="rId4">
            <a:alphaModFix/>
          </a:blip>
          <a:stretch>
            <a:fillRect/>
          </a:stretch>
        </p:blipFill>
        <p:spPr>
          <a:xfrm>
            <a:off x="4632500" y="882625"/>
            <a:ext cx="4160676" cy="3812999"/>
          </a:xfrm>
          <a:prstGeom prst="rect">
            <a:avLst/>
          </a:prstGeom>
          <a:noFill/>
          <a:ln>
            <a:noFill/>
          </a:ln>
        </p:spPr>
      </p:pic>
      <p:sp>
        <p:nvSpPr>
          <p:cNvPr id="210" name="Google Shape;210;p28"/>
          <p:cNvSpPr txBox="1"/>
          <p:nvPr/>
        </p:nvSpPr>
        <p:spPr>
          <a:xfrm>
            <a:off x="792350" y="4695625"/>
            <a:ext cx="34077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a:latin typeface="Calibri"/>
                <a:ea typeface="Calibri"/>
                <a:cs typeface="Calibri"/>
                <a:sym typeface="Calibri"/>
              </a:rPr>
              <a:t>Fig 9.Word count in Title for Microsoft</a:t>
            </a:r>
            <a:endParaRPr sz="1200" b="1">
              <a:latin typeface="Calibri"/>
              <a:ea typeface="Calibri"/>
              <a:cs typeface="Calibri"/>
              <a:sym typeface="Calibri"/>
            </a:endParaRPr>
          </a:p>
        </p:txBody>
      </p:sp>
      <p:sp>
        <p:nvSpPr>
          <p:cNvPr id="211" name="Google Shape;211;p28"/>
          <p:cNvSpPr txBox="1"/>
          <p:nvPr/>
        </p:nvSpPr>
        <p:spPr>
          <a:xfrm>
            <a:off x="5215625" y="4749900"/>
            <a:ext cx="3407700" cy="393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200" b="1">
                <a:latin typeface="Calibri"/>
                <a:ea typeface="Calibri"/>
                <a:cs typeface="Calibri"/>
                <a:sym typeface="Calibri"/>
              </a:rPr>
              <a:t>Fig 10.Word count in Title for Palestine  </a:t>
            </a:r>
            <a:endParaRPr sz="1200" b="1">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b="1"/>
              <a:t>                                            Model Building </a:t>
            </a:r>
            <a:r>
              <a:rPr lang="en" sz="2400">
                <a:solidFill>
                  <a:srgbClr val="000000"/>
                </a:solidFill>
              </a:rPr>
              <a:t>   </a:t>
            </a:r>
            <a:endParaRPr/>
          </a:p>
        </p:txBody>
      </p:sp>
      <p:sp>
        <p:nvSpPr>
          <p:cNvPr id="217" name="Google Shape;217;p2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18" name="Google Shape;218;p29"/>
          <p:cNvSpPr txBox="1"/>
          <p:nvPr/>
        </p:nvSpPr>
        <p:spPr>
          <a:xfrm>
            <a:off x="205650" y="671400"/>
            <a:ext cx="8611800" cy="44178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1800" b="1"/>
              <a:t>Linear Regression</a:t>
            </a:r>
            <a:endParaRPr sz="1800" b="1"/>
          </a:p>
          <a:p>
            <a:pPr marL="457200" lvl="0" indent="-317500" algn="l" rtl="0">
              <a:lnSpc>
                <a:spcPct val="115000"/>
              </a:lnSpc>
              <a:spcBef>
                <a:spcPts val="500"/>
              </a:spcBef>
              <a:spcAft>
                <a:spcPts val="0"/>
              </a:spcAft>
              <a:buSzPts val="1400"/>
              <a:buChar char="●"/>
            </a:pPr>
            <a:r>
              <a:rPr lang="en"/>
              <a:t>Linear regression tells us how the variation in the </a:t>
            </a:r>
            <a:r>
              <a:rPr lang="en" b="1"/>
              <a:t>dependent</a:t>
            </a:r>
            <a:r>
              <a:rPr lang="en"/>
              <a:t> variable can be captured by the change in the </a:t>
            </a:r>
            <a:r>
              <a:rPr lang="en" b="1"/>
              <a:t>independent</a:t>
            </a:r>
            <a:r>
              <a:rPr lang="en"/>
              <a:t> variable</a:t>
            </a:r>
            <a:endParaRPr/>
          </a:p>
          <a:p>
            <a:pPr marL="0" lvl="0" indent="0" algn="l" rtl="0">
              <a:lnSpc>
                <a:spcPct val="115000"/>
              </a:lnSpc>
              <a:spcBef>
                <a:spcPts val="500"/>
              </a:spcBef>
              <a:spcAft>
                <a:spcPts val="0"/>
              </a:spcAft>
              <a:buNone/>
            </a:pPr>
            <a:r>
              <a:rPr lang="en" sz="1800" b="1"/>
              <a:t>Countvectorizer</a:t>
            </a:r>
            <a:endParaRPr sz="1800" b="1"/>
          </a:p>
          <a:p>
            <a:pPr marL="457200" lvl="0" indent="-317500" algn="l" rtl="0">
              <a:lnSpc>
                <a:spcPct val="150000"/>
              </a:lnSpc>
              <a:spcBef>
                <a:spcPts val="500"/>
              </a:spcBef>
              <a:spcAft>
                <a:spcPts val="0"/>
              </a:spcAft>
              <a:buSzPts val="1400"/>
              <a:buChar char="●"/>
            </a:pPr>
            <a:r>
              <a:rPr lang="en">
                <a:highlight>
                  <a:schemeClr val="lt1"/>
                </a:highlight>
              </a:rPr>
              <a:t>Count Vector is a matrix notation of the dataset in which every </a:t>
            </a:r>
            <a:r>
              <a:rPr lang="en" b="1">
                <a:highlight>
                  <a:schemeClr val="lt1"/>
                </a:highlight>
              </a:rPr>
              <a:t>row</a:t>
            </a:r>
            <a:r>
              <a:rPr lang="en">
                <a:highlight>
                  <a:schemeClr val="lt1"/>
                </a:highlight>
              </a:rPr>
              <a:t> represents a document from the corpus, every </a:t>
            </a:r>
            <a:r>
              <a:rPr lang="en" b="1">
                <a:highlight>
                  <a:schemeClr val="lt1"/>
                </a:highlight>
              </a:rPr>
              <a:t>column</a:t>
            </a:r>
            <a:r>
              <a:rPr lang="en">
                <a:highlight>
                  <a:schemeClr val="lt1"/>
                </a:highlight>
              </a:rPr>
              <a:t> represents a term from the corpus, and every </a:t>
            </a:r>
            <a:r>
              <a:rPr lang="en" b="1">
                <a:highlight>
                  <a:schemeClr val="lt1"/>
                </a:highlight>
              </a:rPr>
              <a:t>cell</a:t>
            </a:r>
            <a:r>
              <a:rPr lang="en">
                <a:highlight>
                  <a:schemeClr val="lt1"/>
                </a:highlight>
              </a:rPr>
              <a:t> represents the frequency count of a particular term in a particular document.</a:t>
            </a:r>
            <a:endParaRPr>
              <a:highlight>
                <a:schemeClr val="lt1"/>
              </a:highlight>
            </a:endParaRPr>
          </a:p>
          <a:p>
            <a:pPr marL="0" lvl="0" indent="0" algn="l" rtl="0">
              <a:lnSpc>
                <a:spcPct val="150000"/>
              </a:lnSpc>
              <a:spcBef>
                <a:spcPts val="500"/>
              </a:spcBef>
              <a:spcAft>
                <a:spcPts val="0"/>
              </a:spcAft>
              <a:buNone/>
            </a:pPr>
            <a:r>
              <a:rPr lang="en" sz="1800" b="1"/>
              <a:t>TF-IDF</a:t>
            </a:r>
            <a:endParaRPr sz="1800" b="1"/>
          </a:p>
          <a:p>
            <a:pPr marL="457200" lvl="0" indent="-317500" algn="l" rtl="0">
              <a:lnSpc>
                <a:spcPct val="150000"/>
              </a:lnSpc>
              <a:spcBef>
                <a:spcPts val="500"/>
              </a:spcBef>
              <a:spcAft>
                <a:spcPts val="0"/>
              </a:spcAft>
              <a:buSzPts val="1400"/>
              <a:buChar char="●"/>
            </a:pPr>
            <a:r>
              <a:rPr lang="en"/>
              <a:t>TF-IDF is an abbreviation for </a:t>
            </a:r>
            <a:r>
              <a:rPr lang="en" b="1"/>
              <a:t>Term Frequency-Inverse Document Frequency</a:t>
            </a:r>
            <a:r>
              <a:rPr lang="en"/>
              <a:t>.</a:t>
            </a:r>
            <a:r>
              <a:rPr lang="en" sz="1150">
                <a:solidFill>
                  <a:srgbClr val="595858"/>
                </a:solidFill>
                <a:highlight>
                  <a:schemeClr val="lt1"/>
                </a:highlight>
                <a:latin typeface="Roboto"/>
                <a:ea typeface="Roboto"/>
                <a:cs typeface="Roboto"/>
                <a:sym typeface="Roboto"/>
              </a:rPr>
              <a:t> </a:t>
            </a:r>
            <a:r>
              <a:rPr lang="en">
                <a:highlight>
                  <a:schemeClr val="lt1"/>
                </a:highlight>
              </a:rPr>
              <a:t>It</a:t>
            </a:r>
            <a:r>
              <a:rPr lang="en" sz="1150">
                <a:solidFill>
                  <a:srgbClr val="595858"/>
                </a:solidFill>
                <a:highlight>
                  <a:schemeClr val="lt1"/>
                </a:highlight>
                <a:latin typeface="Roboto"/>
                <a:ea typeface="Roboto"/>
                <a:cs typeface="Roboto"/>
                <a:sym typeface="Roboto"/>
              </a:rPr>
              <a:t> </a:t>
            </a:r>
            <a:r>
              <a:rPr lang="en">
                <a:highlight>
                  <a:schemeClr val="lt1"/>
                </a:highlight>
              </a:rPr>
              <a:t>represents the relative importance of a term in the document and the entire corpus</a:t>
            </a:r>
            <a:endParaRPr>
              <a:highlight>
                <a:schemeClr val="lt1"/>
              </a:highlight>
            </a:endParaRPr>
          </a:p>
          <a:p>
            <a:pPr marL="457200" lvl="0" indent="-317500" algn="l" rtl="0">
              <a:lnSpc>
                <a:spcPct val="150000"/>
              </a:lnSpc>
              <a:spcBef>
                <a:spcPts val="0"/>
              </a:spcBef>
              <a:spcAft>
                <a:spcPts val="0"/>
              </a:spcAft>
              <a:buSzPts val="1400"/>
              <a:buChar char="●"/>
            </a:pPr>
            <a:r>
              <a:rPr lang="en">
                <a:highlight>
                  <a:schemeClr val="lt1"/>
                </a:highlight>
              </a:rPr>
              <a:t>TF-IDF score is composed by two terms: the first computes the normalized Term Frequency (TF), the second term is the Inverse Document Frequency (IDF), computed as the logarithm of the number of the documents in the corpus divided by the number of documents where the specific term appears.</a:t>
            </a:r>
            <a:endParaRPr>
              <a:highlight>
                <a:schemeClr val="lt1"/>
              </a:highlight>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3200400" lvl="0" indent="457200" algn="l" rtl="0">
              <a:spcBef>
                <a:spcPts val="0"/>
              </a:spcBef>
              <a:spcAft>
                <a:spcPts val="0"/>
              </a:spcAft>
              <a:buNone/>
            </a:pPr>
            <a:r>
              <a:rPr lang="en" sz="2400"/>
              <a:t> Results</a:t>
            </a:r>
            <a:endParaRPr sz="2400"/>
          </a:p>
        </p:txBody>
      </p:sp>
      <p:sp>
        <p:nvSpPr>
          <p:cNvPr id="224" name="Google Shape;224;p3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25" name="Google Shape;225;p30"/>
          <p:cNvPicPr preferRelativeResize="0"/>
          <p:nvPr/>
        </p:nvPicPr>
        <p:blipFill>
          <a:blip r:embed="rId3">
            <a:alphaModFix/>
          </a:blip>
          <a:stretch>
            <a:fillRect/>
          </a:stretch>
        </p:blipFill>
        <p:spPr>
          <a:xfrm>
            <a:off x="152400" y="771450"/>
            <a:ext cx="7686675" cy="3657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3200400" lvl="0" indent="457200" algn="l" rtl="0">
              <a:spcBef>
                <a:spcPts val="0"/>
              </a:spcBef>
              <a:spcAft>
                <a:spcPts val="0"/>
              </a:spcAft>
              <a:buNone/>
            </a:pPr>
            <a:r>
              <a:rPr lang="en" sz="2400"/>
              <a:t>Results</a:t>
            </a:r>
            <a:endParaRPr/>
          </a:p>
        </p:txBody>
      </p:sp>
      <p:sp>
        <p:nvSpPr>
          <p:cNvPr id="231" name="Google Shape;231;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32" name="Google Shape;232;p31"/>
          <p:cNvPicPr preferRelativeResize="0"/>
          <p:nvPr/>
        </p:nvPicPr>
        <p:blipFill>
          <a:blip r:embed="rId3">
            <a:alphaModFix/>
          </a:blip>
          <a:stretch>
            <a:fillRect/>
          </a:stretch>
        </p:blipFill>
        <p:spPr>
          <a:xfrm>
            <a:off x="252925" y="1073025"/>
            <a:ext cx="8413050" cy="200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181900" y="16350"/>
            <a:ext cx="87429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000000"/>
                </a:solidFill>
                <a:latin typeface="Lato"/>
                <a:ea typeface="Lato"/>
                <a:cs typeface="Lato"/>
                <a:sym typeface="Lato"/>
              </a:rPr>
              <a:t>                                                                </a:t>
            </a:r>
            <a:r>
              <a:rPr lang="en" sz="2400" b="1"/>
              <a:t> Outline</a:t>
            </a:r>
            <a:endParaRPr sz="2400" b="1"/>
          </a:p>
        </p:txBody>
      </p:sp>
      <p:graphicFrame>
        <p:nvGraphicFramePr>
          <p:cNvPr id="79" name="Google Shape;79;p14"/>
          <p:cNvGraphicFramePr/>
          <p:nvPr/>
        </p:nvGraphicFramePr>
        <p:xfrm>
          <a:off x="952500" y="948210"/>
          <a:ext cx="3000000" cy="3000000"/>
        </p:xfrm>
        <a:graphic>
          <a:graphicData uri="http://schemas.openxmlformats.org/drawingml/2006/table">
            <a:tbl>
              <a:tblPr>
                <a:noFill/>
                <a:tableStyleId>{6B16BDCF-F0E0-4F93-A61D-8531F944B902}</a:tableStyleId>
              </a:tblPr>
              <a:tblGrid>
                <a:gridCol w="616250">
                  <a:extLst>
                    <a:ext uri="{9D8B030D-6E8A-4147-A177-3AD203B41FA5}">
                      <a16:colId xmlns:a16="http://schemas.microsoft.com/office/drawing/2014/main" val="20000"/>
                    </a:ext>
                  </a:extLst>
                </a:gridCol>
                <a:gridCol w="6622750">
                  <a:extLst>
                    <a:ext uri="{9D8B030D-6E8A-4147-A177-3AD203B41FA5}">
                      <a16:colId xmlns:a16="http://schemas.microsoft.com/office/drawing/2014/main" val="20001"/>
                    </a:ext>
                  </a:extLst>
                </a:gridCol>
              </a:tblGrid>
              <a:tr h="46785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Introduction</a:t>
                      </a:r>
                      <a:endParaRPr/>
                    </a:p>
                  </a:txBody>
                  <a:tcPr marL="91425" marR="91425" marT="91425" marB="91425"/>
                </a:tc>
                <a:extLst>
                  <a:ext uri="{0D108BD9-81ED-4DB2-BD59-A6C34878D82A}">
                    <a16:rowId xmlns:a16="http://schemas.microsoft.com/office/drawing/2014/main" val="10000"/>
                  </a:ext>
                </a:extLst>
              </a:tr>
              <a:tr h="466875">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Objective and Assumptions</a:t>
                      </a:r>
                      <a:endParaRPr/>
                    </a:p>
                  </a:txBody>
                  <a:tcPr marL="91425" marR="91425" marT="91425" marB="91425"/>
                </a:tc>
                <a:extLst>
                  <a:ext uri="{0D108BD9-81ED-4DB2-BD59-A6C34878D82A}">
                    <a16:rowId xmlns:a16="http://schemas.microsoft.com/office/drawing/2014/main" val="10001"/>
                  </a:ext>
                </a:extLst>
              </a:tr>
              <a:tr h="46687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Exploratory Data Analysis</a:t>
                      </a:r>
                      <a:endParaRPr/>
                    </a:p>
                  </a:txBody>
                  <a:tcPr marL="91425" marR="91425" marT="91425" marB="91425"/>
                </a:tc>
                <a:extLst>
                  <a:ext uri="{0D108BD9-81ED-4DB2-BD59-A6C34878D82A}">
                    <a16:rowId xmlns:a16="http://schemas.microsoft.com/office/drawing/2014/main" val="10002"/>
                  </a:ext>
                </a:extLst>
              </a:tr>
              <a:tr h="466875">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Model Building</a:t>
                      </a:r>
                      <a:endParaRPr/>
                    </a:p>
                  </a:txBody>
                  <a:tcPr marL="91425" marR="91425" marT="91425" marB="91425"/>
                </a:tc>
                <a:extLst>
                  <a:ext uri="{0D108BD9-81ED-4DB2-BD59-A6C34878D82A}">
                    <a16:rowId xmlns:a16="http://schemas.microsoft.com/office/drawing/2014/main" val="10003"/>
                  </a:ext>
                </a:extLst>
              </a:tr>
              <a:tr h="466875">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Conclusion </a:t>
                      </a:r>
                      <a:endParaRPr/>
                    </a:p>
                  </a:txBody>
                  <a:tcPr marL="91425" marR="91425" marT="91425" marB="91425"/>
                </a:tc>
                <a:extLst>
                  <a:ext uri="{0D108BD9-81ED-4DB2-BD59-A6C34878D82A}">
                    <a16:rowId xmlns:a16="http://schemas.microsoft.com/office/drawing/2014/main" val="10004"/>
                  </a:ext>
                </a:extLst>
              </a:tr>
            </a:tbl>
          </a:graphicData>
        </a:graphic>
      </p:graphicFrame>
      <p:sp>
        <p:nvSpPr>
          <p:cNvPr id="80" name="Google Shape;80;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a:solidFill>
                  <a:srgbClr val="0055A0"/>
                </a:solidFill>
              </a:rPr>
              <a:t>                                              </a:t>
            </a:r>
            <a:r>
              <a:rPr lang="en" sz="2400" b="1"/>
              <a:t>Conclusion</a:t>
            </a:r>
            <a:endParaRPr sz="2400"/>
          </a:p>
        </p:txBody>
      </p:sp>
      <p:sp>
        <p:nvSpPr>
          <p:cNvPr id="238" name="Google Shape;238;p3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39" name="Google Shape;239;p32"/>
          <p:cNvSpPr txBox="1"/>
          <p:nvPr/>
        </p:nvSpPr>
        <p:spPr>
          <a:xfrm>
            <a:off x="259700" y="963350"/>
            <a:ext cx="8586600" cy="373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40" name="Google Shape;240;p32"/>
          <p:cNvSpPr txBox="1"/>
          <p:nvPr/>
        </p:nvSpPr>
        <p:spPr>
          <a:xfrm>
            <a:off x="214700" y="961500"/>
            <a:ext cx="8718900" cy="3771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dirty="0">
                <a:latin typeface="Roboto"/>
                <a:ea typeface="Roboto"/>
                <a:cs typeface="Roboto"/>
                <a:sym typeface="Roboto"/>
              </a:rPr>
              <a:t>Presented comparison of News Popularity on Different Social Media Platforms</a:t>
            </a:r>
            <a:endParaRPr dirty="0">
              <a:latin typeface="Roboto"/>
              <a:ea typeface="Roboto"/>
              <a:cs typeface="Roboto"/>
              <a:sym typeface="Roboto"/>
            </a:endParaRPr>
          </a:p>
          <a:p>
            <a:pPr marL="457200" lvl="0" indent="0" algn="l" rtl="0">
              <a:spcBef>
                <a:spcPts val="0"/>
              </a:spcBef>
              <a:spcAft>
                <a:spcPts val="0"/>
              </a:spcAft>
              <a:buNone/>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Research in this project allows us to gain knowledge in the field of Text Mining and Data Analysis</a:t>
            </a:r>
            <a:endParaRPr dirty="0">
              <a:latin typeface="Roboto"/>
              <a:ea typeface="Roboto"/>
              <a:cs typeface="Roboto"/>
              <a:sym typeface="Roboto"/>
            </a:endParaRPr>
          </a:p>
          <a:p>
            <a:pPr marL="45720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Thank You!</a:t>
            </a:r>
            <a:endParaRPr/>
          </a:p>
        </p:txBody>
      </p:sp>
      <p:sp>
        <p:nvSpPr>
          <p:cNvPr id="246" name="Google Shape;246;p3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460950" y="2069525"/>
            <a:ext cx="8222100" cy="104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Questions?</a:t>
            </a:r>
            <a:endParaRPr/>
          </a:p>
        </p:txBody>
      </p:sp>
      <p:sp>
        <p:nvSpPr>
          <p:cNvPr id="252" name="Google Shape;252;p3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                                             </a:t>
            </a:r>
            <a:r>
              <a:rPr lang="en" sz="2400" b="1"/>
              <a:t>Introduction</a:t>
            </a:r>
            <a:r>
              <a:rPr lang="en" sz="2400"/>
              <a:t> </a:t>
            </a:r>
            <a:r>
              <a:rPr lang="en" sz="2400" b="1"/>
              <a:t>                                            </a:t>
            </a:r>
            <a:endParaRPr sz="2400" b="1"/>
          </a:p>
        </p:txBody>
      </p:sp>
      <p:sp>
        <p:nvSpPr>
          <p:cNvPr id="86" name="Google Shape;86;p15"/>
          <p:cNvSpPr txBox="1">
            <a:spLocks noGrp="1"/>
          </p:cNvSpPr>
          <p:nvPr>
            <p:ph type="body" idx="4294967295"/>
          </p:nvPr>
        </p:nvSpPr>
        <p:spPr>
          <a:xfrm>
            <a:off x="210600" y="917550"/>
            <a:ext cx="8722800" cy="41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latin typeface="Arial"/>
                <a:ea typeface="Arial"/>
                <a:cs typeface="Arial"/>
                <a:sym typeface="Arial"/>
              </a:rPr>
              <a:t>About Dataset</a:t>
            </a:r>
            <a:endParaRPr b="1">
              <a:solidFill>
                <a:srgbClr val="000000"/>
              </a:solidFill>
              <a:latin typeface="Arial"/>
              <a:ea typeface="Arial"/>
              <a:cs typeface="Arial"/>
              <a:sym typeface="Arial"/>
            </a:endParaRPr>
          </a:p>
          <a:p>
            <a:pPr marL="0" lvl="0" indent="0" algn="l" rtl="0">
              <a:spcBef>
                <a:spcPts val="0"/>
              </a:spcBef>
              <a:spcAft>
                <a:spcPts val="0"/>
              </a:spcAft>
              <a:buNone/>
            </a:pPr>
            <a:endParaRPr sz="15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large data set of news items and their respective social feedback on multiple platforms: Facebook, Google+ and LinkedIn.</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collected data relates to a period of 8 months, between November 2015 and July 2016, accounting for about 100,000 news items on four different topics: Economy, Microsoft, Obama and Palestine​.</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500" b="1" u="sng">
              <a:solidFill>
                <a:srgbClr val="000000"/>
              </a:solidFill>
              <a:latin typeface="Calibri"/>
              <a:ea typeface="Calibri"/>
              <a:cs typeface="Calibri"/>
              <a:sym typeface="Calibri"/>
            </a:endParaRPr>
          </a:p>
          <a:p>
            <a:pPr marL="457200" marR="0" lvl="0" indent="0" algn="l" rtl="0">
              <a:lnSpc>
                <a:spcPct val="115000"/>
              </a:lnSpc>
              <a:spcBef>
                <a:spcPts val="0"/>
              </a:spcBef>
              <a:spcAft>
                <a:spcPts val="0"/>
              </a:spcAft>
              <a:buNone/>
            </a:pPr>
            <a:endParaRPr sz="1500">
              <a:solidFill>
                <a:srgbClr val="434343"/>
              </a:solidFill>
            </a:endParaRPr>
          </a:p>
          <a:p>
            <a:pPr marL="0" lvl="0" indent="0" algn="l" rtl="0">
              <a:spcBef>
                <a:spcPts val="1600"/>
              </a:spcBef>
              <a:spcAft>
                <a:spcPts val="0"/>
              </a:spcAft>
              <a:buNone/>
            </a:pPr>
            <a:endParaRPr sz="1500" b="1">
              <a:solidFill>
                <a:srgbClr val="000000"/>
              </a:solidFill>
            </a:endParaRPr>
          </a:p>
          <a:p>
            <a:pPr marL="457200" lvl="0" indent="0" algn="l" rtl="0">
              <a:spcBef>
                <a:spcPts val="1600"/>
              </a:spcBef>
              <a:spcAft>
                <a:spcPts val="0"/>
              </a:spcAft>
              <a:buNone/>
            </a:pPr>
            <a:endParaRPr sz="1500">
              <a:solidFill>
                <a:srgbClr val="434343"/>
              </a:solidFill>
            </a:endParaRPr>
          </a:p>
          <a:p>
            <a:pPr marL="0" lvl="0" indent="0" algn="l" rtl="0">
              <a:spcBef>
                <a:spcPts val="1600"/>
              </a:spcBef>
              <a:spcAft>
                <a:spcPts val="1600"/>
              </a:spcAft>
              <a:buNone/>
            </a:pPr>
            <a:endParaRPr sz="1500" b="1">
              <a:solidFill>
                <a:srgbClr val="000000"/>
              </a:solidFill>
            </a:endParaRPr>
          </a:p>
        </p:txBody>
      </p:sp>
      <p:sp>
        <p:nvSpPr>
          <p:cNvPr id="87" name="Google Shape;87;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a:t>Datasets considered </a:t>
            </a:r>
            <a:endParaRPr/>
          </a:p>
        </p:txBody>
      </p:sp>
      <p:sp>
        <p:nvSpPr>
          <p:cNvPr id="93" name="Google Shape;93;p16"/>
          <p:cNvSpPr txBox="1"/>
          <p:nvPr/>
        </p:nvSpPr>
        <p:spPr>
          <a:xfrm>
            <a:off x="262725" y="917550"/>
            <a:ext cx="8609700" cy="395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Total of 7 files to be considered:​</a:t>
            </a:r>
            <a:endParaRPr/>
          </a:p>
          <a:p>
            <a:pPr marL="0" lvl="0" indent="0" algn="l" rtl="0">
              <a:lnSpc>
                <a:spcPct val="115000"/>
              </a:lnSpc>
              <a:spcBef>
                <a:spcPts val="0"/>
              </a:spcBef>
              <a:spcAft>
                <a:spcPts val="0"/>
              </a:spcAft>
              <a:buNone/>
            </a:pPr>
            <a:endParaRPr>
              <a:solidFill>
                <a:srgbClr val="434343"/>
              </a:solidFill>
              <a:latin typeface="Calibri"/>
              <a:ea typeface="Calibri"/>
              <a:cs typeface="Calibri"/>
              <a:sym typeface="Calibri"/>
            </a:endParaRPr>
          </a:p>
          <a:p>
            <a:pPr marL="457200" lvl="0" indent="-317500" algn="l" rtl="0">
              <a:lnSpc>
                <a:spcPct val="200000"/>
              </a:lnSpc>
              <a:spcBef>
                <a:spcPts val="0"/>
              </a:spcBef>
              <a:spcAft>
                <a:spcPts val="0"/>
              </a:spcAft>
              <a:buSzPts val="1400"/>
              <a:buChar char="●"/>
            </a:pPr>
            <a:r>
              <a:rPr lang="en"/>
              <a:t>News_final.csv​</a:t>
            </a:r>
            <a:endParaRPr/>
          </a:p>
          <a:p>
            <a:pPr marL="457200" lvl="0" indent="-317500" algn="l" rtl="0">
              <a:lnSpc>
                <a:spcPct val="200000"/>
              </a:lnSpc>
              <a:spcBef>
                <a:spcPts val="0"/>
              </a:spcBef>
              <a:spcAft>
                <a:spcPts val="0"/>
              </a:spcAft>
              <a:buSzPts val="1400"/>
              <a:buChar char="●"/>
            </a:pPr>
            <a:r>
              <a:rPr lang="en"/>
              <a:t>Facebook_Microsoft.csv​</a:t>
            </a:r>
            <a:endParaRPr/>
          </a:p>
          <a:p>
            <a:pPr marL="457200" lvl="0" indent="-317500" algn="l" rtl="0">
              <a:lnSpc>
                <a:spcPct val="200000"/>
              </a:lnSpc>
              <a:spcBef>
                <a:spcPts val="0"/>
              </a:spcBef>
              <a:spcAft>
                <a:spcPts val="0"/>
              </a:spcAft>
              <a:buSzPts val="1400"/>
              <a:buChar char="●"/>
            </a:pPr>
            <a:r>
              <a:rPr lang="en"/>
              <a:t>GooglePlus_Microsoft.csv​</a:t>
            </a:r>
            <a:endParaRPr/>
          </a:p>
          <a:p>
            <a:pPr marL="457200" lvl="0" indent="-317500" algn="l" rtl="0">
              <a:lnSpc>
                <a:spcPct val="200000"/>
              </a:lnSpc>
              <a:spcBef>
                <a:spcPts val="0"/>
              </a:spcBef>
              <a:spcAft>
                <a:spcPts val="0"/>
              </a:spcAft>
              <a:buSzPts val="1400"/>
              <a:buChar char="●"/>
            </a:pPr>
            <a:r>
              <a:rPr lang="en"/>
              <a:t>LinkedIn_Microsoft.csv​</a:t>
            </a:r>
            <a:endParaRPr/>
          </a:p>
          <a:p>
            <a:pPr marL="457200" lvl="0" indent="-317500" algn="l" rtl="0">
              <a:lnSpc>
                <a:spcPct val="200000"/>
              </a:lnSpc>
              <a:spcBef>
                <a:spcPts val="0"/>
              </a:spcBef>
              <a:spcAft>
                <a:spcPts val="0"/>
              </a:spcAft>
              <a:buSzPts val="1400"/>
              <a:buChar char="●"/>
            </a:pPr>
            <a:r>
              <a:rPr lang="en"/>
              <a:t>Facebook_Palestine.csv​</a:t>
            </a:r>
            <a:endParaRPr/>
          </a:p>
          <a:p>
            <a:pPr marL="457200" lvl="0" indent="-317500" algn="l" rtl="0">
              <a:lnSpc>
                <a:spcPct val="200000"/>
              </a:lnSpc>
              <a:spcBef>
                <a:spcPts val="0"/>
              </a:spcBef>
              <a:spcAft>
                <a:spcPts val="0"/>
              </a:spcAft>
              <a:buSzPts val="1400"/>
              <a:buChar char="●"/>
            </a:pPr>
            <a:r>
              <a:rPr lang="en"/>
              <a:t>GooglePlus_Palestine.csv​</a:t>
            </a:r>
            <a:endParaRPr/>
          </a:p>
          <a:p>
            <a:pPr marL="457200" lvl="0" indent="-317500" algn="l" rtl="0">
              <a:lnSpc>
                <a:spcPct val="200000"/>
              </a:lnSpc>
              <a:spcBef>
                <a:spcPts val="0"/>
              </a:spcBef>
              <a:spcAft>
                <a:spcPts val="0"/>
              </a:spcAft>
              <a:buSzPts val="1400"/>
              <a:buChar char="●"/>
            </a:pPr>
            <a:r>
              <a:rPr lang="en"/>
              <a:t>LinkedIn_Palestine.csv​</a:t>
            </a:r>
            <a:endParaRPr/>
          </a:p>
          <a:p>
            <a:pPr marL="0" lvl="0" indent="0" algn="l" rtl="0">
              <a:lnSpc>
                <a:spcPct val="115000"/>
              </a:lnSpc>
              <a:spcBef>
                <a:spcPts val="0"/>
              </a:spcBef>
              <a:spcAft>
                <a:spcPts val="0"/>
              </a:spcAft>
              <a:buNone/>
            </a:pPr>
            <a:endParaRPr>
              <a:solidFill>
                <a:srgbClr val="404040"/>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a:p>
        </p:txBody>
      </p:sp>
      <p:sp>
        <p:nvSpPr>
          <p:cNvPr id="94" name="Google Shape;94;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2400" b="1"/>
              <a:t>Columns in Dataset</a:t>
            </a:r>
            <a:endParaRPr sz="2400"/>
          </a:p>
        </p:txBody>
      </p:sp>
      <p:sp>
        <p:nvSpPr>
          <p:cNvPr id="100" name="Google Shape;100;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01" name="Google Shape;101;p17"/>
          <p:cNvSpPr txBox="1"/>
          <p:nvPr/>
        </p:nvSpPr>
        <p:spPr>
          <a:xfrm>
            <a:off x="159175" y="1348700"/>
            <a:ext cx="5526300" cy="4315200"/>
          </a:xfrm>
          <a:prstGeom prst="rect">
            <a:avLst/>
          </a:prstGeom>
          <a:noFill/>
          <a:ln>
            <a:noFill/>
          </a:ln>
        </p:spPr>
        <p:txBody>
          <a:bodyPr spcFirstLastPara="1" wrap="square" lIns="91425" tIns="91425" rIns="91425" bIns="91425" anchor="t" anchorCtr="0">
            <a:noAutofit/>
          </a:bodyPr>
          <a:lstStyle/>
          <a:p>
            <a:pPr marL="723900" lvl="0" indent="-317500" algn="l" rtl="0">
              <a:lnSpc>
                <a:spcPct val="115000"/>
              </a:lnSpc>
              <a:spcBef>
                <a:spcPts val="0"/>
              </a:spcBef>
              <a:spcAft>
                <a:spcPts val="0"/>
              </a:spcAft>
              <a:buSzPts val="1400"/>
              <a:buFont typeface="Arial"/>
              <a:buChar char="●"/>
            </a:pPr>
            <a:r>
              <a:rPr lang="en"/>
              <a:t>IDLink (numeric) - Unique Identifier​</a:t>
            </a:r>
            <a:endParaRPr/>
          </a:p>
          <a:p>
            <a:pPr marL="723900" lvl="0" indent="-317500" algn="l" rtl="0">
              <a:lnSpc>
                <a:spcPct val="115000"/>
              </a:lnSpc>
              <a:spcBef>
                <a:spcPts val="0"/>
              </a:spcBef>
              <a:spcAft>
                <a:spcPts val="0"/>
              </a:spcAft>
              <a:buSzPts val="1400"/>
              <a:buFont typeface="Arial"/>
              <a:buChar char="●"/>
            </a:pPr>
            <a:r>
              <a:rPr lang="en"/>
              <a:t>Title (string) - Content of the News​</a:t>
            </a:r>
            <a:endParaRPr/>
          </a:p>
          <a:p>
            <a:pPr marL="723900" lvl="0" indent="-317500" algn="l" rtl="0">
              <a:lnSpc>
                <a:spcPct val="115000"/>
              </a:lnSpc>
              <a:spcBef>
                <a:spcPts val="0"/>
              </a:spcBef>
              <a:spcAft>
                <a:spcPts val="0"/>
              </a:spcAft>
              <a:buSzPts val="1400"/>
              <a:buFont typeface="Arial"/>
              <a:buChar char="●"/>
            </a:pPr>
            <a:r>
              <a:rPr lang="en"/>
              <a:t>Headline (string) - Heading of the news​</a:t>
            </a:r>
            <a:endParaRPr/>
          </a:p>
          <a:p>
            <a:pPr marL="723900" lvl="0" indent="-317500" algn="l" rtl="0">
              <a:lnSpc>
                <a:spcPct val="115000"/>
              </a:lnSpc>
              <a:spcBef>
                <a:spcPts val="0"/>
              </a:spcBef>
              <a:spcAft>
                <a:spcPts val="0"/>
              </a:spcAft>
              <a:buSzPts val="1400"/>
              <a:buFont typeface="Arial"/>
              <a:buChar char="●"/>
            </a:pPr>
            <a:r>
              <a:rPr lang="en"/>
              <a:t>Source (string) - Source of the News ​</a:t>
            </a:r>
            <a:endParaRPr/>
          </a:p>
          <a:p>
            <a:pPr marL="723900" lvl="0" indent="-317500" algn="l" rtl="0">
              <a:lnSpc>
                <a:spcPct val="115000"/>
              </a:lnSpc>
              <a:spcBef>
                <a:spcPts val="0"/>
              </a:spcBef>
              <a:spcAft>
                <a:spcPts val="0"/>
              </a:spcAft>
              <a:buSzPts val="1400"/>
              <a:buFont typeface="Arial"/>
              <a:buChar char="●"/>
            </a:pPr>
            <a:r>
              <a:rPr lang="en"/>
              <a:t>Topic (string) - Topic of the news ​</a:t>
            </a:r>
            <a:endParaRPr/>
          </a:p>
          <a:p>
            <a:pPr marL="723900" lvl="0" indent="-317500" algn="l" rtl="0">
              <a:lnSpc>
                <a:spcPct val="115000"/>
              </a:lnSpc>
              <a:spcBef>
                <a:spcPts val="0"/>
              </a:spcBef>
              <a:spcAft>
                <a:spcPts val="0"/>
              </a:spcAft>
              <a:buSzPts val="1400"/>
              <a:buFont typeface="Arial"/>
              <a:buChar char="●"/>
            </a:pPr>
            <a:r>
              <a:rPr lang="en"/>
              <a:t>PublishDate (timestamp) - Published date and Time​</a:t>
            </a:r>
            <a:endParaRPr/>
          </a:p>
          <a:p>
            <a:pPr marL="723900" lvl="0" indent="-317500" algn="l" rtl="0">
              <a:lnSpc>
                <a:spcPct val="115000"/>
              </a:lnSpc>
              <a:spcBef>
                <a:spcPts val="0"/>
              </a:spcBef>
              <a:spcAft>
                <a:spcPts val="0"/>
              </a:spcAft>
              <a:buSzPts val="1400"/>
              <a:buFont typeface="Arial"/>
              <a:buChar char="●"/>
            </a:pPr>
            <a:r>
              <a:rPr lang="en"/>
              <a:t>SentimentTitle (numeric) - Sentiment score of Title​</a:t>
            </a:r>
            <a:endParaRPr/>
          </a:p>
          <a:p>
            <a:pPr marL="723900" lvl="0" indent="-317500" algn="l" rtl="0">
              <a:lnSpc>
                <a:spcPct val="115000"/>
              </a:lnSpc>
              <a:spcBef>
                <a:spcPts val="0"/>
              </a:spcBef>
              <a:spcAft>
                <a:spcPts val="0"/>
              </a:spcAft>
              <a:buSzPts val="1400"/>
              <a:buFont typeface="Arial"/>
              <a:buChar char="●"/>
            </a:pPr>
            <a:r>
              <a:rPr lang="en"/>
              <a:t>SentimentHeadline (numeric) - Sentiment Score of Headline​</a:t>
            </a:r>
            <a:endParaRPr/>
          </a:p>
          <a:p>
            <a:pPr marL="723900" lvl="0" indent="-317500" algn="l" rtl="0">
              <a:lnSpc>
                <a:spcPct val="115000"/>
              </a:lnSpc>
              <a:spcBef>
                <a:spcPts val="0"/>
              </a:spcBef>
              <a:spcAft>
                <a:spcPts val="0"/>
              </a:spcAft>
              <a:buSzPts val="1400"/>
              <a:buFont typeface="Arial"/>
              <a:buChar char="●"/>
            </a:pPr>
            <a:r>
              <a:rPr lang="en"/>
              <a:t>Facebook (numeric) = Final Value of Popularity (–1,0,…)​</a:t>
            </a:r>
            <a:endParaRPr/>
          </a:p>
          <a:p>
            <a:pPr marL="723900" lvl="0" indent="-317500" algn="l" rtl="0">
              <a:lnSpc>
                <a:spcPct val="115000"/>
              </a:lnSpc>
              <a:spcBef>
                <a:spcPts val="0"/>
              </a:spcBef>
              <a:spcAft>
                <a:spcPts val="0"/>
              </a:spcAft>
              <a:buSzPts val="1400"/>
              <a:buFont typeface="Arial"/>
              <a:buChar char="●"/>
            </a:pPr>
            <a:r>
              <a:rPr lang="en"/>
              <a:t>GooglePlus (numeric) = Final Value of Popularity (–1,0,…)​</a:t>
            </a:r>
            <a:endParaRPr/>
          </a:p>
          <a:p>
            <a:pPr marL="723900" lvl="0" indent="-317500" algn="l" rtl="0">
              <a:lnSpc>
                <a:spcPct val="115000"/>
              </a:lnSpc>
              <a:spcBef>
                <a:spcPts val="0"/>
              </a:spcBef>
              <a:spcAft>
                <a:spcPts val="0"/>
              </a:spcAft>
              <a:buSzPts val="1400"/>
              <a:buFont typeface="Arial"/>
              <a:buChar char="●"/>
            </a:pPr>
            <a:r>
              <a:rPr lang="en"/>
              <a:t>LinkedIn (numeric) = Final Value of Popularity (–1,0,…)</a:t>
            </a:r>
            <a:endParaRPr/>
          </a:p>
          <a:p>
            <a:pPr marL="0" lvl="0" indent="0" algn="l" rtl="0">
              <a:spcBef>
                <a:spcPts val="0"/>
              </a:spcBef>
              <a:spcAft>
                <a:spcPts val="0"/>
              </a:spcAft>
              <a:buNone/>
            </a:pPr>
            <a:endParaRPr/>
          </a:p>
        </p:txBody>
      </p:sp>
      <p:sp>
        <p:nvSpPr>
          <p:cNvPr id="102" name="Google Shape;102;p17"/>
          <p:cNvSpPr txBox="1"/>
          <p:nvPr/>
        </p:nvSpPr>
        <p:spPr>
          <a:xfrm>
            <a:off x="5685400" y="1357075"/>
            <a:ext cx="3239400" cy="201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Variables of the Social Feedback Data​</a:t>
            </a:r>
            <a:endParaRPr/>
          </a:p>
          <a:p>
            <a:pPr marL="1041400" lvl="0" indent="-317500" algn="l" rtl="0">
              <a:lnSpc>
                <a:spcPct val="115000"/>
              </a:lnSpc>
              <a:spcBef>
                <a:spcPts val="0"/>
              </a:spcBef>
              <a:spcAft>
                <a:spcPts val="0"/>
              </a:spcAft>
              <a:buSzPts val="1400"/>
              <a:buFont typeface="Arial"/>
              <a:buChar char="●"/>
            </a:pPr>
            <a:r>
              <a:rPr lang="en"/>
              <a:t>IDLink (numeric)​</a:t>
            </a:r>
            <a:endParaRPr/>
          </a:p>
          <a:p>
            <a:pPr marL="1041400" lvl="0" indent="-317500" algn="l" rtl="0">
              <a:lnSpc>
                <a:spcPct val="115000"/>
              </a:lnSpc>
              <a:spcBef>
                <a:spcPts val="0"/>
              </a:spcBef>
              <a:spcAft>
                <a:spcPts val="0"/>
              </a:spcAft>
              <a:buSzPts val="1400"/>
              <a:buFont typeface="Arial"/>
              <a:buChar char="●"/>
            </a:pPr>
            <a:r>
              <a:rPr lang="en"/>
              <a:t>TS1 (numeric)​</a:t>
            </a:r>
            <a:endParaRPr/>
          </a:p>
          <a:p>
            <a:pPr marL="1041400" lvl="0" indent="-317500" algn="l" rtl="0">
              <a:lnSpc>
                <a:spcPct val="115000"/>
              </a:lnSpc>
              <a:spcBef>
                <a:spcPts val="0"/>
              </a:spcBef>
              <a:spcAft>
                <a:spcPts val="0"/>
              </a:spcAft>
              <a:buSzPts val="1400"/>
              <a:buFont typeface="Arial"/>
              <a:buChar char="●"/>
            </a:pPr>
            <a:r>
              <a:rPr lang="en"/>
              <a:t>TS2 (numeric)​</a:t>
            </a:r>
            <a:endParaRPr/>
          </a:p>
          <a:p>
            <a:pPr marL="1041400" lvl="0" indent="-317500" algn="l" rtl="0">
              <a:lnSpc>
                <a:spcPct val="115000"/>
              </a:lnSpc>
              <a:spcBef>
                <a:spcPts val="0"/>
              </a:spcBef>
              <a:spcAft>
                <a:spcPts val="0"/>
              </a:spcAft>
              <a:buSzPts val="1400"/>
              <a:buFont typeface="Arial"/>
              <a:buChar char="●"/>
            </a:pPr>
            <a:r>
              <a:rPr lang="en"/>
              <a:t>TS... (numeric)​</a:t>
            </a:r>
            <a:endParaRPr/>
          </a:p>
          <a:p>
            <a:pPr marL="1041400" lvl="0" indent="-317500" algn="l" rtl="0">
              <a:lnSpc>
                <a:spcPct val="115000"/>
              </a:lnSpc>
              <a:spcBef>
                <a:spcPts val="0"/>
              </a:spcBef>
              <a:spcAft>
                <a:spcPts val="0"/>
              </a:spcAft>
              <a:buSzPts val="1400"/>
              <a:buFont typeface="Arial"/>
              <a:buChar char="●"/>
            </a:pPr>
            <a:r>
              <a:rPr lang="en"/>
              <a:t>TS144 (numeric)</a:t>
            </a:r>
            <a:endParaRPr/>
          </a:p>
          <a:p>
            <a:pPr marL="0" lvl="0" indent="0" algn="l" rtl="0">
              <a:spcBef>
                <a:spcPts val="0"/>
              </a:spcBef>
              <a:spcAft>
                <a:spcPts val="0"/>
              </a:spcAft>
              <a:buNone/>
            </a:pPr>
            <a:endParaRPr>
              <a:latin typeface="Roboto"/>
              <a:ea typeface="Roboto"/>
              <a:cs typeface="Roboto"/>
              <a:sym typeface="Roboto"/>
            </a:endParaRPr>
          </a:p>
        </p:txBody>
      </p:sp>
      <p:sp>
        <p:nvSpPr>
          <p:cNvPr id="103" name="Google Shape;103;p17"/>
          <p:cNvSpPr txBox="1"/>
          <p:nvPr/>
        </p:nvSpPr>
        <p:spPr>
          <a:xfrm>
            <a:off x="251300" y="963350"/>
            <a:ext cx="20355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04" name="Google Shape;104;p17"/>
          <p:cNvSpPr txBox="1"/>
          <p:nvPr/>
        </p:nvSpPr>
        <p:spPr>
          <a:xfrm>
            <a:off x="5685400" y="883800"/>
            <a:ext cx="2576400" cy="4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Other datasets</a:t>
            </a:r>
            <a:endParaRPr sz="1800" b="1"/>
          </a:p>
        </p:txBody>
      </p:sp>
      <p:sp>
        <p:nvSpPr>
          <p:cNvPr id="105" name="Google Shape;105;p17"/>
          <p:cNvSpPr txBox="1"/>
          <p:nvPr/>
        </p:nvSpPr>
        <p:spPr>
          <a:xfrm>
            <a:off x="526750" y="929850"/>
            <a:ext cx="2035500" cy="3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News_final.csv</a:t>
            </a:r>
            <a:endParaRPr sz="18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2400" b="1"/>
              <a:t>Objective &amp; Assumptions  </a:t>
            </a:r>
            <a:endParaRPr sz="2400" b="1"/>
          </a:p>
        </p:txBody>
      </p:sp>
      <p:sp>
        <p:nvSpPr>
          <p:cNvPr id="111" name="Google Shape;111;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12" name="Google Shape;112;p18"/>
          <p:cNvSpPr txBox="1"/>
          <p:nvPr/>
        </p:nvSpPr>
        <p:spPr>
          <a:xfrm>
            <a:off x="310750" y="975125"/>
            <a:ext cx="8465400" cy="372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800" b="1"/>
              <a:t>Objective</a:t>
            </a:r>
            <a:endParaRPr sz="1800" b="1"/>
          </a:p>
          <a:p>
            <a:pPr marL="0" lvl="0" indent="0" algn="l" rtl="0">
              <a:lnSpc>
                <a:spcPct val="115000"/>
              </a:lnSpc>
              <a:spcBef>
                <a:spcPts val="0"/>
              </a:spcBef>
              <a:spcAft>
                <a:spcPts val="0"/>
              </a:spcAft>
              <a:buNone/>
            </a:pPr>
            <a:endParaRPr sz="1800" b="1"/>
          </a:p>
          <a:p>
            <a:pPr marL="457200" lvl="0" indent="-317500" algn="l" rtl="0">
              <a:lnSpc>
                <a:spcPct val="115000"/>
              </a:lnSpc>
              <a:spcBef>
                <a:spcPts val="0"/>
              </a:spcBef>
              <a:spcAft>
                <a:spcPts val="0"/>
              </a:spcAft>
              <a:buSzPts val="1400"/>
              <a:buChar char="●"/>
            </a:pPr>
            <a:r>
              <a:rPr lang="en"/>
              <a:t>Objective is to compare the popularity of news items based on topic Microsoft and Palestine.</a:t>
            </a: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sz="1800" b="1"/>
              <a:t>Assumptions​</a:t>
            </a:r>
            <a:endParaRPr sz="1800" b="1"/>
          </a:p>
          <a:p>
            <a:pPr marL="0" lvl="0" indent="0" algn="l" rtl="0">
              <a:lnSpc>
                <a:spcPct val="115000"/>
              </a:lnSpc>
              <a:spcBef>
                <a:spcPts val="0"/>
              </a:spcBef>
              <a:spcAft>
                <a:spcPts val="0"/>
              </a:spcAft>
              <a:buNone/>
            </a:pPr>
            <a:endParaRPr sz="1800" b="1"/>
          </a:p>
          <a:p>
            <a:pPr marL="457200" lvl="0" indent="-317500" algn="l" rtl="0">
              <a:lnSpc>
                <a:spcPct val="115000"/>
              </a:lnSpc>
              <a:spcBef>
                <a:spcPts val="0"/>
              </a:spcBef>
              <a:spcAft>
                <a:spcPts val="0"/>
              </a:spcAft>
              <a:buSzPts val="1400"/>
              <a:buChar char="●"/>
            </a:pPr>
            <a:r>
              <a:rPr lang="en"/>
              <a:t>The articles which have the final value of popularity on social media platforms as ‘–1’ means those articles are not published in respective platforms.</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The articles which have the final values of popularity on social media platforms as ‘0’ means those articles are published but has no popularity.</a:t>
            </a:r>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0" y="43000"/>
            <a:ext cx="89247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t>                               Exploratory Data Analysis (EDA)</a:t>
            </a:r>
            <a:r>
              <a:rPr lang="en" sz="2400">
                <a:solidFill>
                  <a:srgbClr val="000000"/>
                </a:solidFill>
              </a:rPr>
              <a:t>                                 </a:t>
            </a:r>
            <a:endParaRPr sz="2400"/>
          </a:p>
        </p:txBody>
      </p:sp>
      <p:sp>
        <p:nvSpPr>
          <p:cNvPr id="118" name="Google Shape;118;p19"/>
          <p:cNvSpPr txBox="1">
            <a:spLocks noGrp="1"/>
          </p:cNvSpPr>
          <p:nvPr>
            <p:ph type="body" idx="4294967295"/>
          </p:nvPr>
        </p:nvSpPr>
        <p:spPr>
          <a:xfrm>
            <a:off x="333475" y="968075"/>
            <a:ext cx="8467800" cy="38601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rgbClr val="434343"/>
              </a:buClr>
              <a:buSzPts val="1400"/>
              <a:buFont typeface="Arial"/>
              <a:buChar char="●"/>
            </a:pPr>
            <a:r>
              <a:rPr lang="en" sz="1400">
                <a:solidFill>
                  <a:srgbClr val="000000"/>
                </a:solidFill>
                <a:latin typeface="Arial"/>
                <a:ea typeface="Arial"/>
                <a:cs typeface="Arial"/>
                <a:sym typeface="Arial"/>
              </a:rPr>
              <a:t>Records with topic</a:t>
            </a:r>
            <a:r>
              <a:rPr lang="en" sz="1400">
                <a:solidFill>
                  <a:srgbClr val="434343"/>
                </a:solidFill>
                <a:latin typeface="Arial"/>
                <a:ea typeface="Arial"/>
                <a:cs typeface="Arial"/>
                <a:sym typeface="Arial"/>
              </a:rPr>
              <a:t> </a:t>
            </a:r>
            <a:r>
              <a:rPr lang="en" sz="1400" b="1">
                <a:solidFill>
                  <a:srgbClr val="4A86E8"/>
                </a:solidFill>
                <a:latin typeface="Arial"/>
                <a:ea typeface="Arial"/>
                <a:cs typeface="Arial"/>
                <a:sym typeface="Arial"/>
              </a:rPr>
              <a:t>Microsoft </a:t>
            </a:r>
            <a:r>
              <a:rPr lang="en" sz="1400">
                <a:solidFill>
                  <a:srgbClr val="434343"/>
                </a:solidFill>
                <a:latin typeface="Arial"/>
                <a:ea typeface="Arial"/>
                <a:cs typeface="Arial"/>
                <a:sym typeface="Arial"/>
              </a:rPr>
              <a:t>and</a:t>
            </a:r>
            <a:r>
              <a:rPr lang="en" sz="1400">
                <a:solidFill>
                  <a:schemeClr val="accent3"/>
                </a:solidFill>
                <a:latin typeface="Arial"/>
                <a:ea typeface="Arial"/>
                <a:cs typeface="Arial"/>
                <a:sym typeface="Arial"/>
              </a:rPr>
              <a:t> </a:t>
            </a:r>
            <a:r>
              <a:rPr lang="en" sz="1400" b="1">
                <a:solidFill>
                  <a:srgbClr val="4A86E8"/>
                </a:solidFill>
                <a:latin typeface="Arial"/>
                <a:ea typeface="Arial"/>
                <a:cs typeface="Arial"/>
                <a:sym typeface="Arial"/>
              </a:rPr>
              <a:t>Palestine</a:t>
            </a:r>
            <a:r>
              <a:rPr lang="en" sz="1400">
                <a:solidFill>
                  <a:srgbClr val="000000"/>
                </a:solidFill>
                <a:latin typeface="Arial"/>
                <a:ea typeface="Arial"/>
                <a:cs typeface="Arial"/>
                <a:sym typeface="Arial"/>
              </a:rPr>
              <a:t> were considered (30,701 records)​</a:t>
            </a:r>
            <a:endParaRPr sz="1400">
              <a:solidFill>
                <a:srgbClr val="000000"/>
              </a:solidFill>
              <a:latin typeface="Arial"/>
              <a:ea typeface="Arial"/>
              <a:cs typeface="Arial"/>
              <a:sym typeface="Arial"/>
            </a:endParaRPr>
          </a:p>
          <a:p>
            <a:pPr marL="457200" lvl="0" indent="-317500" algn="l" rtl="0">
              <a:lnSpc>
                <a:spcPct val="200000"/>
              </a:lnSpc>
              <a:spcBef>
                <a:spcPts val="0"/>
              </a:spcBef>
              <a:spcAft>
                <a:spcPts val="0"/>
              </a:spcAft>
              <a:buClr>
                <a:srgbClr val="434343"/>
              </a:buClr>
              <a:buSzPts val="1400"/>
              <a:buFont typeface="Arial"/>
              <a:buChar char="●"/>
            </a:pPr>
            <a:r>
              <a:rPr lang="en" sz="1400" b="1">
                <a:solidFill>
                  <a:srgbClr val="4A86E8"/>
                </a:solidFill>
                <a:latin typeface="Arial"/>
                <a:ea typeface="Arial"/>
                <a:cs typeface="Arial"/>
                <a:sym typeface="Arial"/>
              </a:rPr>
              <a:t>Headline</a:t>
            </a:r>
            <a:r>
              <a:rPr lang="en" sz="1400">
                <a:solidFill>
                  <a:srgbClr val="434343"/>
                </a:solidFill>
                <a:latin typeface="Arial"/>
                <a:ea typeface="Arial"/>
                <a:cs typeface="Arial"/>
                <a:sym typeface="Arial"/>
              </a:rPr>
              <a:t> </a:t>
            </a:r>
            <a:r>
              <a:rPr lang="en" sz="1400">
                <a:solidFill>
                  <a:srgbClr val="000000"/>
                </a:solidFill>
                <a:latin typeface="Arial"/>
                <a:ea typeface="Arial"/>
                <a:cs typeface="Arial"/>
                <a:sym typeface="Arial"/>
              </a:rPr>
              <a:t>had</a:t>
            </a:r>
            <a:r>
              <a:rPr lang="en" sz="1400">
                <a:solidFill>
                  <a:srgbClr val="434343"/>
                </a:solidFill>
                <a:latin typeface="Arial"/>
                <a:ea typeface="Arial"/>
                <a:cs typeface="Arial"/>
                <a:sym typeface="Arial"/>
              </a:rPr>
              <a:t> </a:t>
            </a:r>
            <a:r>
              <a:rPr lang="en" sz="1400">
                <a:solidFill>
                  <a:srgbClr val="4A86E8"/>
                </a:solidFill>
                <a:latin typeface="Arial"/>
                <a:ea typeface="Arial"/>
                <a:cs typeface="Arial"/>
                <a:sym typeface="Arial"/>
              </a:rPr>
              <a:t>4</a:t>
            </a:r>
            <a:r>
              <a:rPr lang="en" sz="1400">
                <a:solidFill>
                  <a:srgbClr val="434343"/>
                </a:solidFill>
                <a:latin typeface="Arial"/>
                <a:ea typeface="Arial"/>
                <a:cs typeface="Arial"/>
                <a:sym typeface="Arial"/>
              </a:rPr>
              <a:t> </a:t>
            </a:r>
            <a:r>
              <a:rPr lang="en" sz="1400">
                <a:solidFill>
                  <a:srgbClr val="000000"/>
                </a:solidFill>
                <a:latin typeface="Arial"/>
                <a:ea typeface="Arial"/>
                <a:cs typeface="Arial"/>
                <a:sym typeface="Arial"/>
              </a:rPr>
              <a:t>Null values and </a:t>
            </a:r>
            <a:r>
              <a:rPr lang="en" sz="1400" b="1">
                <a:solidFill>
                  <a:srgbClr val="4A86E8"/>
                </a:solidFill>
                <a:latin typeface="Arial"/>
                <a:ea typeface="Arial"/>
                <a:cs typeface="Arial"/>
                <a:sym typeface="Arial"/>
              </a:rPr>
              <a:t>Source</a:t>
            </a:r>
            <a:r>
              <a:rPr lang="en" sz="1400">
                <a:solidFill>
                  <a:schemeClr val="accent3"/>
                </a:solidFill>
                <a:latin typeface="Arial"/>
                <a:ea typeface="Arial"/>
                <a:cs typeface="Arial"/>
                <a:sym typeface="Arial"/>
              </a:rPr>
              <a:t> </a:t>
            </a:r>
            <a:r>
              <a:rPr lang="en" sz="1400">
                <a:solidFill>
                  <a:srgbClr val="000000"/>
                </a:solidFill>
                <a:latin typeface="Arial"/>
                <a:ea typeface="Arial"/>
                <a:cs typeface="Arial"/>
                <a:sym typeface="Arial"/>
              </a:rPr>
              <a:t>had</a:t>
            </a:r>
            <a:r>
              <a:rPr lang="en" sz="1400">
                <a:solidFill>
                  <a:srgbClr val="434343"/>
                </a:solidFill>
                <a:latin typeface="Arial"/>
                <a:ea typeface="Arial"/>
                <a:cs typeface="Arial"/>
                <a:sym typeface="Arial"/>
              </a:rPr>
              <a:t> </a:t>
            </a:r>
            <a:r>
              <a:rPr lang="en" sz="1400">
                <a:solidFill>
                  <a:srgbClr val="4A86E8"/>
                </a:solidFill>
                <a:latin typeface="Arial"/>
                <a:ea typeface="Arial"/>
                <a:cs typeface="Arial"/>
                <a:sym typeface="Arial"/>
              </a:rPr>
              <a:t>239</a:t>
            </a:r>
            <a:r>
              <a:rPr lang="en" sz="1400">
                <a:solidFill>
                  <a:schemeClr val="accent3"/>
                </a:solidFill>
                <a:latin typeface="Arial"/>
                <a:ea typeface="Arial"/>
                <a:cs typeface="Arial"/>
                <a:sym typeface="Arial"/>
              </a:rPr>
              <a:t> </a:t>
            </a:r>
            <a:r>
              <a:rPr lang="en" sz="1400">
                <a:solidFill>
                  <a:srgbClr val="000000"/>
                </a:solidFill>
                <a:latin typeface="Arial"/>
                <a:ea typeface="Arial"/>
                <a:cs typeface="Arial"/>
                <a:sym typeface="Arial"/>
              </a:rPr>
              <a:t>Null values</a:t>
            </a:r>
            <a:r>
              <a:rPr lang="en" sz="1400">
                <a:solidFill>
                  <a:srgbClr val="434343"/>
                </a:solidFill>
                <a:latin typeface="Arial"/>
                <a:ea typeface="Arial"/>
                <a:cs typeface="Arial"/>
                <a:sym typeface="Arial"/>
              </a:rPr>
              <a:t> ​</a:t>
            </a:r>
            <a:endParaRPr sz="1400">
              <a:solidFill>
                <a:srgbClr val="434343"/>
              </a:solidFill>
              <a:latin typeface="Arial"/>
              <a:ea typeface="Arial"/>
              <a:cs typeface="Arial"/>
              <a:sym typeface="Arial"/>
            </a:endParaRPr>
          </a:p>
          <a:p>
            <a:pPr marL="457200" lvl="0" indent="-317500" algn="l" rtl="0">
              <a:lnSpc>
                <a:spcPct val="2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Removed the rows with Null Values​</a:t>
            </a:r>
            <a:endParaRPr sz="1400">
              <a:solidFill>
                <a:srgbClr val="000000"/>
              </a:solidFill>
              <a:latin typeface="Arial"/>
              <a:ea typeface="Arial"/>
              <a:cs typeface="Arial"/>
              <a:sym typeface="Arial"/>
            </a:endParaRPr>
          </a:p>
          <a:p>
            <a:pPr marL="457200" lvl="0" indent="-317500" algn="l" rtl="0">
              <a:lnSpc>
                <a:spcPct val="2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There were few news articles with very high value of Popularity score, but when we checked the text of headline and published hour they were high impacting news (Outliers). So we didn't remove it.​ </a:t>
            </a:r>
            <a:endParaRPr sz="1400">
              <a:solidFill>
                <a:srgbClr val="000000"/>
              </a:solidFill>
              <a:latin typeface="Arial"/>
              <a:ea typeface="Arial"/>
              <a:cs typeface="Arial"/>
              <a:sym typeface="Arial"/>
            </a:endParaRPr>
          </a:p>
          <a:p>
            <a:pPr marL="457200" lvl="0" indent="-317500" algn="l" rtl="0">
              <a:lnSpc>
                <a:spcPct val="200000"/>
              </a:lnSpc>
              <a:spcBef>
                <a:spcPts val="0"/>
              </a:spcBef>
              <a:spcAft>
                <a:spcPts val="0"/>
              </a:spcAft>
              <a:buClr>
                <a:srgbClr val="434343"/>
              </a:buClr>
              <a:buSzPts val="1400"/>
              <a:buFont typeface="Arial"/>
              <a:buChar char="●"/>
            </a:pPr>
            <a:r>
              <a:rPr lang="en" sz="1400">
                <a:solidFill>
                  <a:srgbClr val="000000"/>
                </a:solidFill>
                <a:latin typeface="Arial"/>
                <a:ea typeface="Arial"/>
                <a:cs typeface="Arial"/>
                <a:sym typeface="Arial"/>
              </a:rPr>
              <a:t>Popularity score of</a:t>
            </a:r>
            <a:r>
              <a:rPr lang="en" sz="1400">
                <a:solidFill>
                  <a:schemeClr val="accent3"/>
                </a:solidFill>
                <a:latin typeface="Arial"/>
                <a:ea typeface="Arial"/>
                <a:cs typeface="Arial"/>
                <a:sym typeface="Arial"/>
              </a:rPr>
              <a:t> </a:t>
            </a:r>
            <a:r>
              <a:rPr lang="en" sz="1400" b="1">
                <a:solidFill>
                  <a:srgbClr val="4A86E8"/>
                </a:solidFill>
                <a:latin typeface="Arial"/>
                <a:ea typeface="Arial"/>
                <a:cs typeface="Arial"/>
                <a:sym typeface="Arial"/>
              </a:rPr>
              <a:t>Google+</a:t>
            </a:r>
            <a:r>
              <a:rPr lang="en" sz="1400">
                <a:solidFill>
                  <a:srgbClr val="434343"/>
                </a:solidFill>
                <a:latin typeface="Arial"/>
                <a:ea typeface="Arial"/>
                <a:cs typeface="Arial"/>
                <a:sym typeface="Arial"/>
              </a:rPr>
              <a:t> i</a:t>
            </a:r>
            <a:r>
              <a:rPr lang="en" sz="1400">
                <a:solidFill>
                  <a:srgbClr val="000000"/>
                </a:solidFill>
                <a:latin typeface="Arial"/>
                <a:ea typeface="Arial"/>
                <a:cs typeface="Arial"/>
                <a:sym typeface="Arial"/>
              </a:rPr>
              <a:t>s reasonable as compared to</a:t>
            </a:r>
            <a:r>
              <a:rPr lang="en" sz="1400">
                <a:solidFill>
                  <a:srgbClr val="434343"/>
                </a:solidFill>
                <a:latin typeface="Arial"/>
                <a:ea typeface="Arial"/>
                <a:cs typeface="Arial"/>
                <a:sym typeface="Arial"/>
              </a:rPr>
              <a:t> </a:t>
            </a:r>
            <a:r>
              <a:rPr lang="en" sz="1400" b="1">
                <a:solidFill>
                  <a:srgbClr val="4A86E8"/>
                </a:solidFill>
                <a:latin typeface="Arial"/>
                <a:ea typeface="Arial"/>
                <a:cs typeface="Arial"/>
                <a:sym typeface="Arial"/>
              </a:rPr>
              <a:t>Facebook</a:t>
            </a:r>
            <a:r>
              <a:rPr lang="en" sz="1400" b="1">
                <a:solidFill>
                  <a:srgbClr val="434343"/>
                </a:solidFill>
                <a:latin typeface="Arial"/>
                <a:ea typeface="Arial"/>
                <a:cs typeface="Arial"/>
                <a:sym typeface="Arial"/>
              </a:rPr>
              <a:t> </a:t>
            </a:r>
            <a:r>
              <a:rPr lang="en" sz="1400">
                <a:solidFill>
                  <a:srgbClr val="000000"/>
                </a:solidFill>
                <a:latin typeface="Arial"/>
                <a:ea typeface="Arial"/>
                <a:cs typeface="Arial"/>
                <a:sym typeface="Arial"/>
              </a:rPr>
              <a:t>and</a:t>
            </a:r>
            <a:r>
              <a:rPr lang="en" sz="1400">
                <a:solidFill>
                  <a:schemeClr val="accent3"/>
                </a:solidFill>
                <a:latin typeface="Arial"/>
                <a:ea typeface="Arial"/>
                <a:cs typeface="Arial"/>
                <a:sym typeface="Arial"/>
              </a:rPr>
              <a:t> </a:t>
            </a:r>
            <a:r>
              <a:rPr lang="en" sz="1400" b="1">
                <a:solidFill>
                  <a:srgbClr val="4A86E8"/>
                </a:solidFill>
                <a:latin typeface="Arial"/>
                <a:ea typeface="Arial"/>
                <a:cs typeface="Arial"/>
                <a:sym typeface="Arial"/>
              </a:rPr>
              <a:t>LinkedIn</a:t>
            </a:r>
            <a:r>
              <a:rPr lang="en" sz="1400">
                <a:solidFill>
                  <a:srgbClr val="4A86E8"/>
                </a:solidFill>
                <a:latin typeface="Arial"/>
                <a:ea typeface="Arial"/>
                <a:cs typeface="Arial"/>
                <a:sym typeface="Arial"/>
              </a:rPr>
              <a:t> (No outliers for Google+)​</a:t>
            </a:r>
            <a:endParaRPr sz="1400">
              <a:solidFill>
                <a:srgbClr val="4A86E8"/>
              </a:solidFill>
              <a:latin typeface="Arial"/>
              <a:ea typeface="Arial"/>
              <a:cs typeface="Arial"/>
              <a:sym typeface="Arial"/>
            </a:endParaRPr>
          </a:p>
        </p:txBody>
      </p:sp>
      <p:sp>
        <p:nvSpPr>
          <p:cNvPr id="119" name="Google Shape;119;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20" name="Google Shape;120;p19"/>
          <p:cNvSpPr txBox="1"/>
          <p:nvPr/>
        </p:nvSpPr>
        <p:spPr>
          <a:xfrm>
            <a:off x="3789425" y="4771225"/>
            <a:ext cx="1404600" cy="2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b="1">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2286000" lvl="0" indent="0" algn="l" rtl="0">
              <a:spcBef>
                <a:spcPts val="0"/>
              </a:spcBef>
              <a:spcAft>
                <a:spcPts val="0"/>
              </a:spcAft>
              <a:buNone/>
            </a:pPr>
            <a:r>
              <a:rPr lang="en" sz="2400">
                <a:solidFill>
                  <a:srgbClr val="000000"/>
                </a:solidFill>
              </a:rPr>
              <a:t> </a:t>
            </a:r>
            <a:r>
              <a:rPr lang="en" sz="2400" b="1"/>
              <a:t>Exploratory Data Analysis (EDA)</a:t>
            </a:r>
            <a:r>
              <a:rPr lang="en" sz="2400">
                <a:solidFill>
                  <a:srgbClr val="000000"/>
                </a:solidFill>
              </a:rPr>
              <a:t> </a:t>
            </a:r>
            <a:endParaRPr sz="2400"/>
          </a:p>
        </p:txBody>
      </p:sp>
      <p:sp>
        <p:nvSpPr>
          <p:cNvPr id="126" name="Google Shape;126;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27" name="Google Shape;127;p20"/>
          <p:cNvSpPr txBox="1"/>
          <p:nvPr/>
        </p:nvSpPr>
        <p:spPr>
          <a:xfrm>
            <a:off x="324600" y="930950"/>
            <a:ext cx="8494800" cy="39915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a:t>Popularity score of each article in the news_final file is same as Final popularity score of individual files.</a:t>
            </a:r>
            <a:endParaRPr/>
          </a:p>
          <a:p>
            <a:pPr marL="457200" lvl="0" indent="0" algn="l" rtl="0">
              <a:lnSpc>
                <a:spcPct val="150000"/>
              </a:lnSpc>
              <a:spcBef>
                <a:spcPts val="0"/>
              </a:spcBef>
              <a:spcAft>
                <a:spcPts val="0"/>
              </a:spcAft>
              <a:buNone/>
            </a:pPr>
            <a:endParaRPr/>
          </a:p>
          <a:p>
            <a:pPr marL="457200" lvl="0" indent="-317500" algn="l" rtl="0">
              <a:lnSpc>
                <a:spcPct val="200000"/>
              </a:lnSpc>
              <a:spcBef>
                <a:spcPts val="0"/>
              </a:spcBef>
              <a:spcAft>
                <a:spcPts val="0"/>
              </a:spcAft>
              <a:buSzPts val="1400"/>
              <a:buChar char="●"/>
            </a:pPr>
            <a:r>
              <a:rPr lang="en"/>
              <a:t>71% of news articles are of Microsoft and 29% are Palestine​.</a:t>
            </a:r>
            <a:endParaRPr/>
          </a:p>
          <a:p>
            <a:pPr marL="457200" lvl="0" indent="0" algn="l" rtl="0">
              <a:lnSpc>
                <a:spcPct val="200000"/>
              </a:lnSpc>
              <a:spcBef>
                <a:spcPts val="0"/>
              </a:spcBef>
              <a:spcAft>
                <a:spcPts val="0"/>
              </a:spcAft>
              <a:buNone/>
            </a:pPr>
            <a:endParaRPr>
              <a:solidFill>
                <a:srgbClr val="434343"/>
              </a:solidFill>
              <a:latin typeface="Calibri"/>
              <a:ea typeface="Calibri"/>
              <a:cs typeface="Calibri"/>
              <a:sym typeface="Calibri"/>
            </a:endParaRPr>
          </a:p>
          <a:p>
            <a:pPr marL="457200" lvl="0" indent="0" algn="l" rtl="0">
              <a:lnSpc>
                <a:spcPct val="200000"/>
              </a:lnSpc>
              <a:spcBef>
                <a:spcPts val="0"/>
              </a:spcBef>
              <a:spcAft>
                <a:spcPts val="0"/>
              </a:spcAft>
              <a:buNone/>
            </a:pPr>
            <a:endParaRPr>
              <a:solidFill>
                <a:srgbClr val="434343"/>
              </a:solidFill>
              <a:latin typeface="Calibri"/>
              <a:ea typeface="Calibri"/>
              <a:cs typeface="Calibri"/>
              <a:sym typeface="Calibri"/>
            </a:endParaRPr>
          </a:p>
          <a:p>
            <a:pPr marL="457200" lvl="0" indent="0" algn="l" rtl="0">
              <a:lnSpc>
                <a:spcPct val="200000"/>
              </a:lnSpc>
              <a:spcBef>
                <a:spcPts val="0"/>
              </a:spcBef>
              <a:spcAft>
                <a:spcPts val="0"/>
              </a:spcAft>
              <a:buNone/>
            </a:pPr>
            <a:endParaRPr>
              <a:solidFill>
                <a:srgbClr val="434343"/>
              </a:solidFill>
              <a:latin typeface="Calibri"/>
              <a:ea typeface="Calibri"/>
              <a:cs typeface="Calibri"/>
              <a:sym typeface="Calibri"/>
            </a:endParaRPr>
          </a:p>
          <a:p>
            <a:pPr marL="457200" lvl="0" indent="0" algn="l" rtl="0">
              <a:lnSpc>
                <a:spcPct val="200000"/>
              </a:lnSpc>
              <a:spcBef>
                <a:spcPts val="0"/>
              </a:spcBef>
              <a:spcAft>
                <a:spcPts val="0"/>
              </a:spcAft>
              <a:buNone/>
            </a:pPr>
            <a:endParaRPr>
              <a:solidFill>
                <a:srgbClr val="434343"/>
              </a:solidFill>
              <a:latin typeface="Calibri"/>
              <a:ea typeface="Calibri"/>
              <a:cs typeface="Calibri"/>
              <a:sym typeface="Calibri"/>
            </a:endParaRPr>
          </a:p>
          <a:p>
            <a:pPr marL="0" lvl="0" indent="0" algn="l" rtl="0">
              <a:lnSpc>
                <a:spcPct val="200000"/>
              </a:lnSpc>
              <a:spcBef>
                <a:spcPts val="0"/>
              </a:spcBef>
              <a:spcAft>
                <a:spcPts val="0"/>
              </a:spcAft>
              <a:buNone/>
            </a:pPr>
            <a:endParaRPr>
              <a:solidFill>
                <a:srgbClr val="434343"/>
              </a:solidFill>
              <a:latin typeface="Calibri"/>
              <a:ea typeface="Calibri"/>
              <a:cs typeface="Calibri"/>
              <a:sym typeface="Calibri"/>
            </a:endParaRPr>
          </a:p>
        </p:txBody>
      </p:sp>
      <p:pic>
        <p:nvPicPr>
          <p:cNvPr id="128" name="Google Shape;128;p20"/>
          <p:cNvPicPr preferRelativeResize="0"/>
          <p:nvPr/>
        </p:nvPicPr>
        <p:blipFill rotWithShape="1">
          <a:blip r:embed="rId3">
            <a:alphaModFix/>
          </a:blip>
          <a:srcRect b="10506"/>
          <a:stretch/>
        </p:blipFill>
        <p:spPr>
          <a:xfrm>
            <a:off x="2448250" y="2325050"/>
            <a:ext cx="4671024" cy="2103575"/>
          </a:xfrm>
          <a:prstGeom prst="rect">
            <a:avLst/>
          </a:prstGeom>
          <a:noFill/>
          <a:ln>
            <a:noFill/>
          </a:ln>
        </p:spPr>
      </p:pic>
      <p:sp>
        <p:nvSpPr>
          <p:cNvPr id="129" name="Google Shape;129;p20"/>
          <p:cNvSpPr txBox="1"/>
          <p:nvPr/>
        </p:nvSpPr>
        <p:spPr>
          <a:xfrm>
            <a:off x="3565025" y="4428625"/>
            <a:ext cx="6711300" cy="92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Roboto"/>
                <a:ea typeface="Roboto"/>
                <a:cs typeface="Roboto"/>
                <a:sym typeface="Roboto"/>
              </a:rPr>
              <a:t>Fig 1: CountPlot Microsoft vs Palestine </a:t>
            </a:r>
            <a:endParaRPr sz="1200" b="1">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t>                                Exploratory Data Analysis (EDA)</a:t>
            </a:r>
            <a:r>
              <a:rPr lang="en" sz="2400">
                <a:solidFill>
                  <a:srgbClr val="000000"/>
                </a:solidFill>
              </a:rPr>
              <a:t>    </a:t>
            </a:r>
            <a:endParaRPr/>
          </a:p>
        </p:txBody>
      </p:sp>
      <p:sp>
        <p:nvSpPr>
          <p:cNvPr id="135" name="Google Shape;135;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36" name="Google Shape;136;p21"/>
          <p:cNvSpPr txBox="1"/>
          <p:nvPr/>
        </p:nvSpPr>
        <p:spPr>
          <a:xfrm>
            <a:off x="440250" y="960250"/>
            <a:ext cx="8150100" cy="37353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rgbClr val="434343"/>
              </a:buClr>
              <a:buSzPts val="1400"/>
              <a:buChar char="●"/>
            </a:pPr>
            <a:r>
              <a:rPr lang="en" b="1">
                <a:solidFill>
                  <a:srgbClr val="4A86E8"/>
                </a:solidFill>
              </a:rPr>
              <a:t>March</a:t>
            </a:r>
            <a:r>
              <a:rPr lang="en">
                <a:solidFill>
                  <a:srgbClr val="434343"/>
                </a:solidFill>
              </a:rPr>
              <a:t> </a:t>
            </a:r>
            <a:r>
              <a:rPr lang="en"/>
              <a:t>is the month with highest number of news publications i.e. 4283​</a:t>
            </a:r>
            <a:endParaRPr/>
          </a:p>
          <a:p>
            <a:pPr marL="457200" lvl="0" indent="-317500" algn="l" rtl="0">
              <a:lnSpc>
                <a:spcPct val="200000"/>
              </a:lnSpc>
              <a:spcBef>
                <a:spcPts val="0"/>
              </a:spcBef>
              <a:spcAft>
                <a:spcPts val="0"/>
              </a:spcAft>
              <a:buSzPts val="1400"/>
              <a:buChar char="●"/>
            </a:pPr>
            <a:r>
              <a:rPr lang="en"/>
              <a:t>​Out of 30,000 records around </a:t>
            </a:r>
            <a:r>
              <a:rPr lang="en">
                <a:solidFill>
                  <a:srgbClr val="4A86E8"/>
                </a:solidFill>
              </a:rPr>
              <a:t>7800</a:t>
            </a:r>
            <a:r>
              <a:rPr lang="en"/>
              <a:t> articles have popularity score greater than 1 on all three platforms​.</a:t>
            </a:r>
            <a:endParaRPr/>
          </a:p>
          <a:p>
            <a:pPr marL="457200" lvl="0" indent="-317500" algn="l" rtl="0">
              <a:lnSpc>
                <a:spcPct val="200000"/>
              </a:lnSpc>
              <a:spcBef>
                <a:spcPts val="0"/>
              </a:spcBef>
              <a:spcAft>
                <a:spcPts val="0"/>
              </a:spcAft>
              <a:buClr>
                <a:srgbClr val="434343"/>
              </a:buClr>
              <a:buSzPts val="1400"/>
              <a:buChar char="●"/>
            </a:pPr>
            <a:r>
              <a:rPr lang="en"/>
              <a:t>Articles published on Time Hour</a:t>
            </a:r>
            <a:r>
              <a:rPr lang="en">
                <a:solidFill>
                  <a:srgbClr val="434343"/>
                </a:solidFill>
              </a:rPr>
              <a:t> </a:t>
            </a:r>
            <a:r>
              <a:rPr lang="en" b="1">
                <a:solidFill>
                  <a:srgbClr val="4A86E8"/>
                </a:solidFill>
              </a:rPr>
              <a:t>00:00 </a:t>
            </a:r>
            <a:r>
              <a:rPr lang="en"/>
              <a:t>(midnight) are having no popularity at all, which was around 2000 records for Microsoft and Facebook.</a:t>
            </a:r>
            <a:endParaRPr/>
          </a:p>
          <a:p>
            <a:pPr marL="457200" lvl="0" indent="-317500" algn="l" rtl="0">
              <a:lnSpc>
                <a:spcPct val="200000"/>
              </a:lnSpc>
              <a:spcBef>
                <a:spcPts val="0"/>
              </a:spcBef>
              <a:spcAft>
                <a:spcPts val="0"/>
              </a:spcAft>
              <a:buSzPts val="1400"/>
              <a:buChar char="●"/>
            </a:pPr>
            <a:r>
              <a:rPr lang="en"/>
              <a:t>Microsoft and Palestine has more popularity on Facebook as compared with other Platforms​.</a:t>
            </a: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1032</Words>
  <Application>Microsoft Office PowerPoint</Application>
  <PresentationFormat>On-screen Show (16:9)</PresentationFormat>
  <Paragraphs>159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Trebuchet MS</vt:lpstr>
      <vt:lpstr>Arial</vt:lpstr>
      <vt:lpstr>Lato</vt:lpstr>
      <vt:lpstr>Calibri</vt:lpstr>
      <vt:lpstr>Roboto</vt:lpstr>
      <vt:lpstr>Material</vt:lpstr>
      <vt:lpstr>Comparison of News Popularity on Different Social Media Platforms </vt:lpstr>
      <vt:lpstr>                                                                 Outline</vt:lpstr>
      <vt:lpstr>                                             Introduction                                             </vt:lpstr>
      <vt:lpstr>Datasets considered </vt:lpstr>
      <vt:lpstr>                                                       Columns in Dataset</vt:lpstr>
      <vt:lpstr>                                                  Objective &amp; Assumptions  </vt:lpstr>
      <vt:lpstr>                               Exploratory Data Analysis (EDA)                                 </vt:lpstr>
      <vt:lpstr> Exploratory Data Analysis (EDA) </vt:lpstr>
      <vt:lpstr>                                Exploratory Data Analysis (EDA)    </vt:lpstr>
      <vt:lpstr>                                                                           Exploratory Data Analysis (EDA)                                                                 </vt:lpstr>
      <vt:lpstr> Exploratory Data Analysis (EDA) </vt:lpstr>
      <vt:lpstr>                              Exploratory Data Analysis (EDA)                                                             </vt:lpstr>
      <vt:lpstr>Exploratory Data Analysis (EDA)</vt:lpstr>
      <vt:lpstr>     Average Popularity Score    </vt:lpstr>
      <vt:lpstr>                              Word Cloud (Title &amp; Headline)                                                     </vt:lpstr>
      <vt:lpstr>                                              Word Count   </vt:lpstr>
      <vt:lpstr>                                            Model Building    </vt:lpstr>
      <vt:lpstr> Results</vt:lpstr>
      <vt:lpstr>Results</vt:lpstr>
      <vt:lpstr>                                              Conclusion</vt:lpstr>
      <vt:lpstr>                   Thank You!</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News Popularity on Different Social Media Platforms </dc:title>
  <cp:lastModifiedBy>jithin james</cp:lastModifiedBy>
  <cp:revision>1</cp:revision>
  <dcterms:modified xsi:type="dcterms:W3CDTF">2019-04-03T06:04:56Z</dcterms:modified>
</cp:coreProperties>
</file>