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3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EFF"/>
    <a:srgbClr val="59C7E1"/>
    <a:srgbClr val="E57725"/>
    <a:srgbClr val="000000"/>
    <a:srgbClr val="F48420"/>
    <a:srgbClr val="DB5119"/>
    <a:srgbClr val="036843"/>
    <a:srgbClr val="008B59"/>
    <a:srgbClr val="18614A"/>
    <a:srgbClr val="3D8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5" autoAdjust="0"/>
    <p:restoredTop sz="94406" autoAdjust="0"/>
  </p:normalViewPr>
  <p:slideViewPr>
    <p:cSldViewPr snapToGrid="0" snapToObjects="1">
      <p:cViewPr varScale="1">
        <p:scale>
          <a:sx n="129" d="100"/>
          <a:sy n="129" d="100"/>
        </p:scale>
        <p:origin x="46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1CB13-73AA-4744-8DA3-7BA75282B064}" type="datetimeFigureOut">
              <a:rPr lang="en-IN" smtClean="0"/>
              <a:t>19/11/18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93AC4-9C90-430D-8509-B6A06905C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8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B36B-0DFF-6546-B339-FF2F77BBB61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0FBAE-9DC1-CA40-9AA8-F8B58BD2E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0FBAE-9DC1-CA40-9AA8-F8B58BD2E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 t="35264" r="53685"/>
          <a:stretch/>
        </p:blipFill>
        <p:spPr>
          <a:xfrm>
            <a:off x="8626410" y="-101600"/>
            <a:ext cx="3900670" cy="38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000" y="238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98625"/>
            <a:ext cx="10515600" cy="4351338"/>
          </a:xfrm>
        </p:spPr>
        <p:txBody>
          <a:bodyPr/>
          <a:lstStyle>
            <a:lvl1pPr marL="2286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57725"/>
              </a:buClr>
              <a:buSzPct val="100000"/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984585" y="2174563"/>
            <a:ext cx="3251198" cy="1333500"/>
          </a:xfrm>
          <a:custGeom>
            <a:avLst/>
            <a:gdLst>
              <a:gd name="connsiteX0" fmla="*/ 0 w 3251198"/>
              <a:gd name="connsiteY0" fmla="*/ 0 h 1295400"/>
              <a:gd name="connsiteX1" fmla="*/ 3251198 w 3251198"/>
              <a:gd name="connsiteY1" fmla="*/ 0 h 1295400"/>
              <a:gd name="connsiteX2" fmla="*/ 3251198 w 3251198"/>
              <a:gd name="connsiteY2" fmla="*/ 1295400 h 1295400"/>
              <a:gd name="connsiteX3" fmla="*/ 0 w 3251198"/>
              <a:gd name="connsiteY3" fmla="*/ 1295400 h 1295400"/>
              <a:gd name="connsiteX4" fmla="*/ 0 w 3251198"/>
              <a:gd name="connsiteY4" fmla="*/ 0 h 1295400"/>
              <a:gd name="connsiteX0" fmla="*/ 0 w 3251198"/>
              <a:gd name="connsiteY0" fmla="*/ 0 h 1333500"/>
              <a:gd name="connsiteX1" fmla="*/ 3251198 w 3251198"/>
              <a:gd name="connsiteY1" fmla="*/ 0 h 1333500"/>
              <a:gd name="connsiteX2" fmla="*/ 2832098 w 3251198"/>
              <a:gd name="connsiteY2" fmla="*/ 1333500 h 1333500"/>
              <a:gd name="connsiteX3" fmla="*/ 0 w 3251198"/>
              <a:gd name="connsiteY3" fmla="*/ 1295400 h 1333500"/>
              <a:gd name="connsiteX4" fmla="*/ 0 w 3251198"/>
              <a:gd name="connsiteY4" fmla="*/ 0 h 1333500"/>
              <a:gd name="connsiteX0" fmla="*/ 0 w 3251198"/>
              <a:gd name="connsiteY0" fmla="*/ 0 h 1333500"/>
              <a:gd name="connsiteX1" fmla="*/ 3251198 w 3251198"/>
              <a:gd name="connsiteY1" fmla="*/ 0 h 1333500"/>
              <a:gd name="connsiteX2" fmla="*/ 2895598 w 3251198"/>
              <a:gd name="connsiteY2" fmla="*/ 1333500 h 1333500"/>
              <a:gd name="connsiteX3" fmla="*/ 0 w 3251198"/>
              <a:gd name="connsiteY3" fmla="*/ 1295400 h 1333500"/>
              <a:gd name="connsiteX4" fmla="*/ 0 w 3251198"/>
              <a:gd name="connsiteY4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198" h="1333500">
                <a:moveTo>
                  <a:pt x="0" y="0"/>
                </a:moveTo>
                <a:lnTo>
                  <a:pt x="3251198" y="0"/>
                </a:lnTo>
                <a:lnTo>
                  <a:pt x="2895598" y="13335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86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8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5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5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BA0-CB3A-7549-A0BA-9675C268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2" Type="http://schemas.openxmlformats.org/officeDocument/2006/relationships/hyperlink" Target="https://en.wikipedia.org/wiki/Probability_the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vent_(probability_theory)" TargetMode="External"/><Relationship Id="rId4" Type="http://schemas.openxmlformats.org/officeDocument/2006/relationships/hyperlink" Target="https://en.wikipedia.org/wiki/Probabil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4698" y="3452853"/>
            <a:ext cx="6002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Word Embedding</a:t>
            </a:r>
            <a:endParaRPr lang="en-US" sz="6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698" y="4057048"/>
            <a:ext cx="600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“Word is characterized by the company it keeps”</a:t>
            </a:r>
            <a:endParaRPr lang="en-US" sz="1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6F27D-DBDD-D54E-AFA9-74FF5171A3DC}"/>
              </a:ext>
            </a:extLst>
          </p:cNvPr>
          <p:cNvSpPr txBox="1"/>
          <p:nvPr/>
        </p:nvSpPr>
        <p:spPr>
          <a:xfrm>
            <a:off x="1699591" y="2806522"/>
            <a:ext cx="776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Introduction to Naïve Bayes</a:t>
            </a:r>
          </a:p>
        </p:txBody>
      </p:sp>
    </p:spTree>
    <p:extLst>
      <p:ext uri="{BB962C8B-B14F-4D97-AF65-F5344CB8AC3E}">
        <p14:creationId xmlns:p14="http://schemas.microsoft.com/office/powerpoint/2010/main" val="161289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43292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>
                <a:cs typeface="Arial" pitchFamily="34" charset="0"/>
              </a:rPr>
              <a:pPr/>
              <a:t>10</a:t>
            </a:fld>
            <a:endParaRPr lang="en-US"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142434"/>
                <a:ext cx="10515600" cy="2091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𝑌𝑜𝑢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𝑤𝑜𝑛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𝑙𝑜𝑡𝑡𝑒𝑟𝑦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𝑤𝑜𝑟𝑡h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10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𝑐𝑟𝑜𝑟𝑒𝑠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 0.00000429 * (4/6) = 0.00000286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𝑌𝑜𝑢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𝑤𝑜𝑛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𝑙𝑜𝑡𝑡𝑒𝑟𝑦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𝑤𝑜𝑟𝑡h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10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𝑐𝑟𝑜𝑟𝑒𝑠</m:t>
                        </m:r>
                      </m:e>
                    </m:d>
                  </m:oMath>
                </a14:m>
                <a:r>
                  <a:rPr lang="en-US" sz="1400" dirty="0"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rPr>
                  <a:t>= </a:t>
                </a:r>
                <a:r>
                  <a:rPr lang="en-US" sz="1400" i="1" dirty="0"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rPr>
                  <a:t>0.00000256 * (2/6) = 0.00000085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rPr>
                  <a:t>PS: P(You won lottery worth 10 crores) is ignored in denominator since it is common for both the calculations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2434"/>
                <a:ext cx="10515600" cy="2091140"/>
              </a:xfrm>
              <a:prstGeom prst="rect">
                <a:avLst/>
              </a:prstGeom>
              <a:blipFill rotWithShape="1">
                <a:blip r:embed="rId2"/>
                <a:stretch>
                  <a:fillRect l="-638" t="-2041" b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5300"/>
                <a:ext cx="10515600" cy="20911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𝑙𝑜𝑡𝑡𝑒𝑟𝑦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𝑤𝑜𝑟𝑡h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𝑐𝑟𝑜𝑟𝑒𝑠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𝑌𝑜𝑢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𝑤𝑜𝑛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𝑙𝑜𝑡𝑡𝑒𝑟𝑦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𝑤𝑜𝑟𝑡h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10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𝑐𝑟𝑜𝑟𝑒𝑠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𝑆𝑝𝑎𝑚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𝑙𝑜𝑡𝑡𝑒𝑟𝑦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𝑤𝑜𝑟𝑡h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𝑐𝑟𝑜𝑟𝑒𝑠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0" i="1" dirty="0"/>
              </a:p>
              <a:p>
                <a:pPr marL="0" indent="0">
                  <a:buNone/>
                </a:pPr>
                <a:endParaRPr lang="en-US" sz="16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𝑙𝑜𝑡𝑡𝑒𝑟𝑦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𝑤𝑜𝑟𝑡h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𝑐𝑟𝑜𝑟𝑒𝑠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𝑌𝑜𝑢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𝑤𝑜𝑛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𝑙𝑜𝑡𝑡𝑒𝑟𝑦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𝑤𝑜𝑟𝑡h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10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𝑐𝑟𝑜𝑟𝑒𝑠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𝑆𝑝𝑎𝑚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𝑙𝑜𝑡𝑡𝑒𝑟𝑦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𝑤𝑜𝑟𝑡h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𝑐𝑟𝑜𝑟𝑒𝑠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5300"/>
                <a:ext cx="10515600" cy="209114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2004543"/>
                <a:ext cx="10515600" cy="23742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𝑌𝑜𝑢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𝑤𝑜𝑛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𝑙𝑜𝑡𝑡𝑒𝑟𝑦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𝑤𝑜𝑟𝑡h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10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𝑐𝑟𝑜𝑟𝑒𝑠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 0.00000286  (is greater than 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𝑌𝑜𝑢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𝑤𝑜𝑛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𝑙𝑜𝑡𝑡𝑒𝑟𝑦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𝑤𝑜𝑟𝑡h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10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𝑐𝑟𝑜𝑟𝑒𝑠</m:t>
                        </m:r>
                      </m:e>
                    </m:d>
                  </m:oMath>
                </a14:m>
                <a:r>
                  <a:rPr lang="en-US" sz="1400" dirty="0"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rPr>
                  <a:t> = </a:t>
                </a:r>
                <a:r>
                  <a:rPr lang="en-US" sz="1400" i="1" dirty="0"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rPr>
                  <a:t>0.00000085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i="1" dirty="0"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>
                    <a:latin typeface="Arial" pitchFamily="34" charset="0"/>
                    <a:ea typeface="Cambria Math" panose="02040503050406030204" pitchFamily="18" charset="0"/>
                    <a:cs typeface="Arial" pitchFamily="34" charset="0"/>
                  </a:rPr>
                  <a:t>Hence using Naïve Bayes, we can categorize the new sentence as Spam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4543"/>
                <a:ext cx="10515600" cy="2374274"/>
              </a:xfrm>
              <a:prstGeom prst="rect">
                <a:avLst/>
              </a:prstGeom>
              <a:blipFill rotWithShape="1">
                <a:blip r:embed="rId2"/>
                <a:stretch>
                  <a:fillRect l="-522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70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Bayes’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8048" y="2083203"/>
            <a:ext cx="10515600" cy="198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 </a:t>
            </a:r>
            <a:r>
              <a:rPr lang="en-US" dirty="0">
                <a:hlinkClick r:id="rId2" tooltip="Probability theory"/>
              </a:rPr>
              <a:t>probability theory</a:t>
            </a:r>
            <a:r>
              <a:rPr lang="en-US" dirty="0"/>
              <a:t> and </a:t>
            </a:r>
            <a:r>
              <a:rPr lang="en-US" dirty="0">
                <a:hlinkClick r:id="rId3" tooltip="Statistics"/>
              </a:rPr>
              <a:t>statistics</a:t>
            </a:r>
            <a:r>
              <a:rPr lang="en-US" dirty="0"/>
              <a:t>, </a:t>
            </a:r>
            <a:r>
              <a:rPr lang="en-US" b="1" dirty="0"/>
              <a:t>Bayes’ theorem</a:t>
            </a:r>
            <a:r>
              <a:rPr lang="en-US" dirty="0"/>
              <a:t> (alternatively </a:t>
            </a:r>
            <a:r>
              <a:rPr lang="en-US" b="1" dirty="0"/>
              <a:t>Bayes’ law</a:t>
            </a:r>
            <a:r>
              <a:rPr lang="en-US" dirty="0"/>
              <a:t> or </a:t>
            </a:r>
            <a:r>
              <a:rPr lang="en-US" b="1" dirty="0"/>
              <a:t>Bayes' rule</a:t>
            </a:r>
            <a:r>
              <a:rPr lang="en-US" dirty="0"/>
              <a:t>) describes the </a:t>
            </a:r>
            <a:r>
              <a:rPr lang="en-US" dirty="0">
                <a:hlinkClick r:id="rId4" tooltip="Probability"/>
              </a:rPr>
              <a:t>probability</a:t>
            </a:r>
            <a:r>
              <a:rPr lang="en-US" dirty="0"/>
              <a:t> of an </a:t>
            </a:r>
            <a:r>
              <a:rPr lang="en-US" dirty="0">
                <a:hlinkClick r:id="rId5" tooltip="Event (probability theory)"/>
              </a:rPr>
              <a:t>event</a:t>
            </a:r>
            <a:r>
              <a:rPr lang="en-US" dirty="0"/>
              <a:t>, based on prior knowledge of conditions that might be related to the event. </a:t>
            </a:r>
          </a:p>
        </p:txBody>
      </p:sp>
      <p:sp>
        <p:nvSpPr>
          <p:cNvPr id="7" name="Rectangle 6"/>
          <p:cNvSpPr/>
          <p:nvPr/>
        </p:nvSpPr>
        <p:spPr>
          <a:xfrm>
            <a:off x="2769625" y="6356171"/>
            <a:ext cx="4081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(source https://en.wikipedia.org/wiki/Bayes%27_theorem)</a:t>
            </a:r>
          </a:p>
        </p:txBody>
      </p:sp>
    </p:spTree>
    <p:extLst>
      <p:ext uri="{BB962C8B-B14F-4D97-AF65-F5344CB8AC3E}">
        <p14:creationId xmlns:p14="http://schemas.microsoft.com/office/powerpoint/2010/main" val="106437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Prior </a:t>
            </a:r>
            <a:r>
              <a:rPr lang="en-US" dirty="0" err="1"/>
              <a:t>vs</a:t>
            </a:r>
            <a:r>
              <a:rPr lang="en-US" dirty="0"/>
              <a:t> Posterior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76083" y="1492363"/>
            <a:ext cx="2935311" cy="1831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is the probability that India will win the match against Australia?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11394" y="2163652"/>
            <a:ext cx="2498501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8668" y="4254079"/>
            <a:ext cx="31810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Given that we have lost five wickets and we need 200 more runs to win?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40477" y="3786388"/>
            <a:ext cx="2368639" cy="192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What is the probability that India will win the match against Australia?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554569" y="4565558"/>
            <a:ext cx="631065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585660" y="2095249"/>
            <a:ext cx="2354690" cy="862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P(Win) = 50 %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P(Not win) = 50%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585660" y="4129259"/>
            <a:ext cx="2355761" cy="183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P(Win) = 20 %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P(Not win) = 80%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85660" y="1638050"/>
            <a:ext cx="2354690" cy="862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585659" y="3982008"/>
            <a:ext cx="2730319" cy="862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Posterior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43745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/>
      <p:bldP spid="11" grpId="0"/>
      <p:bldP spid="12" grpId="0" animBg="1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Bayes’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6434" y="1698625"/>
                <a:ext cx="9224851" cy="40195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P(A|B) = Probability of A given that B  happens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P(A) = Probability of A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P(B|A) =  Probability of B given that A happens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P(B) = Probability of B</a:t>
                </a:r>
              </a:p>
              <a:p>
                <a:pPr marL="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𝑅𝑎𝑖𝑛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𝐶𝑙𝑜𝑢𝑑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𝑅𝑎𝑖𝑛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𝐶𝑙𝑜𝑢𝑑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𝑅𝑎𝑖𝑛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𝐶𝑙𝑜𝑢𝑑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434" y="1698625"/>
                <a:ext cx="9224851" cy="4019595"/>
              </a:xfrm>
              <a:blipFill rotWithShape="1">
                <a:blip r:embed="rId2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77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7" y="1556830"/>
            <a:ext cx="11388832" cy="440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47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06613" y="1866052"/>
                <a:ext cx="12508964" cy="32082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𝑆𝑝𝑎𝑚</m:t>
                          </m:r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𝑤𝑜𝑛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𝑙𝑜𝑡𝑡𝑒𝑟𝑦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𝑤𝑜𝑟𝑡h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𝑐𝑟𝑜𝑟𝑒𝑠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𝑌𝑜𝑢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𝑤𝑜𝑛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𝑙𝑜𝑡𝑡𝑒𝑟𝑦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𝑤𝑜𝑟𝑡h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10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𝑐𝑟𝑜𝑟𝑒𝑠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𝑆𝑝𝑎𝑚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𝑤𝑜𝑛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𝑙𝑜𝑡𝑡𝑒𝑟𝑦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𝑤𝑜𝑟𝑡h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𝑐𝑟𝑜𝑟𝑒𝑠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i="1" dirty="0"/>
              </a:p>
              <a:p>
                <a:pPr marL="0" indent="0">
                  <a:buNone/>
                </a:pPr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𝑆𝑝𝑎𝑚</m:t>
                          </m:r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𝑤𝑜𝑛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𝑙𝑜𝑡𝑡𝑒𝑟𝑦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𝑤𝑜𝑟𝑡h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𝑐𝑟𝑜𝑟𝑒𝑠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𝑌𝑜𝑢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𝑤𝑜𝑛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𝑙𝑜𝑡𝑡𝑒𝑟𝑦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𝑤𝑜𝑟𝑡h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10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𝑐𝑟𝑜𝑟𝑒𝑠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𝑆𝑝𝑎𝑚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𝑤𝑜𝑛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𝑙𝑜𝑡𝑡𝑒𝑟𝑦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𝑤𝑜𝑟𝑡h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𝑐𝑟𝑜𝑟𝑒𝑠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6613" y="1866052"/>
                <a:ext cx="12508964" cy="320822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Naive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12594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dirty="0" smtClean="0"/>
                        <m:t>You</m:t>
                      </m:r>
                      <m:r>
                        <m:rPr>
                          <m:nor/>
                        </m:rPr>
                        <a:rPr lang="en-US" sz="1800" dirty="0" smtClean="0"/>
                        <m:t> </m:t>
                      </m:r>
                      <m:r>
                        <m:rPr>
                          <m:nor/>
                        </m:rPr>
                        <a:rPr lang="en-US" sz="1800" dirty="0" smtClean="0"/>
                        <m:t>won</m:t>
                      </m:r>
                      <m:r>
                        <m:rPr>
                          <m:nor/>
                        </m:rPr>
                        <a:rPr lang="en-US" sz="1800" baseline="0" dirty="0" smtClean="0"/>
                        <m:t> </m:t>
                      </m:r>
                      <m:r>
                        <m:rPr>
                          <m:nor/>
                        </m:rPr>
                        <a:rPr lang="en-US" sz="1800" baseline="0" dirty="0" smtClean="0"/>
                        <m:t>lottery</m:t>
                      </m:r>
                      <m:r>
                        <m:rPr>
                          <m:nor/>
                        </m:rPr>
                        <a:rPr lang="en-US" sz="1800" baseline="0" dirty="0" smtClean="0"/>
                        <m:t> </m:t>
                      </m:r>
                      <m:r>
                        <m:rPr>
                          <m:nor/>
                        </m:rPr>
                        <a:rPr lang="en-US" sz="1800" baseline="0" dirty="0" smtClean="0"/>
                        <m:t>worth</m:t>
                      </m:r>
                      <m:r>
                        <m:rPr>
                          <m:nor/>
                        </m:rPr>
                        <a:rPr lang="en-US" sz="1800" baseline="0" dirty="0" smtClean="0"/>
                        <m:t> 10 </m:t>
                      </m:r>
                      <m:r>
                        <m:rPr>
                          <m:nor/>
                        </m:rPr>
                        <a:rPr lang="en-US" sz="1800" baseline="0" dirty="0" smtClean="0"/>
                        <m:t>crores</m:t>
                      </m:r>
                      <m:r>
                        <m:rPr>
                          <m:nor/>
                        </m:rPr>
                        <a:rPr lang="en-US" sz="1800" b="0" i="0" baseline="0" dirty="0" smtClean="0"/>
                        <m:t> | </m:t>
                      </m:r>
                      <m:r>
                        <m:rPr>
                          <m:nor/>
                        </m:rPr>
                        <a:rPr lang="en-US" sz="1800" b="0" i="0" baseline="0" dirty="0" smtClean="0"/>
                        <m:t>Spam</m:t>
                      </m:r>
                      <m:r>
                        <m:rPr>
                          <m:nor/>
                        </m:rPr>
                        <a:rPr lang="en-US" sz="1800" b="0" i="0" baseline="0" dirty="0" smtClean="0"/>
                        <m:t>)</m:t>
                      </m:r>
                    </m:oMath>
                  </m:oMathPara>
                </a14:m>
                <a:endParaRPr lang="en-US" sz="1800" b="0" baseline="0" dirty="0"/>
              </a:p>
              <a:p>
                <a:pPr marL="0" indent="0">
                  <a:buNone/>
                </a:pPr>
                <a:r>
                  <a:rPr lang="en-US" sz="1800" dirty="0"/>
                  <a:t>					</a:t>
                </a:r>
                <a:endParaRPr lang="en-US" sz="1800" b="0" dirty="0"/>
              </a:p>
              <a:p>
                <a:pPr marL="0" indent="0" algn="ctr">
                  <a:buNone/>
                </a:pPr>
                <a:r>
                  <a:rPr lang="en-US" sz="1800" b="0" dirty="0"/>
                  <a:t>P(you | Spam)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*</a:t>
                </a:r>
                <a:r>
                  <a:rPr lang="en-US" sz="1800" b="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1800" b="0" dirty="0"/>
                  <a:t>P(won | Spam)</a:t>
                </a:r>
              </a:p>
              <a:p>
                <a:pPr marL="0" indent="0" algn="ctr">
                  <a:buNone/>
                </a:pPr>
                <a:r>
                  <a:rPr lang="en-US" sz="1800" b="0" dirty="0"/>
                  <a:t>* </a:t>
                </a:r>
              </a:p>
              <a:p>
                <a:pPr marL="0" indent="0" algn="ctr">
                  <a:buNone/>
                </a:pPr>
                <a:r>
                  <a:rPr lang="en-US" sz="1800" b="0" dirty="0"/>
                  <a:t>P(lottery | Spam)</a:t>
                </a:r>
              </a:p>
              <a:p>
                <a:pPr marL="0" indent="0" algn="ctr">
                  <a:buNone/>
                </a:pPr>
                <a:r>
                  <a:rPr lang="en-US" sz="1800" b="0" dirty="0"/>
                  <a:t>* </a:t>
                </a:r>
              </a:p>
              <a:p>
                <a:pPr marL="0" indent="0" algn="ctr">
                  <a:buNone/>
                </a:pPr>
                <a:r>
                  <a:rPr lang="en-US" sz="1800" b="0" dirty="0"/>
                  <a:t>P(worth | Spam)</a:t>
                </a:r>
              </a:p>
              <a:p>
                <a:pPr marL="0" indent="0" algn="ctr">
                  <a:buNone/>
                </a:pPr>
                <a:r>
                  <a:rPr lang="en-US" sz="1800" b="0" dirty="0"/>
                  <a:t>*</a:t>
                </a:r>
              </a:p>
              <a:p>
                <a:pPr marL="0" indent="0" algn="ctr">
                  <a:buNone/>
                </a:pPr>
                <a:r>
                  <a:rPr lang="en-US" sz="1800" b="0" dirty="0"/>
                  <a:t>P(crores | Spam) 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(ignoring common words and numbers)</a:t>
                </a:r>
                <a:endParaRPr lang="en-US" sz="1800" b="0" baseline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12594" cy="435133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954331" y="1812746"/>
                <a:ext cx="505710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You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won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lottery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worth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 10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crores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 |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latin typeface="Arial" pitchFamily="34" charset="0"/>
                          <a:cs typeface="Arial" pitchFamily="34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Spam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					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P(you | Not Spam)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*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P(won | Not Spam)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*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P(lottery | Not Spam)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*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P(worth | Not Spam)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*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P(crores | Not Spam)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(ignoring common words and numbers)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331" y="1812746"/>
                <a:ext cx="5057104" cy="4351338"/>
              </a:xfrm>
              <a:prstGeom prst="rect">
                <a:avLst/>
              </a:prstGeom>
              <a:blipFill rotWithShape="1">
                <a:blip r:embed="rId3"/>
                <a:stretch>
                  <a:fillRect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3052829" y="2176531"/>
            <a:ext cx="269920" cy="425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221014" y="2176531"/>
            <a:ext cx="269920" cy="425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53" y="1647109"/>
            <a:ext cx="107960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Cambria Math" panose="02040503050406030204" pitchFamily="18" charset="0"/>
              </a:rPr>
              <a:t>Number of unique words under spam category</a:t>
            </a:r>
            <a:r>
              <a:rPr lang="en-US" sz="2000" dirty="0">
                <a:ea typeface="Cambria Math" panose="02040503050406030204" pitchFamily="18" charset="0"/>
              </a:rPr>
              <a:t>: 15 words (ignoring </a:t>
            </a:r>
            <a:r>
              <a:rPr lang="en-US" sz="2000" i="1" dirty="0">
                <a:ea typeface="Cambria Math" panose="02040503050406030204" pitchFamily="18" charset="0"/>
              </a:rPr>
              <a:t>has, 100, for, is</a:t>
            </a:r>
            <a:r>
              <a:rPr lang="en-US" sz="2000" dirty="0"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ea typeface="Cambria Math" panose="02040503050406030204" pitchFamily="18" charset="0"/>
              </a:rPr>
              <a:t>(</a:t>
            </a:r>
            <a:r>
              <a:rPr lang="en-US" sz="1800" i="1" dirty="0">
                <a:ea typeface="Cambria Math" panose="02040503050406030204" pitchFamily="18" charset="0"/>
              </a:rPr>
              <a:t>great, offer, ends, today, your, account, won, </a:t>
            </a:r>
            <a:r>
              <a:rPr lang="en-US" sz="1800" i="1" dirty="0" err="1">
                <a:ea typeface="Cambria Math" panose="02040503050406030204" pitchFamily="18" charset="0"/>
              </a:rPr>
              <a:t>crores</a:t>
            </a:r>
            <a:r>
              <a:rPr lang="en-US" sz="1800" i="1" dirty="0">
                <a:ea typeface="Cambria Math" panose="02040503050406030204" pitchFamily="18" charset="0"/>
              </a:rPr>
              <a:t>, get, expert, opinion, retirement, congratulations, coupon, </a:t>
            </a:r>
            <a:r>
              <a:rPr lang="en-US" sz="1800" i="1" dirty="0" err="1">
                <a:ea typeface="Cambria Math" panose="02040503050406030204" pitchFamily="18" charset="0"/>
              </a:rPr>
              <a:t>ipad</a:t>
            </a:r>
            <a:r>
              <a:rPr lang="en-US" sz="1800" i="1" dirty="0"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ea typeface="Cambria Math" panose="02040503050406030204" pitchFamily="18" charset="0"/>
              </a:rPr>
              <a:t>Number of unique words under Not Spam category</a:t>
            </a:r>
            <a:r>
              <a:rPr lang="en-US" sz="2000" dirty="0">
                <a:ea typeface="Cambria Math" panose="02040503050406030204" pitchFamily="18" charset="0"/>
              </a:rPr>
              <a:t>: 6 words (ignoring </a:t>
            </a:r>
            <a:r>
              <a:rPr lang="en-US" sz="2000" i="1" dirty="0">
                <a:ea typeface="Cambria Math" panose="02040503050406030204" pitchFamily="18" charset="0"/>
              </a:rPr>
              <a:t>is</a:t>
            </a:r>
            <a:r>
              <a:rPr lang="en-US" sz="2000" dirty="0"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ea typeface="Cambria Math" panose="02040503050406030204" pitchFamily="18" charset="0"/>
              </a:rPr>
              <a:t>(</a:t>
            </a:r>
            <a:r>
              <a:rPr lang="en-US" sz="1800" i="1" dirty="0">
                <a:ea typeface="Cambria Math" panose="02040503050406030204" pitchFamily="18" charset="0"/>
              </a:rPr>
              <a:t>your, twitter, account, ready, payment acknowledge)</a:t>
            </a:r>
          </a:p>
          <a:p>
            <a:pPr marL="0" indent="0">
              <a:buNone/>
            </a:pPr>
            <a:endParaRPr lang="en-US" sz="1800" i="1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ea typeface="Cambria Math" panose="02040503050406030204" pitchFamily="18" charset="0"/>
              </a:rPr>
              <a:t>Total number of unique words</a:t>
            </a:r>
            <a:r>
              <a:rPr lang="en-US" sz="2000" dirty="0">
                <a:ea typeface="Cambria Math" panose="02040503050406030204" pitchFamily="18" charset="0"/>
              </a:rPr>
              <a:t>: 19 words</a:t>
            </a:r>
            <a:r>
              <a:rPr lang="en-US" sz="2000" b="1" dirty="0">
                <a:ea typeface="Cambria Math" panose="02040503050406030204" pitchFamily="18" charset="0"/>
              </a:rPr>
              <a:t> </a:t>
            </a:r>
            <a:r>
              <a:rPr lang="en-US" sz="2000" dirty="0">
                <a:ea typeface="Cambria Math" panose="02040503050406030204" pitchFamily="18" charset="0"/>
              </a:rPr>
              <a:t>(ignoring </a:t>
            </a:r>
            <a:r>
              <a:rPr lang="en-US" sz="2000" i="1" dirty="0">
                <a:ea typeface="Cambria Math" panose="02040503050406030204" pitchFamily="18" charset="0"/>
              </a:rPr>
              <a:t>has, 100, for, is</a:t>
            </a:r>
            <a:r>
              <a:rPr lang="en-US" sz="2000" dirty="0"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ea typeface="Cambria Math" panose="02040503050406030204" pitchFamily="18" charset="0"/>
              </a:rPr>
              <a:t>(</a:t>
            </a:r>
            <a:r>
              <a:rPr lang="en-US" sz="1800" i="1" dirty="0">
                <a:ea typeface="Cambria Math" panose="02040503050406030204" pitchFamily="18" charset="0"/>
              </a:rPr>
              <a:t>great, offer, ends, today, your, account, won, </a:t>
            </a:r>
            <a:r>
              <a:rPr lang="en-US" sz="1800" i="1" dirty="0" err="1">
                <a:ea typeface="Cambria Math" panose="02040503050406030204" pitchFamily="18" charset="0"/>
              </a:rPr>
              <a:t>crores</a:t>
            </a:r>
            <a:r>
              <a:rPr lang="en-US" sz="1800" i="1" dirty="0">
                <a:ea typeface="Cambria Math" panose="02040503050406030204" pitchFamily="18" charset="0"/>
              </a:rPr>
              <a:t>, get, expert, opinion, retirement, congratulations, coupon, </a:t>
            </a:r>
            <a:r>
              <a:rPr lang="en-US" sz="1800" i="1" dirty="0" err="1">
                <a:ea typeface="Cambria Math" panose="02040503050406030204" pitchFamily="18" charset="0"/>
              </a:rPr>
              <a:t>ipad</a:t>
            </a:r>
            <a:r>
              <a:rPr lang="en-US" sz="1800" i="1" dirty="0">
                <a:ea typeface="Cambria Math" panose="02040503050406030204" pitchFamily="18" charset="0"/>
              </a:rPr>
              <a:t>, twitter, ready, payment, acknowledgement)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Naive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04523" y="6369050"/>
            <a:ext cx="742376" cy="365125"/>
          </a:xfrm>
        </p:spPr>
        <p:txBody>
          <a:bodyPr/>
          <a:lstStyle/>
          <a:p>
            <a:fld id="{362E0BA0-CB3A-7549-A0BA-9675C268EF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45319"/>
            <a:ext cx="49186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				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P(you | Spam) = (0 + 1) / (15 + 19) = 0.029</a:t>
            </a:r>
          </a:p>
          <a:p>
            <a:pPr marL="0" indent="0">
              <a:buNone/>
            </a:pPr>
            <a:r>
              <a:rPr lang="en-US" sz="1800" b="0" dirty="0"/>
              <a:t>P(won | Spam) = (2 + 1) / (15 + 19) = 0.088</a:t>
            </a:r>
          </a:p>
          <a:p>
            <a:pPr marL="0" indent="0">
              <a:buNone/>
            </a:pPr>
            <a:r>
              <a:rPr lang="en-US" sz="1800" b="0" dirty="0"/>
              <a:t>P(lottery | Spam) = (0 + 1) / (15 + 19) = 0.029</a:t>
            </a:r>
          </a:p>
          <a:p>
            <a:pPr marL="0" indent="0">
              <a:buNone/>
            </a:pPr>
            <a:r>
              <a:rPr lang="en-US" sz="1800" b="0" dirty="0"/>
              <a:t>P(worth | Spam) = (0 + 1) / (15 + 19) = 0.029</a:t>
            </a:r>
          </a:p>
          <a:p>
            <a:pPr marL="0" indent="0">
              <a:buNone/>
            </a:pPr>
            <a:r>
              <a:rPr lang="en-US" sz="1800" b="0" dirty="0"/>
              <a:t>P(crores | Spam) = (1+1)/(15 + 19) = 0.058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P(you won lottery worth crores | Spam) = </a:t>
            </a:r>
          </a:p>
          <a:p>
            <a:pPr marL="0" indent="0">
              <a:buNone/>
            </a:pPr>
            <a:r>
              <a:rPr lang="en-US" sz="1800" dirty="0"/>
              <a:t>(0.029 * 0.088 * 0.029 * 0.058) = 0.00000429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63998" y="1635613"/>
            <a:ext cx="50179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P(you | Not Spam) = (0 + 1) / (6 + 19) = 0.04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P(won | Not Spam) = (0 + 1) / (6 + 19) = 0.04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P(lottery | Not Spam) =  (0 + 1) / (6 + 19) = 0.04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P(worth | Not Spam) = (0 + 1) / (6 + 19) = 0.04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P(crores | Not Spam) = (0 + 1)/(6 + 19) = 0.04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P(you won lottery worth crores | Not Spam) = 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(0.04 * 0.04 * 0.04 * 0.04 * 0.04) = 0.00000256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8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445</Words>
  <Application>Microsoft Macintosh PowerPoint</Application>
  <PresentationFormat>Widescreen</PresentationFormat>
  <Paragraphs>120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Webdings</vt:lpstr>
      <vt:lpstr>Office Theme</vt:lpstr>
      <vt:lpstr>PowerPoint Presentation</vt:lpstr>
      <vt:lpstr>Bayes’ Theorem</vt:lpstr>
      <vt:lpstr>Prior vs Posterior Probabilities</vt:lpstr>
      <vt:lpstr>Bayes’ Theorem</vt:lpstr>
      <vt:lpstr>Spam Filtering</vt:lpstr>
      <vt:lpstr>Bayes’ Theorem</vt:lpstr>
      <vt:lpstr>Being Naive</vt:lpstr>
      <vt:lpstr>Count of words</vt:lpstr>
      <vt:lpstr>Being Naive</vt:lpstr>
      <vt:lpstr>Bayes’ Theorem</vt:lpstr>
      <vt:lpstr>Bayes’ Theorem</vt:lpstr>
    </vt:vector>
  </TitlesOfParts>
  <Manager/>
  <Company>Quelit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Kathirmani Sukumar</dc:creator>
  <cp:keywords/>
  <dc:description/>
  <cp:lastModifiedBy>Kathirmani Sukumar</cp:lastModifiedBy>
  <cp:revision>271</cp:revision>
  <dcterms:created xsi:type="dcterms:W3CDTF">2017-02-17T09:21:29Z</dcterms:created>
  <dcterms:modified xsi:type="dcterms:W3CDTF">2018-11-19T06:32:42Z</dcterms:modified>
  <cp:category/>
</cp:coreProperties>
</file>