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59C7E1"/>
    <a:srgbClr val="E57725"/>
    <a:srgbClr val="000000"/>
    <a:srgbClr val="F48420"/>
    <a:srgbClr val="DB5119"/>
    <a:srgbClr val="036843"/>
    <a:srgbClr val="008B59"/>
    <a:srgbClr val="18614A"/>
    <a:srgbClr val="3D8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 autoAdjust="0"/>
    <p:restoredTop sz="94406" autoAdjust="0"/>
  </p:normalViewPr>
  <p:slideViewPr>
    <p:cSldViewPr snapToGrid="0" snapToObjects="1">
      <p:cViewPr varScale="1">
        <p:scale>
          <a:sx n="129" d="100"/>
          <a:sy n="129" d="100"/>
        </p:scale>
        <p:origin x="4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CB13-73AA-4744-8DA3-7BA75282B064}" type="datetimeFigureOut">
              <a:rPr lang="en-IN" smtClean="0"/>
              <a:t>19/11/18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93AC4-9C90-430D-8509-B6A06905C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B36B-0DFF-6546-B339-FF2F77BBB61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0FBAE-9DC1-CA40-9AA8-F8B58BD2E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0FBAE-9DC1-CA40-9AA8-F8B58BD2E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t="35264" r="53685"/>
          <a:stretch/>
        </p:blipFill>
        <p:spPr>
          <a:xfrm>
            <a:off x="8626410" y="-101600"/>
            <a:ext cx="3900670" cy="38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000" y="238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98625"/>
            <a:ext cx="10515600" cy="4351338"/>
          </a:xfrm>
        </p:spPr>
        <p:txBody>
          <a:bodyPr/>
          <a:lstStyle>
            <a:lvl1pPr marL="2286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984585" y="2174563"/>
            <a:ext cx="3251198" cy="1333500"/>
          </a:xfrm>
          <a:custGeom>
            <a:avLst/>
            <a:gdLst>
              <a:gd name="connsiteX0" fmla="*/ 0 w 3251198"/>
              <a:gd name="connsiteY0" fmla="*/ 0 h 1295400"/>
              <a:gd name="connsiteX1" fmla="*/ 3251198 w 3251198"/>
              <a:gd name="connsiteY1" fmla="*/ 0 h 1295400"/>
              <a:gd name="connsiteX2" fmla="*/ 3251198 w 3251198"/>
              <a:gd name="connsiteY2" fmla="*/ 1295400 h 1295400"/>
              <a:gd name="connsiteX3" fmla="*/ 0 w 3251198"/>
              <a:gd name="connsiteY3" fmla="*/ 1295400 h 1295400"/>
              <a:gd name="connsiteX4" fmla="*/ 0 w 3251198"/>
              <a:gd name="connsiteY4" fmla="*/ 0 h 12954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320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955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198" h="1333500">
                <a:moveTo>
                  <a:pt x="0" y="0"/>
                </a:moveTo>
                <a:lnTo>
                  <a:pt x="3251198" y="0"/>
                </a:lnTo>
                <a:lnTo>
                  <a:pt x="2895598" y="13335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6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5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DAEC0-23D8-A54F-966D-79E014CD3807}"/>
              </a:ext>
            </a:extLst>
          </p:cNvPr>
          <p:cNvSpPr txBox="1"/>
          <p:nvPr/>
        </p:nvSpPr>
        <p:spPr>
          <a:xfrm>
            <a:off x="2383436" y="2998032"/>
            <a:ext cx="854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15404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 unsupervised method that is widely used to automatically discover underlying topics/themes from a set of text documents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Assumes that documents are mixtures of topics, and topics are mixtures of words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Topics (unobserved/latent variables) are identified from words &amp; documents (observed variables) using probabilistic generative models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Implemented using Latent </a:t>
            </a:r>
            <a:r>
              <a:rPr lang="en-US" sz="2000" dirty="0" err="1"/>
              <a:t>Dirichlet</a:t>
            </a:r>
            <a:r>
              <a:rPr lang="en-US" sz="2000" dirty="0"/>
              <a:t> Allocation (LDA)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Multi-nominal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Documents are represented as random mixtures over latent topics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Each document can be labelled with multiple topics, which also resembles real time scenario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 example a document can discuss 60% about politics and 40% about technology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Documents are assumed to be sampled from </a:t>
            </a:r>
            <a:r>
              <a:rPr lang="en-US" sz="2000" dirty="0" err="1"/>
              <a:t>Dirichlet</a:t>
            </a:r>
            <a:r>
              <a:rPr lang="en-US" sz="2000" dirty="0"/>
              <a:t> Distribution with certain hyper parameters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Likewise topics are assumed to be random mixtures of words, which can also be sampled from </a:t>
            </a:r>
            <a:r>
              <a:rPr lang="en-US" sz="2000" dirty="0" err="1"/>
              <a:t>Dirichlet</a:t>
            </a:r>
            <a:r>
              <a:rPr lang="en-US" sz="2000" dirty="0"/>
              <a:t>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Document can be tagged with multiple topics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contrast with the other classification techniques, which assumes one class(topic) per document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Same word can appear in multiple topics, with different context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solves the problem of polysemy, which is not possible with LSA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For example the context of the word “bank” can be different in finance documents and it means completely different while discussing river 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topic mode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63688"/>
            <a:ext cx="8938746" cy="480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34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 vs LDA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317" r="10968"/>
          <a:stretch/>
        </p:blipFill>
        <p:spPr>
          <a:xfrm>
            <a:off x="386366" y="1460657"/>
            <a:ext cx="6697014" cy="44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64795" y="2906235"/>
            <a:ext cx="5030074" cy="3068812"/>
            <a:chOff x="6243568" y="3300238"/>
            <a:chExt cx="5030074" cy="30688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882" y="3300238"/>
              <a:ext cx="4137806" cy="30688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73532" y="5750517"/>
              <a:ext cx="463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3083" y="5750517"/>
              <a:ext cx="463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26785" y="5750517"/>
              <a:ext cx="463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97596" y="5750517"/>
              <a:ext cx="463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46627" y="5750517"/>
              <a:ext cx="463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43568" y="5977207"/>
              <a:ext cx="503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Random topic distribution in a single document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First step in LDA is to decide upon number of topics (K)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 each document randomly assign topic mixtures which are sample from </a:t>
            </a:r>
            <a:r>
              <a:rPr lang="en-US" sz="1800" dirty="0" err="1"/>
              <a:t>dirichlet</a:t>
            </a:r>
            <a:r>
              <a:rPr lang="en-US" sz="1800" dirty="0"/>
              <a:t> distribution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Random mixtures of topics can be sampled using </a:t>
            </a:r>
            <a:r>
              <a:rPr lang="en-US" sz="1800" b="1" i="1" dirty="0"/>
              <a:t>‘</a:t>
            </a:r>
            <a:r>
              <a:rPr lang="en-US" sz="1800" b="1" i="1" dirty="0" err="1"/>
              <a:t>rdirichlet</a:t>
            </a:r>
            <a:r>
              <a:rPr lang="en-US" sz="1800" b="1" i="1" dirty="0"/>
              <a:t>’ </a:t>
            </a:r>
            <a:r>
              <a:rPr lang="en-US" sz="1800" dirty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We can specify number of times to sample (=no. of docs)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Following is an example of one such sample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6" y="4440641"/>
            <a:ext cx="5429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Randomly assign each word in the document to one of the K topics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Random assignment gives both topic representations of all documents and word distributions of all the topics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Gibbs sampling is used to update the appropriate topics using multiple iterations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 each document (d) in the corpus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For each word (w) in the document (d)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Update the topic (t) by calculating the probability of word (w) given a topic and probability of topic given document 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words per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57052"/>
            <a:ext cx="7665884" cy="4931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2839" y="1257052"/>
            <a:ext cx="3672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group contains words related to tablet (</a:t>
            </a:r>
            <a:r>
              <a:rPr lang="en-US" dirty="0" err="1"/>
              <a:t>ipad</a:t>
            </a:r>
            <a:r>
              <a:rPr lang="en-US" dirty="0"/>
              <a:t>, android, app, device </a:t>
            </a:r>
            <a:r>
              <a:rPr lang="en-US" dirty="0" err="1"/>
              <a:t>etc</a:t>
            </a:r>
            <a:r>
              <a:rPr lang="en-US" dirty="0"/>
              <a:t>). Hence we can label it as </a:t>
            </a:r>
            <a:r>
              <a:rPr lang="en-US" b="1" i="1" dirty="0"/>
              <a:t>Tablets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group contains words related to e-reader (nook, kindly, books, touch, page </a:t>
            </a:r>
            <a:r>
              <a:rPr lang="en-US" dirty="0" err="1"/>
              <a:t>etc</a:t>
            </a:r>
            <a:r>
              <a:rPr lang="en-US" dirty="0"/>
              <a:t>). Hence we can label it as </a:t>
            </a:r>
            <a:r>
              <a:rPr lang="en-US" b="1" i="1" dirty="0"/>
              <a:t>E-Reader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third group contains words related to battery problems. We can name it as “</a:t>
            </a:r>
            <a:r>
              <a:rPr lang="en-US" b="1" i="1" dirty="0"/>
              <a:t>Batteries</a:t>
            </a:r>
            <a:r>
              <a:rPr lang="en-US" dirty="0"/>
              <a:t>”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fourth group contain words related to wall mounting. We can name it as “</a:t>
            </a:r>
            <a:r>
              <a:rPr lang="en-US" b="1" dirty="0"/>
              <a:t>Wall mounting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26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489</Words>
  <Application>Microsoft Macintosh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Webdings</vt:lpstr>
      <vt:lpstr>Office Theme</vt:lpstr>
      <vt:lpstr>PowerPoint Presentation</vt:lpstr>
      <vt:lpstr>Topic Modelling</vt:lpstr>
      <vt:lpstr>Multi-nominal distribution</vt:lpstr>
      <vt:lpstr>Advantages</vt:lpstr>
      <vt:lpstr>Classical representation</vt:lpstr>
      <vt:lpstr>LSA vs LDA</vt:lpstr>
      <vt:lpstr>Prior Probability</vt:lpstr>
      <vt:lpstr>Gibbs sampling</vt:lpstr>
      <vt:lpstr>Top 10 words per topic</vt:lpstr>
    </vt:vector>
  </TitlesOfParts>
  <Manager/>
  <Company>Quelit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Kathirmani Sukumar</dc:creator>
  <cp:keywords/>
  <dc:description/>
  <cp:lastModifiedBy>Kathirmani Sukumar</cp:lastModifiedBy>
  <cp:revision>270</cp:revision>
  <dcterms:created xsi:type="dcterms:W3CDTF">2017-02-17T09:21:29Z</dcterms:created>
  <dcterms:modified xsi:type="dcterms:W3CDTF">2018-11-19T07:09:02Z</dcterms:modified>
  <cp:category/>
</cp:coreProperties>
</file>