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80"/>
  </p:normalViewPr>
  <p:slideViewPr>
    <p:cSldViewPr snapToGrid="0">
      <p:cViewPr varScale="1">
        <p:scale>
          <a:sx n="92" d="100"/>
          <a:sy n="92" d="100"/>
        </p:scale>
        <p:origin x="7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DE1B-AF9D-1161-75CE-3337E1CF03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F1754933-F0BB-D884-8038-03A20A9CF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46AC8EA-01EE-A1D4-E7EE-DCF7094CBED9}"/>
              </a:ext>
            </a:extLst>
          </p:cNvPr>
          <p:cNvSpPr>
            <a:spLocks noGrp="1"/>
          </p:cNvSpPr>
          <p:nvPr>
            <p:ph type="dt" sz="half" idx="10"/>
          </p:nvPr>
        </p:nvSpPr>
        <p:spPr/>
        <p:txBody>
          <a:bodyPr/>
          <a:lstStyle/>
          <a:p>
            <a:fld id="{13C7BAD6-27EA-9648-B313-561417E07065}" type="datetimeFigureOut">
              <a:rPr lang="en-GB" smtClean="0"/>
              <a:t>06/06/2023</a:t>
            </a:fld>
            <a:endParaRPr lang="en-GB"/>
          </a:p>
        </p:txBody>
      </p:sp>
      <p:sp>
        <p:nvSpPr>
          <p:cNvPr id="5" name="Footer Placeholder 4">
            <a:extLst>
              <a:ext uri="{FF2B5EF4-FFF2-40B4-BE49-F238E27FC236}">
                <a16:creationId xmlns:a16="http://schemas.microsoft.com/office/drawing/2014/main" id="{3580FA9C-CB7D-4F13-AA05-B7021E6AA4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968E9F-3109-105C-8D10-573526643680}"/>
              </a:ext>
            </a:extLst>
          </p:cNvPr>
          <p:cNvSpPr>
            <a:spLocks noGrp="1"/>
          </p:cNvSpPr>
          <p:nvPr>
            <p:ph type="sldNum" sz="quarter" idx="12"/>
          </p:nvPr>
        </p:nvSpPr>
        <p:spPr/>
        <p:txBody>
          <a:bodyPr/>
          <a:lstStyle/>
          <a:p>
            <a:fld id="{B6F33594-8C2E-E042-BACD-DA23345EBAD7}" type="slidenum">
              <a:rPr lang="en-GB" smtClean="0"/>
              <a:t>‹#›</a:t>
            </a:fld>
            <a:endParaRPr lang="en-GB"/>
          </a:p>
        </p:txBody>
      </p:sp>
    </p:spTree>
    <p:extLst>
      <p:ext uri="{BB962C8B-B14F-4D97-AF65-F5344CB8AC3E}">
        <p14:creationId xmlns:p14="http://schemas.microsoft.com/office/powerpoint/2010/main" val="233154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1B63-C10B-C894-6A90-0C0AC7C1862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1F30A56-E0C1-5E0D-8B6A-F03F2135108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FD38EA5-F506-EC67-E973-692D9E6251E0}"/>
              </a:ext>
            </a:extLst>
          </p:cNvPr>
          <p:cNvSpPr>
            <a:spLocks noGrp="1"/>
          </p:cNvSpPr>
          <p:nvPr>
            <p:ph type="dt" sz="half" idx="10"/>
          </p:nvPr>
        </p:nvSpPr>
        <p:spPr/>
        <p:txBody>
          <a:bodyPr/>
          <a:lstStyle/>
          <a:p>
            <a:fld id="{13C7BAD6-27EA-9648-B313-561417E07065}" type="datetimeFigureOut">
              <a:rPr lang="en-GB" smtClean="0"/>
              <a:t>06/06/2023</a:t>
            </a:fld>
            <a:endParaRPr lang="en-GB"/>
          </a:p>
        </p:txBody>
      </p:sp>
      <p:sp>
        <p:nvSpPr>
          <p:cNvPr id="5" name="Footer Placeholder 4">
            <a:extLst>
              <a:ext uri="{FF2B5EF4-FFF2-40B4-BE49-F238E27FC236}">
                <a16:creationId xmlns:a16="http://schemas.microsoft.com/office/drawing/2014/main" id="{B0FEA77C-C352-E131-C158-C771C2F654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2474FF-9BBF-D5F3-9F05-44E7D8E88668}"/>
              </a:ext>
            </a:extLst>
          </p:cNvPr>
          <p:cNvSpPr>
            <a:spLocks noGrp="1"/>
          </p:cNvSpPr>
          <p:nvPr>
            <p:ph type="sldNum" sz="quarter" idx="12"/>
          </p:nvPr>
        </p:nvSpPr>
        <p:spPr/>
        <p:txBody>
          <a:bodyPr/>
          <a:lstStyle/>
          <a:p>
            <a:fld id="{B6F33594-8C2E-E042-BACD-DA23345EBAD7}" type="slidenum">
              <a:rPr lang="en-GB" smtClean="0"/>
              <a:t>‹#›</a:t>
            </a:fld>
            <a:endParaRPr lang="en-GB"/>
          </a:p>
        </p:txBody>
      </p:sp>
    </p:spTree>
    <p:extLst>
      <p:ext uri="{BB962C8B-B14F-4D97-AF65-F5344CB8AC3E}">
        <p14:creationId xmlns:p14="http://schemas.microsoft.com/office/powerpoint/2010/main" val="123704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F89A62-E5AB-89AE-DB86-B92E73B3502B}"/>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113A3F5-EB58-6262-75EB-C62457118F2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F832ABE-14CD-3E4E-4D11-2A41C225C03A}"/>
              </a:ext>
            </a:extLst>
          </p:cNvPr>
          <p:cNvSpPr>
            <a:spLocks noGrp="1"/>
          </p:cNvSpPr>
          <p:nvPr>
            <p:ph type="dt" sz="half" idx="10"/>
          </p:nvPr>
        </p:nvSpPr>
        <p:spPr/>
        <p:txBody>
          <a:bodyPr/>
          <a:lstStyle/>
          <a:p>
            <a:fld id="{13C7BAD6-27EA-9648-B313-561417E07065}" type="datetimeFigureOut">
              <a:rPr lang="en-GB" smtClean="0"/>
              <a:t>06/06/2023</a:t>
            </a:fld>
            <a:endParaRPr lang="en-GB"/>
          </a:p>
        </p:txBody>
      </p:sp>
      <p:sp>
        <p:nvSpPr>
          <p:cNvPr id="5" name="Footer Placeholder 4">
            <a:extLst>
              <a:ext uri="{FF2B5EF4-FFF2-40B4-BE49-F238E27FC236}">
                <a16:creationId xmlns:a16="http://schemas.microsoft.com/office/drawing/2014/main" id="{714D9C9E-0963-C7AA-32FA-2EA362CA12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BEF6B5-0A05-74CA-881D-D44B980F4614}"/>
              </a:ext>
            </a:extLst>
          </p:cNvPr>
          <p:cNvSpPr>
            <a:spLocks noGrp="1"/>
          </p:cNvSpPr>
          <p:nvPr>
            <p:ph type="sldNum" sz="quarter" idx="12"/>
          </p:nvPr>
        </p:nvSpPr>
        <p:spPr/>
        <p:txBody>
          <a:bodyPr/>
          <a:lstStyle/>
          <a:p>
            <a:fld id="{B6F33594-8C2E-E042-BACD-DA23345EBAD7}" type="slidenum">
              <a:rPr lang="en-GB" smtClean="0"/>
              <a:t>‹#›</a:t>
            </a:fld>
            <a:endParaRPr lang="en-GB"/>
          </a:p>
        </p:txBody>
      </p:sp>
    </p:spTree>
    <p:extLst>
      <p:ext uri="{BB962C8B-B14F-4D97-AF65-F5344CB8AC3E}">
        <p14:creationId xmlns:p14="http://schemas.microsoft.com/office/powerpoint/2010/main" val="354189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7E4D-EFE7-2B02-04B2-BE3BD95A3A5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09054D0-EE14-DB2C-5916-B609002C547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21FA217-A180-CE16-9D28-634DD825A9D0}"/>
              </a:ext>
            </a:extLst>
          </p:cNvPr>
          <p:cNvSpPr>
            <a:spLocks noGrp="1"/>
          </p:cNvSpPr>
          <p:nvPr>
            <p:ph type="dt" sz="half" idx="10"/>
          </p:nvPr>
        </p:nvSpPr>
        <p:spPr/>
        <p:txBody>
          <a:bodyPr/>
          <a:lstStyle/>
          <a:p>
            <a:fld id="{13C7BAD6-27EA-9648-B313-561417E07065}" type="datetimeFigureOut">
              <a:rPr lang="en-GB" smtClean="0"/>
              <a:t>06/06/2023</a:t>
            </a:fld>
            <a:endParaRPr lang="en-GB"/>
          </a:p>
        </p:txBody>
      </p:sp>
      <p:sp>
        <p:nvSpPr>
          <p:cNvPr id="5" name="Footer Placeholder 4">
            <a:extLst>
              <a:ext uri="{FF2B5EF4-FFF2-40B4-BE49-F238E27FC236}">
                <a16:creationId xmlns:a16="http://schemas.microsoft.com/office/drawing/2014/main" id="{EA3D8962-90C6-AD81-DA26-7B07105421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449134-2A44-DD36-DB2C-8118873D5712}"/>
              </a:ext>
            </a:extLst>
          </p:cNvPr>
          <p:cNvSpPr>
            <a:spLocks noGrp="1"/>
          </p:cNvSpPr>
          <p:nvPr>
            <p:ph type="sldNum" sz="quarter" idx="12"/>
          </p:nvPr>
        </p:nvSpPr>
        <p:spPr/>
        <p:txBody>
          <a:bodyPr/>
          <a:lstStyle/>
          <a:p>
            <a:fld id="{B6F33594-8C2E-E042-BACD-DA23345EBAD7}" type="slidenum">
              <a:rPr lang="en-GB" smtClean="0"/>
              <a:t>‹#›</a:t>
            </a:fld>
            <a:endParaRPr lang="en-GB"/>
          </a:p>
        </p:txBody>
      </p:sp>
    </p:spTree>
    <p:extLst>
      <p:ext uri="{BB962C8B-B14F-4D97-AF65-F5344CB8AC3E}">
        <p14:creationId xmlns:p14="http://schemas.microsoft.com/office/powerpoint/2010/main" val="67107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175F-A414-86F9-0E4E-118B858198F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C978430-316A-E775-52D4-4948229EA7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14D3E9A-9AF7-EC33-4081-6651F5262A2B}"/>
              </a:ext>
            </a:extLst>
          </p:cNvPr>
          <p:cNvSpPr>
            <a:spLocks noGrp="1"/>
          </p:cNvSpPr>
          <p:nvPr>
            <p:ph type="dt" sz="half" idx="10"/>
          </p:nvPr>
        </p:nvSpPr>
        <p:spPr/>
        <p:txBody>
          <a:bodyPr/>
          <a:lstStyle/>
          <a:p>
            <a:fld id="{13C7BAD6-27EA-9648-B313-561417E07065}" type="datetimeFigureOut">
              <a:rPr lang="en-GB" smtClean="0"/>
              <a:t>06/06/2023</a:t>
            </a:fld>
            <a:endParaRPr lang="en-GB"/>
          </a:p>
        </p:txBody>
      </p:sp>
      <p:sp>
        <p:nvSpPr>
          <p:cNvPr id="5" name="Footer Placeholder 4">
            <a:extLst>
              <a:ext uri="{FF2B5EF4-FFF2-40B4-BE49-F238E27FC236}">
                <a16:creationId xmlns:a16="http://schemas.microsoft.com/office/drawing/2014/main" id="{343941D8-3F87-071B-385F-B457AD2F9D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0B9FDC-03F8-53CA-D783-35570558F255}"/>
              </a:ext>
            </a:extLst>
          </p:cNvPr>
          <p:cNvSpPr>
            <a:spLocks noGrp="1"/>
          </p:cNvSpPr>
          <p:nvPr>
            <p:ph type="sldNum" sz="quarter" idx="12"/>
          </p:nvPr>
        </p:nvSpPr>
        <p:spPr/>
        <p:txBody>
          <a:bodyPr/>
          <a:lstStyle/>
          <a:p>
            <a:fld id="{B6F33594-8C2E-E042-BACD-DA23345EBAD7}" type="slidenum">
              <a:rPr lang="en-GB" smtClean="0"/>
              <a:t>‹#›</a:t>
            </a:fld>
            <a:endParaRPr lang="en-GB"/>
          </a:p>
        </p:txBody>
      </p:sp>
    </p:spTree>
    <p:extLst>
      <p:ext uri="{BB962C8B-B14F-4D97-AF65-F5344CB8AC3E}">
        <p14:creationId xmlns:p14="http://schemas.microsoft.com/office/powerpoint/2010/main" val="154596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B422-DEF9-D719-28B4-BCAF0E40C90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9F8F7C3-526D-7A01-ED74-21BD6DF9077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63AF104-CD54-D7B6-66AD-E6A59BDAE5B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D6A5344-D941-869F-B4E4-BF197C63F2E7}"/>
              </a:ext>
            </a:extLst>
          </p:cNvPr>
          <p:cNvSpPr>
            <a:spLocks noGrp="1"/>
          </p:cNvSpPr>
          <p:nvPr>
            <p:ph type="dt" sz="half" idx="10"/>
          </p:nvPr>
        </p:nvSpPr>
        <p:spPr/>
        <p:txBody>
          <a:bodyPr/>
          <a:lstStyle/>
          <a:p>
            <a:fld id="{13C7BAD6-27EA-9648-B313-561417E07065}" type="datetimeFigureOut">
              <a:rPr lang="en-GB" smtClean="0"/>
              <a:t>06/06/2023</a:t>
            </a:fld>
            <a:endParaRPr lang="en-GB"/>
          </a:p>
        </p:txBody>
      </p:sp>
      <p:sp>
        <p:nvSpPr>
          <p:cNvPr id="6" name="Footer Placeholder 5">
            <a:extLst>
              <a:ext uri="{FF2B5EF4-FFF2-40B4-BE49-F238E27FC236}">
                <a16:creationId xmlns:a16="http://schemas.microsoft.com/office/drawing/2014/main" id="{84261A61-2EC0-216B-5236-C1604469A5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193F3C-19AE-BD65-2AF9-F09F937EA5A2}"/>
              </a:ext>
            </a:extLst>
          </p:cNvPr>
          <p:cNvSpPr>
            <a:spLocks noGrp="1"/>
          </p:cNvSpPr>
          <p:nvPr>
            <p:ph type="sldNum" sz="quarter" idx="12"/>
          </p:nvPr>
        </p:nvSpPr>
        <p:spPr/>
        <p:txBody>
          <a:bodyPr/>
          <a:lstStyle/>
          <a:p>
            <a:fld id="{B6F33594-8C2E-E042-BACD-DA23345EBAD7}" type="slidenum">
              <a:rPr lang="en-GB" smtClean="0"/>
              <a:t>‹#›</a:t>
            </a:fld>
            <a:endParaRPr lang="en-GB"/>
          </a:p>
        </p:txBody>
      </p:sp>
    </p:spTree>
    <p:extLst>
      <p:ext uri="{BB962C8B-B14F-4D97-AF65-F5344CB8AC3E}">
        <p14:creationId xmlns:p14="http://schemas.microsoft.com/office/powerpoint/2010/main" val="312376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3199-DD63-C161-1208-1B80103D7F22}"/>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EC95A09-28A1-B50F-AB92-785D0CD25E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659EB4D-79B1-34E7-7A7D-67B653684A1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B79EBF0-1BA6-48B9-D43A-71D265AC2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CDC46EA-4121-F10B-6E8B-B5ADEB5F6B3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A6FB519-56E7-8FC4-D6F9-F76F521C9852}"/>
              </a:ext>
            </a:extLst>
          </p:cNvPr>
          <p:cNvSpPr>
            <a:spLocks noGrp="1"/>
          </p:cNvSpPr>
          <p:nvPr>
            <p:ph type="dt" sz="half" idx="10"/>
          </p:nvPr>
        </p:nvSpPr>
        <p:spPr/>
        <p:txBody>
          <a:bodyPr/>
          <a:lstStyle/>
          <a:p>
            <a:fld id="{13C7BAD6-27EA-9648-B313-561417E07065}" type="datetimeFigureOut">
              <a:rPr lang="en-GB" smtClean="0"/>
              <a:t>06/06/2023</a:t>
            </a:fld>
            <a:endParaRPr lang="en-GB"/>
          </a:p>
        </p:txBody>
      </p:sp>
      <p:sp>
        <p:nvSpPr>
          <p:cNvPr id="8" name="Footer Placeholder 7">
            <a:extLst>
              <a:ext uri="{FF2B5EF4-FFF2-40B4-BE49-F238E27FC236}">
                <a16:creationId xmlns:a16="http://schemas.microsoft.com/office/drawing/2014/main" id="{CD727256-D7B9-1C6F-D4FE-E1088AF2725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3DA3790-1739-9B51-93F3-359C17A6C84A}"/>
              </a:ext>
            </a:extLst>
          </p:cNvPr>
          <p:cNvSpPr>
            <a:spLocks noGrp="1"/>
          </p:cNvSpPr>
          <p:nvPr>
            <p:ph type="sldNum" sz="quarter" idx="12"/>
          </p:nvPr>
        </p:nvSpPr>
        <p:spPr/>
        <p:txBody>
          <a:bodyPr/>
          <a:lstStyle/>
          <a:p>
            <a:fld id="{B6F33594-8C2E-E042-BACD-DA23345EBAD7}" type="slidenum">
              <a:rPr lang="en-GB" smtClean="0"/>
              <a:t>‹#›</a:t>
            </a:fld>
            <a:endParaRPr lang="en-GB"/>
          </a:p>
        </p:txBody>
      </p:sp>
    </p:spTree>
    <p:extLst>
      <p:ext uri="{BB962C8B-B14F-4D97-AF65-F5344CB8AC3E}">
        <p14:creationId xmlns:p14="http://schemas.microsoft.com/office/powerpoint/2010/main" val="146171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55CC-3DF2-4460-4247-BC5EA667034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9A4F842-B59D-87BD-7060-3A5BEC9B98A0}"/>
              </a:ext>
            </a:extLst>
          </p:cNvPr>
          <p:cNvSpPr>
            <a:spLocks noGrp="1"/>
          </p:cNvSpPr>
          <p:nvPr>
            <p:ph type="dt" sz="half" idx="10"/>
          </p:nvPr>
        </p:nvSpPr>
        <p:spPr/>
        <p:txBody>
          <a:bodyPr/>
          <a:lstStyle/>
          <a:p>
            <a:fld id="{13C7BAD6-27EA-9648-B313-561417E07065}" type="datetimeFigureOut">
              <a:rPr lang="en-GB" smtClean="0"/>
              <a:t>06/06/2023</a:t>
            </a:fld>
            <a:endParaRPr lang="en-GB"/>
          </a:p>
        </p:txBody>
      </p:sp>
      <p:sp>
        <p:nvSpPr>
          <p:cNvPr id="4" name="Footer Placeholder 3">
            <a:extLst>
              <a:ext uri="{FF2B5EF4-FFF2-40B4-BE49-F238E27FC236}">
                <a16:creationId xmlns:a16="http://schemas.microsoft.com/office/drawing/2014/main" id="{EAD4B2F5-19AE-290C-AE70-DDD6477AFB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595237-2D8F-580B-15B1-FD6EA962104E}"/>
              </a:ext>
            </a:extLst>
          </p:cNvPr>
          <p:cNvSpPr>
            <a:spLocks noGrp="1"/>
          </p:cNvSpPr>
          <p:nvPr>
            <p:ph type="sldNum" sz="quarter" idx="12"/>
          </p:nvPr>
        </p:nvSpPr>
        <p:spPr/>
        <p:txBody>
          <a:bodyPr/>
          <a:lstStyle/>
          <a:p>
            <a:fld id="{B6F33594-8C2E-E042-BACD-DA23345EBAD7}" type="slidenum">
              <a:rPr lang="en-GB" smtClean="0"/>
              <a:t>‹#›</a:t>
            </a:fld>
            <a:endParaRPr lang="en-GB"/>
          </a:p>
        </p:txBody>
      </p:sp>
    </p:spTree>
    <p:extLst>
      <p:ext uri="{BB962C8B-B14F-4D97-AF65-F5344CB8AC3E}">
        <p14:creationId xmlns:p14="http://schemas.microsoft.com/office/powerpoint/2010/main" val="365478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4D223-9DA1-C1CF-D73B-EA0C6EDF212D}"/>
              </a:ext>
            </a:extLst>
          </p:cNvPr>
          <p:cNvSpPr>
            <a:spLocks noGrp="1"/>
          </p:cNvSpPr>
          <p:nvPr>
            <p:ph type="dt" sz="half" idx="10"/>
          </p:nvPr>
        </p:nvSpPr>
        <p:spPr/>
        <p:txBody>
          <a:bodyPr/>
          <a:lstStyle/>
          <a:p>
            <a:fld id="{13C7BAD6-27EA-9648-B313-561417E07065}" type="datetimeFigureOut">
              <a:rPr lang="en-GB" smtClean="0"/>
              <a:t>06/06/2023</a:t>
            </a:fld>
            <a:endParaRPr lang="en-GB"/>
          </a:p>
        </p:txBody>
      </p:sp>
      <p:sp>
        <p:nvSpPr>
          <p:cNvPr id="3" name="Footer Placeholder 2">
            <a:extLst>
              <a:ext uri="{FF2B5EF4-FFF2-40B4-BE49-F238E27FC236}">
                <a16:creationId xmlns:a16="http://schemas.microsoft.com/office/drawing/2014/main" id="{F6C2823C-37C6-FD77-2B68-22B3CC073CB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D12BAFD-6872-FE2A-371C-79789F41146A}"/>
              </a:ext>
            </a:extLst>
          </p:cNvPr>
          <p:cNvSpPr>
            <a:spLocks noGrp="1"/>
          </p:cNvSpPr>
          <p:nvPr>
            <p:ph type="sldNum" sz="quarter" idx="12"/>
          </p:nvPr>
        </p:nvSpPr>
        <p:spPr/>
        <p:txBody>
          <a:bodyPr/>
          <a:lstStyle/>
          <a:p>
            <a:fld id="{B6F33594-8C2E-E042-BACD-DA23345EBAD7}" type="slidenum">
              <a:rPr lang="en-GB" smtClean="0"/>
              <a:t>‹#›</a:t>
            </a:fld>
            <a:endParaRPr lang="en-GB"/>
          </a:p>
        </p:txBody>
      </p:sp>
    </p:spTree>
    <p:extLst>
      <p:ext uri="{BB962C8B-B14F-4D97-AF65-F5344CB8AC3E}">
        <p14:creationId xmlns:p14="http://schemas.microsoft.com/office/powerpoint/2010/main" val="96730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D7CC-91E1-DE80-B993-9A970FC79E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0092CAE-2826-961F-45E4-1408344753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42A11D3-D77C-B274-9AE5-25DF4EBE9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7D3D65-F0D5-51B2-0193-B264061B0BAF}"/>
              </a:ext>
            </a:extLst>
          </p:cNvPr>
          <p:cNvSpPr>
            <a:spLocks noGrp="1"/>
          </p:cNvSpPr>
          <p:nvPr>
            <p:ph type="dt" sz="half" idx="10"/>
          </p:nvPr>
        </p:nvSpPr>
        <p:spPr/>
        <p:txBody>
          <a:bodyPr/>
          <a:lstStyle/>
          <a:p>
            <a:fld id="{13C7BAD6-27EA-9648-B313-561417E07065}" type="datetimeFigureOut">
              <a:rPr lang="en-GB" smtClean="0"/>
              <a:t>06/06/2023</a:t>
            </a:fld>
            <a:endParaRPr lang="en-GB"/>
          </a:p>
        </p:txBody>
      </p:sp>
      <p:sp>
        <p:nvSpPr>
          <p:cNvPr id="6" name="Footer Placeholder 5">
            <a:extLst>
              <a:ext uri="{FF2B5EF4-FFF2-40B4-BE49-F238E27FC236}">
                <a16:creationId xmlns:a16="http://schemas.microsoft.com/office/drawing/2014/main" id="{2C926BFE-B8B5-F5DC-4CF1-62FC5D4869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AE98A9-A616-4946-7D24-7DCF24808E3C}"/>
              </a:ext>
            </a:extLst>
          </p:cNvPr>
          <p:cNvSpPr>
            <a:spLocks noGrp="1"/>
          </p:cNvSpPr>
          <p:nvPr>
            <p:ph type="sldNum" sz="quarter" idx="12"/>
          </p:nvPr>
        </p:nvSpPr>
        <p:spPr/>
        <p:txBody>
          <a:bodyPr/>
          <a:lstStyle/>
          <a:p>
            <a:fld id="{B6F33594-8C2E-E042-BACD-DA23345EBAD7}" type="slidenum">
              <a:rPr lang="en-GB" smtClean="0"/>
              <a:t>‹#›</a:t>
            </a:fld>
            <a:endParaRPr lang="en-GB"/>
          </a:p>
        </p:txBody>
      </p:sp>
    </p:spTree>
    <p:extLst>
      <p:ext uri="{BB962C8B-B14F-4D97-AF65-F5344CB8AC3E}">
        <p14:creationId xmlns:p14="http://schemas.microsoft.com/office/powerpoint/2010/main" val="2598923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08404-5C32-7A4C-C96D-3B3EE568348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5E35E833-9139-CC86-9426-C62699C194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601DCB8-4D57-312D-DE7B-0FC55F3CD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57C27B4-C4BE-9919-4A14-4D7BA8C9EBFC}"/>
              </a:ext>
            </a:extLst>
          </p:cNvPr>
          <p:cNvSpPr>
            <a:spLocks noGrp="1"/>
          </p:cNvSpPr>
          <p:nvPr>
            <p:ph type="dt" sz="half" idx="10"/>
          </p:nvPr>
        </p:nvSpPr>
        <p:spPr/>
        <p:txBody>
          <a:bodyPr/>
          <a:lstStyle/>
          <a:p>
            <a:fld id="{13C7BAD6-27EA-9648-B313-561417E07065}" type="datetimeFigureOut">
              <a:rPr lang="en-GB" smtClean="0"/>
              <a:t>06/06/2023</a:t>
            </a:fld>
            <a:endParaRPr lang="en-GB"/>
          </a:p>
        </p:txBody>
      </p:sp>
      <p:sp>
        <p:nvSpPr>
          <p:cNvPr id="6" name="Footer Placeholder 5">
            <a:extLst>
              <a:ext uri="{FF2B5EF4-FFF2-40B4-BE49-F238E27FC236}">
                <a16:creationId xmlns:a16="http://schemas.microsoft.com/office/drawing/2014/main" id="{2AC16E00-DF7D-093C-536A-488C288B3C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2FD19D-F4F3-2B34-192B-C5E739EC4F7A}"/>
              </a:ext>
            </a:extLst>
          </p:cNvPr>
          <p:cNvSpPr>
            <a:spLocks noGrp="1"/>
          </p:cNvSpPr>
          <p:nvPr>
            <p:ph type="sldNum" sz="quarter" idx="12"/>
          </p:nvPr>
        </p:nvSpPr>
        <p:spPr/>
        <p:txBody>
          <a:bodyPr/>
          <a:lstStyle/>
          <a:p>
            <a:fld id="{B6F33594-8C2E-E042-BACD-DA23345EBAD7}" type="slidenum">
              <a:rPr lang="en-GB" smtClean="0"/>
              <a:t>‹#›</a:t>
            </a:fld>
            <a:endParaRPr lang="en-GB"/>
          </a:p>
        </p:txBody>
      </p:sp>
    </p:spTree>
    <p:extLst>
      <p:ext uri="{BB962C8B-B14F-4D97-AF65-F5344CB8AC3E}">
        <p14:creationId xmlns:p14="http://schemas.microsoft.com/office/powerpoint/2010/main" val="230226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6EC7C0-5281-780E-D92A-CEBE1C8117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ABE1496-A21B-7711-28E2-28416AF36E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3F00EF5-4E12-280E-6AEB-A3DDE1C4D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7BAD6-27EA-9648-B313-561417E07065}" type="datetimeFigureOut">
              <a:rPr lang="en-GB" smtClean="0"/>
              <a:t>06/06/2023</a:t>
            </a:fld>
            <a:endParaRPr lang="en-GB"/>
          </a:p>
        </p:txBody>
      </p:sp>
      <p:sp>
        <p:nvSpPr>
          <p:cNvPr id="5" name="Footer Placeholder 4">
            <a:extLst>
              <a:ext uri="{FF2B5EF4-FFF2-40B4-BE49-F238E27FC236}">
                <a16:creationId xmlns:a16="http://schemas.microsoft.com/office/drawing/2014/main" id="{A6196B44-B820-F261-9387-873176ABC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783E62-6659-0952-46AC-AD2E2724A4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33594-8C2E-E042-BACD-DA23345EBAD7}" type="slidenum">
              <a:rPr lang="en-GB" smtClean="0"/>
              <a:t>‹#›</a:t>
            </a:fld>
            <a:endParaRPr lang="en-GB"/>
          </a:p>
        </p:txBody>
      </p:sp>
    </p:spTree>
    <p:extLst>
      <p:ext uri="{BB962C8B-B14F-4D97-AF65-F5344CB8AC3E}">
        <p14:creationId xmlns:p14="http://schemas.microsoft.com/office/powerpoint/2010/main" val="3321724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C392-FEA5-A77F-88FB-641C996E6DAE}"/>
              </a:ext>
            </a:extLst>
          </p:cNvPr>
          <p:cNvSpPr>
            <a:spLocks noGrp="1"/>
          </p:cNvSpPr>
          <p:nvPr>
            <p:ph type="ctrTitle"/>
          </p:nvPr>
        </p:nvSpPr>
        <p:spPr/>
        <p:txBody>
          <a:bodyPr>
            <a:normAutofit/>
          </a:bodyPr>
          <a:lstStyle/>
          <a:p>
            <a:r>
              <a:rPr lang="en-GB" sz="5400" dirty="0"/>
              <a:t>Introduction to Data Science Using Python</a:t>
            </a:r>
          </a:p>
        </p:txBody>
      </p:sp>
      <p:sp>
        <p:nvSpPr>
          <p:cNvPr id="3" name="Subtitle 2">
            <a:extLst>
              <a:ext uri="{FF2B5EF4-FFF2-40B4-BE49-F238E27FC236}">
                <a16:creationId xmlns:a16="http://schemas.microsoft.com/office/drawing/2014/main" id="{B08778A8-0A07-A9AC-C98E-F7EC8807E5A5}"/>
              </a:ext>
            </a:extLst>
          </p:cNvPr>
          <p:cNvSpPr>
            <a:spLocks noGrp="1"/>
          </p:cNvSpPr>
          <p:nvPr>
            <p:ph type="subTitle" idx="1"/>
          </p:nvPr>
        </p:nvSpPr>
        <p:spPr/>
        <p:txBody>
          <a:bodyPr/>
          <a:lstStyle/>
          <a:p>
            <a:r>
              <a:rPr lang="en-GB" dirty="0"/>
              <a:t>Siddhartha Neupane</a:t>
            </a:r>
          </a:p>
        </p:txBody>
      </p:sp>
    </p:spTree>
    <p:extLst>
      <p:ext uri="{BB962C8B-B14F-4D97-AF65-F5344CB8AC3E}">
        <p14:creationId xmlns:p14="http://schemas.microsoft.com/office/powerpoint/2010/main" val="307161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5E4415-CCE5-8E7D-DB34-1B9C8135A15F}"/>
              </a:ext>
            </a:extLst>
          </p:cNvPr>
          <p:cNvSpPr txBox="1"/>
          <p:nvPr/>
        </p:nvSpPr>
        <p:spPr>
          <a:xfrm>
            <a:off x="110836" y="2136337"/>
            <a:ext cx="5417127" cy="2585323"/>
          </a:xfrm>
          <a:prstGeom prst="rect">
            <a:avLst/>
          </a:prstGeom>
          <a:noFill/>
        </p:spPr>
        <p:txBody>
          <a:bodyPr wrap="square">
            <a:spAutoFit/>
          </a:bodyPr>
          <a:lstStyle/>
          <a:p>
            <a:pPr algn="l"/>
            <a:r>
              <a:rPr lang="en-GB" b="1" i="0" dirty="0">
                <a:solidFill>
                  <a:srgbClr val="414141"/>
                </a:solidFill>
                <a:effectLst/>
                <a:latin typeface="Roboto" panose="02000000000000000000" pitchFamily="2" charset="0"/>
              </a:rPr>
              <a:t>Some Data Science Applications </a:t>
            </a:r>
            <a:endParaRPr lang="en-GB" b="0" i="0" dirty="0">
              <a:solidFill>
                <a:srgbClr val="414141"/>
              </a:solidFill>
              <a:effectLst/>
              <a:latin typeface="Roboto" panose="02000000000000000000" pitchFamily="2" charset="0"/>
            </a:endParaRPr>
          </a:p>
          <a:p>
            <a:pPr algn="l"/>
            <a:r>
              <a:rPr lang="en-GB" b="0" i="0" dirty="0">
                <a:solidFill>
                  <a:srgbClr val="414141"/>
                </a:solidFill>
                <a:effectLst/>
                <a:latin typeface="Roboto" panose="02000000000000000000" pitchFamily="2" charset="0"/>
              </a:rPr>
              <a:t>• “Data is the new oil” — Clive </a:t>
            </a:r>
            <a:r>
              <a:rPr lang="en-GB" b="0" i="0" dirty="0" err="1">
                <a:solidFill>
                  <a:srgbClr val="414141"/>
                </a:solidFill>
                <a:effectLst/>
                <a:latin typeface="Roboto" panose="02000000000000000000" pitchFamily="2" charset="0"/>
              </a:rPr>
              <a:t>Humby</a:t>
            </a:r>
            <a:r>
              <a:rPr lang="en-GB" b="0" i="0" dirty="0">
                <a:solidFill>
                  <a:srgbClr val="414141"/>
                </a:solidFill>
                <a:effectLst/>
                <a:latin typeface="Roboto" panose="02000000000000000000" pitchFamily="2" charset="0"/>
              </a:rPr>
              <a:t> (2006)</a:t>
            </a:r>
          </a:p>
          <a:p>
            <a:pPr algn="l"/>
            <a:r>
              <a:rPr lang="en-GB" b="0" i="0" dirty="0">
                <a:solidFill>
                  <a:srgbClr val="414141"/>
                </a:solidFill>
                <a:effectLst/>
                <a:latin typeface="Roboto" panose="02000000000000000000" pitchFamily="2" charset="0"/>
              </a:rPr>
              <a:t>• Customer profiling (loyalty cards, fraud detection) </a:t>
            </a:r>
          </a:p>
          <a:p>
            <a:pPr algn="l"/>
            <a:r>
              <a:rPr lang="en-GB" b="0" i="0" dirty="0">
                <a:solidFill>
                  <a:srgbClr val="414141"/>
                </a:solidFill>
                <a:effectLst/>
                <a:latin typeface="Roboto" panose="02000000000000000000" pitchFamily="2" charset="0"/>
              </a:rPr>
              <a:t>• Recommender systems (Netflix, Amazon) </a:t>
            </a:r>
          </a:p>
          <a:p>
            <a:pPr algn="l"/>
            <a:r>
              <a:rPr lang="en-GB" b="0" i="0" dirty="0">
                <a:solidFill>
                  <a:srgbClr val="414141"/>
                </a:solidFill>
                <a:effectLst/>
                <a:latin typeface="Roboto" panose="02000000000000000000" pitchFamily="2" charset="0"/>
              </a:rPr>
              <a:t>• Internet search engines (Google) </a:t>
            </a:r>
          </a:p>
          <a:p>
            <a:pPr algn="l"/>
            <a:r>
              <a:rPr lang="en-GB" b="0" i="0" dirty="0">
                <a:solidFill>
                  <a:srgbClr val="414141"/>
                </a:solidFill>
                <a:effectLst/>
                <a:latin typeface="Roboto" panose="02000000000000000000" pitchFamily="2" charset="0"/>
              </a:rPr>
              <a:t>• Targeted advertising (Facebook) </a:t>
            </a:r>
          </a:p>
          <a:p>
            <a:pPr algn="l"/>
            <a:r>
              <a:rPr lang="en-GB" b="0" i="0" dirty="0">
                <a:solidFill>
                  <a:srgbClr val="414141"/>
                </a:solidFill>
                <a:effectLst/>
                <a:latin typeface="Roboto" panose="02000000000000000000" pitchFamily="2" charset="0"/>
              </a:rPr>
              <a:t>• Credit scoring </a:t>
            </a:r>
          </a:p>
          <a:p>
            <a:pPr algn="l"/>
            <a:r>
              <a:rPr lang="en-GB" b="0" i="0" dirty="0">
                <a:solidFill>
                  <a:srgbClr val="414141"/>
                </a:solidFill>
                <a:effectLst/>
                <a:latin typeface="Roboto" panose="02000000000000000000" pitchFamily="2" charset="0"/>
              </a:rPr>
              <a:t>• Healthcare (medical image analysis, genomics) </a:t>
            </a:r>
          </a:p>
          <a:p>
            <a:pPr algn="l"/>
            <a:r>
              <a:rPr lang="en-GB" b="0" i="0" dirty="0">
                <a:solidFill>
                  <a:srgbClr val="414141"/>
                </a:solidFill>
                <a:effectLst/>
                <a:latin typeface="Roboto" panose="02000000000000000000" pitchFamily="2" charset="0"/>
              </a:rPr>
              <a:t>• Sport (Moneyball – book 2003, film 2011)</a:t>
            </a:r>
          </a:p>
        </p:txBody>
      </p:sp>
      <p:pic>
        <p:nvPicPr>
          <p:cNvPr id="6146" name="Picture 2">
            <a:extLst>
              <a:ext uri="{FF2B5EF4-FFF2-40B4-BE49-F238E27FC236}">
                <a16:creationId xmlns:a16="http://schemas.microsoft.com/office/drawing/2014/main" id="{61FD75B4-1D36-C22E-63AA-E8322AB2C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3118" y="519545"/>
            <a:ext cx="5826991" cy="581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42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0B38-A5EC-8D12-5949-4952066B2FDC}"/>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7F9F4EFC-0EC2-2BB9-F0EF-739330B7FC09}"/>
              </a:ext>
            </a:extLst>
          </p:cNvPr>
          <p:cNvSpPr>
            <a:spLocks noGrp="1"/>
          </p:cNvSpPr>
          <p:nvPr>
            <p:ph idx="1"/>
          </p:nvPr>
        </p:nvSpPr>
        <p:spPr>
          <a:xfrm>
            <a:off x="838200" y="1825625"/>
            <a:ext cx="10515600" cy="3328266"/>
          </a:xfrm>
        </p:spPr>
        <p:txBody>
          <a:bodyPr/>
          <a:lstStyle/>
          <a:p>
            <a:r>
              <a:rPr lang="en-GB" dirty="0"/>
              <a:t>What is Data?</a:t>
            </a:r>
          </a:p>
          <a:p>
            <a:r>
              <a:rPr lang="en-GB" dirty="0"/>
              <a:t>Types of Data</a:t>
            </a:r>
          </a:p>
          <a:p>
            <a:r>
              <a:rPr lang="en-GB" dirty="0"/>
              <a:t>Structured vs Unstructured Data</a:t>
            </a:r>
          </a:p>
          <a:p>
            <a:r>
              <a:rPr lang="en-GB" dirty="0"/>
              <a:t>Paradigms of Data Science</a:t>
            </a:r>
          </a:p>
          <a:p>
            <a:r>
              <a:rPr lang="en-GB" dirty="0"/>
              <a:t>Paradigms of Data Analysis</a:t>
            </a:r>
          </a:p>
          <a:p>
            <a:r>
              <a:rPr lang="en-GB" dirty="0"/>
              <a:t>Some Application of Data Science</a:t>
            </a:r>
          </a:p>
        </p:txBody>
      </p:sp>
    </p:spTree>
    <p:extLst>
      <p:ext uri="{BB962C8B-B14F-4D97-AF65-F5344CB8AC3E}">
        <p14:creationId xmlns:p14="http://schemas.microsoft.com/office/powerpoint/2010/main" val="3089533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542E-75C1-2FF8-3106-FB34600831E2}"/>
              </a:ext>
            </a:extLst>
          </p:cNvPr>
          <p:cNvSpPr>
            <a:spLocks noGrp="1"/>
          </p:cNvSpPr>
          <p:nvPr>
            <p:ph type="title"/>
          </p:nvPr>
        </p:nvSpPr>
        <p:spPr/>
        <p:txBody>
          <a:bodyPr/>
          <a:lstStyle/>
          <a:p>
            <a:r>
              <a:rPr lang="en-GB" dirty="0"/>
              <a:t>Course outline</a:t>
            </a:r>
          </a:p>
        </p:txBody>
      </p:sp>
      <p:sp>
        <p:nvSpPr>
          <p:cNvPr id="3" name="Content Placeholder 2">
            <a:extLst>
              <a:ext uri="{FF2B5EF4-FFF2-40B4-BE49-F238E27FC236}">
                <a16:creationId xmlns:a16="http://schemas.microsoft.com/office/drawing/2014/main" id="{D820251F-74E7-D805-36DC-8FE04DCC29DA}"/>
              </a:ext>
            </a:extLst>
          </p:cNvPr>
          <p:cNvSpPr>
            <a:spLocks noGrp="1"/>
          </p:cNvSpPr>
          <p:nvPr>
            <p:ph idx="1"/>
          </p:nvPr>
        </p:nvSpPr>
        <p:spPr/>
        <p:txBody>
          <a:bodyPr>
            <a:normAutofit fontScale="62500" lnSpcReduction="20000"/>
          </a:bodyPr>
          <a:lstStyle/>
          <a:p>
            <a:pPr marL="0" indent="0">
              <a:buNone/>
            </a:pPr>
            <a:r>
              <a:rPr lang="en-GB" dirty="0">
                <a:solidFill>
                  <a:srgbClr val="000000"/>
                </a:solidFill>
                <a:effectLst/>
                <a:latin typeface="Helvetica" pitchFamily="2" charset="0"/>
              </a:rPr>
              <a:t>Lecture on Data and Types of data</a:t>
            </a:r>
            <a:br>
              <a:rPr lang="en-GB" dirty="0">
                <a:solidFill>
                  <a:srgbClr val="000000"/>
                </a:solidFill>
                <a:effectLst/>
                <a:latin typeface="Helvetica" pitchFamily="2" charset="0"/>
              </a:rPr>
            </a:br>
            <a:r>
              <a:rPr lang="en-GB" dirty="0">
                <a:solidFill>
                  <a:srgbClr val="000000"/>
                </a:solidFill>
                <a:effectLst/>
                <a:latin typeface="Helvetica" pitchFamily="2" charset="0"/>
              </a:rPr>
              <a:t>Lecture on  Data Science and Data Science Lifecycle</a:t>
            </a:r>
            <a:br>
              <a:rPr lang="en-GB" dirty="0">
                <a:solidFill>
                  <a:srgbClr val="000000"/>
                </a:solidFill>
                <a:effectLst/>
                <a:latin typeface="Helvetica" pitchFamily="2" charset="0"/>
              </a:rPr>
            </a:br>
            <a:br>
              <a:rPr lang="en-GB" dirty="0">
                <a:solidFill>
                  <a:srgbClr val="000000"/>
                </a:solidFill>
                <a:effectLst/>
                <a:latin typeface="Helvetica" pitchFamily="2" charset="0"/>
              </a:rPr>
            </a:br>
            <a:r>
              <a:rPr lang="en-GB" dirty="0">
                <a:solidFill>
                  <a:srgbClr val="000000"/>
                </a:solidFill>
                <a:effectLst/>
                <a:latin typeface="Helvetica" pitchFamily="2" charset="0"/>
              </a:rPr>
              <a:t>Practical Based</a:t>
            </a:r>
            <a:br>
              <a:rPr lang="en-GB" dirty="0">
                <a:solidFill>
                  <a:srgbClr val="000000"/>
                </a:solidFill>
                <a:effectLst/>
                <a:latin typeface="Helvetica" pitchFamily="2" charset="0"/>
              </a:rPr>
            </a:br>
            <a:r>
              <a:rPr lang="en-GB" dirty="0">
                <a:solidFill>
                  <a:srgbClr val="000000"/>
                </a:solidFill>
                <a:effectLst/>
                <a:latin typeface="Helvetica" pitchFamily="2" charset="0"/>
              </a:rPr>
              <a:t>Introduction to python and installation of Anaconda (</a:t>
            </a:r>
            <a:r>
              <a:rPr lang="en-GB" dirty="0" err="1">
                <a:solidFill>
                  <a:srgbClr val="000000"/>
                </a:solidFill>
                <a:effectLst/>
                <a:latin typeface="Helvetica" pitchFamily="2" charset="0"/>
              </a:rPr>
              <a:t>Jypyter</a:t>
            </a:r>
            <a:r>
              <a:rPr lang="en-GB" dirty="0">
                <a:solidFill>
                  <a:srgbClr val="000000"/>
                </a:solidFill>
                <a:effectLst/>
                <a:latin typeface="Helvetica" pitchFamily="2" charset="0"/>
              </a:rPr>
              <a:t> notebook)</a:t>
            </a:r>
            <a:br>
              <a:rPr lang="en-GB" dirty="0">
                <a:solidFill>
                  <a:srgbClr val="000000"/>
                </a:solidFill>
                <a:effectLst/>
                <a:latin typeface="Helvetica" pitchFamily="2" charset="0"/>
              </a:rPr>
            </a:br>
            <a:r>
              <a:rPr lang="en-GB" dirty="0">
                <a:solidFill>
                  <a:srgbClr val="000000"/>
                </a:solidFill>
                <a:effectLst/>
                <a:latin typeface="Helvetica" pitchFamily="2" charset="0"/>
              </a:rPr>
              <a:t>Introduction to </a:t>
            </a:r>
            <a:r>
              <a:rPr lang="en-GB" dirty="0" err="1">
                <a:solidFill>
                  <a:srgbClr val="000000"/>
                </a:solidFill>
                <a:effectLst/>
                <a:latin typeface="Helvetica" pitchFamily="2" charset="0"/>
              </a:rPr>
              <a:t>Numpys</a:t>
            </a:r>
            <a:r>
              <a:rPr lang="en-GB" dirty="0">
                <a:solidFill>
                  <a:srgbClr val="000000"/>
                </a:solidFill>
                <a:effectLst/>
                <a:latin typeface="Helvetica" pitchFamily="2" charset="0"/>
              </a:rPr>
              <a:t>, Pandas, </a:t>
            </a:r>
            <a:r>
              <a:rPr lang="en-GB" dirty="0" err="1">
                <a:solidFill>
                  <a:srgbClr val="000000"/>
                </a:solidFill>
                <a:effectLst/>
                <a:latin typeface="Helvetica" pitchFamily="2" charset="0"/>
              </a:rPr>
              <a:t>MatPlotLib</a:t>
            </a:r>
            <a:r>
              <a:rPr lang="en-GB" dirty="0">
                <a:solidFill>
                  <a:srgbClr val="000000"/>
                </a:solidFill>
                <a:effectLst/>
                <a:latin typeface="Helvetica" pitchFamily="2" charset="0"/>
              </a:rPr>
              <a:t> and Seaborn</a:t>
            </a:r>
            <a:br>
              <a:rPr lang="en-GB" dirty="0">
                <a:solidFill>
                  <a:srgbClr val="000000"/>
                </a:solidFill>
                <a:effectLst/>
                <a:latin typeface="Helvetica" pitchFamily="2" charset="0"/>
              </a:rPr>
            </a:br>
            <a:r>
              <a:rPr lang="en-GB" dirty="0">
                <a:solidFill>
                  <a:srgbClr val="000000"/>
                </a:solidFill>
                <a:effectLst/>
                <a:latin typeface="Helvetica" pitchFamily="2" charset="0"/>
              </a:rPr>
              <a:t>Indexing , arrays and vectors , list in Python</a:t>
            </a:r>
            <a:br>
              <a:rPr lang="en-GB" dirty="0">
                <a:solidFill>
                  <a:srgbClr val="000000"/>
                </a:solidFill>
                <a:effectLst/>
                <a:latin typeface="Helvetica" pitchFamily="2" charset="0"/>
              </a:rPr>
            </a:br>
            <a:r>
              <a:rPr lang="en-GB" dirty="0">
                <a:solidFill>
                  <a:srgbClr val="000000"/>
                </a:solidFill>
                <a:effectLst/>
                <a:latin typeface="Helvetica" pitchFamily="2" charset="0"/>
              </a:rPr>
              <a:t>Creating </a:t>
            </a:r>
            <a:r>
              <a:rPr lang="en-GB" dirty="0" err="1">
                <a:solidFill>
                  <a:srgbClr val="000000"/>
                </a:solidFill>
                <a:effectLst/>
                <a:latin typeface="Helvetica" pitchFamily="2" charset="0"/>
              </a:rPr>
              <a:t>DataFrame</a:t>
            </a:r>
            <a:r>
              <a:rPr lang="en-GB" dirty="0">
                <a:solidFill>
                  <a:srgbClr val="000000"/>
                </a:solidFill>
                <a:effectLst/>
                <a:latin typeface="Helvetica" pitchFamily="2" charset="0"/>
              </a:rPr>
              <a:t> using python pandas</a:t>
            </a:r>
            <a:br>
              <a:rPr lang="en-GB" dirty="0">
                <a:solidFill>
                  <a:srgbClr val="000000"/>
                </a:solidFill>
                <a:effectLst/>
                <a:latin typeface="Helvetica" pitchFamily="2" charset="0"/>
              </a:rPr>
            </a:br>
            <a:r>
              <a:rPr lang="en-GB" dirty="0">
                <a:solidFill>
                  <a:srgbClr val="000000"/>
                </a:solidFill>
                <a:effectLst/>
                <a:latin typeface="Helvetica" pitchFamily="2" charset="0"/>
              </a:rPr>
              <a:t>Importing Data from CSV</a:t>
            </a:r>
            <a:br>
              <a:rPr lang="en-GB" dirty="0">
                <a:solidFill>
                  <a:srgbClr val="000000"/>
                </a:solidFill>
                <a:effectLst/>
                <a:latin typeface="Helvetica" pitchFamily="2" charset="0"/>
              </a:rPr>
            </a:br>
            <a:r>
              <a:rPr lang="en-GB" dirty="0">
                <a:solidFill>
                  <a:srgbClr val="000000"/>
                </a:solidFill>
                <a:effectLst/>
                <a:latin typeface="Helvetica" pitchFamily="2" charset="0"/>
              </a:rPr>
              <a:t>Slicing Data (Rows and Columns) using Python</a:t>
            </a:r>
            <a:br>
              <a:rPr lang="en-GB" dirty="0">
                <a:solidFill>
                  <a:srgbClr val="000000"/>
                </a:solidFill>
                <a:effectLst/>
                <a:latin typeface="Helvetica" pitchFamily="2" charset="0"/>
              </a:rPr>
            </a:br>
            <a:r>
              <a:rPr lang="en-GB" dirty="0">
                <a:solidFill>
                  <a:srgbClr val="000000"/>
                </a:solidFill>
                <a:effectLst/>
                <a:latin typeface="Helvetica" pitchFamily="2" charset="0"/>
              </a:rPr>
              <a:t>Summarising, Aggregating, and Grouping data in Python Pandas</a:t>
            </a:r>
            <a:br>
              <a:rPr lang="en-GB" dirty="0">
                <a:solidFill>
                  <a:srgbClr val="000000"/>
                </a:solidFill>
                <a:effectLst/>
                <a:latin typeface="Helvetica" pitchFamily="2" charset="0"/>
              </a:rPr>
            </a:br>
            <a:r>
              <a:rPr lang="en-GB" dirty="0">
                <a:solidFill>
                  <a:srgbClr val="000000"/>
                </a:solidFill>
                <a:effectLst/>
                <a:latin typeface="Helvetica" pitchFamily="2" charset="0"/>
              </a:rPr>
              <a:t>Joining Multiple Datasets using python pandas</a:t>
            </a:r>
            <a:br>
              <a:rPr lang="en-GB" dirty="0">
                <a:solidFill>
                  <a:srgbClr val="000000"/>
                </a:solidFill>
                <a:effectLst/>
                <a:latin typeface="Helvetica" pitchFamily="2" charset="0"/>
              </a:rPr>
            </a:br>
            <a:r>
              <a:rPr lang="en-GB" dirty="0">
                <a:solidFill>
                  <a:srgbClr val="000000"/>
                </a:solidFill>
                <a:effectLst/>
                <a:latin typeface="Helvetica" pitchFamily="2" charset="0"/>
              </a:rPr>
              <a:t>Data Scraping and Cleaning</a:t>
            </a:r>
            <a:br>
              <a:rPr lang="en-GB" dirty="0">
                <a:solidFill>
                  <a:srgbClr val="000000"/>
                </a:solidFill>
                <a:effectLst/>
                <a:latin typeface="Helvetica" pitchFamily="2" charset="0"/>
              </a:rPr>
            </a:br>
            <a:r>
              <a:rPr lang="en-GB" dirty="0">
                <a:solidFill>
                  <a:srgbClr val="000000"/>
                </a:solidFill>
                <a:effectLst/>
                <a:latin typeface="Helvetica" pitchFamily="2" charset="0"/>
              </a:rPr>
              <a:t>Exploratory Data analysis using Python Pandas</a:t>
            </a:r>
            <a:br>
              <a:rPr lang="en-GB" dirty="0">
                <a:solidFill>
                  <a:srgbClr val="000000"/>
                </a:solidFill>
                <a:effectLst/>
                <a:latin typeface="Helvetica" pitchFamily="2" charset="0"/>
              </a:rPr>
            </a:br>
            <a:r>
              <a:rPr lang="en-GB" dirty="0">
                <a:solidFill>
                  <a:srgbClr val="000000"/>
                </a:solidFill>
                <a:effectLst/>
                <a:latin typeface="Helvetica" pitchFamily="2" charset="0"/>
              </a:rPr>
              <a:t>Data Visualisation using Matplotlib</a:t>
            </a:r>
            <a:br>
              <a:rPr lang="en-GB" dirty="0">
                <a:solidFill>
                  <a:srgbClr val="000000"/>
                </a:solidFill>
                <a:effectLst/>
                <a:latin typeface="Helvetica" pitchFamily="2" charset="0"/>
              </a:rPr>
            </a:br>
            <a:r>
              <a:rPr lang="en-GB" dirty="0">
                <a:solidFill>
                  <a:srgbClr val="000000"/>
                </a:solidFill>
                <a:effectLst/>
                <a:latin typeface="Helvetica" pitchFamily="2" charset="0"/>
              </a:rPr>
              <a:t>Linear Regression in python</a:t>
            </a:r>
            <a:br>
              <a:rPr lang="en-GB" dirty="0">
                <a:solidFill>
                  <a:srgbClr val="000000"/>
                </a:solidFill>
                <a:effectLst/>
                <a:latin typeface="Helvetica" pitchFamily="2" charset="0"/>
              </a:rPr>
            </a:br>
            <a:br>
              <a:rPr lang="en-GB" dirty="0">
                <a:solidFill>
                  <a:srgbClr val="000000"/>
                </a:solidFill>
                <a:effectLst/>
                <a:latin typeface="Helvetica" pitchFamily="2" charset="0"/>
              </a:rPr>
            </a:br>
            <a:br>
              <a:rPr lang="en-GB" dirty="0">
                <a:solidFill>
                  <a:srgbClr val="000000"/>
                </a:solidFill>
                <a:effectLst/>
                <a:latin typeface="Helvetica" pitchFamily="2" charset="0"/>
              </a:rPr>
            </a:br>
            <a:r>
              <a:rPr lang="en-GB" dirty="0">
                <a:solidFill>
                  <a:srgbClr val="000000"/>
                </a:solidFill>
                <a:effectLst/>
                <a:latin typeface="Helvetica" pitchFamily="2" charset="0"/>
              </a:rPr>
              <a:t>Project Work : Project Exploratory Data Analysis using data from Kaggle(open topic)</a:t>
            </a:r>
            <a:br>
              <a:rPr lang="en-GB" dirty="0">
                <a:solidFill>
                  <a:srgbClr val="000000"/>
                </a:solidFill>
                <a:effectLst/>
                <a:latin typeface="Helvetica" pitchFamily="2" charset="0"/>
              </a:rPr>
            </a:br>
            <a:br>
              <a:rPr lang="en-GB" dirty="0">
                <a:solidFill>
                  <a:srgbClr val="000000"/>
                </a:solidFill>
                <a:effectLst/>
                <a:latin typeface="Helvetica" pitchFamily="2" charset="0"/>
              </a:rPr>
            </a:br>
            <a:br>
              <a:rPr lang="en-GB" dirty="0">
                <a:solidFill>
                  <a:srgbClr val="000000"/>
                </a:solidFill>
                <a:effectLst/>
                <a:latin typeface="Helvetica" pitchFamily="2" charset="0"/>
              </a:rPr>
            </a:br>
            <a:r>
              <a:rPr lang="en-GB" dirty="0">
                <a:solidFill>
                  <a:srgbClr val="000000"/>
                </a:solidFill>
                <a:effectLst/>
                <a:latin typeface="Helvetica" pitchFamily="2" charset="0"/>
              </a:rPr>
              <a:t>(Datasets that will be used : IRIS, </a:t>
            </a:r>
            <a:r>
              <a:rPr lang="en-GB" dirty="0" err="1">
                <a:solidFill>
                  <a:srgbClr val="000000"/>
                </a:solidFill>
                <a:effectLst/>
                <a:latin typeface="Helvetica" pitchFamily="2" charset="0"/>
              </a:rPr>
              <a:t>GapMinder</a:t>
            </a:r>
            <a:r>
              <a:rPr lang="en-GB" dirty="0">
                <a:solidFill>
                  <a:srgbClr val="000000"/>
                </a:solidFill>
                <a:effectLst/>
                <a:latin typeface="Helvetica" pitchFamily="2" charset="0"/>
              </a:rPr>
              <a:t>, MPG, Titanic, Forbes Richest person)</a:t>
            </a:r>
          </a:p>
          <a:p>
            <a:endParaRPr lang="en-GB" dirty="0"/>
          </a:p>
        </p:txBody>
      </p:sp>
    </p:spTree>
    <p:extLst>
      <p:ext uri="{BB962C8B-B14F-4D97-AF65-F5344CB8AC3E}">
        <p14:creationId xmlns:p14="http://schemas.microsoft.com/office/powerpoint/2010/main" val="203994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05556D20-B258-6BFD-7D4F-840AF2992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29938"/>
            <a:ext cx="5350164" cy="32100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E9668F9-694B-A0A6-7BFE-4A4E9B2D17A7}"/>
              </a:ext>
            </a:extLst>
          </p:cNvPr>
          <p:cNvSpPr txBox="1"/>
          <p:nvPr/>
        </p:nvSpPr>
        <p:spPr>
          <a:xfrm>
            <a:off x="235527" y="1929938"/>
            <a:ext cx="5666509" cy="31393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P" altLang="en-NP" sz="5400" b="1" i="0" u="none" strike="noStrike" cap="none" normalizeH="0" baseline="0" dirty="0">
                <a:ln>
                  <a:noFill/>
                </a:ln>
                <a:solidFill>
                  <a:srgbClr val="414141"/>
                </a:solidFill>
                <a:effectLst/>
                <a:latin typeface="Roboto" panose="02000000000000000000" pitchFamily="2" charset="0"/>
              </a:rPr>
              <a:t>What is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NP" altLang="en-NP" sz="1800" b="0" i="0" u="none" strike="noStrike" cap="none" normalizeH="0" baseline="0" dirty="0">
              <a:ln>
                <a:noFill/>
              </a:ln>
              <a:solidFill>
                <a:srgbClr val="41414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NP" altLang="en-NP" dirty="0">
              <a:solidFill>
                <a:srgbClr val="414141"/>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P" altLang="en-NP" sz="1800" b="0" i="0" u="none" strike="noStrike" cap="none" normalizeH="0" baseline="0" dirty="0">
                <a:ln>
                  <a:noFill/>
                </a:ln>
                <a:solidFill>
                  <a:srgbClr val="414141"/>
                </a:solidFill>
                <a:effectLst/>
                <a:latin typeface="Roboto" panose="02000000000000000000" pitchFamily="2" charset="0"/>
              </a:rPr>
              <a:t>Simply stating , Data are facts , statistics and every other information  that are collected in a single place for sole purpose of referencing and analysing.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NP" altLang="en-NP" sz="1800" b="0" i="0" u="none" strike="noStrike" cap="none" normalizeH="0" baseline="0" dirty="0">
                <a:ln>
                  <a:noFill/>
                </a:ln>
                <a:solidFill>
                  <a:srgbClr val="414141"/>
                </a:solidFill>
                <a:effectLst/>
                <a:latin typeface="Roboto" panose="02000000000000000000" pitchFamily="2" charset="0"/>
              </a:rPr>
              <a:t>In other words, Data is a set of variables which can be quantitative or qualitative.</a:t>
            </a:r>
            <a:endParaRPr kumimoji="0" lang="en-NP" altLang="en-NP" sz="1800" b="0" i="0" u="none" strike="noStrike" cap="none" normalizeH="0" baseline="0" dirty="0">
              <a:ln>
                <a:noFill/>
              </a:ln>
              <a:solidFill>
                <a:schemeClr val="tx1"/>
              </a:solidFill>
              <a:effectLst/>
              <a:latin typeface="Arial" panose="020B0604020202020204" pitchFamily="34" charset="0"/>
            </a:endParaRPr>
          </a:p>
          <a:p>
            <a:endParaRPr lang="en-GB" dirty="0"/>
          </a:p>
        </p:txBody>
      </p:sp>
    </p:spTree>
    <p:extLst>
      <p:ext uri="{BB962C8B-B14F-4D97-AF65-F5344CB8AC3E}">
        <p14:creationId xmlns:p14="http://schemas.microsoft.com/office/powerpoint/2010/main" val="355966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4EA849F-A367-238E-019F-C29EBEA491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417" y="588781"/>
            <a:ext cx="7305675" cy="568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78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38677D-9C74-2088-3124-4E5EF643A9A3}"/>
              </a:ext>
            </a:extLst>
          </p:cNvPr>
          <p:cNvSpPr txBox="1"/>
          <p:nvPr/>
        </p:nvSpPr>
        <p:spPr>
          <a:xfrm>
            <a:off x="457200" y="1066800"/>
            <a:ext cx="4488873" cy="4524315"/>
          </a:xfrm>
          <a:prstGeom prst="rect">
            <a:avLst/>
          </a:prstGeom>
          <a:noFill/>
        </p:spPr>
        <p:txBody>
          <a:bodyPr wrap="square" rtlCol="0">
            <a:spAutoFit/>
          </a:bodyPr>
          <a:lstStyle/>
          <a:p>
            <a:pPr algn="l"/>
            <a:r>
              <a:rPr lang="en-GB" b="1" i="0" dirty="0">
                <a:solidFill>
                  <a:srgbClr val="414141"/>
                </a:solidFill>
                <a:effectLst/>
                <a:latin typeface="Roboto" panose="02000000000000000000" pitchFamily="2" charset="0"/>
              </a:rPr>
              <a:t>Quantitative Data :</a:t>
            </a:r>
            <a:r>
              <a:rPr lang="en-GB" b="0" i="0" dirty="0">
                <a:solidFill>
                  <a:srgbClr val="414141"/>
                </a:solidFill>
                <a:effectLst/>
                <a:latin typeface="Roboto" panose="02000000000000000000" pitchFamily="2" charset="0"/>
              </a:rPr>
              <a:t> </a:t>
            </a:r>
          </a:p>
          <a:p>
            <a:pPr algn="l"/>
            <a:endParaRPr lang="en-GB" b="0" i="0" dirty="0">
              <a:solidFill>
                <a:srgbClr val="414141"/>
              </a:solidFill>
              <a:effectLst/>
              <a:latin typeface="Roboto" panose="02000000000000000000" pitchFamily="2" charset="0"/>
            </a:endParaRPr>
          </a:p>
          <a:p>
            <a:pPr algn="l"/>
            <a:r>
              <a:rPr lang="en-GB" b="0" i="0" dirty="0">
                <a:solidFill>
                  <a:srgbClr val="414141"/>
                </a:solidFill>
                <a:effectLst/>
                <a:latin typeface="Roboto" panose="02000000000000000000" pitchFamily="2" charset="0"/>
              </a:rPr>
              <a:t>Quantitative data is statistical and is typically structured in nature – meaning it is more rigid and defined. This data type is measured using numbers and values, making it a more suitable candidate for data analysis. </a:t>
            </a:r>
          </a:p>
          <a:p>
            <a:pPr algn="l"/>
            <a:r>
              <a:rPr lang="en-GB" b="0" i="0" dirty="0">
                <a:solidFill>
                  <a:srgbClr val="414141"/>
                </a:solidFill>
                <a:effectLst/>
                <a:latin typeface="Roboto" panose="02000000000000000000" pitchFamily="2" charset="0"/>
              </a:rPr>
              <a:t>Quantitative data can be generated through: </a:t>
            </a:r>
          </a:p>
          <a:p>
            <a:pPr algn="l">
              <a:buFont typeface="+mj-lt"/>
              <a:buAutoNum type="arabicPeriod"/>
            </a:pPr>
            <a:r>
              <a:rPr lang="en-GB" b="0" i="0" dirty="0">
                <a:solidFill>
                  <a:srgbClr val="414141"/>
                </a:solidFill>
                <a:effectLst/>
                <a:latin typeface="Roboto" panose="02000000000000000000" pitchFamily="2" charset="0"/>
              </a:rPr>
              <a:t>Tests </a:t>
            </a:r>
          </a:p>
          <a:p>
            <a:pPr algn="l">
              <a:buFont typeface="+mj-lt"/>
              <a:buAutoNum type="arabicPeriod"/>
            </a:pPr>
            <a:r>
              <a:rPr lang="en-GB" b="0" i="0" dirty="0">
                <a:solidFill>
                  <a:srgbClr val="414141"/>
                </a:solidFill>
                <a:effectLst/>
                <a:latin typeface="Roboto" panose="02000000000000000000" pitchFamily="2" charset="0"/>
              </a:rPr>
              <a:t>Experiments </a:t>
            </a:r>
          </a:p>
          <a:p>
            <a:pPr algn="l">
              <a:buFont typeface="+mj-lt"/>
              <a:buAutoNum type="arabicPeriod"/>
            </a:pPr>
            <a:r>
              <a:rPr lang="en-GB" b="0" i="0" dirty="0">
                <a:solidFill>
                  <a:srgbClr val="414141"/>
                </a:solidFill>
                <a:effectLst/>
                <a:latin typeface="Roboto" panose="02000000000000000000" pitchFamily="2" charset="0"/>
              </a:rPr>
              <a:t>Surveys </a:t>
            </a:r>
          </a:p>
          <a:p>
            <a:pPr algn="l">
              <a:buFont typeface="+mj-lt"/>
              <a:buAutoNum type="arabicPeriod"/>
            </a:pPr>
            <a:r>
              <a:rPr lang="en-GB" b="0" i="0" dirty="0">
                <a:solidFill>
                  <a:srgbClr val="414141"/>
                </a:solidFill>
                <a:effectLst/>
                <a:latin typeface="Roboto" panose="02000000000000000000" pitchFamily="2" charset="0"/>
              </a:rPr>
              <a:t>Market reports </a:t>
            </a:r>
          </a:p>
          <a:p>
            <a:pPr algn="l">
              <a:buFont typeface="+mj-lt"/>
              <a:buAutoNum type="arabicPeriod"/>
            </a:pPr>
            <a:r>
              <a:rPr lang="en-GB" b="0" i="0" dirty="0">
                <a:solidFill>
                  <a:srgbClr val="414141"/>
                </a:solidFill>
                <a:effectLst/>
                <a:latin typeface="Roboto" panose="02000000000000000000" pitchFamily="2" charset="0"/>
              </a:rPr>
              <a:t>Metrics</a:t>
            </a:r>
          </a:p>
          <a:p>
            <a:endParaRPr lang="en-GB" dirty="0"/>
          </a:p>
        </p:txBody>
      </p:sp>
      <p:sp>
        <p:nvSpPr>
          <p:cNvPr id="5" name="TextBox 4">
            <a:extLst>
              <a:ext uri="{FF2B5EF4-FFF2-40B4-BE49-F238E27FC236}">
                <a16:creationId xmlns:a16="http://schemas.microsoft.com/office/drawing/2014/main" id="{4CB6BAB3-0E5F-68FD-0AB3-7C9CCF2FFA87}"/>
              </a:ext>
            </a:extLst>
          </p:cNvPr>
          <p:cNvSpPr txBox="1"/>
          <p:nvPr/>
        </p:nvSpPr>
        <p:spPr>
          <a:xfrm>
            <a:off x="4946073" y="928300"/>
            <a:ext cx="6788727" cy="4801314"/>
          </a:xfrm>
          <a:prstGeom prst="rect">
            <a:avLst/>
          </a:prstGeom>
          <a:noFill/>
        </p:spPr>
        <p:txBody>
          <a:bodyPr wrap="square" rtlCol="0">
            <a:spAutoFit/>
          </a:bodyPr>
          <a:lstStyle/>
          <a:p>
            <a:pPr algn="l"/>
            <a:r>
              <a:rPr lang="en-GB" b="1" i="0" dirty="0">
                <a:solidFill>
                  <a:srgbClr val="414141"/>
                </a:solidFill>
                <a:effectLst/>
                <a:latin typeface="Roboto" panose="02000000000000000000" pitchFamily="2" charset="0"/>
              </a:rPr>
              <a:t>Qualitative Data :</a:t>
            </a:r>
            <a:endParaRPr lang="en-GB" b="0" i="0" dirty="0">
              <a:solidFill>
                <a:srgbClr val="414141"/>
              </a:solidFill>
              <a:effectLst/>
              <a:latin typeface="Roboto" panose="02000000000000000000" pitchFamily="2" charset="0"/>
            </a:endParaRPr>
          </a:p>
          <a:p>
            <a:pPr algn="l"/>
            <a:r>
              <a:rPr lang="en-GB" b="0" i="0" dirty="0">
                <a:solidFill>
                  <a:srgbClr val="414141"/>
                </a:solidFill>
                <a:effectLst/>
                <a:latin typeface="Roboto" panose="02000000000000000000" pitchFamily="2" charset="0"/>
              </a:rPr>
              <a:t>Qualitative data is non-statistical and is typically unstructured or semi-structured. This data isn’t necessarily measured using hard numbers used to develop graphs and charts. Instead, it is categorized based on properties, attributes, labels, and other identifiers.</a:t>
            </a:r>
          </a:p>
          <a:p>
            <a:pPr algn="l"/>
            <a:r>
              <a:rPr lang="en-GB" b="0" i="0" dirty="0">
                <a:solidFill>
                  <a:srgbClr val="414141"/>
                </a:solidFill>
                <a:effectLst/>
                <a:latin typeface="Roboto" panose="02000000000000000000" pitchFamily="2" charset="0"/>
              </a:rPr>
              <a:t> Qualitative data can be used to ask the question “why.” It is investigative and is often open-ended until further research is conducted. Generating this data from qualitative research is used for theorizations, interpretations, developing hypotheses, and initial understandings.</a:t>
            </a:r>
          </a:p>
          <a:p>
            <a:pPr algn="l"/>
            <a:r>
              <a:rPr lang="en-GB" b="0" i="0" dirty="0">
                <a:solidFill>
                  <a:srgbClr val="414141"/>
                </a:solidFill>
                <a:effectLst/>
                <a:latin typeface="Roboto" panose="02000000000000000000" pitchFamily="2" charset="0"/>
              </a:rPr>
              <a:t>Qualitative data can be generated through: </a:t>
            </a:r>
          </a:p>
          <a:p>
            <a:pPr algn="l">
              <a:buFont typeface="+mj-lt"/>
              <a:buAutoNum type="arabicPeriod"/>
            </a:pPr>
            <a:r>
              <a:rPr lang="en-GB" b="0" i="0" dirty="0">
                <a:solidFill>
                  <a:srgbClr val="414141"/>
                </a:solidFill>
                <a:effectLst/>
                <a:latin typeface="Roboto" panose="02000000000000000000" pitchFamily="2" charset="0"/>
              </a:rPr>
              <a:t>Texts and documents </a:t>
            </a:r>
          </a:p>
          <a:p>
            <a:pPr algn="l">
              <a:buFont typeface="+mj-lt"/>
              <a:buAutoNum type="arabicPeriod"/>
            </a:pPr>
            <a:r>
              <a:rPr lang="en-GB" b="0" i="0" dirty="0">
                <a:solidFill>
                  <a:srgbClr val="414141"/>
                </a:solidFill>
                <a:effectLst/>
                <a:latin typeface="Roboto" panose="02000000000000000000" pitchFamily="2" charset="0"/>
              </a:rPr>
              <a:t>Audio and video recordings </a:t>
            </a:r>
          </a:p>
          <a:p>
            <a:pPr algn="l">
              <a:buFont typeface="+mj-lt"/>
              <a:buAutoNum type="arabicPeriod"/>
            </a:pPr>
            <a:r>
              <a:rPr lang="en-GB" b="0" i="0" dirty="0">
                <a:solidFill>
                  <a:srgbClr val="414141"/>
                </a:solidFill>
                <a:effectLst/>
                <a:latin typeface="Roboto" panose="02000000000000000000" pitchFamily="2" charset="0"/>
              </a:rPr>
              <a:t>Interview transcripts and focus groups </a:t>
            </a:r>
          </a:p>
          <a:p>
            <a:pPr algn="l">
              <a:buFont typeface="+mj-lt"/>
              <a:buAutoNum type="arabicPeriod"/>
            </a:pPr>
            <a:r>
              <a:rPr lang="en-GB" b="0" i="0" dirty="0">
                <a:solidFill>
                  <a:srgbClr val="414141"/>
                </a:solidFill>
                <a:effectLst/>
                <a:latin typeface="Roboto" panose="02000000000000000000" pitchFamily="2" charset="0"/>
              </a:rPr>
              <a:t>Observations and notes</a:t>
            </a:r>
          </a:p>
          <a:p>
            <a:endParaRPr lang="en-GB" dirty="0"/>
          </a:p>
        </p:txBody>
      </p:sp>
    </p:spTree>
    <p:extLst>
      <p:ext uri="{BB962C8B-B14F-4D97-AF65-F5344CB8AC3E}">
        <p14:creationId xmlns:p14="http://schemas.microsoft.com/office/powerpoint/2010/main" val="47554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D746-FF8E-2C56-E89D-B6391B56B4D4}"/>
              </a:ext>
            </a:extLst>
          </p:cNvPr>
          <p:cNvSpPr>
            <a:spLocks noGrp="1"/>
          </p:cNvSpPr>
          <p:nvPr>
            <p:ph type="title"/>
          </p:nvPr>
        </p:nvSpPr>
        <p:spPr/>
        <p:txBody>
          <a:bodyPr/>
          <a:lstStyle/>
          <a:p>
            <a:r>
              <a:rPr lang="en-GB" dirty="0"/>
              <a:t>Structured Data Vs Un-Structured Data </a:t>
            </a:r>
          </a:p>
        </p:txBody>
      </p:sp>
      <p:sp>
        <p:nvSpPr>
          <p:cNvPr id="5" name="TextBox 4">
            <a:extLst>
              <a:ext uri="{FF2B5EF4-FFF2-40B4-BE49-F238E27FC236}">
                <a16:creationId xmlns:a16="http://schemas.microsoft.com/office/drawing/2014/main" id="{28DD952F-5488-BED7-1A24-8C732D7601B7}"/>
              </a:ext>
            </a:extLst>
          </p:cNvPr>
          <p:cNvSpPr txBox="1"/>
          <p:nvPr/>
        </p:nvSpPr>
        <p:spPr>
          <a:xfrm>
            <a:off x="1489363" y="1483304"/>
            <a:ext cx="9005455" cy="1200329"/>
          </a:xfrm>
          <a:prstGeom prst="rect">
            <a:avLst/>
          </a:prstGeom>
          <a:noFill/>
        </p:spPr>
        <p:txBody>
          <a:bodyPr wrap="square">
            <a:spAutoFit/>
          </a:bodyPr>
          <a:lstStyle/>
          <a:p>
            <a:r>
              <a:rPr lang="en-GB" b="1" i="0" dirty="0">
                <a:solidFill>
                  <a:srgbClr val="414141"/>
                </a:solidFill>
                <a:effectLst/>
                <a:latin typeface="Roboto" panose="02000000000000000000" pitchFamily="2" charset="0"/>
              </a:rPr>
              <a:t>What is the difference between structured and unstructured data?</a:t>
            </a:r>
            <a:br>
              <a:rPr lang="en-GB" dirty="0"/>
            </a:br>
            <a:r>
              <a:rPr lang="en-GB" b="0" i="0" dirty="0">
                <a:solidFill>
                  <a:srgbClr val="414141"/>
                </a:solidFill>
                <a:effectLst/>
                <a:latin typeface="Roboto" panose="02000000000000000000" pitchFamily="2" charset="0"/>
              </a:rPr>
              <a:t>Structured data is highly-organized and formatted so that it's easily searchable in relational databases. Unstructured data has no predefined format or organization, making it much more difficult to collect, process, and analyse.</a:t>
            </a:r>
            <a:endParaRPr lang="en-GB" dirty="0"/>
          </a:p>
        </p:txBody>
      </p:sp>
      <p:pic>
        <p:nvPicPr>
          <p:cNvPr id="3074" name="Picture 2">
            <a:extLst>
              <a:ext uri="{FF2B5EF4-FFF2-40B4-BE49-F238E27FC236}">
                <a16:creationId xmlns:a16="http://schemas.microsoft.com/office/drawing/2014/main" id="{81A498CE-B061-C578-1DE3-8B0BF2A2A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8917" y="2822178"/>
            <a:ext cx="6333837" cy="356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09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0008-2FB1-1353-867F-0DAC82143C52}"/>
              </a:ext>
            </a:extLst>
          </p:cNvPr>
          <p:cNvSpPr>
            <a:spLocks noGrp="1"/>
          </p:cNvSpPr>
          <p:nvPr>
            <p:ph type="title"/>
          </p:nvPr>
        </p:nvSpPr>
        <p:spPr>
          <a:xfrm>
            <a:off x="450273" y="462107"/>
            <a:ext cx="10515600" cy="1325563"/>
          </a:xfrm>
        </p:spPr>
        <p:txBody>
          <a:bodyPr>
            <a:normAutofit fontScale="90000"/>
          </a:bodyPr>
          <a:lstStyle/>
          <a:p>
            <a:r>
              <a:rPr lang="en-GB" b="1" i="0" dirty="0">
                <a:solidFill>
                  <a:srgbClr val="212529"/>
                </a:solidFill>
                <a:effectLst/>
                <a:latin typeface="Roboto" panose="02000000000000000000" pitchFamily="2" charset="0"/>
              </a:rPr>
              <a:t>Which data type is better for data analysis? </a:t>
            </a:r>
            <a:br>
              <a:rPr lang="en-GB" b="0" i="0" dirty="0">
                <a:solidFill>
                  <a:srgbClr val="212529"/>
                </a:solidFill>
                <a:effectLst/>
                <a:latin typeface="Roboto" panose="02000000000000000000" pitchFamily="2" charset="0"/>
              </a:rPr>
            </a:br>
            <a:br>
              <a:rPr lang="en-GB" dirty="0"/>
            </a:br>
            <a:endParaRPr lang="en-GB" dirty="0"/>
          </a:p>
        </p:txBody>
      </p:sp>
      <p:sp>
        <p:nvSpPr>
          <p:cNvPr id="4" name="TextBox 3">
            <a:extLst>
              <a:ext uri="{FF2B5EF4-FFF2-40B4-BE49-F238E27FC236}">
                <a16:creationId xmlns:a16="http://schemas.microsoft.com/office/drawing/2014/main" id="{036DD3BD-77A2-F46B-231F-50566E43F74F}"/>
              </a:ext>
            </a:extLst>
          </p:cNvPr>
          <p:cNvSpPr txBox="1"/>
          <p:nvPr/>
        </p:nvSpPr>
        <p:spPr>
          <a:xfrm>
            <a:off x="277091" y="1124888"/>
            <a:ext cx="11402291" cy="5909310"/>
          </a:xfrm>
          <a:prstGeom prst="rect">
            <a:avLst/>
          </a:prstGeom>
          <a:noFill/>
        </p:spPr>
        <p:txBody>
          <a:bodyPr wrap="square" rtlCol="0">
            <a:spAutoFit/>
          </a:bodyPr>
          <a:lstStyle/>
          <a:p>
            <a:pPr algn="l">
              <a:buFont typeface="+mj-lt"/>
              <a:buAutoNum type="arabicPeriod"/>
            </a:pPr>
            <a:r>
              <a:rPr lang="en-GB" b="0" i="0" dirty="0">
                <a:solidFill>
                  <a:srgbClr val="374151"/>
                </a:solidFill>
                <a:effectLst/>
                <a:latin typeface="Söhne"/>
              </a:rPr>
              <a:t> Qualitative data is unstructured or semi-structured, lacking a defined format, making it challenging to collect and </a:t>
            </a:r>
            <a:r>
              <a:rPr lang="en-GB" b="0" i="0" dirty="0" err="1">
                <a:solidFill>
                  <a:srgbClr val="374151"/>
                </a:solidFill>
                <a:effectLst/>
                <a:latin typeface="Söhne"/>
              </a:rPr>
              <a:t>analyze</a:t>
            </a:r>
            <a:r>
              <a:rPr lang="en-GB" b="0" i="0" dirty="0">
                <a:solidFill>
                  <a:srgbClr val="374151"/>
                </a:solidFill>
                <a:effectLst/>
                <a:latin typeface="Söhne"/>
              </a:rPr>
              <a:t> using conventional methods. It often requires additional steps, such as applying metadata or using NoSQL databases, to make sense of this type of data.</a:t>
            </a:r>
          </a:p>
          <a:p>
            <a:pPr algn="l"/>
            <a:endParaRPr lang="en-GB" dirty="0">
              <a:solidFill>
                <a:srgbClr val="374151"/>
              </a:solidFill>
              <a:latin typeface="Söhne"/>
            </a:endParaRPr>
          </a:p>
          <a:p>
            <a:pPr algn="l"/>
            <a:r>
              <a:rPr lang="en-GB" b="0" i="0" dirty="0">
                <a:solidFill>
                  <a:srgbClr val="374151"/>
                </a:solidFill>
                <a:effectLst/>
                <a:latin typeface="Söhne"/>
              </a:rPr>
              <a:t>2. Quantitative data is structured, organized in a way that allows for easy organization and searchability within relational databases. It typically consists of numerical values, such as those found in spreadsheets, and is well-suited for data analysis due to its inherent structure.</a:t>
            </a:r>
          </a:p>
          <a:p>
            <a:pPr algn="l"/>
            <a:endParaRPr lang="en-GB" dirty="0">
              <a:solidFill>
                <a:srgbClr val="374151"/>
              </a:solidFill>
              <a:latin typeface="Söhne"/>
            </a:endParaRPr>
          </a:p>
          <a:p>
            <a:pPr algn="l"/>
            <a:r>
              <a:rPr lang="en-GB" b="0" i="0" dirty="0">
                <a:solidFill>
                  <a:srgbClr val="374151"/>
                </a:solidFill>
                <a:effectLst/>
                <a:latin typeface="Söhne"/>
              </a:rPr>
              <a:t>3. </a:t>
            </a:r>
            <a:r>
              <a:rPr lang="en-GB" b="0" i="0" dirty="0" err="1">
                <a:solidFill>
                  <a:srgbClr val="374151"/>
                </a:solidFill>
                <a:effectLst/>
                <a:latin typeface="Söhne"/>
              </a:rPr>
              <a:t>Analyzing</a:t>
            </a:r>
            <a:r>
              <a:rPr lang="en-GB" b="0" i="0" dirty="0">
                <a:solidFill>
                  <a:srgbClr val="374151"/>
                </a:solidFill>
                <a:effectLst/>
                <a:latin typeface="Söhne"/>
              </a:rPr>
              <a:t> qualitative data can be time-consuming and expensive, as it often requires in-depth examination, interpretation, and understanding of context. This type of analysis may involve qualitative research methods like coding, thematic analysis, or content analysis.</a:t>
            </a:r>
          </a:p>
          <a:p>
            <a:pPr algn="l"/>
            <a:endParaRPr lang="en-GB" dirty="0">
              <a:solidFill>
                <a:srgbClr val="374151"/>
              </a:solidFill>
              <a:latin typeface="Söhne"/>
            </a:endParaRPr>
          </a:p>
          <a:p>
            <a:pPr algn="l"/>
            <a:r>
              <a:rPr lang="en-GB" dirty="0">
                <a:solidFill>
                  <a:srgbClr val="374151"/>
                </a:solidFill>
                <a:latin typeface="Söhne"/>
              </a:rPr>
              <a:t>4.</a:t>
            </a:r>
            <a:r>
              <a:rPr lang="en-GB" b="0" i="0" dirty="0">
                <a:solidFill>
                  <a:srgbClr val="374151"/>
                </a:solidFill>
                <a:effectLst/>
                <a:latin typeface="Söhne"/>
              </a:rPr>
              <a:t>Quantitative data analysis offers the advantage of being more efficient and objective. Statistical techniques can be applied to quantify relationships, patterns, and trends within the data, allowing for a more systematic and rigorous analysis process.</a:t>
            </a:r>
          </a:p>
          <a:p>
            <a:pPr algn="l"/>
            <a:endParaRPr lang="en-GB" dirty="0">
              <a:solidFill>
                <a:srgbClr val="374151"/>
              </a:solidFill>
              <a:latin typeface="Söhne"/>
            </a:endParaRPr>
          </a:p>
          <a:p>
            <a:pPr algn="l"/>
            <a:r>
              <a:rPr lang="en-GB" b="0" i="0" dirty="0">
                <a:solidFill>
                  <a:srgbClr val="374151"/>
                </a:solidFill>
                <a:effectLst/>
                <a:latin typeface="Söhne"/>
              </a:rPr>
              <a:t>5. Due to its structured nature and the availability of tools and techniques specifically designed for quantitative data analysis, such as statistical software and machine learning algorithms, quantitative data is generally preferred for many types of data analysis tasks. However, the choice of data type depends on the research question, objectives, and the nature of the data itself.</a:t>
            </a:r>
          </a:p>
          <a:p>
            <a:endParaRPr lang="en-GB" dirty="0"/>
          </a:p>
        </p:txBody>
      </p:sp>
    </p:spTree>
    <p:extLst>
      <p:ext uri="{BB962C8B-B14F-4D97-AF65-F5344CB8AC3E}">
        <p14:creationId xmlns:p14="http://schemas.microsoft.com/office/powerpoint/2010/main" val="333640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252D-C256-1087-EABF-9A655FCAD937}"/>
              </a:ext>
            </a:extLst>
          </p:cNvPr>
          <p:cNvSpPr>
            <a:spLocks noGrp="1"/>
          </p:cNvSpPr>
          <p:nvPr>
            <p:ph type="title"/>
          </p:nvPr>
        </p:nvSpPr>
        <p:spPr/>
        <p:txBody>
          <a:bodyPr/>
          <a:lstStyle/>
          <a:p>
            <a:r>
              <a:rPr lang="en-GB" dirty="0"/>
              <a:t>What is Data Science ?</a:t>
            </a:r>
          </a:p>
        </p:txBody>
      </p:sp>
      <p:sp>
        <p:nvSpPr>
          <p:cNvPr id="4" name="TextBox 3">
            <a:extLst>
              <a:ext uri="{FF2B5EF4-FFF2-40B4-BE49-F238E27FC236}">
                <a16:creationId xmlns:a16="http://schemas.microsoft.com/office/drawing/2014/main" id="{0EDF9EA1-973A-514C-1DA6-F1A7FF236F12}"/>
              </a:ext>
            </a:extLst>
          </p:cNvPr>
          <p:cNvSpPr txBox="1"/>
          <p:nvPr/>
        </p:nvSpPr>
        <p:spPr>
          <a:xfrm>
            <a:off x="651164" y="1690688"/>
            <a:ext cx="4294909" cy="3970318"/>
          </a:xfrm>
          <a:prstGeom prst="rect">
            <a:avLst/>
          </a:prstGeom>
          <a:noFill/>
        </p:spPr>
        <p:txBody>
          <a:bodyPr wrap="square" rtlCol="0">
            <a:spAutoFit/>
          </a:bodyPr>
          <a:lstStyle/>
          <a:p>
            <a:r>
              <a:rPr lang="en-GB" dirty="0"/>
              <a:t> A process of using data to understand things. </a:t>
            </a:r>
          </a:p>
          <a:p>
            <a:endParaRPr lang="en-GB" dirty="0"/>
          </a:p>
          <a:p>
            <a:r>
              <a:rPr lang="en-GB" dirty="0"/>
              <a:t>• Data tell a story. </a:t>
            </a:r>
          </a:p>
          <a:p>
            <a:r>
              <a:rPr lang="en-GB" dirty="0"/>
              <a:t>• Uncover insights, patterns and trends. </a:t>
            </a:r>
          </a:p>
          <a:p>
            <a:r>
              <a:rPr lang="en-GB" dirty="0"/>
              <a:t>• Transforming data into knowledge that can guide decisions. </a:t>
            </a:r>
          </a:p>
          <a:p>
            <a:r>
              <a:rPr lang="en-GB" dirty="0"/>
              <a:t>• Science (apply the scientific method). </a:t>
            </a:r>
          </a:p>
          <a:p>
            <a:r>
              <a:rPr lang="en-GB" dirty="0"/>
              <a:t>• Observe some phenomenon and record observations (data). </a:t>
            </a:r>
          </a:p>
          <a:p>
            <a:r>
              <a:rPr lang="en-GB" dirty="0"/>
              <a:t>• Explore, formulate hypotheses, build models, make predictions. </a:t>
            </a:r>
          </a:p>
          <a:p>
            <a:r>
              <a:rPr lang="en-GB" dirty="0"/>
              <a:t>• Design experiments to confirm.</a:t>
            </a:r>
          </a:p>
          <a:p>
            <a:endParaRPr lang="en-GB" dirty="0"/>
          </a:p>
        </p:txBody>
      </p:sp>
      <p:pic>
        <p:nvPicPr>
          <p:cNvPr id="4098" name="Picture 2">
            <a:extLst>
              <a:ext uri="{FF2B5EF4-FFF2-40B4-BE49-F238E27FC236}">
                <a16:creationId xmlns:a16="http://schemas.microsoft.com/office/drawing/2014/main" id="{2C3AA904-6DAE-33D6-5E9A-7E739C632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536" y="1396197"/>
            <a:ext cx="6337300" cy="455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45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9F6DC6A-8812-6268-C875-52B1F43B4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915" y="845127"/>
            <a:ext cx="9680229" cy="536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364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{1DA13015-2B46-D34E-8E97-19C0A54FBBC4}tf16401378</Template>
  <TotalTime>44</TotalTime>
  <Words>863</Words>
  <Application>Microsoft Macintosh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Helvetica</vt:lpstr>
      <vt:lpstr>Roboto</vt:lpstr>
      <vt:lpstr>Söhne</vt:lpstr>
      <vt:lpstr>Office Theme</vt:lpstr>
      <vt:lpstr>Introduction to Data Science Using Python</vt:lpstr>
      <vt:lpstr>Course outline</vt:lpstr>
      <vt:lpstr>PowerPoint Presentation</vt:lpstr>
      <vt:lpstr>PowerPoint Presentation</vt:lpstr>
      <vt:lpstr>PowerPoint Presentation</vt:lpstr>
      <vt:lpstr>Structured Data Vs Un-Structured Data </vt:lpstr>
      <vt:lpstr>Which data type is better for data analysis?   </vt:lpstr>
      <vt:lpstr>What is Data Science ?</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 Using Python</dc:title>
  <dc:creator>Microsoft Office User</dc:creator>
  <cp:lastModifiedBy>Microsoft Office User</cp:lastModifiedBy>
  <cp:revision>2</cp:revision>
  <dcterms:created xsi:type="dcterms:W3CDTF">2023-06-06T06:35:42Z</dcterms:created>
  <dcterms:modified xsi:type="dcterms:W3CDTF">2023-06-06T07:19:49Z</dcterms:modified>
</cp:coreProperties>
</file>