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92"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9" r:id="rId22"/>
    <p:sldId id="284" r:id="rId23"/>
    <p:sldId id="280" r:id="rId24"/>
    <p:sldId id="281" r:id="rId25"/>
    <p:sldId id="283" r:id="rId26"/>
    <p:sldId id="285" r:id="rId27"/>
    <p:sldId id="286" r:id="rId28"/>
    <p:sldId id="291" r:id="rId29"/>
    <p:sldId id="287" r:id="rId30"/>
    <p:sldId id="289" r:id="rId31"/>
    <p:sldId id="290" r:id="rId32"/>
    <p:sldId id="276" r:id="rId33"/>
    <p:sldId id="277" r:id="rId34"/>
    <p:sldId id="275" r:id="rId35"/>
    <p:sldId id="293" r:id="rId36"/>
    <p:sldId id="278" r:id="rId37"/>
  </p:sldIdLst>
  <p:sldSz cx="9144000" cy="5143500" type="screen16x9"/>
  <p:notesSz cx="6858000" cy="9144000"/>
  <p:embeddedFontLst>
    <p:embeddedFont>
      <p:font typeface="Old Standard TT" panose="020B0604020202020204" charset="0"/>
      <p:regular r:id="rId39"/>
      <p:bold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74" autoAdjust="0"/>
  </p:normalViewPr>
  <p:slideViewPr>
    <p:cSldViewPr snapToGrid="0">
      <p:cViewPr varScale="1">
        <p:scale>
          <a:sx n="86" d="100"/>
          <a:sy n="86" d="100"/>
        </p:scale>
        <p:origin x="135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Academic Year 2020-2021</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b="1" dirty="0"/>
              <a:t>Software Requirements</a:t>
            </a:r>
            <a:r>
              <a:rPr lang="en-US" dirty="0"/>
              <a:t>:  </a:t>
            </a:r>
          </a:p>
          <a:p>
            <a:r>
              <a:rPr lang="en-US" dirty="0"/>
              <a:t>Operating System : Android 4.1 or higher </a:t>
            </a:r>
          </a:p>
          <a:p>
            <a:pPr marL="457200" lvl="0" indent="-342900" algn="l" rtl="0">
              <a:lnSpc>
                <a:spcPct val="115000"/>
              </a:lnSpc>
              <a:spcBef>
                <a:spcPts val="0"/>
              </a:spcBef>
              <a:spcAft>
                <a:spcPts val="0"/>
              </a:spcAft>
              <a:buSzPts val="1800"/>
              <a:buChar char="●"/>
            </a:pPr>
            <a:r>
              <a:rPr lang="en-US" dirty="0"/>
              <a:t>Front-end : Android Studio </a:t>
            </a:r>
          </a:p>
          <a:p>
            <a:pPr marL="457200" lvl="0" indent="-342900" algn="l" rtl="0">
              <a:lnSpc>
                <a:spcPct val="115000"/>
              </a:lnSpc>
              <a:spcBef>
                <a:spcPts val="0"/>
              </a:spcBef>
              <a:spcAft>
                <a:spcPts val="0"/>
              </a:spcAft>
              <a:buSzPts val="1800"/>
              <a:buChar char="●"/>
            </a:pPr>
            <a:r>
              <a:rPr lang="en-US" dirty="0"/>
              <a:t>Back-end : SQLite Database</a:t>
            </a:r>
            <a:r>
              <a:rPr lang="en" dirty="0"/>
              <a:t> </a:t>
            </a:r>
          </a:p>
          <a:p>
            <a:pPr marL="457200" lvl="0" indent="-342900" algn="l" rtl="0">
              <a:lnSpc>
                <a:spcPct val="115000"/>
              </a:lnSpc>
              <a:spcBef>
                <a:spcPts val="0"/>
              </a:spcBef>
              <a:spcAft>
                <a:spcPts val="0"/>
              </a:spcAft>
              <a:buSzPts val="1800"/>
              <a:buChar char="●"/>
            </a:pPr>
            <a:r>
              <a:rPr lang="en-IN" dirty="0">
                <a:solidFill>
                  <a:srgbClr val="222222"/>
                </a:solidFill>
                <a:latin typeface="Old Standard TT" panose="020B0604020202020204" charset="0"/>
              </a:rPr>
              <a:t>Apache HTTP Server</a:t>
            </a:r>
            <a:r>
              <a:rPr lang="en" dirty="0">
                <a:latin typeface="Old Standard TT" panose="020B0604020202020204" charset="0"/>
              </a:rPr>
              <a:t>                               </a:t>
            </a:r>
            <a:endParaRPr dirty="0">
              <a:latin typeface="Old Standard TT" panose="020B0604020202020204" charset="0"/>
            </a:endParaRPr>
          </a:p>
          <a:p>
            <a:pPr marL="114300" lvl="0" indent="0" algn="l" rtl="0">
              <a:lnSpc>
                <a:spcPct val="115000"/>
              </a:lnSpc>
              <a:spcBef>
                <a:spcPts val="0"/>
              </a:spcBef>
              <a:spcAft>
                <a:spcPts val="0"/>
              </a:spcAft>
              <a:buSzPts val="1800"/>
              <a:buNone/>
            </a:pP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Reduces traffic in clumsy areas.</a:t>
            </a:r>
          </a:p>
          <a:p>
            <a:pPr marL="457200" lvl="0" indent="-342900" algn="l" rtl="0">
              <a:lnSpc>
                <a:spcPct val="115000"/>
              </a:lnSpc>
              <a:spcBef>
                <a:spcPts val="0"/>
              </a:spcBef>
              <a:spcAft>
                <a:spcPts val="0"/>
              </a:spcAft>
              <a:buSzPts val="1800"/>
              <a:buChar char="●"/>
            </a:pPr>
            <a:r>
              <a:rPr lang="en-US" dirty="0"/>
              <a:t>Makes people to avoid unexpected delays. </a:t>
            </a:r>
          </a:p>
          <a:p>
            <a:r>
              <a:rPr lang="en-US" dirty="0"/>
              <a:t>Improves scheduling of vehicle timings. </a:t>
            </a:r>
          </a:p>
          <a:p>
            <a:r>
              <a:rPr lang="en-US" dirty="0"/>
              <a:t>Easy to catch local transports. </a:t>
            </a: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228600" indent="0">
              <a:buNone/>
            </a:pPr>
            <a:endParaRPr sz="1200" dirty="0"/>
          </a:p>
        </p:txBody>
      </p:sp>
      <p:pic>
        <p:nvPicPr>
          <p:cNvPr id="3" name="Picture 2">
            <a:extLst>
              <a:ext uri="{FF2B5EF4-FFF2-40B4-BE49-F238E27FC236}">
                <a16:creationId xmlns:a16="http://schemas.microsoft.com/office/drawing/2014/main" id="{69C69717-816D-45E1-BF13-7FC7764FE30C}"/>
              </a:ext>
            </a:extLst>
          </p:cNvPr>
          <p:cNvPicPr>
            <a:picLocks noChangeAspect="1"/>
          </p:cNvPicPr>
          <p:nvPr/>
        </p:nvPicPr>
        <p:blipFill>
          <a:blip r:embed="rId3"/>
          <a:stretch>
            <a:fillRect/>
          </a:stretch>
        </p:blipFill>
        <p:spPr>
          <a:xfrm>
            <a:off x="311701" y="1171600"/>
            <a:ext cx="8520600" cy="3526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225118"/>
            <a:ext cx="8520600" cy="3343681"/>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dirty="0"/>
          </a:p>
        </p:txBody>
      </p:sp>
      <p:pic>
        <p:nvPicPr>
          <p:cNvPr id="3" name="Picture 2">
            <a:extLst>
              <a:ext uri="{FF2B5EF4-FFF2-40B4-BE49-F238E27FC236}">
                <a16:creationId xmlns:a16="http://schemas.microsoft.com/office/drawing/2014/main" id="{672EC093-6133-4D37-9EEF-F2FB2F17D1E0}"/>
              </a:ext>
            </a:extLst>
          </p:cNvPr>
          <p:cNvPicPr>
            <a:picLocks noChangeAspect="1"/>
          </p:cNvPicPr>
          <p:nvPr/>
        </p:nvPicPr>
        <p:blipFill>
          <a:blip r:embed="rId3"/>
          <a:stretch>
            <a:fillRect/>
          </a:stretch>
        </p:blipFill>
        <p:spPr>
          <a:xfrm>
            <a:off x="311700" y="1225117"/>
            <a:ext cx="8520599" cy="33436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US" sz="1200" b="0" i="0" dirty="0">
                <a:solidFill>
                  <a:srgbClr val="4D5156"/>
                </a:solidFill>
                <a:effectLst/>
                <a:latin typeface="Old Standard TT" panose="020B0604020202020204" charset="0"/>
              </a:rPr>
              <a:t>It is the depiction of a user's possible interactions with a system.</a:t>
            </a:r>
            <a:endParaRPr sz="1200" dirty="0">
              <a:latin typeface="Old Standard TT" panose="020B0604020202020204" charset="0"/>
            </a:endParaRPr>
          </a:p>
        </p:txBody>
      </p:sp>
      <p:pic>
        <p:nvPicPr>
          <p:cNvPr id="3" name="Picture 2">
            <a:extLst>
              <a:ext uri="{FF2B5EF4-FFF2-40B4-BE49-F238E27FC236}">
                <a16:creationId xmlns:a16="http://schemas.microsoft.com/office/drawing/2014/main" id="{87665E89-ACC7-4603-B6F1-5A081303DDD7}"/>
              </a:ext>
            </a:extLst>
          </p:cNvPr>
          <p:cNvPicPr>
            <a:picLocks noChangeAspect="1"/>
          </p:cNvPicPr>
          <p:nvPr/>
        </p:nvPicPr>
        <p:blipFill>
          <a:blip r:embed="rId3"/>
          <a:stretch>
            <a:fillRect/>
          </a:stretch>
        </p:blipFill>
        <p:spPr>
          <a:xfrm>
            <a:off x="311699" y="1562470"/>
            <a:ext cx="8356207" cy="32137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1171600"/>
            <a:ext cx="8635816" cy="3397200"/>
          </a:xfrm>
          <a:prstGeom prst="rect">
            <a:avLst/>
          </a:prstGeom>
          <a:noFill/>
          <a:ln>
            <a:noFill/>
          </a:ln>
        </p:spPr>
        <p:txBody>
          <a:bodyPr spcFirstLastPara="1" wrap="square" lIns="91425" tIns="91425" rIns="91425" bIns="91425" anchor="t" anchorCtr="0">
            <a:noAutofit/>
          </a:bodyPr>
          <a:lstStyle/>
          <a:p>
            <a:pPr marL="171450" indent="-171450">
              <a:spcAft>
                <a:spcPts val="1600"/>
              </a:spcAft>
            </a:pPr>
            <a:r>
              <a:rPr lang="en-US" sz="1200" dirty="0">
                <a:solidFill>
                  <a:srgbClr val="4D5156"/>
                </a:solidFill>
                <a:latin typeface="Old Standard TT" panose="020B0604020202020204" charset="0"/>
              </a:rPr>
              <a:t>G</a:t>
            </a:r>
            <a:r>
              <a:rPr lang="en-US" sz="1200" b="0" i="0" dirty="0">
                <a:solidFill>
                  <a:srgbClr val="4D5156"/>
                </a:solidFill>
                <a:effectLst/>
                <a:latin typeface="Old Standard TT" panose="020B0604020202020204" charset="0"/>
              </a:rPr>
              <a:t>raphical representations of workflows of stepwise activities and actions with support for choice, iteration and concurrency.</a:t>
            </a:r>
            <a:endParaRPr sz="1200" dirty="0">
              <a:latin typeface="Old Standard TT" panose="020B0604020202020204" charset="0"/>
            </a:endParaRPr>
          </a:p>
        </p:txBody>
      </p:sp>
      <p:pic>
        <p:nvPicPr>
          <p:cNvPr id="3" name="Picture 2">
            <a:extLst>
              <a:ext uri="{FF2B5EF4-FFF2-40B4-BE49-F238E27FC236}">
                <a16:creationId xmlns:a16="http://schemas.microsoft.com/office/drawing/2014/main" id="{5EF137E6-183B-4226-9D8E-CA6E60261B6F}"/>
              </a:ext>
            </a:extLst>
          </p:cNvPr>
          <p:cNvPicPr>
            <a:picLocks noChangeAspect="1"/>
          </p:cNvPicPr>
          <p:nvPr/>
        </p:nvPicPr>
        <p:blipFill>
          <a:blip r:embed="rId3"/>
          <a:stretch>
            <a:fillRect/>
          </a:stretch>
        </p:blipFill>
        <p:spPr>
          <a:xfrm>
            <a:off x="69883" y="1666007"/>
            <a:ext cx="8762417" cy="3397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2.5 Class Diagram</a:t>
            </a:r>
            <a:br>
              <a:rPr lang="en" b="1" dirty="0">
                <a:latin typeface="Times New Roman"/>
                <a:ea typeface="Times New Roman"/>
                <a:cs typeface="Times New Roman"/>
                <a:sym typeface="Times New Roman"/>
              </a:rPr>
            </a:br>
            <a:br>
              <a:rPr lang="en" b="1" dirty="0">
                <a:latin typeface="Times New Roman"/>
                <a:ea typeface="Times New Roman"/>
                <a:cs typeface="Times New Roman"/>
                <a:sym typeface="Times New Roman"/>
              </a:rPr>
            </a:br>
            <a:endParaRPr b="1" dirty="0">
              <a:latin typeface="Times New Roman"/>
              <a:ea typeface="Times New Roman"/>
              <a:cs typeface="Times New Roman"/>
              <a:sym typeface="Times New Roman"/>
            </a:endParaRPr>
          </a:p>
        </p:txBody>
      </p:sp>
      <p:sp>
        <p:nvSpPr>
          <p:cNvPr id="149" name="Google Shape;149;p28"/>
          <p:cNvSpPr txBox="1">
            <a:spLocks noGrp="1"/>
          </p:cNvSpPr>
          <p:nvPr>
            <p:ph type="body" idx="1"/>
          </p:nvPr>
        </p:nvSpPr>
        <p:spPr>
          <a:xfrm>
            <a:off x="311700" y="1171600"/>
            <a:ext cx="8520600" cy="2924307"/>
          </a:xfrm>
          <a:prstGeom prst="rect">
            <a:avLst/>
          </a:prstGeom>
          <a:noFill/>
          <a:ln>
            <a:noFill/>
          </a:ln>
        </p:spPr>
        <p:txBody>
          <a:bodyPr spcFirstLastPara="1" wrap="square" lIns="91425" tIns="91425" rIns="91425" bIns="91425" anchor="t" anchorCtr="0">
            <a:noAutofit/>
          </a:bodyPr>
          <a:lstStyle/>
          <a:p>
            <a:pPr marL="228600" indent="-228600">
              <a:spcAft>
                <a:spcPts val="1600"/>
              </a:spcAft>
            </a:pPr>
            <a:r>
              <a:rPr lang="en-IN" sz="1200" dirty="0">
                <a:solidFill>
                  <a:schemeClr val="tx1"/>
                </a:solidFill>
                <a:latin typeface="Old Standard TT" panose="020B0604020202020204" charset="0"/>
              </a:rPr>
              <a:t>It </a:t>
            </a:r>
            <a:r>
              <a:rPr lang="en-US" sz="1200" i="0" dirty="0">
                <a:solidFill>
                  <a:schemeClr val="tx1"/>
                </a:solidFill>
                <a:effectLst/>
                <a:latin typeface="Old Standard TT" panose="020B0604020202020204" charset="0"/>
              </a:rPr>
              <a:t>describes the structure of a system by showing the system's classes, their attributes, operations (or methods), and the relationships among objects.</a:t>
            </a:r>
            <a:endParaRPr sz="1200" dirty="0">
              <a:solidFill>
                <a:schemeClr val="tx1"/>
              </a:solidFill>
              <a:latin typeface="Old Standard TT" panose="020B0604020202020204" charset="0"/>
            </a:endParaRPr>
          </a:p>
        </p:txBody>
      </p:sp>
      <p:pic>
        <p:nvPicPr>
          <p:cNvPr id="3" name="Picture 2">
            <a:extLst>
              <a:ext uri="{FF2B5EF4-FFF2-40B4-BE49-F238E27FC236}">
                <a16:creationId xmlns:a16="http://schemas.microsoft.com/office/drawing/2014/main" id="{50D9F106-BD47-4901-9EDB-4A1DF0B04952}"/>
              </a:ext>
            </a:extLst>
          </p:cNvPr>
          <p:cNvPicPr>
            <a:picLocks noChangeAspect="1"/>
          </p:cNvPicPr>
          <p:nvPr/>
        </p:nvPicPr>
        <p:blipFill>
          <a:blip r:embed="rId3"/>
          <a:stretch>
            <a:fillRect/>
          </a:stretch>
        </p:blipFill>
        <p:spPr>
          <a:xfrm>
            <a:off x="211596" y="1844176"/>
            <a:ext cx="8826605" cy="30754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2.6 Module-1 Location Information</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US" dirty="0"/>
              <a:t>This module depicts the process of selection of Bus no and presenting the current location of the Bus. </a:t>
            </a:r>
          </a:p>
          <a:p>
            <a:pPr marL="285750" indent="-285750">
              <a:spcAft>
                <a:spcPts val="1600"/>
              </a:spcAft>
            </a:pPr>
            <a:r>
              <a:rPr lang="en-US" b="1" dirty="0"/>
              <a:t> </a:t>
            </a:r>
            <a:r>
              <a:rPr lang="en-US" dirty="0"/>
              <a:t>  GPS – Global Positioning System.  Client-Server Technology</a:t>
            </a:r>
            <a:endParaRPr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34726FFC-C46F-4501-AB28-4356322ABE53}"/>
              </a:ext>
            </a:extLst>
          </p:cNvPr>
          <p:cNvPicPr>
            <a:picLocks noChangeAspect="1"/>
          </p:cNvPicPr>
          <p:nvPr/>
        </p:nvPicPr>
        <p:blipFill>
          <a:blip r:embed="rId3"/>
          <a:stretch>
            <a:fillRect/>
          </a:stretch>
        </p:blipFill>
        <p:spPr>
          <a:xfrm>
            <a:off x="471174" y="2571750"/>
            <a:ext cx="7953736" cy="24437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Module-2 </a:t>
            </a:r>
            <a:r>
              <a:rPr lang="en-IN" dirty="0"/>
              <a:t>Maps</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In this Module; application is using Google-API to show the Maps.</a:t>
            </a:r>
          </a:p>
          <a:p>
            <a:pPr marL="0" lvl="0" indent="0" algn="l" rtl="0">
              <a:lnSpc>
                <a:spcPct val="115000"/>
              </a:lnSpc>
              <a:spcBef>
                <a:spcPts val="0"/>
              </a:spcBef>
              <a:spcAft>
                <a:spcPts val="1600"/>
              </a:spcAft>
              <a:buSzPts val="1800"/>
              <a:buNone/>
            </a:pPr>
            <a:endParaRPr lang="en-US" dirty="0"/>
          </a:p>
          <a:p>
            <a:pPr marL="0" lvl="0" indent="0" algn="l" rtl="0">
              <a:lnSpc>
                <a:spcPct val="115000"/>
              </a:lnSpc>
              <a:spcBef>
                <a:spcPts val="0"/>
              </a:spcBef>
              <a:spcAft>
                <a:spcPts val="1600"/>
              </a:spcAft>
              <a:buSzPts val="1800"/>
              <a:buNone/>
            </a:pPr>
            <a:endParaRPr lang="en-US" dirty="0"/>
          </a:p>
          <a:p>
            <a:pPr marL="0" lvl="0" indent="0" algn="l" rtl="0">
              <a:lnSpc>
                <a:spcPct val="115000"/>
              </a:lnSpc>
              <a:spcBef>
                <a:spcPts val="0"/>
              </a:spcBef>
              <a:spcAft>
                <a:spcPts val="1600"/>
              </a:spcAft>
              <a:buSzPts val="1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TRAVEL GUIDE: A SMART NAVIGATION AT CLICK</a:t>
            </a:r>
            <a:endParaRPr sz="24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Engineering(Sem-8)</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Ashutosh joshi (17104001)</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Prashant jain (17104038)</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Rahul guduri (16104032)</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Prof. Vishal Badgujar </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4200"/>
              <a:buNone/>
            </a:pPr>
            <a:endParaRPr sz="1800" dirty="0"/>
          </a:p>
          <a:p>
            <a:pPr marL="0" lvl="0" indent="0" algn="l" rtl="0">
              <a:lnSpc>
                <a:spcPct val="100000"/>
              </a:lnSpc>
              <a:spcBef>
                <a:spcPts val="0"/>
              </a:spcBef>
              <a:spcAft>
                <a:spcPts val="0"/>
              </a:spcAft>
              <a:buSzPts val="4200"/>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t>Module-3 </a:t>
            </a:r>
            <a:r>
              <a:rPr lang="en-IN" dirty="0"/>
              <a:t>Bus Information</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US" dirty="0"/>
              <a:t>The Routes of all Buses are recorded by Bus In-charge of college. </a:t>
            </a:r>
          </a:p>
          <a:p>
            <a:pPr marL="285750" indent="-285750">
              <a:spcAft>
                <a:spcPts val="1600"/>
              </a:spcAft>
            </a:pPr>
            <a:r>
              <a:rPr lang="en-US" dirty="0"/>
              <a:t> For this purpose we have used SQLite. </a:t>
            </a:r>
          </a:p>
          <a:p>
            <a:pPr marL="285750" indent="-285750">
              <a:spcAft>
                <a:spcPts val="1600"/>
              </a:spcAft>
            </a:pPr>
            <a:r>
              <a:rPr lang="en-US" dirty="0"/>
              <a:t> Bus In-charge will update all info regarding routes. </a:t>
            </a:r>
          </a:p>
          <a:p>
            <a:pPr marL="285750" indent="-285750">
              <a:spcAft>
                <a:spcPts val="1600"/>
              </a:spcAft>
            </a:pPr>
            <a:r>
              <a:rPr lang="en-US" dirty="0"/>
              <a:t>Now when client makes request for the Bus Information it will be fetched from the database and delivered to client through server.</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1DB2-4E98-41B2-8E2E-AEE58669CCAF}"/>
              </a:ext>
            </a:extLst>
          </p:cNvPr>
          <p:cNvSpPr>
            <a:spLocks noGrp="1"/>
          </p:cNvSpPr>
          <p:nvPr>
            <p:ph type="title"/>
          </p:nvPr>
        </p:nvSpPr>
        <p:spPr/>
        <p:txBody>
          <a:bodyPr/>
          <a:lstStyle/>
          <a:p>
            <a:r>
              <a:rPr lang="en-IN" b="1" dirty="0"/>
              <a:t>RESULT</a:t>
            </a:r>
            <a:r>
              <a:rPr lang="en-IN" dirty="0"/>
              <a:t>- Login Page</a:t>
            </a:r>
          </a:p>
        </p:txBody>
      </p:sp>
      <p:sp>
        <p:nvSpPr>
          <p:cNvPr id="3" name="Text Placeholder 2">
            <a:extLst>
              <a:ext uri="{FF2B5EF4-FFF2-40B4-BE49-F238E27FC236}">
                <a16:creationId xmlns:a16="http://schemas.microsoft.com/office/drawing/2014/main" id="{98F82630-336E-4FB8-88E6-DA8AF77BB1F2}"/>
              </a:ext>
            </a:extLst>
          </p:cNvPr>
          <p:cNvSpPr>
            <a:spLocks noGrp="1"/>
          </p:cNvSpPr>
          <p:nvPr>
            <p:ph type="body" idx="1"/>
          </p:nvPr>
        </p:nvSpPr>
        <p:spPr/>
        <p:txBody>
          <a:bodyPr/>
          <a:lstStyle/>
          <a:p>
            <a:pPr marL="114300" indent="0">
              <a:buNone/>
            </a:pPr>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This is the login page of our app. From here, travellers can login or if they are new user they can register.</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pPr marL="114300" indent="0">
              <a:buNone/>
            </a:pPr>
            <a:endParaRPr lang="en-IN" b="1" dirty="0"/>
          </a:p>
          <a:p>
            <a:pPr marL="114300" indent="0">
              <a:buNone/>
            </a:pPr>
            <a:endParaRPr lang="en-IN" b="1" dirty="0"/>
          </a:p>
        </p:txBody>
      </p:sp>
      <p:pic>
        <p:nvPicPr>
          <p:cNvPr id="4" name="Picture 3">
            <a:extLst>
              <a:ext uri="{FF2B5EF4-FFF2-40B4-BE49-F238E27FC236}">
                <a16:creationId xmlns:a16="http://schemas.microsoft.com/office/drawing/2014/main" id="{E8B36B6A-2BE7-4432-99CC-B58EA2088896}"/>
              </a:ext>
            </a:extLst>
          </p:cNvPr>
          <p:cNvPicPr>
            <a:picLocks noChangeAspect="1"/>
          </p:cNvPicPr>
          <p:nvPr/>
        </p:nvPicPr>
        <p:blipFill>
          <a:blip r:embed="rId2"/>
          <a:stretch>
            <a:fillRect/>
          </a:stretch>
        </p:blipFill>
        <p:spPr>
          <a:xfrm>
            <a:off x="408373" y="1099839"/>
            <a:ext cx="5237825" cy="2514832"/>
          </a:xfrm>
          <a:prstGeom prst="rect">
            <a:avLst/>
          </a:prstGeom>
        </p:spPr>
      </p:pic>
    </p:spTree>
    <p:extLst>
      <p:ext uri="{BB962C8B-B14F-4D97-AF65-F5344CB8AC3E}">
        <p14:creationId xmlns:p14="http://schemas.microsoft.com/office/powerpoint/2010/main" val="2359782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6272-A74B-4BFB-A022-1F4E22AEB773}"/>
              </a:ext>
            </a:extLst>
          </p:cNvPr>
          <p:cNvSpPr>
            <a:spLocks noGrp="1"/>
          </p:cNvSpPr>
          <p:nvPr>
            <p:ph type="title"/>
          </p:nvPr>
        </p:nvSpPr>
        <p:spPr/>
        <p:txBody>
          <a:bodyPr/>
          <a:lstStyle/>
          <a:p>
            <a:r>
              <a:rPr lang="en-IN" dirty="0"/>
              <a:t>2.User Registration</a:t>
            </a:r>
          </a:p>
        </p:txBody>
      </p:sp>
      <p:pic>
        <p:nvPicPr>
          <p:cNvPr id="4" name="Picture 3">
            <a:extLst>
              <a:ext uri="{FF2B5EF4-FFF2-40B4-BE49-F238E27FC236}">
                <a16:creationId xmlns:a16="http://schemas.microsoft.com/office/drawing/2014/main" id="{27318BC9-9175-4A75-9D8F-1D401A3446F7}"/>
              </a:ext>
            </a:extLst>
          </p:cNvPr>
          <p:cNvPicPr>
            <a:picLocks noChangeAspect="1"/>
          </p:cNvPicPr>
          <p:nvPr/>
        </p:nvPicPr>
        <p:blipFill>
          <a:blip r:embed="rId2"/>
          <a:stretch>
            <a:fillRect/>
          </a:stretch>
        </p:blipFill>
        <p:spPr>
          <a:xfrm>
            <a:off x="665826" y="1171600"/>
            <a:ext cx="4572000" cy="2565899"/>
          </a:xfrm>
          <a:prstGeom prst="rect">
            <a:avLst/>
          </a:prstGeom>
        </p:spPr>
      </p:pic>
      <p:sp>
        <p:nvSpPr>
          <p:cNvPr id="3" name="Text Placeholder 2">
            <a:extLst>
              <a:ext uri="{FF2B5EF4-FFF2-40B4-BE49-F238E27FC236}">
                <a16:creationId xmlns:a16="http://schemas.microsoft.com/office/drawing/2014/main" id="{5D448987-EB28-4794-8118-4C4A321259CB}"/>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Here new users can register themselves by filling out necessary details.</a:t>
            </a:r>
          </a:p>
        </p:txBody>
      </p:sp>
    </p:spTree>
    <p:extLst>
      <p:ext uri="{BB962C8B-B14F-4D97-AF65-F5344CB8AC3E}">
        <p14:creationId xmlns:p14="http://schemas.microsoft.com/office/powerpoint/2010/main" val="2775199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EAF0-1750-4337-AA48-DF8A866B93EA}"/>
              </a:ext>
            </a:extLst>
          </p:cNvPr>
          <p:cNvSpPr>
            <a:spLocks noGrp="1"/>
          </p:cNvSpPr>
          <p:nvPr>
            <p:ph type="title"/>
          </p:nvPr>
        </p:nvSpPr>
        <p:spPr/>
        <p:txBody>
          <a:bodyPr/>
          <a:lstStyle/>
          <a:p>
            <a:r>
              <a:rPr lang="en-IN" dirty="0"/>
              <a:t>3.Menu Page</a:t>
            </a:r>
            <a:br>
              <a:rPr lang="en-IN" dirty="0"/>
            </a:br>
            <a:br>
              <a:rPr lang="en-IN" dirty="0"/>
            </a:br>
            <a:br>
              <a:rPr lang="en-IN" dirty="0"/>
            </a:br>
            <a:br>
              <a:rPr lang="en-IN" dirty="0"/>
            </a:br>
            <a:br>
              <a:rPr lang="en-IN" dirty="0"/>
            </a:br>
            <a:br>
              <a:rPr lang="en-IN" dirty="0"/>
            </a:br>
            <a:br>
              <a:rPr lang="en-IN" dirty="0"/>
            </a:br>
            <a:endParaRPr lang="en-IN" dirty="0"/>
          </a:p>
        </p:txBody>
      </p:sp>
      <p:pic>
        <p:nvPicPr>
          <p:cNvPr id="5" name="Picture 4">
            <a:extLst>
              <a:ext uri="{FF2B5EF4-FFF2-40B4-BE49-F238E27FC236}">
                <a16:creationId xmlns:a16="http://schemas.microsoft.com/office/drawing/2014/main" id="{E57709E1-9A46-4DA4-A2F3-7D04C2A0832B}"/>
              </a:ext>
            </a:extLst>
          </p:cNvPr>
          <p:cNvPicPr>
            <a:picLocks noChangeAspect="1"/>
          </p:cNvPicPr>
          <p:nvPr/>
        </p:nvPicPr>
        <p:blipFill>
          <a:blip r:embed="rId2"/>
          <a:stretch>
            <a:fillRect/>
          </a:stretch>
        </p:blipFill>
        <p:spPr>
          <a:xfrm>
            <a:off x="541539" y="1171600"/>
            <a:ext cx="4634144" cy="2654676"/>
          </a:xfrm>
          <a:prstGeom prst="rect">
            <a:avLst/>
          </a:prstGeom>
        </p:spPr>
      </p:pic>
      <p:sp>
        <p:nvSpPr>
          <p:cNvPr id="3" name="Text Placeholder 2">
            <a:extLst>
              <a:ext uri="{FF2B5EF4-FFF2-40B4-BE49-F238E27FC236}">
                <a16:creationId xmlns:a16="http://schemas.microsoft.com/office/drawing/2014/main" id="{9658CBF9-87A1-4E98-8ECC-96EB83AD3EC1}"/>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This is the menu page where travellers can click any option based on his goal.</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12561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12A4-E9E2-4DE4-8269-1B1B2FC87821}"/>
              </a:ext>
            </a:extLst>
          </p:cNvPr>
          <p:cNvSpPr>
            <a:spLocks noGrp="1"/>
          </p:cNvSpPr>
          <p:nvPr>
            <p:ph type="title"/>
          </p:nvPr>
        </p:nvSpPr>
        <p:spPr/>
        <p:txBody>
          <a:bodyPr/>
          <a:lstStyle/>
          <a:p>
            <a:r>
              <a:rPr lang="en-IN" dirty="0"/>
              <a:t>4.Bus Timetable</a:t>
            </a:r>
          </a:p>
        </p:txBody>
      </p:sp>
      <p:pic>
        <p:nvPicPr>
          <p:cNvPr id="4" name="Picture 3">
            <a:extLst>
              <a:ext uri="{FF2B5EF4-FFF2-40B4-BE49-F238E27FC236}">
                <a16:creationId xmlns:a16="http://schemas.microsoft.com/office/drawing/2014/main" id="{5581077B-C4E4-49DB-AB56-BFB782056DF3}"/>
              </a:ext>
            </a:extLst>
          </p:cNvPr>
          <p:cNvPicPr>
            <a:picLocks noChangeAspect="1"/>
          </p:cNvPicPr>
          <p:nvPr/>
        </p:nvPicPr>
        <p:blipFill>
          <a:blip r:embed="rId2"/>
          <a:stretch>
            <a:fillRect/>
          </a:stretch>
        </p:blipFill>
        <p:spPr>
          <a:xfrm>
            <a:off x="577049" y="1171601"/>
            <a:ext cx="4811697" cy="2921005"/>
          </a:xfrm>
          <a:prstGeom prst="rect">
            <a:avLst/>
          </a:prstGeom>
        </p:spPr>
      </p:pic>
      <p:sp>
        <p:nvSpPr>
          <p:cNvPr id="3" name="Text Placeholder 2">
            <a:extLst>
              <a:ext uri="{FF2B5EF4-FFF2-40B4-BE49-F238E27FC236}">
                <a16:creationId xmlns:a16="http://schemas.microsoft.com/office/drawing/2014/main" id="{95DE66B9-2B01-4B79-9919-9C95787A7184}"/>
              </a:ext>
            </a:extLst>
          </p:cNvPr>
          <p:cNvSpPr>
            <a:spLocks noGrp="1"/>
          </p:cNvSpPr>
          <p:nvPr>
            <p:ph type="body" idx="1"/>
          </p:nvPr>
        </p:nvSpPr>
        <p:spPr>
          <a:xfrm>
            <a:off x="311700" y="1050894"/>
            <a:ext cx="8520600" cy="377855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endParaRPr lang="en-IN" dirty="0"/>
          </a:p>
          <a:p>
            <a:r>
              <a:rPr lang="en-IN" dirty="0"/>
              <a:t>Traveller can enter the  source and destination and will get the list of all buses.</a:t>
            </a:r>
          </a:p>
        </p:txBody>
      </p:sp>
    </p:spTree>
    <p:extLst>
      <p:ext uri="{BB962C8B-B14F-4D97-AF65-F5344CB8AC3E}">
        <p14:creationId xmlns:p14="http://schemas.microsoft.com/office/powerpoint/2010/main" val="3985459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ED6F-5F42-4793-A98D-A664BDF1A78F}"/>
              </a:ext>
            </a:extLst>
          </p:cNvPr>
          <p:cNvSpPr>
            <a:spLocks noGrp="1"/>
          </p:cNvSpPr>
          <p:nvPr>
            <p:ph type="title"/>
          </p:nvPr>
        </p:nvSpPr>
        <p:spPr/>
        <p:txBody>
          <a:bodyPr/>
          <a:lstStyle/>
          <a:p>
            <a:r>
              <a:rPr lang="en-IN" dirty="0"/>
              <a:t>5.Pass</a:t>
            </a:r>
          </a:p>
        </p:txBody>
      </p:sp>
      <p:pic>
        <p:nvPicPr>
          <p:cNvPr id="4" name="Picture 3">
            <a:extLst>
              <a:ext uri="{FF2B5EF4-FFF2-40B4-BE49-F238E27FC236}">
                <a16:creationId xmlns:a16="http://schemas.microsoft.com/office/drawing/2014/main" id="{F58565D5-B2D9-4ECE-81CE-7737229A2297}"/>
              </a:ext>
            </a:extLst>
          </p:cNvPr>
          <p:cNvPicPr>
            <a:picLocks noChangeAspect="1"/>
          </p:cNvPicPr>
          <p:nvPr/>
        </p:nvPicPr>
        <p:blipFill>
          <a:blip r:embed="rId2"/>
          <a:stretch>
            <a:fillRect/>
          </a:stretch>
        </p:blipFill>
        <p:spPr>
          <a:xfrm>
            <a:off x="648070" y="1171600"/>
            <a:ext cx="4181383" cy="2663553"/>
          </a:xfrm>
          <a:prstGeom prst="rect">
            <a:avLst/>
          </a:prstGeom>
        </p:spPr>
      </p:pic>
      <p:sp>
        <p:nvSpPr>
          <p:cNvPr id="3" name="Text Placeholder 2">
            <a:extLst>
              <a:ext uri="{FF2B5EF4-FFF2-40B4-BE49-F238E27FC236}">
                <a16:creationId xmlns:a16="http://schemas.microsoft.com/office/drawing/2014/main" id="{3815D89F-6CF5-4C59-A03E-012AB2A3E53D}"/>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Users can book the passes for buses and can pay through payment gateway.</a:t>
            </a:r>
          </a:p>
        </p:txBody>
      </p:sp>
    </p:spTree>
    <p:extLst>
      <p:ext uri="{BB962C8B-B14F-4D97-AF65-F5344CB8AC3E}">
        <p14:creationId xmlns:p14="http://schemas.microsoft.com/office/powerpoint/2010/main" val="2306693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FE5F-9491-4E5E-8D2A-39F483068108}"/>
              </a:ext>
            </a:extLst>
          </p:cNvPr>
          <p:cNvSpPr>
            <a:spLocks noGrp="1"/>
          </p:cNvSpPr>
          <p:nvPr>
            <p:ph type="title"/>
          </p:nvPr>
        </p:nvSpPr>
        <p:spPr/>
        <p:txBody>
          <a:bodyPr/>
          <a:lstStyle/>
          <a:p>
            <a:r>
              <a:rPr lang="en-IN" dirty="0"/>
              <a:t>6.User Profile Update</a:t>
            </a:r>
          </a:p>
        </p:txBody>
      </p:sp>
      <p:pic>
        <p:nvPicPr>
          <p:cNvPr id="4" name="Picture 3">
            <a:extLst>
              <a:ext uri="{FF2B5EF4-FFF2-40B4-BE49-F238E27FC236}">
                <a16:creationId xmlns:a16="http://schemas.microsoft.com/office/drawing/2014/main" id="{802EE36B-304A-40BC-A756-D51F0CCC079F}"/>
              </a:ext>
            </a:extLst>
          </p:cNvPr>
          <p:cNvPicPr>
            <a:picLocks noChangeAspect="1"/>
          </p:cNvPicPr>
          <p:nvPr/>
        </p:nvPicPr>
        <p:blipFill>
          <a:blip r:embed="rId2"/>
          <a:stretch>
            <a:fillRect/>
          </a:stretch>
        </p:blipFill>
        <p:spPr>
          <a:xfrm>
            <a:off x="701337" y="1171600"/>
            <a:ext cx="4571999" cy="2734576"/>
          </a:xfrm>
          <a:prstGeom prst="rect">
            <a:avLst/>
          </a:prstGeom>
        </p:spPr>
      </p:pic>
      <p:sp>
        <p:nvSpPr>
          <p:cNvPr id="3" name="Text Placeholder 2">
            <a:extLst>
              <a:ext uri="{FF2B5EF4-FFF2-40B4-BE49-F238E27FC236}">
                <a16:creationId xmlns:a16="http://schemas.microsoft.com/office/drawing/2014/main" id="{77BDC564-CE89-4393-B513-FE36222A8602}"/>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If any user has to update the profile this is the section to go.</a:t>
            </a:r>
          </a:p>
        </p:txBody>
      </p:sp>
    </p:spTree>
    <p:extLst>
      <p:ext uri="{BB962C8B-B14F-4D97-AF65-F5344CB8AC3E}">
        <p14:creationId xmlns:p14="http://schemas.microsoft.com/office/powerpoint/2010/main" val="3208562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0626-9E96-401C-BFD6-B08A5F17B223}"/>
              </a:ext>
            </a:extLst>
          </p:cNvPr>
          <p:cNvSpPr>
            <a:spLocks noGrp="1"/>
          </p:cNvSpPr>
          <p:nvPr>
            <p:ph type="title"/>
          </p:nvPr>
        </p:nvSpPr>
        <p:spPr/>
        <p:txBody>
          <a:bodyPr/>
          <a:lstStyle/>
          <a:p>
            <a:r>
              <a:rPr lang="en-IN" dirty="0"/>
              <a:t>ADMIN SIDE-  LOGIN</a:t>
            </a:r>
          </a:p>
        </p:txBody>
      </p:sp>
      <p:pic>
        <p:nvPicPr>
          <p:cNvPr id="4" name="Picture 3">
            <a:extLst>
              <a:ext uri="{FF2B5EF4-FFF2-40B4-BE49-F238E27FC236}">
                <a16:creationId xmlns:a16="http://schemas.microsoft.com/office/drawing/2014/main" id="{62A0D97D-E0A8-4773-BC7B-0559F8C320F0}"/>
              </a:ext>
            </a:extLst>
          </p:cNvPr>
          <p:cNvPicPr>
            <a:picLocks noChangeAspect="1"/>
          </p:cNvPicPr>
          <p:nvPr/>
        </p:nvPicPr>
        <p:blipFill>
          <a:blip r:embed="rId2"/>
          <a:stretch>
            <a:fillRect/>
          </a:stretch>
        </p:blipFill>
        <p:spPr>
          <a:xfrm>
            <a:off x="656948" y="1171600"/>
            <a:ext cx="4305669" cy="2601410"/>
          </a:xfrm>
          <a:prstGeom prst="rect">
            <a:avLst/>
          </a:prstGeom>
        </p:spPr>
      </p:pic>
      <p:sp>
        <p:nvSpPr>
          <p:cNvPr id="3" name="Text Placeholder 2">
            <a:extLst>
              <a:ext uri="{FF2B5EF4-FFF2-40B4-BE49-F238E27FC236}">
                <a16:creationId xmlns:a16="http://schemas.microsoft.com/office/drawing/2014/main" id="{A11DA6C6-933C-4BD5-B7BE-D681719796B0}"/>
              </a:ext>
            </a:extLst>
          </p:cNvPr>
          <p:cNvSpPr>
            <a:spLocks noGrp="1"/>
          </p:cNvSpPr>
          <p:nvPr>
            <p:ph type="body" idx="1"/>
          </p:nvPr>
        </p:nvSpPr>
        <p:spPr>
          <a:xfrm>
            <a:off x="0" y="1171600"/>
            <a:ext cx="9144000" cy="397190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From here admin can login.</a:t>
            </a:r>
          </a:p>
        </p:txBody>
      </p:sp>
    </p:spTree>
    <p:extLst>
      <p:ext uri="{BB962C8B-B14F-4D97-AF65-F5344CB8AC3E}">
        <p14:creationId xmlns:p14="http://schemas.microsoft.com/office/powerpoint/2010/main" val="2831850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57A8-5796-456B-9A8F-E1CFC860E606}"/>
              </a:ext>
            </a:extLst>
          </p:cNvPr>
          <p:cNvSpPr>
            <a:spLocks noGrp="1"/>
          </p:cNvSpPr>
          <p:nvPr>
            <p:ph type="title"/>
          </p:nvPr>
        </p:nvSpPr>
        <p:spPr/>
        <p:txBody>
          <a:bodyPr/>
          <a:lstStyle/>
          <a:p>
            <a:r>
              <a:rPr lang="en-IN" dirty="0"/>
              <a:t>2.Forgot Password</a:t>
            </a:r>
          </a:p>
        </p:txBody>
      </p:sp>
      <p:sp>
        <p:nvSpPr>
          <p:cNvPr id="3" name="Text Placeholder 2">
            <a:extLst>
              <a:ext uri="{FF2B5EF4-FFF2-40B4-BE49-F238E27FC236}">
                <a16:creationId xmlns:a16="http://schemas.microsoft.com/office/drawing/2014/main" id="{F6D2C89B-C4BE-44DE-87ED-CB3A1FC9DF2E}"/>
              </a:ext>
            </a:extLst>
          </p:cNvPr>
          <p:cNvSpPr>
            <a:spLocks noGrp="1"/>
          </p:cNvSpPr>
          <p:nvPr>
            <p:ph type="body" idx="1"/>
          </p:nvPr>
        </p:nvSpPr>
        <p:spPr>
          <a:xfrm>
            <a:off x="0" y="1171599"/>
            <a:ext cx="8832300" cy="3870917"/>
          </a:xfrm>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r>
              <a:rPr lang="en-IN" dirty="0"/>
              <a:t>If admin forgot password then he can change it from here.</a:t>
            </a:r>
          </a:p>
        </p:txBody>
      </p:sp>
      <p:pic>
        <p:nvPicPr>
          <p:cNvPr id="5" name="Picture 4">
            <a:extLst>
              <a:ext uri="{FF2B5EF4-FFF2-40B4-BE49-F238E27FC236}">
                <a16:creationId xmlns:a16="http://schemas.microsoft.com/office/drawing/2014/main" id="{A2666D60-95A2-4519-8E1A-DBD95F8C8481}"/>
              </a:ext>
            </a:extLst>
          </p:cNvPr>
          <p:cNvPicPr>
            <a:picLocks noChangeAspect="1"/>
          </p:cNvPicPr>
          <p:nvPr/>
        </p:nvPicPr>
        <p:blipFill>
          <a:blip r:embed="rId2"/>
          <a:stretch>
            <a:fillRect/>
          </a:stretch>
        </p:blipFill>
        <p:spPr>
          <a:xfrm>
            <a:off x="435007" y="1171600"/>
            <a:ext cx="4509856" cy="2423856"/>
          </a:xfrm>
          <a:prstGeom prst="rect">
            <a:avLst/>
          </a:prstGeom>
        </p:spPr>
      </p:pic>
    </p:spTree>
    <p:extLst>
      <p:ext uri="{BB962C8B-B14F-4D97-AF65-F5344CB8AC3E}">
        <p14:creationId xmlns:p14="http://schemas.microsoft.com/office/powerpoint/2010/main" val="3375852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2300-A730-463D-B499-70569C23025D}"/>
              </a:ext>
            </a:extLst>
          </p:cNvPr>
          <p:cNvSpPr>
            <a:spLocks noGrp="1"/>
          </p:cNvSpPr>
          <p:nvPr>
            <p:ph type="title"/>
          </p:nvPr>
        </p:nvSpPr>
        <p:spPr/>
        <p:txBody>
          <a:bodyPr/>
          <a:lstStyle/>
          <a:p>
            <a:r>
              <a:rPr lang="en-IN" dirty="0"/>
              <a:t>3.Add Bus Information</a:t>
            </a:r>
          </a:p>
        </p:txBody>
      </p:sp>
      <p:sp>
        <p:nvSpPr>
          <p:cNvPr id="3" name="Text Placeholder 2">
            <a:extLst>
              <a:ext uri="{FF2B5EF4-FFF2-40B4-BE49-F238E27FC236}">
                <a16:creationId xmlns:a16="http://schemas.microsoft.com/office/drawing/2014/main" id="{79D11DA2-34DA-4D94-8A8D-47A682FEB376}"/>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This is where admin can add information of different buses.</a:t>
            </a:r>
          </a:p>
        </p:txBody>
      </p:sp>
      <p:pic>
        <p:nvPicPr>
          <p:cNvPr id="5" name="Picture 4">
            <a:extLst>
              <a:ext uri="{FF2B5EF4-FFF2-40B4-BE49-F238E27FC236}">
                <a16:creationId xmlns:a16="http://schemas.microsoft.com/office/drawing/2014/main" id="{E832C33F-E6A3-4AAF-BB21-0B6FCFB836FF}"/>
              </a:ext>
            </a:extLst>
          </p:cNvPr>
          <p:cNvPicPr>
            <a:picLocks noChangeAspect="1"/>
          </p:cNvPicPr>
          <p:nvPr/>
        </p:nvPicPr>
        <p:blipFill>
          <a:blip r:embed="rId2"/>
          <a:stretch>
            <a:fillRect/>
          </a:stretch>
        </p:blipFill>
        <p:spPr>
          <a:xfrm>
            <a:off x="506028" y="1171600"/>
            <a:ext cx="4465467" cy="2800300"/>
          </a:xfrm>
          <a:prstGeom prst="rect">
            <a:avLst/>
          </a:prstGeom>
        </p:spPr>
      </p:pic>
    </p:spTree>
    <p:extLst>
      <p:ext uri="{BB962C8B-B14F-4D97-AF65-F5344CB8AC3E}">
        <p14:creationId xmlns:p14="http://schemas.microsoft.com/office/powerpoint/2010/main" val="51726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7F32-517F-459C-AB18-174A870CEB03}"/>
              </a:ext>
            </a:extLst>
          </p:cNvPr>
          <p:cNvSpPr>
            <a:spLocks noGrp="1"/>
          </p:cNvSpPr>
          <p:nvPr>
            <p:ph type="title"/>
          </p:nvPr>
        </p:nvSpPr>
        <p:spPr/>
        <p:txBody>
          <a:bodyPr/>
          <a:lstStyle/>
          <a:p>
            <a:r>
              <a:rPr lang="en-IN" dirty="0"/>
              <a:t>4.Bus Update</a:t>
            </a:r>
          </a:p>
        </p:txBody>
      </p:sp>
      <p:sp>
        <p:nvSpPr>
          <p:cNvPr id="3" name="Text Placeholder 2">
            <a:extLst>
              <a:ext uri="{FF2B5EF4-FFF2-40B4-BE49-F238E27FC236}">
                <a16:creationId xmlns:a16="http://schemas.microsoft.com/office/drawing/2014/main" id="{55F83A07-A69D-4BB0-A8B0-C79079CC26A9}"/>
              </a:ext>
            </a:extLst>
          </p:cNvPr>
          <p:cNvSpPr>
            <a:spLocks noGrp="1"/>
          </p:cNvSpPr>
          <p:nvPr>
            <p:ph type="body" idx="1"/>
          </p:nvPr>
        </p:nvSpPr>
        <p:spPr>
          <a:xfrm>
            <a:off x="0" y="1171599"/>
            <a:ext cx="9144000" cy="3870917"/>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Admin can update the information of the bus from here.</a:t>
            </a:r>
          </a:p>
        </p:txBody>
      </p:sp>
      <p:pic>
        <p:nvPicPr>
          <p:cNvPr id="5" name="Picture 4">
            <a:extLst>
              <a:ext uri="{FF2B5EF4-FFF2-40B4-BE49-F238E27FC236}">
                <a16:creationId xmlns:a16="http://schemas.microsoft.com/office/drawing/2014/main" id="{D0C946F4-A3D9-4EFD-B920-634EC7E68F34}"/>
              </a:ext>
            </a:extLst>
          </p:cNvPr>
          <p:cNvPicPr>
            <a:picLocks noChangeAspect="1"/>
          </p:cNvPicPr>
          <p:nvPr/>
        </p:nvPicPr>
        <p:blipFill>
          <a:blip r:embed="rId2"/>
          <a:stretch>
            <a:fillRect/>
          </a:stretch>
        </p:blipFill>
        <p:spPr>
          <a:xfrm>
            <a:off x="230820" y="1171601"/>
            <a:ext cx="4634143" cy="2592531"/>
          </a:xfrm>
          <a:prstGeom prst="rect">
            <a:avLst/>
          </a:prstGeom>
        </p:spPr>
      </p:pic>
    </p:spTree>
    <p:extLst>
      <p:ext uri="{BB962C8B-B14F-4D97-AF65-F5344CB8AC3E}">
        <p14:creationId xmlns:p14="http://schemas.microsoft.com/office/powerpoint/2010/main" val="1095649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C676-94C7-421F-B0CB-2B7E66C350FC}"/>
              </a:ext>
            </a:extLst>
          </p:cNvPr>
          <p:cNvSpPr>
            <a:spLocks noGrp="1"/>
          </p:cNvSpPr>
          <p:nvPr>
            <p:ph type="title"/>
          </p:nvPr>
        </p:nvSpPr>
        <p:spPr/>
        <p:txBody>
          <a:bodyPr/>
          <a:lstStyle/>
          <a:p>
            <a:r>
              <a:rPr lang="en-IN" dirty="0"/>
              <a:t>5.Add Current Location</a:t>
            </a:r>
          </a:p>
        </p:txBody>
      </p:sp>
      <p:sp>
        <p:nvSpPr>
          <p:cNvPr id="3" name="Text Placeholder 2">
            <a:extLst>
              <a:ext uri="{FF2B5EF4-FFF2-40B4-BE49-F238E27FC236}">
                <a16:creationId xmlns:a16="http://schemas.microsoft.com/office/drawing/2014/main" id="{E9F364A9-7F87-47BC-B537-8774351D80A1}"/>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From here, admin will add current location of the bus.</a:t>
            </a:r>
          </a:p>
        </p:txBody>
      </p:sp>
      <p:pic>
        <p:nvPicPr>
          <p:cNvPr id="5" name="Picture 4">
            <a:extLst>
              <a:ext uri="{FF2B5EF4-FFF2-40B4-BE49-F238E27FC236}">
                <a16:creationId xmlns:a16="http://schemas.microsoft.com/office/drawing/2014/main" id="{47EBB998-2CFF-415C-8BCA-DB27048DD952}"/>
              </a:ext>
            </a:extLst>
          </p:cNvPr>
          <p:cNvPicPr>
            <a:picLocks noChangeAspect="1"/>
          </p:cNvPicPr>
          <p:nvPr/>
        </p:nvPicPr>
        <p:blipFill>
          <a:blip r:embed="rId2"/>
          <a:stretch>
            <a:fillRect/>
          </a:stretch>
        </p:blipFill>
        <p:spPr>
          <a:xfrm>
            <a:off x="417250" y="1171600"/>
            <a:ext cx="4314548" cy="2406101"/>
          </a:xfrm>
          <a:prstGeom prst="rect">
            <a:avLst/>
          </a:prstGeom>
        </p:spPr>
      </p:pic>
    </p:spTree>
    <p:extLst>
      <p:ext uri="{BB962C8B-B14F-4D97-AF65-F5344CB8AC3E}">
        <p14:creationId xmlns:p14="http://schemas.microsoft.com/office/powerpoint/2010/main" val="718919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b="1"/>
              <a:t>3. Conclusion and Future Scope</a:t>
            </a:r>
            <a:endParaRPr b="1"/>
          </a:p>
        </p:txBody>
      </p:sp>
      <p:sp>
        <p:nvSpPr>
          <p:cNvPr id="179" name="Google Shape;179;p3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b="1" dirty="0">
                <a:latin typeface="Times New Roman"/>
                <a:ea typeface="Times New Roman"/>
                <a:cs typeface="Times New Roman"/>
                <a:sym typeface="Times New Roman"/>
              </a:rPr>
              <a:t>CONCLUSION </a:t>
            </a:r>
            <a:endParaRPr b="1" dirty="0">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US" dirty="0"/>
              <a:t>Bus tracking ticketing system is very useful and important mainly in cities .</a:t>
            </a:r>
          </a:p>
          <a:p>
            <a:pPr marL="285750" indent="-285750">
              <a:spcAft>
                <a:spcPts val="1600"/>
              </a:spcAft>
            </a:pPr>
            <a:r>
              <a:rPr lang="en-US" dirty="0"/>
              <a:t> This system has many advantages like easy to use , wide area range , easy to implement in vehicles , more effective , huge capacity etc. This system is made of a tracking module containing GPS model to access dynamic vehicle location and send it to server . </a:t>
            </a:r>
          </a:p>
          <a:p>
            <a:pPr marL="285750" indent="-285750">
              <a:spcAft>
                <a:spcPts val="1600"/>
              </a:spcAft>
            </a:pPr>
            <a:r>
              <a:rPr lang="en-US" dirty="0"/>
              <a:t>Then people can access this information from their android mobile phones. The system will allow the user to find the bus current place without the help of other persons. In future we try to implement this application based on server.</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r>
              <a:rPr lang="en-IN" dirty="0" err="1"/>
              <a:t>Dr.</a:t>
            </a:r>
            <a:r>
              <a:rPr lang="en-IN" dirty="0"/>
              <a:t> Chaya </a:t>
            </a:r>
            <a:r>
              <a:rPr lang="en-IN" dirty="0" err="1"/>
              <a:t>Bagrecha</a:t>
            </a:r>
            <a:r>
              <a:rPr lang="en-IN" dirty="0"/>
              <a:t> and Sadiq </a:t>
            </a:r>
            <a:r>
              <a:rPr lang="en-IN" dirty="0" err="1"/>
              <a:t>Alam</a:t>
            </a:r>
            <a:r>
              <a:rPr lang="en-IN" dirty="0"/>
              <a:t>, “challenges and opportunities in online reservations” International Journal of management and engineering, online journal, 2015. </a:t>
            </a:r>
          </a:p>
          <a:p>
            <a:pPr marL="457200" lvl="0" indent="-342900" algn="l" rtl="0">
              <a:lnSpc>
                <a:spcPct val="115000"/>
              </a:lnSpc>
              <a:spcBef>
                <a:spcPts val="0"/>
              </a:spcBef>
              <a:spcAft>
                <a:spcPts val="0"/>
              </a:spcAft>
              <a:buSzPts val="1800"/>
              <a:buChar char="●"/>
            </a:pPr>
            <a:r>
              <a:rPr lang="en-IN" dirty="0"/>
              <a:t> </a:t>
            </a:r>
            <a:r>
              <a:rPr lang="en-IN" dirty="0" err="1"/>
              <a:t>Sujo</a:t>
            </a:r>
            <a:r>
              <a:rPr lang="en-IN" dirty="0"/>
              <a:t> Thomas, </a:t>
            </a:r>
            <a:r>
              <a:rPr lang="en-IN" dirty="0" err="1"/>
              <a:t>Bharthi</a:t>
            </a:r>
            <a:r>
              <a:rPr lang="en-IN" dirty="0"/>
              <a:t> Pathak, ‘The Growth of Online Bus Ticketing Industry: </a:t>
            </a:r>
            <a:r>
              <a:rPr lang="en-IN" dirty="0" err="1"/>
              <a:t>RedBus</a:t>
            </a:r>
            <a:r>
              <a:rPr lang="en-IN" dirty="0"/>
              <a:t> Route to Success in the Indian Market’, International Journal of Business and Management; Vol. 9, No. 11; 2014, ISSN 1833- 3850. </a:t>
            </a:r>
          </a:p>
          <a:p>
            <a:r>
              <a:rPr lang="en-IN" dirty="0"/>
              <a:t> </a:t>
            </a:r>
            <a:r>
              <a:rPr lang="en-US" dirty="0" err="1"/>
              <a:t>Sulaiman</a:t>
            </a:r>
            <a:r>
              <a:rPr lang="en-US" dirty="0"/>
              <a:t>, A., Ng, J., &amp;</a:t>
            </a:r>
            <a:r>
              <a:rPr lang="en-US" dirty="0" err="1"/>
              <a:t>Mohezar</a:t>
            </a:r>
            <a:r>
              <a:rPr lang="en-US" dirty="0"/>
              <a:t>, S. (2008). E-ticketing as a new way of buying tickets: Malaysian perceptions. Journal of Social Science, 17(2), 149-157. • Ramya, R. Customer satisfaction on online bus ticket booking.</a:t>
            </a:r>
            <a:endParaRPr dirty="0"/>
          </a:p>
          <a:p>
            <a:pPr marL="114300" lvl="0" indent="0" algn="l" rtl="0">
              <a:lnSpc>
                <a:spcPct val="115000"/>
              </a:lnSpc>
              <a:spcBef>
                <a:spcPts val="0"/>
              </a:spcBef>
              <a:spcAft>
                <a:spcPts val="0"/>
              </a:spcAft>
              <a:buSzPts val="1800"/>
              <a:buNone/>
            </a:pP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F211-B642-42C0-9DFC-62A89640D0C5}"/>
              </a:ext>
            </a:extLst>
          </p:cNvPr>
          <p:cNvSpPr>
            <a:spLocks noGrp="1"/>
          </p:cNvSpPr>
          <p:nvPr>
            <p:ph type="title"/>
          </p:nvPr>
        </p:nvSpPr>
        <p:spPr/>
        <p:txBody>
          <a:bodyPr/>
          <a:lstStyle/>
          <a:p>
            <a:r>
              <a:rPr lang="en-IN" b="1" dirty="0"/>
              <a:t>References</a:t>
            </a:r>
          </a:p>
        </p:txBody>
      </p:sp>
      <p:sp>
        <p:nvSpPr>
          <p:cNvPr id="3" name="Text Placeholder 2">
            <a:extLst>
              <a:ext uri="{FF2B5EF4-FFF2-40B4-BE49-F238E27FC236}">
                <a16:creationId xmlns:a16="http://schemas.microsoft.com/office/drawing/2014/main" id="{5D7AC6FF-7D40-4DBA-B2C6-7ED44A3C4939}"/>
              </a:ext>
            </a:extLst>
          </p:cNvPr>
          <p:cNvSpPr>
            <a:spLocks noGrp="1"/>
          </p:cNvSpPr>
          <p:nvPr>
            <p:ph type="body" idx="1"/>
          </p:nvPr>
        </p:nvSpPr>
        <p:spPr/>
        <p:txBody>
          <a:bodyPr/>
          <a:lstStyle/>
          <a:p>
            <a:r>
              <a:rPr lang="en-US" dirty="0"/>
              <a:t>R. Ramya undertook the project entitled “customer satisfaction on online bus ticket booking” IOSR Journal of Business and Management.</a:t>
            </a:r>
          </a:p>
          <a:p>
            <a:endParaRPr lang="en-US" dirty="0"/>
          </a:p>
          <a:p>
            <a:r>
              <a:rPr lang="en-IN" dirty="0"/>
              <a:t>T.D. Camacho, M. </a:t>
            </a:r>
            <a:r>
              <a:rPr lang="en-IN" dirty="0" err="1"/>
              <a:t>Foth</a:t>
            </a:r>
            <a:r>
              <a:rPr lang="en-IN" dirty="0"/>
              <a:t>, and A. </a:t>
            </a:r>
            <a:r>
              <a:rPr lang="en-IN" dirty="0" err="1"/>
              <a:t>Rakotonirainy</a:t>
            </a:r>
            <a:r>
              <a:rPr lang="en-IN" dirty="0"/>
              <a:t>, “Pervasive technology and public transport: Opportunities beyond telematics,” Pervasive Computing , vol. 12, </a:t>
            </a:r>
            <a:r>
              <a:rPr lang="en-IN" dirty="0" err="1"/>
              <a:t>iss</a:t>
            </a:r>
            <a:r>
              <a:rPr lang="en-IN" dirty="0"/>
              <a:t>. 1, pp. 18–25, 2013</a:t>
            </a:r>
          </a:p>
        </p:txBody>
      </p:sp>
    </p:spTree>
    <p:extLst>
      <p:ext uri="{BB962C8B-B14F-4D97-AF65-F5344CB8AC3E}">
        <p14:creationId xmlns:p14="http://schemas.microsoft.com/office/powerpoint/2010/main" val="373215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dirty="0"/>
          </a:p>
          <a:p>
            <a:pPr marL="457200" lvl="0" indent="-342900" algn="l" rtl="0">
              <a:lnSpc>
                <a:spcPct val="115000"/>
              </a:lnSpc>
              <a:spcBef>
                <a:spcPts val="0"/>
              </a:spcBef>
              <a:spcAft>
                <a:spcPts val="0"/>
              </a:spcAft>
              <a:buSzPts val="1800"/>
              <a:buChar char="●"/>
            </a:pPr>
            <a:r>
              <a:rPr lang="en-US" dirty="0"/>
              <a:t>“Bus Tracking System” is an application for Smart phones that works on Android Operating system.</a:t>
            </a:r>
          </a:p>
          <a:p>
            <a:r>
              <a:rPr lang="en-US" dirty="0"/>
              <a:t> At specific pickup point app will send the current location of the bus to travelers when they request. </a:t>
            </a:r>
          </a:p>
          <a:p>
            <a:pPr marL="457200" lvl="0" indent="-342900" algn="l" rtl="0">
              <a:lnSpc>
                <a:spcPct val="115000"/>
              </a:lnSpc>
              <a:spcBef>
                <a:spcPts val="0"/>
              </a:spcBef>
              <a:spcAft>
                <a:spcPts val="0"/>
              </a:spcAft>
              <a:buSzPts val="1800"/>
              <a:buChar char="●"/>
            </a:pPr>
            <a:r>
              <a:rPr lang="en-US" dirty="0"/>
              <a:t> This app generate predictions of bus arrivals at stops along the route. </a:t>
            </a:r>
          </a:p>
          <a:p>
            <a:pPr marL="457200" lvl="0" indent="-342900" algn="l" rtl="0">
              <a:lnSpc>
                <a:spcPct val="115000"/>
              </a:lnSpc>
              <a:spcBef>
                <a:spcPts val="0"/>
              </a:spcBef>
              <a:spcAft>
                <a:spcPts val="0"/>
              </a:spcAft>
              <a:buSzPts val="1800"/>
              <a:buChar char="●"/>
            </a:pPr>
            <a:r>
              <a:rPr lang="en-US" dirty="0"/>
              <a:t> It uses a variety of technologies to track the locations of buses in real time</a:t>
            </a: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To implement bus tracking system to get real time location of the bus. </a:t>
            </a:r>
          </a:p>
          <a:p>
            <a:pPr marL="457200" lvl="0" indent="-342900" algn="l" rtl="0">
              <a:lnSpc>
                <a:spcPct val="115000"/>
              </a:lnSpc>
              <a:spcBef>
                <a:spcPts val="0"/>
              </a:spcBef>
              <a:spcAft>
                <a:spcPts val="0"/>
              </a:spcAft>
              <a:buSzPts val="1800"/>
              <a:buChar char="●"/>
            </a:pPr>
            <a:r>
              <a:rPr lang="en-US" dirty="0"/>
              <a:t>To alert the users through  notification system whenever the stop is about to come.</a:t>
            </a:r>
          </a:p>
          <a:p>
            <a:pPr marL="457200" lvl="0" indent="-342900" algn="l" rtl="0">
              <a:lnSpc>
                <a:spcPct val="115000"/>
              </a:lnSpc>
              <a:spcBef>
                <a:spcPts val="0"/>
              </a:spcBef>
              <a:spcAft>
                <a:spcPts val="0"/>
              </a:spcAft>
              <a:buSzPts val="1800"/>
              <a:buChar char="●"/>
            </a:pPr>
            <a:r>
              <a:rPr lang="en-US" dirty="0"/>
              <a:t>To show users popular places in real time. </a:t>
            </a:r>
          </a:p>
          <a:p>
            <a:pPr marL="457200" lvl="0" indent="-342900" algn="l" rtl="0">
              <a:lnSpc>
                <a:spcPct val="115000"/>
              </a:lnSpc>
              <a:spcBef>
                <a:spcPts val="0"/>
              </a:spcBef>
              <a:spcAft>
                <a:spcPts val="0"/>
              </a:spcAft>
              <a:buSzPts val="1800"/>
              <a:buChar char="●"/>
            </a:pPr>
            <a:r>
              <a:rPr lang="en-US" dirty="0"/>
              <a:t>To implement android app to provide users with schedule between two places</a:t>
            </a: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514350" indent="-285750"/>
            <a:endParaRPr dirty="0"/>
          </a:p>
        </p:txBody>
      </p:sp>
      <p:graphicFrame>
        <p:nvGraphicFramePr>
          <p:cNvPr id="5" name="Table 5">
            <a:extLst>
              <a:ext uri="{FF2B5EF4-FFF2-40B4-BE49-F238E27FC236}">
                <a16:creationId xmlns:a16="http://schemas.microsoft.com/office/drawing/2014/main" id="{C3B10E5C-6028-4D9D-99AD-8644F94167E6}"/>
              </a:ext>
            </a:extLst>
          </p:cNvPr>
          <p:cNvGraphicFramePr>
            <a:graphicFrameLocks noGrp="1"/>
          </p:cNvGraphicFramePr>
          <p:nvPr>
            <p:extLst>
              <p:ext uri="{D42A27DB-BD31-4B8C-83A1-F6EECF244321}">
                <p14:modId xmlns:p14="http://schemas.microsoft.com/office/powerpoint/2010/main" val="1098723299"/>
              </p:ext>
            </p:extLst>
          </p:nvPr>
        </p:nvGraphicFramePr>
        <p:xfrm>
          <a:off x="311698" y="1171600"/>
          <a:ext cx="8520600" cy="3683940"/>
        </p:xfrm>
        <a:graphic>
          <a:graphicData uri="http://schemas.openxmlformats.org/drawingml/2006/table">
            <a:tbl>
              <a:tblPr firstRow="1" bandRow="1">
                <a:tableStyleId>{073A0DAA-6AF3-43AB-8588-CEC1D06C72B9}</a:tableStyleId>
              </a:tblPr>
              <a:tblGrid>
                <a:gridCol w="2130150">
                  <a:extLst>
                    <a:ext uri="{9D8B030D-6E8A-4147-A177-3AD203B41FA5}">
                      <a16:colId xmlns:a16="http://schemas.microsoft.com/office/drawing/2014/main" val="2262640998"/>
                    </a:ext>
                  </a:extLst>
                </a:gridCol>
                <a:gridCol w="2130150">
                  <a:extLst>
                    <a:ext uri="{9D8B030D-6E8A-4147-A177-3AD203B41FA5}">
                      <a16:colId xmlns:a16="http://schemas.microsoft.com/office/drawing/2014/main" val="4200800889"/>
                    </a:ext>
                  </a:extLst>
                </a:gridCol>
                <a:gridCol w="2130150">
                  <a:extLst>
                    <a:ext uri="{9D8B030D-6E8A-4147-A177-3AD203B41FA5}">
                      <a16:colId xmlns:a16="http://schemas.microsoft.com/office/drawing/2014/main" val="1436775866"/>
                    </a:ext>
                  </a:extLst>
                </a:gridCol>
                <a:gridCol w="2130150">
                  <a:extLst>
                    <a:ext uri="{9D8B030D-6E8A-4147-A177-3AD203B41FA5}">
                      <a16:colId xmlns:a16="http://schemas.microsoft.com/office/drawing/2014/main" val="1842614889"/>
                    </a:ext>
                  </a:extLst>
                </a:gridCol>
              </a:tblGrid>
              <a:tr h="849300">
                <a:tc>
                  <a:txBody>
                    <a:bodyPr/>
                    <a:lstStyle/>
                    <a:p>
                      <a:r>
                        <a:rPr lang="en-IN" dirty="0"/>
                        <a:t>Author Name</a:t>
                      </a:r>
                    </a:p>
                  </a:txBody>
                  <a:tcPr/>
                </a:tc>
                <a:tc>
                  <a:txBody>
                    <a:bodyPr/>
                    <a:lstStyle/>
                    <a:p>
                      <a:r>
                        <a:rPr lang="en-IN" dirty="0"/>
                        <a:t>Paper 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4250132996"/>
                  </a:ext>
                </a:extLst>
              </a:tr>
              <a:tr h="849300">
                <a:tc>
                  <a:txBody>
                    <a:bodyPr/>
                    <a:lstStyle/>
                    <a:p>
                      <a:r>
                        <a:rPr lang="en-IN" dirty="0"/>
                        <a:t>1.Dr. Chaya </a:t>
                      </a:r>
                      <a:r>
                        <a:rPr lang="en-IN" dirty="0" err="1"/>
                        <a:t>Bagrecha</a:t>
                      </a:r>
                      <a:r>
                        <a:rPr lang="en-IN" dirty="0"/>
                        <a:t> and Sadiq </a:t>
                      </a:r>
                      <a:r>
                        <a:rPr lang="en-IN" dirty="0" err="1"/>
                        <a:t>Alam</a:t>
                      </a:r>
                      <a:endParaRPr lang="en-IN" dirty="0"/>
                    </a:p>
                  </a:txBody>
                  <a:tcPr/>
                </a:tc>
                <a:tc>
                  <a:txBody>
                    <a:bodyPr/>
                    <a:lstStyle/>
                    <a:p>
                      <a:r>
                        <a:rPr lang="en-US" dirty="0"/>
                        <a:t>“Challenges and opportunities in online reservations”</a:t>
                      </a:r>
                      <a:endParaRPr lang="en-IN" dirty="0"/>
                    </a:p>
                  </a:txBody>
                  <a:tcPr/>
                </a:tc>
                <a:tc>
                  <a:txBody>
                    <a:bodyPr/>
                    <a:lstStyle/>
                    <a:p>
                      <a:r>
                        <a:rPr lang="en-IN" dirty="0"/>
                        <a:t>It showcases how services should be met according to the desire of the passengers.</a:t>
                      </a:r>
                    </a:p>
                  </a:txBody>
                  <a:tcPr/>
                </a:tc>
                <a:tc>
                  <a:txBody>
                    <a:bodyPr/>
                    <a:lstStyle/>
                    <a:p>
                      <a:r>
                        <a:rPr lang="en-IN" dirty="0"/>
                        <a:t>The paper laid out is very complicated and not clear.</a:t>
                      </a:r>
                    </a:p>
                  </a:txBody>
                  <a:tcPr/>
                </a:tc>
                <a:extLst>
                  <a:ext uri="{0D108BD9-81ED-4DB2-BD59-A6C34878D82A}">
                    <a16:rowId xmlns:a16="http://schemas.microsoft.com/office/drawing/2014/main" val="3856043749"/>
                  </a:ext>
                </a:extLst>
              </a:tr>
              <a:tr h="849300">
                <a:tc>
                  <a:txBody>
                    <a:bodyPr/>
                    <a:lstStyle/>
                    <a:p>
                      <a:r>
                        <a:rPr lang="en-IN" dirty="0"/>
                        <a:t>2.Sujo Thomas, </a:t>
                      </a:r>
                      <a:r>
                        <a:rPr lang="en-IN" dirty="0" err="1"/>
                        <a:t>Bharthi</a:t>
                      </a:r>
                      <a:r>
                        <a:rPr lang="en-IN" dirty="0"/>
                        <a:t> Pathak</a:t>
                      </a:r>
                    </a:p>
                  </a:txBody>
                  <a:tcPr/>
                </a:tc>
                <a:tc>
                  <a:txBody>
                    <a:bodyPr/>
                    <a:lstStyle/>
                    <a:p>
                      <a:r>
                        <a:rPr lang="en-US" dirty="0"/>
                        <a:t>“The Growth of Online Bus Ticketing Industry”</a:t>
                      </a:r>
                      <a:endParaRPr lang="en-IN" dirty="0"/>
                    </a:p>
                  </a:txBody>
                  <a:tcPr/>
                </a:tc>
                <a:tc>
                  <a:txBody>
                    <a:bodyPr/>
                    <a:lstStyle/>
                    <a:p>
                      <a:r>
                        <a:rPr lang="en-IN" dirty="0"/>
                        <a:t>The paper went very deep into the strategies of </a:t>
                      </a:r>
                      <a:r>
                        <a:rPr lang="en-IN" dirty="0" err="1"/>
                        <a:t>redbus</a:t>
                      </a:r>
                      <a:r>
                        <a:rPr lang="en-IN" dirty="0"/>
                        <a:t>.</a:t>
                      </a:r>
                    </a:p>
                  </a:txBody>
                  <a:tcPr/>
                </a:tc>
                <a:tc>
                  <a:txBody>
                    <a:bodyPr/>
                    <a:lstStyle/>
                    <a:p>
                      <a:r>
                        <a:rPr lang="en-IN" dirty="0"/>
                        <a:t>The strategies laid out is very limited and not suited to the current times.</a:t>
                      </a:r>
                    </a:p>
                  </a:txBody>
                  <a:tcPr/>
                </a:tc>
                <a:extLst>
                  <a:ext uri="{0D108BD9-81ED-4DB2-BD59-A6C34878D82A}">
                    <a16:rowId xmlns:a16="http://schemas.microsoft.com/office/drawing/2014/main" val="666099481"/>
                  </a:ext>
                </a:extLst>
              </a:tr>
              <a:tr h="849300">
                <a:tc>
                  <a:txBody>
                    <a:bodyPr/>
                    <a:lstStyle/>
                    <a:p>
                      <a:r>
                        <a:rPr lang="en-IN" dirty="0"/>
                        <a:t>3.Sulaiman, A., Ng, J., &amp;</a:t>
                      </a:r>
                      <a:r>
                        <a:rPr lang="en-IN" dirty="0" err="1"/>
                        <a:t>Mohezar</a:t>
                      </a:r>
                      <a:r>
                        <a:rPr lang="en-IN" dirty="0"/>
                        <a:t>, S</a:t>
                      </a:r>
                    </a:p>
                  </a:txBody>
                  <a:tcPr/>
                </a:tc>
                <a:tc>
                  <a:txBody>
                    <a:bodyPr/>
                    <a:lstStyle/>
                    <a:p>
                      <a:r>
                        <a:rPr lang="en-US" dirty="0"/>
                        <a:t> “E-ticketing as a new way of buying tickets”</a:t>
                      </a:r>
                      <a:endParaRPr lang="en-IN" dirty="0"/>
                    </a:p>
                  </a:txBody>
                  <a:tcPr/>
                </a:tc>
                <a:tc>
                  <a:txBody>
                    <a:bodyPr/>
                    <a:lstStyle/>
                    <a:p>
                      <a:r>
                        <a:rPr lang="en-US" dirty="0"/>
                        <a:t>It focus on the motivational factors that influence online buying.</a:t>
                      </a:r>
                      <a:endParaRPr lang="en-IN" dirty="0"/>
                    </a:p>
                  </a:txBody>
                  <a:tcPr/>
                </a:tc>
                <a:tc>
                  <a:txBody>
                    <a:bodyPr/>
                    <a:lstStyle/>
                    <a:p>
                      <a:r>
                        <a:rPr lang="en-IN" dirty="0"/>
                        <a:t>It only focuses on a minor segment of motivation to buy online tickets.</a:t>
                      </a:r>
                    </a:p>
                  </a:txBody>
                  <a:tcPr/>
                </a:tc>
                <a:extLst>
                  <a:ext uri="{0D108BD9-81ED-4DB2-BD59-A6C34878D82A}">
                    <a16:rowId xmlns:a16="http://schemas.microsoft.com/office/drawing/2014/main" val="2889775809"/>
                  </a:ext>
                </a:extLst>
              </a:tr>
            </a:tbl>
          </a:graphicData>
        </a:graphic>
      </p:graphicFrame>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A4D8-40A5-43F5-BF55-DBD4646CC78E}"/>
              </a:ext>
            </a:extLst>
          </p:cNvPr>
          <p:cNvSpPr>
            <a:spLocks noGrp="1"/>
          </p:cNvSpPr>
          <p:nvPr>
            <p:ph type="title"/>
          </p:nvPr>
        </p:nvSpPr>
        <p:spPr/>
        <p:txBody>
          <a:bodyPr/>
          <a:lstStyle/>
          <a:p>
            <a:r>
              <a:rPr lang="en-IN" b="1" dirty="0"/>
              <a:t>Literature Review</a:t>
            </a:r>
          </a:p>
        </p:txBody>
      </p:sp>
      <p:sp>
        <p:nvSpPr>
          <p:cNvPr id="3" name="Text Placeholder 2">
            <a:extLst>
              <a:ext uri="{FF2B5EF4-FFF2-40B4-BE49-F238E27FC236}">
                <a16:creationId xmlns:a16="http://schemas.microsoft.com/office/drawing/2014/main" id="{804492E7-A7CE-446A-BB69-5E3B5B0ADC88}"/>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F6FE885A-4DEA-44D4-BE31-A9F5BAEEF214}"/>
              </a:ext>
            </a:extLst>
          </p:cNvPr>
          <p:cNvGraphicFramePr>
            <a:graphicFrameLocks noGrp="1"/>
          </p:cNvGraphicFramePr>
          <p:nvPr>
            <p:extLst>
              <p:ext uri="{D42A27DB-BD31-4B8C-83A1-F6EECF244321}">
                <p14:modId xmlns:p14="http://schemas.microsoft.com/office/powerpoint/2010/main" val="2752502778"/>
              </p:ext>
            </p:extLst>
          </p:nvPr>
        </p:nvGraphicFramePr>
        <p:xfrm>
          <a:off x="311700" y="1171600"/>
          <a:ext cx="8520600" cy="3423040"/>
        </p:xfrm>
        <a:graphic>
          <a:graphicData uri="http://schemas.openxmlformats.org/drawingml/2006/table">
            <a:tbl>
              <a:tblPr firstRow="1" bandRow="1">
                <a:tableStyleId>{073A0DAA-6AF3-43AB-8588-CEC1D06C72B9}</a:tableStyleId>
              </a:tblPr>
              <a:tblGrid>
                <a:gridCol w="2130150">
                  <a:extLst>
                    <a:ext uri="{9D8B030D-6E8A-4147-A177-3AD203B41FA5}">
                      <a16:colId xmlns:a16="http://schemas.microsoft.com/office/drawing/2014/main" val="1536387791"/>
                    </a:ext>
                  </a:extLst>
                </a:gridCol>
                <a:gridCol w="2130150">
                  <a:extLst>
                    <a:ext uri="{9D8B030D-6E8A-4147-A177-3AD203B41FA5}">
                      <a16:colId xmlns:a16="http://schemas.microsoft.com/office/drawing/2014/main" val="1620296985"/>
                    </a:ext>
                  </a:extLst>
                </a:gridCol>
                <a:gridCol w="2130150">
                  <a:extLst>
                    <a:ext uri="{9D8B030D-6E8A-4147-A177-3AD203B41FA5}">
                      <a16:colId xmlns:a16="http://schemas.microsoft.com/office/drawing/2014/main" val="1450676876"/>
                    </a:ext>
                  </a:extLst>
                </a:gridCol>
                <a:gridCol w="2130150">
                  <a:extLst>
                    <a:ext uri="{9D8B030D-6E8A-4147-A177-3AD203B41FA5}">
                      <a16:colId xmlns:a16="http://schemas.microsoft.com/office/drawing/2014/main" val="4071077140"/>
                    </a:ext>
                  </a:extLst>
                </a:gridCol>
              </a:tblGrid>
              <a:tr h="1132400">
                <a:tc>
                  <a:txBody>
                    <a:bodyPr/>
                    <a:lstStyle/>
                    <a:p>
                      <a:r>
                        <a:rPr lang="en-IN" dirty="0"/>
                        <a:t>Author Name</a:t>
                      </a:r>
                    </a:p>
                  </a:txBody>
                  <a:tcPr/>
                </a:tc>
                <a:tc>
                  <a:txBody>
                    <a:bodyPr/>
                    <a:lstStyle/>
                    <a:p>
                      <a:r>
                        <a:rPr lang="en-IN" dirty="0"/>
                        <a:t>Paper 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137741549"/>
                  </a:ext>
                </a:extLst>
              </a:tr>
              <a:tr h="1132400">
                <a:tc>
                  <a:txBody>
                    <a:bodyPr/>
                    <a:lstStyle/>
                    <a:p>
                      <a:r>
                        <a:rPr lang="en-IN" dirty="0"/>
                        <a:t>4. R. Ramya </a:t>
                      </a:r>
                    </a:p>
                  </a:txBody>
                  <a:tcPr/>
                </a:tc>
                <a:tc>
                  <a:txBody>
                    <a:bodyPr/>
                    <a:lstStyle/>
                    <a:p>
                      <a:r>
                        <a:rPr lang="en-US" dirty="0"/>
                        <a:t>“Customer satisfaction on online bus ticket booking”</a:t>
                      </a:r>
                      <a:endParaRPr lang="en-IN" dirty="0"/>
                    </a:p>
                  </a:txBody>
                  <a:tcPr/>
                </a:tc>
                <a:tc>
                  <a:txBody>
                    <a:bodyPr/>
                    <a:lstStyle/>
                    <a:p>
                      <a:r>
                        <a:rPr lang="en-IN" dirty="0"/>
                        <a:t>The paper was full of statistics and very detailed on the satisfaction aspect.</a:t>
                      </a:r>
                    </a:p>
                  </a:txBody>
                  <a:tcPr/>
                </a:tc>
                <a:tc>
                  <a:txBody>
                    <a:bodyPr/>
                    <a:lstStyle/>
                    <a:p>
                      <a:r>
                        <a:rPr lang="en-IN" dirty="0"/>
                        <a:t>The paper is highly limited to only customer satisfaction side of things.</a:t>
                      </a:r>
                    </a:p>
                  </a:txBody>
                  <a:tcPr/>
                </a:tc>
                <a:extLst>
                  <a:ext uri="{0D108BD9-81ED-4DB2-BD59-A6C34878D82A}">
                    <a16:rowId xmlns:a16="http://schemas.microsoft.com/office/drawing/2014/main" val="1911426757"/>
                  </a:ext>
                </a:extLst>
              </a:tr>
              <a:tr h="1132400">
                <a:tc>
                  <a:txBody>
                    <a:bodyPr/>
                    <a:lstStyle/>
                    <a:p>
                      <a:r>
                        <a:rPr lang="en-IN" dirty="0"/>
                        <a:t>5. T.D. Camacho, M. </a:t>
                      </a:r>
                      <a:r>
                        <a:rPr lang="en-IN" dirty="0" err="1"/>
                        <a:t>Foth</a:t>
                      </a:r>
                      <a:r>
                        <a:rPr lang="en-IN" dirty="0"/>
                        <a:t>, and A. </a:t>
                      </a:r>
                      <a:r>
                        <a:rPr lang="en-IN" dirty="0" err="1"/>
                        <a:t>Rakotonirainy</a:t>
                      </a:r>
                      <a:endParaRPr lang="en-IN" dirty="0"/>
                    </a:p>
                  </a:txBody>
                  <a:tcPr/>
                </a:tc>
                <a:tc>
                  <a:txBody>
                    <a:bodyPr/>
                    <a:lstStyle/>
                    <a:p>
                      <a:r>
                        <a:rPr lang="en-IN" dirty="0"/>
                        <a:t>“Pervasive technology and public transport”</a:t>
                      </a:r>
                    </a:p>
                  </a:txBody>
                  <a:tcPr/>
                </a:tc>
                <a:tc>
                  <a:txBody>
                    <a:bodyPr/>
                    <a:lstStyle/>
                    <a:p>
                      <a:r>
                        <a:rPr lang="en-IN" dirty="0"/>
                        <a:t>The paper was very different than other which talked about pervasive technology.</a:t>
                      </a:r>
                    </a:p>
                  </a:txBody>
                  <a:tcPr/>
                </a:tc>
                <a:tc>
                  <a:txBody>
                    <a:bodyPr/>
                    <a:lstStyle/>
                    <a:p>
                      <a:r>
                        <a:rPr lang="en-IN" dirty="0"/>
                        <a:t>The paper failed to explain in-depth applications of pervasive technology in public transport.</a:t>
                      </a:r>
                    </a:p>
                  </a:txBody>
                  <a:tcPr/>
                </a:tc>
                <a:extLst>
                  <a:ext uri="{0D108BD9-81ED-4DB2-BD59-A6C34878D82A}">
                    <a16:rowId xmlns:a16="http://schemas.microsoft.com/office/drawing/2014/main" val="1656465131"/>
                  </a:ext>
                </a:extLst>
              </a:tr>
            </a:tbl>
          </a:graphicData>
        </a:graphic>
      </p:graphicFrame>
    </p:spTree>
    <p:extLst>
      <p:ext uri="{BB962C8B-B14F-4D97-AF65-F5344CB8AC3E}">
        <p14:creationId xmlns:p14="http://schemas.microsoft.com/office/powerpoint/2010/main" val="102719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Buses do not reach station on time and causes the passengers </a:t>
            </a:r>
            <a:r>
              <a:rPr lang="en-US" dirty="0" err="1"/>
              <a:t>havoc,passangers</a:t>
            </a:r>
            <a:r>
              <a:rPr lang="en-US" dirty="0"/>
              <a:t> are not sure whether they should wait for the bus or use another mode of transport. </a:t>
            </a:r>
          </a:p>
          <a:p>
            <a:pPr marL="457200" lvl="0" indent="-342900" algn="l" rtl="0">
              <a:lnSpc>
                <a:spcPct val="115000"/>
              </a:lnSpc>
              <a:spcBef>
                <a:spcPts val="0"/>
              </a:spcBef>
              <a:spcAft>
                <a:spcPts val="0"/>
              </a:spcAft>
              <a:buSzPts val="1800"/>
              <a:buChar char="●"/>
            </a:pPr>
            <a:r>
              <a:rPr lang="en-US" dirty="0"/>
              <a:t>The manual ticket checking system sometimes causes error and some passengers travel without tickets. </a:t>
            </a:r>
          </a:p>
          <a:p>
            <a:pPr marL="457200" lvl="0" indent="-342900" algn="l" rtl="0">
              <a:lnSpc>
                <a:spcPct val="115000"/>
              </a:lnSpc>
              <a:spcBef>
                <a:spcPts val="0"/>
              </a:spcBef>
              <a:spcAft>
                <a:spcPts val="0"/>
              </a:spcAft>
              <a:buSzPts val="1800"/>
              <a:buChar char="●"/>
            </a:pPr>
            <a:r>
              <a:rPr lang="en-US" dirty="0"/>
              <a:t>Some time passenger needs to queue up long time to get the bus timing or bus information. </a:t>
            </a:r>
          </a:p>
          <a:p>
            <a:r>
              <a:rPr lang="en-US" dirty="0"/>
              <a:t>Even passenger should have to know that how much time bus will take to reach their destination.</a:t>
            </a: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r>
              <a:rPr lang="en-US" dirty="0"/>
              <a:t>The application will prove beneficial for every bus traveler, or even tourists. </a:t>
            </a:r>
          </a:p>
          <a:p>
            <a:pPr marL="457200" lvl="0" indent="-342900" algn="l" rtl="0">
              <a:lnSpc>
                <a:spcPct val="115000"/>
              </a:lnSpc>
              <a:spcBef>
                <a:spcPts val="0"/>
              </a:spcBef>
              <a:spcAft>
                <a:spcPts val="0"/>
              </a:spcAft>
              <a:buSzPts val="1800"/>
              <a:buChar char="●"/>
            </a:pPr>
            <a:r>
              <a:rPr lang="en-US" dirty="0"/>
              <a:t>Not just buses, but this application will be useful for every person travelling by any means of transport. </a:t>
            </a:r>
          </a:p>
          <a:p>
            <a:pPr marL="457200" lvl="0" indent="-342900" algn="l" rtl="0">
              <a:lnSpc>
                <a:spcPct val="115000"/>
              </a:lnSpc>
              <a:spcBef>
                <a:spcPts val="0"/>
              </a:spcBef>
              <a:spcAft>
                <a:spcPts val="0"/>
              </a:spcAft>
              <a:buSzPts val="1800"/>
              <a:buChar char="●"/>
            </a:pPr>
            <a:r>
              <a:rPr lang="en-US" dirty="0"/>
              <a:t>The Location Tracker will give the exact location of the bus which will make it easy for the passengers to travel</a:t>
            </a:r>
            <a:r>
              <a:rPr lang="en" dirty="0"/>
              <a:t>.                                                  </a:t>
            </a:r>
            <a:endParaRPr dirty="0"/>
          </a:p>
          <a:p>
            <a:pPr marL="114300" lvl="0" indent="0" algn="l" rtl="0">
              <a:lnSpc>
                <a:spcPct val="115000"/>
              </a:lnSpc>
              <a:spcBef>
                <a:spcPts val="0"/>
              </a:spcBef>
              <a:spcAft>
                <a:spcPts val="0"/>
              </a:spcAft>
              <a:buSzPts val="1800"/>
              <a:buNone/>
            </a:pPr>
            <a:r>
              <a:rPr lang="en" dirty="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1368</Words>
  <Application>Microsoft Office PowerPoint</Application>
  <PresentationFormat>On-screen Show (16:9)</PresentationFormat>
  <Paragraphs>262</Paragraphs>
  <Slides>36</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Times New Roman</vt:lpstr>
      <vt:lpstr>Arial</vt:lpstr>
      <vt:lpstr>Old Standard TT</vt:lpstr>
      <vt:lpstr>Paperback</vt:lpstr>
      <vt:lpstr>Department of Information Technology A.P. Shah Institute of Technology G.B.Road,Kasarvadavli, Thane(W), Mumbai-400615 UNIVERSITY OF MUMBAI Academic Year 2020-2021</vt:lpstr>
      <vt:lpstr>                                                    A Project Report on TRAVEL GUIDE: A SMART NAVIGATION AT CLICK Submitted in partial fulfillment of the degree of Bachelor of Engineering(Sem-8)  in INFORMATION TECHNOLOGY By Ashutosh joshi (17104001) Prashant jain (17104038) Rahul guduri (16104032)  Under the Guidance of Prof. Vishal Badgujar      </vt:lpstr>
      <vt:lpstr>1.Project Conception and Initiation</vt:lpstr>
      <vt:lpstr>1.1 Abstract</vt:lpstr>
      <vt:lpstr>1.2 Objectives</vt:lpstr>
      <vt:lpstr>1.3 Literature Review</vt:lpstr>
      <vt:lpstr>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Activity diagram</vt:lpstr>
      <vt:lpstr>2.5 Class Diagram  </vt:lpstr>
      <vt:lpstr>2.6 Module-1 Location Information</vt:lpstr>
      <vt:lpstr>Module-2 Maps</vt:lpstr>
      <vt:lpstr>Module-3 Bus Information</vt:lpstr>
      <vt:lpstr>RESULT- Login Page</vt:lpstr>
      <vt:lpstr>2.User Registration</vt:lpstr>
      <vt:lpstr>3.Menu Page       </vt:lpstr>
      <vt:lpstr>4.Bus Timetable</vt:lpstr>
      <vt:lpstr>5.Pass</vt:lpstr>
      <vt:lpstr>6.User Profile Update</vt:lpstr>
      <vt:lpstr>ADMIN SIDE-  LOGIN</vt:lpstr>
      <vt:lpstr>2.Forgot Password</vt:lpstr>
      <vt:lpstr>3.Add Bus Information</vt:lpstr>
      <vt:lpstr>4.Bus Update</vt:lpstr>
      <vt:lpstr>5.Add Current Location</vt:lpstr>
      <vt:lpstr>3. Conclusion and Future Scope</vt:lpstr>
      <vt:lpstr>CONCLUSION </vt:lpstr>
      <vt:lpstr>2.7 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91965</dc:creator>
  <cp:lastModifiedBy>91965</cp:lastModifiedBy>
  <cp:revision>26</cp:revision>
  <dcterms:modified xsi:type="dcterms:W3CDTF">2021-05-10T12:35:34Z</dcterms:modified>
</cp:coreProperties>
</file>