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FB68-9255-B135-348E-D6DD60652E11}"/>
              </a:ext>
            </a:extLst>
          </p:cNvPr>
          <p:cNvSpPr>
            <a:spLocks noGrp="1"/>
          </p:cNvSpPr>
          <p:nvPr>
            <p:ph type="ctrTitle"/>
          </p:nvPr>
        </p:nvSpPr>
        <p:spPr>
          <a:xfrm>
            <a:off x="1700212" y="1111687"/>
            <a:ext cx="8791575" cy="4634625"/>
          </a:xfrm>
        </p:spPr>
        <p:txBody>
          <a:bodyPr>
            <a:noAutofit/>
          </a:bodyPr>
          <a:lstStyle/>
          <a:p>
            <a:pPr algn="ctr"/>
            <a:r>
              <a:rPr lang="en-IN" sz="30000" dirty="0"/>
              <a:t>RPL</a:t>
            </a:r>
          </a:p>
        </p:txBody>
      </p:sp>
    </p:spTree>
    <p:extLst>
      <p:ext uri="{BB962C8B-B14F-4D97-AF65-F5344CB8AC3E}">
        <p14:creationId xmlns:p14="http://schemas.microsoft.com/office/powerpoint/2010/main" val="187293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2886E1D-8CCA-F6F1-409E-436BE4001FFB}"/>
              </a:ext>
            </a:extLst>
          </p:cNvPr>
          <p:cNvSpPr>
            <a:spLocks noGrp="1"/>
          </p:cNvSpPr>
          <p:nvPr>
            <p:ph type="title"/>
          </p:nvPr>
        </p:nvSpPr>
        <p:spPr>
          <a:xfrm>
            <a:off x="1019015" y="1093787"/>
            <a:ext cx="3059969" cy="4697413"/>
          </a:xfrm>
        </p:spPr>
        <p:txBody>
          <a:bodyPr>
            <a:normAutofit/>
          </a:bodyPr>
          <a:lstStyle/>
          <a:p>
            <a:pPr algn="ctr"/>
            <a:r>
              <a:rPr lang="en-IN" dirty="0"/>
              <a:t>INDEX</a:t>
            </a:r>
          </a:p>
        </p:txBody>
      </p:sp>
      <p:sp useBgFill="1">
        <p:nvSpPr>
          <p:cNvPr id="5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FE1153EC-8A3F-9BC6-3E42-1684E01992A6}"/>
              </a:ext>
            </a:extLst>
          </p:cNvPr>
          <p:cNvSpPr>
            <a:spLocks noGrp="1"/>
          </p:cNvSpPr>
          <p:nvPr>
            <p:ph idx="1"/>
          </p:nvPr>
        </p:nvSpPr>
        <p:spPr>
          <a:xfrm>
            <a:off x="5310719" y="820269"/>
            <a:ext cx="5831944" cy="5474963"/>
          </a:xfrm>
        </p:spPr>
        <p:txBody>
          <a:bodyPr>
            <a:noAutofit/>
          </a:bodyPr>
          <a:lstStyle/>
          <a:p>
            <a:pPr lvl="0">
              <a:lnSpc>
                <a:spcPct val="110000"/>
              </a:lnSpc>
            </a:pPr>
            <a:r>
              <a:rPr lang="en-IN" sz="1900" dirty="0"/>
              <a:t>What is RPL</a:t>
            </a:r>
            <a:endParaRPr lang="en-US" sz="1900" dirty="0"/>
          </a:p>
          <a:p>
            <a:pPr lvl="0">
              <a:lnSpc>
                <a:spcPct val="110000"/>
              </a:lnSpc>
            </a:pPr>
            <a:r>
              <a:rPr lang="en-IN" sz="1900" dirty="0"/>
              <a:t>Features</a:t>
            </a:r>
            <a:endParaRPr lang="en-US" sz="1900" dirty="0"/>
          </a:p>
          <a:p>
            <a:pPr lvl="0">
              <a:lnSpc>
                <a:spcPct val="110000"/>
              </a:lnSpc>
            </a:pPr>
            <a:r>
              <a:rPr lang="en-IN" sz="1900" dirty="0"/>
              <a:t>Control messages that RPL uses</a:t>
            </a:r>
            <a:endParaRPr lang="en-US" sz="1900" dirty="0"/>
          </a:p>
          <a:p>
            <a:pPr lvl="0">
              <a:lnSpc>
                <a:spcPct val="110000"/>
              </a:lnSpc>
            </a:pPr>
            <a:r>
              <a:rPr lang="en-IN" sz="1900" dirty="0"/>
              <a:t>How a node choose its parent node</a:t>
            </a:r>
            <a:endParaRPr lang="en-US" sz="1900" dirty="0"/>
          </a:p>
          <a:p>
            <a:pPr lvl="0">
              <a:lnSpc>
                <a:spcPct val="110000"/>
              </a:lnSpc>
            </a:pPr>
            <a:r>
              <a:rPr lang="en-IN" sz="1900">
                <a:solidFill>
                  <a:srgbClr val="FF0000"/>
                </a:solidFill>
              </a:rPr>
              <a:t>Performing </a:t>
            </a:r>
            <a:r>
              <a:rPr lang="en-IN" sz="1900" dirty="0">
                <a:solidFill>
                  <a:srgbClr val="FF0000"/>
                </a:solidFill>
              </a:rPr>
              <a:t>Simulation</a:t>
            </a:r>
            <a:endParaRPr lang="en-US" sz="1900" dirty="0">
              <a:solidFill>
                <a:srgbClr val="FF0000"/>
              </a:solidFill>
            </a:endParaRPr>
          </a:p>
          <a:p>
            <a:pPr lvl="0">
              <a:lnSpc>
                <a:spcPct val="110000"/>
              </a:lnSpc>
            </a:pPr>
            <a:r>
              <a:rPr lang="en-IN" sz="1900" dirty="0">
                <a:solidFill>
                  <a:srgbClr val="FF0000"/>
                </a:solidFill>
              </a:rPr>
              <a:t>Console.log file</a:t>
            </a:r>
            <a:endParaRPr lang="en-US" sz="1900" dirty="0">
              <a:solidFill>
                <a:srgbClr val="FF0000"/>
              </a:solidFill>
            </a:endParaRPr>
          </a:p>
          <a:p>
            <a:pPr lvl="0">
              <a:lnSpc>
                <a:spcPct val="110000"/>
              </a:lnSpc>
            </a:pPr>
            <a:r>
              <a:rPr lang="en-IN" sz="1900" dirty="0">
                <a:solidFill>
                  <a:srgbClr val="FF0000"/>
                </a:solidFill>
              </a:rPr>
              <a:t>Its output, the final list of parent node and sibling node </a:t>
            </a:r>
            <a:endParaRPr lang="en-US" sz="1900" dirty="0">
              <a:solidFill>
                <a:srgbClr val="FF0000"/>
              </a:solidFill>
            </a:endParaRPr>
          </a:p>
          <a:p>
            <a:pPr lvl="0">
              <a:lnSpc>
                <a:spcPct val="110000"/>
              </a:lnSpc>
            </a:pPr>
            <a:r>
              <a:rPr lang="en-IN" sz="1900" dirty="0"/>
              <a:t>Attacks and its various effects on RPL</a:t>
            </a:r>
            <a:endParaRPr lang="en-US" sz="1900" dirty="0"/>
          </a:p>
          <a:p>
            <a:pPr>
              <a:lnSpc>
                <a:spcPct val="110000"/>
              </a:lnSpc>
            </a:pPr>
            <a:endParaRPr lang="en-IN" sz="1900" dirty="0"/>
          </a:p>
        </p:txBody>
      </p:sp>
    </p:spTree>
    <p:extLst>
      <p:ext uri="{BB962C8B-B14F-4D97-AF65-F5344CB8AC3E}">
        <p14:creationId xmlns:p14="http://schemas.microsoft.com/office/powerpoint/2010/main" val="72319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CCA7-99E6-3FE2-4A9A-B28A455222E8}"/>
              </a:ext>
            </a:extLst>
          </p:cNvPr>
          <p:cNvSpPr>
            <a:spLocks noGrp="1"/>
          </p:cNvSpPr>
          <p:nvPr>
            <p:ph type="title"/>
          </p:nvPr>
        </p:nvSpPr>
        <p:spPr>
          <a:xfrm>
            <a:off x="1141412" y="89781"/>
            <a:ext cx="9905998" cy="1478570"/>
          </a:xfrm>
        </p:spPr>
        <p:txBody>
          <a:bodyPr/>
          <a:lstStyle/>
          <a:p>
            <a:pPr algn="ctr"/>
            <a:r>
              <a:rPr lang="en-IN" dirty="0"/>
              <a:t>What is RPL?</a:t>
            </a:r>
          </a:p>
        </p:txBody>
      </p:sp>
      <p:sp>
        <p:nvSpPr>
          <p:cNvPr id="3" name="Content Placeholder 2">
            <a:extLst>
              <a:ext uri="{FF2B5EF4-FFF2-40B4-BE49-F238E27FC236}">
                <a16:creationId xmlns:a16="http://schemas.microsoft.com/office/drawing/2014/main" id="{45E32199-6CDD-775B-6C06-A58F0DF03E87}"/>
              </a:ext>
            </a:extLst>
          </p:cNvPr>
          <p:cNvSpPr>
            <a:spLocks noGrp="1"/>
          </p:cNvSpPr>
          <p:nvPr>
            <p:ph idx="1"/>
          </p:nvPr>
        </p:nvSpPr>
        <p:spPr>
          <a:xfrm>
            <a:off x="1141411" y="1568351"/>
            <a:ext cx="9905999" cy="4851109"/>
          </a:xfrm>
        </p:spPr>
        <p:txBody>
          <a:bodyPr/>
          <a:lstStyle/>
          <a:p>
            <a:r>
              <a:rPr lang="en-IN" dirty="0"/>
              <a:t>RPL stands for Routing Protocol for Low-Power and Lossy networks.</a:t>
            </a:r>
          </a:p>
          <a:p>
            <a:r>
              <a:rPr lang="en-IN" dirty="0"/>
              <a:t>Protocol designed for </a:t>
            </a:r>
            <a:r>
              <a:rPr lang="en-US" dirty="0"/>
              <a:t>IoT (Internet of Things) networks with low-power, low-bandwidth, and lossy communication characteristics.</a:t>
            </a:r>
            <a:endParaRPr lang="en-IN" dirty="0"/>
          </a:p>
          <a:p>
            <a:r>
              <a:rPr lang="en-US" dirty="0"/>
              <a:t>RPL is made to offer dependable and efficient routing in IoT networks with constrained resources. It provides many pathways to the target while minimizing the routing overhead using a directed acyclic graph (DAG) topology.</a:t>
            </a:r>
          </a:p>
          <a:p>
            <a:r>
              <a:rPr lang="en-US" dirty="0"/>
              <a:t>A set of rules, such as minimum hop count, energy efficiency, and link quality, are used to interconnect nodes to create the DAG.</a:t>
            </a:r>
          </a:p>
          <a:p>
            <a:endParaRPr lang="en-IN" dirty="0"/>
          </a:p>
        </p:txBody>
      </p:sp>
    </p:spTree>
    <p:extLst>
      <p:ext uri="{BB962C8B-B14F-4D97-AF65-F5344CB8AC3E}">
        <p14:creationId xmlns:p14="http://schemas.microsoft.com/office/powerpoint/2010/main" val="293480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32B0-4787-5110-FB7A-821FC76995EC}"/>
              </a:ext>
            </a:extLst>
          </p:cNvPr>
          <p:cNvSpPr>
            <a:spLocks noGrp="1"/>
          </p:cNvSpPr>
          <p:nvPr>
            <p:ph type="title"/>
          </p:nvPr>
        </p:nvSpPr>
        <p:spPr>
          <a:xfrm>
            <a:off x="1141413" y="303578"/>
            <a:ext cx="9905998" cy="1478570"/>
          </a:xfrm>
        </p:spPr>
        <p:txBody>
          <a:bodyPr/>
          <a:lstStyle/>
          <a:p>
            <a:pPr algn="ctr"/>
            <a:r>
              <a:rPr lang="en-IN" dirty="0"/>
              <a:t>Features of RPL</a:t>
            </a:r>
          </a:p>
        </p:txBody>
      </p:sp>
      <p:sp>
        <p:nvSpPr>
          <p:cNvPr id="3" name="Content Placeholder 2">
            <a:extLst>
              <a:ext uri="{FF2B5EF4-FFF2-40B4-BE49-F238E27FC236}">
                <a16:creationId xmlns:a16="http://schemas.microsoft.com/office/drawing/2014/main" id="{DB6B5DAA-E9DE-410D-F86A-01BF8423CFD6}"/>
              </a:ext>
            </a:extLst>
          </p:cNvPr>
          <p:cNvSpPr>
            <a:spLocks noGrp="1"/>
          </p:cNvSpPr>
          <p:nvPr>
            <p:ph idx="1"/>
          </p:nvPr>
        </p:nvSpPr>
        <p:spPr>
          <a:xfrm>
            <a:off x="1141412" y="1782148"/>
            <a:ext cx="9905999" cy="4795934"/>
          </a:xfrm>
        </p:spPr>
        <p:txBody>
          <a:bodyPr/>
          <a:lstStyle/>
          <a:p>
            <a:r>
              <a:rPr lang="en-IN" dirty="0"/>
              <a:t>DAG Topology</a:t>
            </a:r>
          </a:p>
          <a:p>
            <a:r>
              <a:rPr lang="en-IN" dirty="0"/>
              <a:t>Energy Efficiency</a:t>
            </a:r>
          </a:p>
          <a:p>
            <a:r>
              <a:rPr lang="en-IN" dirty="0"/>
              <a:t>Adaptive Routing</a:t>
            </a:r>
          </a:p>
          <a:p>
            <a:r>
              <a:rPr lang="en-IN" dirty="0"/>
              <a:t>Scalability</a:t>
            </a:r>
          </a:p>
          <a:p>
            <a:r>
              <a:rPr lang="en-IN" dirty="0"/>
              <a:t>Multicast Support</a:t>
            </a:r>
          </a:p>
          <a:p>
            <a:r>
              <a:rPr lang="en-IN" dirty="0"/>
              <a:t>Security</a:t>
            </a:r>
          </a:p>
          <a:p>
            <a:r>
              <a:rPr lang="en-IN" dirty="0"/>
              <a:t>Traffic Engineering</a:t>
            </a:r>
          </a:p>
          <a:p>
            <a:endParaRPr lang="en-IN" dirty="0"/>
          </a:p>
        </p:txBody>
      </p:sp>
    </p:spTree>
    <p:extLst>
      <p:ext uri="{BB962C8B-B14F-4D97-AF65-F5344CB8AC3E}">
        <p14:creationId xmlns:p14="http://schemas.microsoft.com/office/powerpoint/2010/main" val="4597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5929-20E0-3773-6165-BD6EDF279153}"/>
              </a:ext>
            </a:extLst>
          </p:cNvPr>
          <p:cNvSpPr>
            <a:spLocks noGrp="1"/>
          </p:cNvSpPr>
          <p:nvPr>
            <p:ph type="title"/>
          </p:nvPr>
        </p:nvSpPr>
        <p:spPr>
          <a:xfrm>
            <a:off x="1141413" y="431904"/>
            <a:ext cx="9905998" cy="893041"/>
          </a:xfrm>
        </p:spPr>
        <p:txBody>
          <a:bodyPr/>
          <a:lstStyle/>
          <a:p>
            <a:pPr algn="ctr"/>
            <a:r>
              <a:rPr lang="en-IN" dirty="0"/>
              <a:t>Control messages</a:t>
            </a:r>
          </a:p>
        </p:txBody>
      </p:sp>
      <p:sp>
        <p:nvSpPr>
          <p:cNvPr id="3" name="Content Placeholder 2">
            <a:extLst>
              <a:ext uri="{FF2B5EF4-FFF2-40B4-BE49-F238E27FC236}">
                <a16:creationId xmlns:a16="http://schemas.microsoft.com/office/drawing/2014/main" id="{6C5D1DD2-B591-E474-0E38-9CE339C60BE7}"/>
              </a:ext>
            </a:extLst>
          </p:cNvPr>
          <p:cNvSpPr>
            <a:spLocks noGrp="1"/>
          </p:cNvSpPr>
          <p:nvPr>
            <p:ph idx="1"/>
          </p:nvPr>
        </p:nvSpPr>
        <p:spPr>
          <a:xfrm>
            <a:off x="1141413" y="1530220"/>
            <a:ext cx="9905999" cy="5271796"/>
          </a:xfrm>
        </p:spPr>
        <p:txBody>
          <a:bodyPr>
            <a:normAutofit fontScale="85000" lnSpcReduction="20000"/>
          </a:bodyPr>
          <a:lstStyle/>
          <a:p>
            <a:r>
              <a:rPr lang="en-US" sz="2500" b="0" i="0" dirty="0">
                <a:solidFill>
                  <a:srgbClr val="D1D5DB"/>
                </a:solidFill>
                <a:effectLst/>
                <a:latin typeface="Söhne"/>
              </a:rPr>
              <a:t>DIO (DODAG Information Object): DIO messages are sent periodically by the DAG root node to advertise the DAG topology information, such as the DODAGID, the DODAG version number, and the node's rank. The DIO messages are used by the nodes to discover the DAG and join the network.</a:t>
            </a:r>
          </a:p>
          <a:p>
            <a:endParaRPr lang="en-US" sz="2500" b="0" i="0" dirty="0">
              <a:solidFill>
                <a:srgbClr val="D1D5DB"/>
              </a:solidFill>
              <a:effectLst/>
              <a:latin typeface="Söhne"/>
            </a:endParaRPr>
          </a:p>
          <a:p>
            <a:r>
              <a:rPr lang="en-US" sz="2500" b="0" i="0" dirty="0">
                <a:solidFill>
                  <a:srgbClr val="D1D5DB"/>
                </a:solidFill>
                <a:effectLst/>
                <a:latin typeface="Söhne"/>
              </a:rPr>
              <a:t>DIS (DODAG Information Solicitation): DIS messages are sent by a node to request DIO messages from the DAG root node. This message is used when a node joins the network or when a node needs to update its DAG topology information.</a:t>
            </a:r>
          </a:p>
          <a:p>
            <a:endParaRPr lang="en-US" sz="2500" b="0" i="0" dirty="0">
              <a:solidFill>
                <a:srgbClr val="D1D5DB"/>
              </a:solidFill>
              <a:effectLst/>
              <a:latin typeface="Söhne"/>
            </a:endParaRPr>
          </a:p>
          <a:p>
            <a:r>
              <a:rPr lang="en-US" sz="2500" b="0" i="0" dirty="0">
                <a:solidFill>
                  <a:srgbClr val="D1D5DB"/>
                </a:solidFill>
                <a:effectLst/>
                <a:latin typeface="Söhne"/>
              </a:rPr>
              <a:t>DAO (Destination Advertisement Object): DAO messages are sent by a node to inform the DAG root node of its reachability and the routes it can provide. The DAO messages are used to build the routing tables and construct the routes between the nodes.</a:t>
            </a:r>
          </a:p>
          <a:p>
            <a:pPr marL="0" indent="0">
              <a:buNone/>
            </a:pPr>
            <a:br>
              <a:rPr lang="en-US" dirty="0"/>
            </a:br>
            <a:endParaRPr lang="en-IN" dirty="0"/>
          </a:p>
        </p:txBody>
      </p:sp>
    </p:spTree>
    <p:extLst>
      <p:ext uri="{BB962C8B-B14F-4D97-AF65-F5344CB8AC3E}">
        <p14:creationId xmlns:p14="http://schemas.microsoft.com/office/powerpoint/2010/main" val="58568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FCB8-3087-3A5D-6F27-5528A323AF30}"/>
              </a:ext>
            </a:extLst>
          </p:cNvPr>
          <p:cNvSpPr>
            <a:spLocks noGrp="1"/>
          </p:cNvSpPr>
          <p:nvPr>
            <p:ph type="title"/>
          </p:nvPr>
        </p:nvSpPr>
        <p:spPr>
          <a:xfrm>
            <a:off x="1141413" y="77343"/>
            <a:ext cx="9905998" cy="1478570"/>
          </a:xfrm>
        </p:spPr>
        <p:txBody>
          <a:bodyPr/>
          <a:lstStyle/>
          <a:p>
            <a:pPr algn="ctr"/>
            <a:r>
              <a:rPr lang="en-IN" dirty="0"/>
              <a:t>Control messages (continued)</a:t>
            </a:r>
          </a:p>
        </p:txBody>
      </p:sp>
      <p:sp>
        <p:nvSpPr>
          <p:cNvPr id="3" name="Content Placeholder 2">
            <a:extLst>
              <a:ext uri="{FF2B5EF4-FFF2-40B4-BE49-F238E27FC236}">
                <a16:creationId xmlns:a16="http://schemas.microsoft.com/office/drawing/2014/main" id="{CF02B657-266E-C727-B732-B53FBE066B36}"/>
              </a:ext>
            </a:extLst>
          </p:cNvPr>
          <p:cNvSpPr>
            <a:spLocks noGrp="1"/>
          </p:cNvSpPr>
          <p:nvPr>
            <p:ph idx="1"/>
          </p:nvPr>
        </p:nvSpPr>
        <p:spPr>
          <a:xfrm>
            <a:off x="1141412" y="1455575"/>
            <a:ext cx="9905999" cy="5325082"/>
          </a:xfrm>
        </p:spPr>
        <p:txBody>
          <a:bodyPr>
            <a:normAutofit fontScale="92500" lnSpcReduction="10000"/>
          </a:bodyPr>
          <a:lstStyle/>
          <a:p>
            <a:r>
              <a:rPr lang="en-US" b="0" i="0" dirty="0">
                <a:effectLst/>
                <a:latin typeface="Söhne"/>
              </a:rPr>
              <a:t>DODAG Information Solicitation (DIS) Acknowledgment: DIS-ACK messages are sent by a DAG root node in response to a DIS message. This message acknowledges that the DAG root node has received the DIS message and will send a DIO message in response.</a:t>
            </a:r>
          </a:p>
          <a:p>
            <a:pPr marL="0" indent="0">
              <a:buNone/>
            </a:pPr>
            <a:endParaRPr lang="en-US" b="0" i="0" dirty="0">
              <a:effectLst/>
              <a:latin typeface="Söhne"/>
            </a:endParaRPr>
          </a:p>
          <a:p>
            <a:r>
              <a:rPr lang="en-US" b="0" i="0" dirty="0">
                <a:effectLst/>
                <a:latin typeface="Söhne"/>
              </a:rPr>
              <a:t>DTSN (DODAG Version Number): DTSN messages are sent by a node to indicate the current version of the DAG. This message is used to ensure consistency across the network and avoid loops in the DAG.</a:t>
            </a:r>
          </a:p>
          <a:p>
            <a:pPr marL="0" indent="0">
              <a:buNone/>
            </a:pPr>
            <a:endParaRPr lang="en-US" b="0" i="0" dirty="0">
              <a:effectLst/>
              <a:latin typeface="Söhne"/>
            </a:endParaRPr>
          </a:p>
          <a:p>
            <a:r>
              <a:rPr lang="en-US" b="0" i="0" dirty="0">
                <a:effectLst/>
                <a:latin typeface="Söhne"/>
              </a:rPr>
              <a:t>P2P (Point-to-Point): P2P messages are used to establish point-to-point links between the nodes. These messages are used when the node needs to send data to a specific node instead of broadcasting it to the entire network.</a:t>
            </a:r>
          </a:p>
          <a:p>
            <a:endParaRPr lang="en-IN" dirty="0"/>
          </a:p>
        </p:txBody>
      </p:sp>
    </p:spTree>
    <p:extLst>
      <p:ext uri="{BB962C8B-B14F-4D97-AF65-F5344CB8AC3E}">
        <p14:creationId xmlns:p14="http://schemas.microsoft.com/office/powerpoint/2010/main" val="17088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24FC-B67C-B7A4-2563-859460CEF288}"/>
              </a:ext>
            </a:extLst>
          </p:cNvPr>
          <p:cNvSpPr>
            <a:spLocks noGrp="1"/>
          </p:cNvSpPr>
          <p:nvPr>
            <p:ph type="title"/>
          </p:nvPr>
        </p:nvSpPr>
        <p:spPr>
          <a:xfrm>
            <a:off x="1143001" y="198640"/>
            <a:ext cx="9905998" cy="949025"/>
          </a:xfrm>
        </p:spPr>
        <p:txBody>
          <a:bodyPr/>
          <a:lstStyle/>
          <a:p>
            <a:pPr algn="ctr"/>
            <a:r>
              <a:rPr lang="en-IN" dirty="0"/>
              <a:t>How a node chooses its parent</a:t>
            </a:r>
          </a:p>
        </p:txBody>
      </p:sp>
      <p:sp>
        <p:nvSpPr>
          <p:cNvPr id="3" name="Content Placeholder 2">
            <a:extLst>
              <a:ext uri="{FF2B5EF4-FFF2-40B4-BE49-F238E27FC236}">
                <a16:creationId xmlns:a16="http://schemas.microsoft.com/office/drawing/2014/main" id="{49C295E0-D562-997B-882D-2E79330C2161}"/>
              </a:ext>
            </a:extLst>
          </p:cNvPr>
          <p:cNvSpPr>
            <a:spLocks noGrp="1"/>
          </p:cNvSpPr>
          <p:nvPr>
            <p:ph idx="1"/>
          </p:nvPr>
        </p:nvSpPr>
        <p:spPr>
          <a:xfrm>
            <a:off x="1141412" y="1259633"/>
            <a:ext cx="9905999" cy="5309118"/>
          </a:xfrm>
        </p:spPr>
        <p:txBody>
          <a:bodyPr>
            <a:normAutofit/>
          </a:bodyPr>
          <a:lstStyle/>
          <a:p>
            <a:r>
              <a:rPr lang="en-IN" dirty="0"/>
              <a:t>It selects a parent node based on the following criteria:</a:t>
            </a:r>
          </a:p>
          <a:p>
            <a:pPr marL="0" indent="0">
              <a:buNone/>
            </a:pPr>
            <a:endParaRPr lang="en-IN" dirty="0"/>
          </a:p>
          <a:p>
            <a:r>
              <a:rPr lang="en-IN" dirty="0"/>
              <a:t>Rank : Each node in RPL network </a:t>
            </a:r>
            <a:r>
              <a:rPr lang="en-US" dirty="0"/>
              <a:t>has a rank that represents its distance from the root node. Nodes with a lower rank are closer to the root and have a higher priority to become parents.</a:t>
            </a:r>
          </a:p>
          <a:p>
            <a:pPr marL="0" indent="0">
              <a:buNone/>
            </a:pPr>
            <a:endParaRPr lang="en-US" dirty="0"/>
          </a:p>
          <a:p>
            <a:r>
              <a:rPr lang="en-US" dirty="0"/>
              <a:t>Link Quality: The link quality between two nodes is measured by the quality of the radio signal between them. Nodes prefer to choose a parent with a better link quality, which means that the data can be transmitted more reliably. </a:t>
            </a:r>
          </a:p>
        </p:txBody>
      </p:sp>
    </p:spTree>
    <p:extLst>
      <p:ext uri="{BB962C8B-B14F-4D97-AF65-F5344CB8AC3E}">
        <p14:creationId xmlns:p14="http://schemas.microsoft.com/office/powerpoint/2010/main" val="203719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55-D7E0-0710-BA6A-FCCF21B1456F}"/>
              </a:ext>
            </a:extLst>
          </p:cNvPr>
          <p:cNvSpPr>
            <a:spLocks noGrp="1"/>
          </p:cNvSpPr>
          <p:nvPr>
            <p:ph type="title"/>
          </p:nvPr>
        </p:nvSpPr>
        <p:spPr>
          <a:xfrm>
            <a:off x="1141413" y="375923"/>
            <a:ext cx="9905998" cy="1023670"/>
          </a:xfrm>
        </p:spPr>
        <p:txBody>
          <a:bodyPr/>
          <a:lstStyle/>
          <a:p>
            <a:r>
              <a:rPr lang="en-IN" dirty="0"/>
              <a:t>How a node chooses its parent (continued)</a:t>
            </a:r>
          </a:p>
        </p:txBody>
      </p:sp>
      <p:sp>
        <p:nvSpPr>
          <p:cNvPr id="3" name="Content Placeholder 2">
            <a:extLst>
              <a:ext uri="{FF2B5EF4-FFF2-40B4-BE49-F238E27FC236}">
                <a16:creationId xmlns:a16="http://schemas.microsoft.com/office/drawing/2014/main" id="{552BA542-9158-3394-7A88-33B8A2BE77A6}"/>
              </a:ext>
            </a:extLst>
          </p:cNvPr>
          <p:cNvSpPr>
            <a:spLocks noGrp="1"/>
          </p:cNvSpPr>
          <p:nvPr>
            <p:ph idx="1"/>
          </p:nvPr>
        </p:nvSpPr>
        <p:spPr>
          <a:xfrm>
            <a:off x="1141412" y="1474237"/>
            <a:ext cx="10549845" cy="5141167"/>
          </a:xfrm>
        </p:spPr>
        <p:txBody>
          <a:bodyPr>
            <a:normAutofit lnSpcReduction="10000"/>
          </a:bodyPr>
          <a:lstStyle/>
          <a:p>
            <a:r>
              <a:rPr lang="en-US" dirty="0"/>
              <a:t>Available Capacity: Nodes also takes account of the available capacity of their potential parent node, which includes the amount of memory, processing power, and battery life.</a:t>
            </a:r>
          </a:p>
          <a:p>
            <a:r>
              <a:rPr lang="en-US" dirty="0"/>
              <a:t>DODAG Version: RPL allows for multiple DODAGs (Directed Acyclic Graphs) to coexist within the same network. If a node has already joined a DODAG, it is more likely to choose a parent node within that same DODAG to avoid creating a new DODAG.</a:t>
            </a:r>
          </a:p>
          <a:p>
            <a:pPr marL="0" indent="0">
              <a:buNone/>
            </a:pPr>
            <a:r>
              <a:rPr lang="en-US" dirty="0"/>
              <a:t>   Based on these criteria, each node in the RPL network selects the parent node                   with the highest priority to become its preferred parent. The node periodically evaluates the performance of its current parent and may choose to switch to another parent if a better option becomes available.</a:t>
            </a:r>
            <a:endParaRPr lang="en-IN" dirty="0"/>
          </a:p>
          <a:p>
            <a:endParaRPr lang="en-IN" dirty="0"/>
          </a:p>
        </p:txBody>
      </p:sp>
    </p:spTree>
    <p:extLst>
      <p:ext uri="{BB962C8B-B14F-4D97-AF65-F5344CB8AC3E}">
        <p14:creationId xmlns:p14="http://schemas.microsoft.com/office/powerpoint/2010/main" val="8472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33F6-8D14-F3B0-9A6F-F72AD5DBA9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76CD55-4EFA-0658-1C36-3A20927ED6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8696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678</Words>
  <Application>Microsoft Office PowerPoint</Application>
  <PresentationFormat>Widescreen</PresentationFormat>
  <Paragraphs>46</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Söhne</vt:lpstr>
      <vt:lpstr>Tw Cen MT</vt:lpstr>
      <vt:lpstr>Circuit</vt:lpstr>
      <vt:lpstr>RPL</vt:lpstr>
      <vt:lpstr>INDEX</vt:lpstr>
      <vt:lpstr>What is RPL?</vt:lpstr>
      <vt:lpstr>Features of RPL</vt:lpstr>
      <vt:lpstr>Control messages</vt:lpstr>
      <vt:lpstr>Control messages (continued)</vt:lpstr>
      <vt:lpstr>How a node chooses its parent</vt:lpstr>
      <vt:lpstr>How a node chooses its parent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RPL</dc:title>
  <dc:creator>Suyash Srivastava</dc:creator>
  <cp:lastModifiedBy>nishant</cp:lastModifiedBy>
  <cp:revision>5</cp:revision>
  <dcterms:created xsi:type="dcterms:W3CDTF">2023-03-19T17:53:29Z</dcterms:created>
  <dcterms:modified xsi:type="dcterms:W3CDTF">2023-03-24T04:46:39Z</dcterms:modified>
</cp:coreProperties>
</file>