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7" r:id="rId10"/>
    <p:sldId id="269" r:id="rId11"/>
    <p:sldId id="265" r:id="rId12"/>
    <p:sldId id="266" r:id="rId13"/>
  </p:sldIdLst>
  <p:sldSz cx="18288000" cy="10287000"/>
  <p:notesSz cx="6858000" cy="9144000"/>
  <p:embeddedFontLst>
    <p:embeddedFont>
      <p:font typeface="Clear Sans Regular Bold" panose="020B0604020202020204" charset="0"/>
      <p:regular r:id="rId15"/>
    </p:embeddedFont>
    <p:embeddedFont>
      <p:font typeface="Gadugi" panose="020B0502040204020203" pitchFamily="34" charset="0"/>
      <p:regular r:id="rId16"/>
      <p:bold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9" autoAdjust="0"/>
    <p:restoredTop sz="73146" autoAdjust="0"/>
  </p:normalViewPr>
  <p:slideViewPr>
    <p:cSldViewPr>
      <p:cViewPr varScale="1">
        <p:scale>
          <a:sx n="41" d="100"/>
          <a:sy n="41" d="100"/>
        </p:scale>
        <p:origin x="802"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ownloads\Task%203_Final%20Content%20Data%20set.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Downloads\Task%203_Final%20Content%20Data%20set.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500" b="0" i="0" u="none" strike="noStrike" kern="1200" spc="0" baseline="0">
                <a:solidFill>
                  <a:schemeClr val="tx1">
                    <a:lumMod val="65000"/>
                    <a:lumOff val="35000"/>
                  </a:schemeClr>
                </a:solidFill>
                <a:latin typeface="+mn-lt"/>
                <a:ea typeface="+mn-ea"/>
                <a:cs typeface="+mn-cs"/>
              </a:defRPr>
            </a:pPr>
            <a:r>
              <a:rPr lang="en-US" sz="2500"/>
              <a:t>Most Popular Categories</a:t>
            </a:r>
          </a:p>
        </c:rich>
      </c:tx>
      <c:overlay val="0"/>
      <c:spPr>
        <a:noFill/>
        <a:ln>
          <a:noFill/>
        </a:ln>
        <a:effectLst/>
      </c:spPr>
      <c:txPr>
        <a:bodyPr rot="0" spcFirstLastPara="1" vertOverflow="ellipsis" vert="horz" wrap="square" anchor="ctr" anchorCtr="1"/>
        <a:lstStyle/>
        <a:p>
          <a:pPr>
            <a:defRPr sz="25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score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5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animals</c:v>
                </c:pt>
                <c:pt idx="1">
                  <c:v>science</c:v>
                </c:pt>
                <c:pt idx="2">
                  <c:v>healthy eating</c:v>
                </c:pt>
                <c:pt idx="3">
                  <c:v>technology</c:v>
                </c:pt>
                <c:pt idx="4">
                  <c:v>food</c:v>
                </c:pt>
              </c:strCache>
            </c:strRef>
          </c:cat>
          <c:val>
            <c:numRef>
              <c:f>Sheet1!$B$2:$B$6</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B696-4DC3-82C2-1FF6DF9AC9FB}"/>
            </c:ext>
          </c:extLst>
        </c:ser>
        <c:dLbls>
          <c:dLblPos val="outEnd"/>
          <c:showLegendKey val="0"/>
          <c:showVal val="1"/>
          <c:showCatName val="0"/>
          <c:showSerName val="0"/>
          <c:showPercent val="0"/>
          <c:showBubbleSize val="0"/>
        </c:dLbls>
        <c:gapWidth val="219"/>
        <c:overlap val="-27"/>
        <c:axId val="1422422112"/>
        <c:axId val="1422419232"/>
      </c:barChart>
      <c:catAx>
        <c:axId val="1422422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500" b="0" i="0" u="none" strike="noStrike" kern="1200" baseline="0">
                <a:solidFill>
                  <a:schemeClr val="tx1">
                    <a:lumMod val="65000"/>
                    <a:lumOff val="35000"/>
                  </a:schemeClr>
                </a:solidFill>
                <a:latin typeface="+mn-lt"/>
                <a:ea typeface="+mn-ea"/>
                <a:cs typeface="+mn-cs"/>
              </a:defRPr>
            </a:pPr>
            <a:endParaRPr lang="en-US"/>
          </a:p>
        </c:txPr>
        <c:crossAx val="1422419232"/>
        <c:crosses val="autoZero"/>
        <c:auto val="1"/>
        <c:lblAlgn val="ctr"/>
        <c:lblOffset val="100"/>
        <c:noMultiLvlLbl val="0"/>
      </c:catAx>
      <c:valAx>
        <c:axId val="1422419232"/>
        <c:scaling>
          <c:orientation val="minMax"/>
        </c:scaling>
        <c:delete val="1"/>
        <c:axPos val="l"/>
        <c:numFmt formatCode="General" sourceLinked="1"/>
        <c:majorTickMark val="none"/>
        <c:minorTickMark val="none"/>
        <c:tickLblPos val="nextTo"/>
        <c:crossAx val="14224221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pattFill prst="pct5">
          <a:fgClr>
            <a:schemeClr val="accent1"/>
          </a:fgClr>
          <a:bgClr>
            <a:schemeClr val="bg1"/>
          </a:bgClr>
        </a:patt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Sheet2!$I$1</c:f>
              <c:strCache>
                <c:ptCount val="1"/>
                <c:pt idx="0">
                  <c:v>Count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5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Sheet2!$H$2:$H$5</c:f>
              <c:strCache>
                <c:ptCount val="4"/>
                <c:pt idx="0">
                  <c:v>photo</c:v>
                </c:pt>
                <c:pt idx="1">
                  <c:v>video</c:v>
                </c:pt>
                <c:pt idx="2">
                  <c:v>GIF</c:v>
                </c:pt>
                <c:pt idx="3">
                  <c:v>audio</c:v>
                </c:pt>
              </c:strCache>
            </c:strRef>
          </c:cat>
          <c:val>
            <c:numRef>
              <c:f>Sheet2!$I$2:$I$5</c:f>
              <c:numCache>
                <c:formatCode>General</c:formatCode>
                <c:ptCount val="4"/>
                <c:pt idx="0">
                  <c:v>6589</c:v>
                </c:pt>
                <c:pt idx="1">
                  <c:v>6245</c:v>
                </c:pt>
                <c:pt idx="2">
                  <c:v>6079</c:v>
                </c:pt>
                <c:pt idx="3">
                  <c:v>5660</c:v>
                </c:pt>
              </c:numCache>
            </c:numRef>
          </c:val>
          <c:extLst>
            <c:ext xmlns:c16="http://schemas.microsoft.com/office/drawing/2014/chart" uri="{C3380CC4-5D6E-409C-BE32-E72D297353CC}">
              <c16:uniqueId val="{00000000-A32C-4E62-BC70-57C23A290089}"/>
            </c:ext>
          </c:extLst>
        </c:ser>
        <c:ser>
          <c:idx val="1"/>
          <c:order val="1"/>
          <c:tx>
            <c:strRef>
              <c:f>Sheet2!$J$1</c:f>
              <c:strCache>
                <c:ptCount val="1"/>
                <c:pt idx="0">
                  <c:v>Positive Score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5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Sheet2!$H$2:$H$5</c:f>
              <c:strCache>
                <c:ptCount val="4"/>
                <c:pt idx="0">
                  <c:v>photo</c:v>
                </c:pt>
                <c:pt idx="1">
                  <c:v>video</c:v>
                </c:pt>
                <c:pt idx="2">
                  <c:v>GIF</c:v>
                </c:pt>
                <c:pt idx="3">
                  <c:v>audio</c:v>
                </c:pt>
              </c:strCache>
            </c:strRef>
          </c:cat>
          <c:val>
            <c:numRef>
              <c:f>Sheet2!$J$2:$J$5</c:f>
              <c:numCache>
                <c:formatCode>General</c:formatCode>
                <c:ptCount val="4"/>
                <c:pt idx="0">
                  <c:v>3700</c:v>
                </c:pt>
                <c:pt idx="1">
                  <c:v>3510</c:v>
                </c:pt>
                <c:pt idx="2">
                  <c:v>3381</c:v>
                </c:pt>
                <c:pt idx="3">
                  <c:v>3216</c:v>
                </c:pt>
              </c:numCache>
            </c:numRef>
          </c:val>
          <c:extLst>
            <c:ext xmlns:c16="http://schemas.microsoft.com/office/drawing/2014/chart" uri="{C3380CC4-5D6E-409C-BE32-E72D297353CC}">
              <c16:uniqueId val="{00000001-A32C-4E62-BC70-57C23A290089}"/>
            </c:ext>
          </c:extLst>
        </c:ser>
        <c:ser>
          <c:idx val="2"/>
          <c:order val="2"/>
          <c:tx>
            <c:strRef>
              <c:f>Sheet2!$K$1</c:f>
              <c:strCache>
                <c:ptCount val="1"/>
                <c:pt idx="0">
                  <c:v>Negative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5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Sheet2!$H$2:$H$5</c:f>
              <c:strCache>
                <c:ptCount val="4"/>
                <c:pt idx="0">
                  <c:v>photo</c:v>
                </c:pt>
                <c:pt idx="1">
                  <c:v>video</c:v>
                </c:pt>
                <c:pt idx="2">
                  <c:v>GIF</c:v>
                </c:pt>
                <c:pt idx="3">
                  <c:v>audio</c:v>
                </c:pt>
              </c:strCache>
            </c:strRef>
          </c:cat>
          <c:val>
            <c:numRef>
              <c:f>Sheet2!$K$2:$K$5</c:f>
              <c:numCache>
                <c:formatCode>General</c:formatCode>
                <c:ptCount val="4"/>
                <c:pt idx="0">
                  <c:v>2057</c:v>
                </c:pt>
                <c:pt idx="1">
                  <c:v>1943</c:v>
                </c:pt>
                <c:pt idx="2">
                  <c:v>1924</c:v>
                </c:pt>
                <c:pt idx="3">
                  <c:v>1771</c:v>
                </c:pt>
              </c:numCache>
            </c:numRef>
          </c:val>
          <c:extLst>
            <c:ext xmlns:c16="http://schemas.microsoft.com/office/drawing/2014/chart" uri="{C3380CC4-5D6E-409C-BE32-E72D297353CC}">
              <c16:uniqueId val="{00000002-A32C-4E62-BC70-57C23A290089}"/>
            </c:ext>
          </c:extLst>
        </c:ser>
        <c:ser>
          <c:idx val="3"/>
          <c:order val="3"/>
          <c:tx>
            <c:strRef>
              <c:f>Sheet2!$L$1</c:f>
              <c:strCache>
                <c:ptCount val="1"/>
                <c:pt idx="0">
                  <c:v>Neutral</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5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Sheet2!$H$2:$H$5</c:f>
              <c:strCache>
                <c:ptCount val="4"/>
                <c:pt idx="0">
                  <c:v>photo</c:v>
                </c:pt>
                <c:pt idx="1">
                  <c:v>video</c:v>
                </c:pt>
                <c:pt idx="2">
                  <c:v>GIF</c:v>
                </c:pt>
                <c:pt idx="3">
                  <c:v>audio</c:v>
                </c:pt>
              </c:strCache>
            </c:strRef>
          </c:cat>
          <c:val>
            <c:numRef>
              <c:f>Sheet2!$L$2:$L$5</c:f>
              <c:numCache>
                <c:formatCode>General</c:formatCode>
                <c:ptCount val="4"/>
                <c:pt idx="0">
                  <c:v>832</c:v>
                </c:pt>
                <c:pt idx="1">
                  <c:v>792</c:v>
                </c:pt>
                <c:pt idx="2">
                  <c:v>774</c:v>
                </c:pt>
                <c:pt idx="3">
                  <c:v>673</c:v>
                </c:pt>
              </c:numCache>
            </c:numRef>
          </c:val>
          <c:extLst>
            <c:ext xmlns:c16="http://schemas.microsoft.com/office/drawing/2014/chart" uri="{C3380CC4-5D6E-409C-BE32-E72D297353CC}">
              <c16:uniqueId val="{00000003-A32C-4E62-BC70-57C23A290089}"/>
            </c:ext>
          </c:extLst>
        </c:ser>
        <c:dLbls>
          <c:dLblPos val="outEnd"/>
          <c:showLegendKey val="0"/>
          <c:showVal val="1"/>
          <c:showCatName val="0"/>
          <c:showSerName val="0"/>
          <c:showPercent val="0"/>
          <c:showBubbleSize val="0"/>
        </c:dLbls>
        <c:gapWidth val="219"/>
        <c:overlap val="-27"/>
        <c:axId val="1444752784"/>
        <c:axId val="1444760464"/>
      </c:barChart>
      <c:catAx>
        <c:axId val="14447527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4760464"/>
        <c:crosses val="autoZero"/>
        <c:auto val="1"/>
        <c:lblAlgn val="ctr"/>
        <c:lblOffset val="100"/>
        <c:noMultiLvlLbl val="0"/>
      </c:catAx>
      <c:valAx>
        <c:axId val="1444760464"/>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2500" b="0" i="0" u="none" strike="noStrike" kern="1200" baseline="0">
                <a:solidFill>
                  <a:schemeClr val="tx1">
                    <a:lumMod val="65000"/>
                    <a:lumOff val="35000"/>
                  </a:schemeClr>
                </a:solidFill>
                <a:latin typeface="+mn-lt"/>
                <a:ea typeface="+mn-ea"/>
                <a:cs typeface="+mn-cs"/>
              </a:defRPr>
            </a:pPr>
            <a:endParaRPr lang="en-US"/>
          </a:p>
        </c:txPr>
        <c:crossAx val="14447527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25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03.12.2024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784730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we came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Thank you very much for listening, please feel free to ask any questions that you may have!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Prashant Mungase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Rompton, a senior principal has worked with the worlds biggest clients on solving their data problems and was heavily involved in the data engineering side of this project.</a:t>
            </a:r>
          </a:p>
          <a:p>
            <a:pPr lvl="0"/>
            <a:endParaRPr lang="en-US" dirty="0"/>
          </a:p>
          <a:p>
            <a:pPr lvl="0"/>
            <a:r>
              <a:rPr lang="en-US" dirty="0"/>
              <a:t>And finally, myself, Prashant Mungase, who was solely responsible for taking leadership guidance and delivering high quality insights from the raw datasets and turning these into business decisions.</a:t>
            </a:r>
          </a:p>
          <a:p>
            <a:pPr lvl="0"/>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the data we found that you had a total of </a:t>
            </a:r>
            <a:r>
              <a:rPr lang="en-US" u="sng" dirty="0"/>
              <a:t>16</a:t>
            </a:r>
            <a:r>
              <a:rPr lang="en-US" dirty="0"/>
              <a:t> </a:t>
            </a:r>
            <a:r>
              <a:rPr lang="en-US" u="sng" dirty="0"/>
              <a:t>unique categories </a:t>
            </a:r>
            <a:r>
              <a:rPr lang="en-US" dirty="0"/>
              <a:t>of posts across your sample dataset. This includes things such as Food, Culture and Sport.</a:t>
            </a:r>
          </a:p>
          <a:p>
            <a:pPr lvl="0"/>
            <a:endParaRPr lang="en-US" dirty="0"/>
          </a:p>
          <a:p>
            <a:pPr lvl="0"/>
            <a:r>
              <a:rPr lang="en-US" dirty="0"/>
              <a:t>As well as this, there were 1897 reactions from just the animal category alone! People obviously really like animals!</a:t>
            </a:r>
          </a:p>
          <a:p>
            <a:pPr lvl="0"/>
            <a:endParaRPr lang="en-US" dirty="0"/>
          </a:p>
          <a:p>
            <a:pPr lvl="0"/>
            <a:r>
              <a:rPr lang="en-US" dirty="0"/>
              <a:t>And also, the most common month for users to post within was January. This aligns with seasonal trends of social media users that feel the need to reconnect with people after calendar events such as Christmas.</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that they can learn something from.</a:t>
            </a:r>
          </a:p>
          <a:p>
            <a:pPr lvl="0"/>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8.sv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1.jpeg"/><Relationship Id="rId4" Type="http://schemas.openxmlformats.org/officeDocument/2006/relationships/image" Target="../media/image19.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11" Type="http://schemas.openxmlformats.org/officeDocument/2006/relationships/image" Target="../media/image14.svg"/><Relationship Id="rId5" Type="http://schemas.openxmlformats.org/officeDocument/2006/relationships/image" Target="../media/image1.png"/><Relationship Id="rId10" Type="http://schemas.openxmlformats.org/officeDocument/2006/relationships/image" Target="../media/image13.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9.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chart" Target="../charts/chart2.xml"/><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sp>
        <p:nvSpPr>
          <p:cNvPr id="2" name="AutoShape 2"/>
          <p:cNvSpPr/>
          <p:nvPr/>
        </p:nvSpPr>
        <p:spPr>
          <a:xfrm>
            <a:off x="16394731" y="0"/>
            <a:ext cx="1893269" cy="1028700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a:lstStyle/>
          <a:p>
            <a:pPr algn="ctr"/>
            <a:r>
              <a:rPr lang="en-US" sz="7000" dirty="0">
                <a:effectLst>
                  <a:reflection blurRad="6350" stA="55000" endA="300" endPos="45500" dir="5400000" sy="-100000" algn="bl" rotWithShape="0"/>
                </a:effectLst>
              </a:rPr>
              <a:t>A</a:t>
            </a:r>
          </a:p>
          <a:p>
            <a:pPr algn="ctr"/>
            <a:r>
              <a:rPr lang="en-US" sz="7000" dirty="0">
                <a:effectLst>
                  <a:reflection blurRad="6350" stA="55000" endA="300" endPos="45500" dir="5400000" sy="-100000" algn="bl" rotWithShape="0"/>
                </a:effectLst>
              </a:rPr>
              <a:t>C</a:t>
            </a:r>
          </a:p>
          <a:p>
            <a:pPr algn="ctr"/>
            <a:r>
              <a:rPr lang="en-US" sz="7000" dirty="0">
                <a:effectLst>
                  <a:reflection blurRad="6350" stA="55000" endA="300" endPos="45500" dir="5400000" sy="-100000" algn="bl" rotWithShape="0"/>
                </a:effectLst>
              </a:rPr>
              <a:t>C</a:t>
            </a:r>
          </a:p>
          <a:p>
            <a:pPr algn="ctr"/>
            <a:r>
              <a:rPr lang="en-US" sz="7000" dirty="0">
                <a:effectLst>
                  <a:reflection blurRad="6350" stA="55000" endA="300" endPos="45500" dir="5400000" sy="-100000" algn="bl" rotWithShape="0"/>
                </a:effectLst>
              </a:rPr>
              <a:t>E</a:t>
            </a:r>
          </a:p>
          <a:p>
            <a:pPr algn="ctr"/>
            <a:r>
              <a:rPr lang="en-US" sz="7000" dirty="0">
                <a:effectLst>
                  <a:reflection blurRad="6350" stA="55000" endA="300" endPos="45500" dir="5400000" sy="-100000" algn="bl" rotWithShape="0"/>
                </a:effectLst>
              </a:rPr>
              <a:t>N</a:t>
            </a:r>
          </a:p>
          <a:p>
            <a:pPr algn="ctr"/>
            <a:r>
              <a:rPr lang="en-US" sz="7000" dirty="0">
                <a:effectLst>
                  <a:reflection blurRad="6350" stA="55000" endA="300" endPos="45500" dir="5400000" sy="-100000" algn="bl" rotWithShape="0"/>
                </a:effectLst>
              </a:rPr>
              <a:t>T</a:t>
            </a:r>
          </a:p>
          <a:p>
            <a:pPr algn="ctr"/>
            <a:r>
              <a:rPr lang="en-US" sz="7000" dirty="0">
                <a:effectLst>
                  <a:reflection blurRad="6350" stA="55000" endA="300" endPos="45500" dir="5400000" sy="-100000" algn="bl" rotWithShape="0"/>
                </a:effectLst>
              </a:rPr>
              <a:t>U</a:t>
            </a:r>
          </a:p>
          <a:p>
            <a:pPr algn="ctr"/>
            <a:r>
              <a:rPr lang="en-US" sz="7000" dirty="0">
                <a:effectLst>
                  <a:reflection blurRad="6350" stA="55000" endA="300" endPos="45500" dir="5400000" sy="-100000" algn="bl" rotWithShape="0"/>
                </a:effectLst>
              </a:rPr>
              <a:t>R</a:t>
            </a:r>
          </a:p>
          <a:p>
            <a:pPr algn="ctr"/>
            <a:r>
              <a:rPr lang="en-US" sz="7000" dirty="0">
                <a:effectLst>
                  <a:reflection blurRad="6350" stA="55000" endA="300" endPos="45500" dir="5400000" sy="-100000" algn="bl" rotWithShape="0"/>
                </a:effectLst>
              </a:rPr>
              <a:t>E</a:t>
            </a:r>
          </a:p>
        </p:txBody>
      </p:sp>
      <p:grpSp>
        <p:nvGrpSpPr>
          <p:cNvPr id="20" name="Group 20"/>
          <p:cNvGrpSpPr/>
          <p:nvPr/>
        </p:nvGrpSpPr>
        <p:grpSpPr>
          <a:xfrm>
            <a:off x="937858" y="711508"/>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071391"/>
            <a:ext cx="5482998" cy="279576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0" tIns="0" rIns="0" bIns="0" rtlCol="0" anchor="t">
            <a:spAutoFit/>
          </a:bodyPr>
          <a:lstStyle/>
          <a:p>
            <a:pPr algn="ctr">
              <a:lnSpc>
                <a:spcPts val="11059"/>
              </a:lnSpc>
            </a:pPr>
            <a:r>
              <a:rPr lang="en-US" sz="9000" spc="-105" dirty="0">
                <a:solidFill>
                  <a:schemeClr val="bg1"/>
                </a:solidFill>
                <a:latin typeface="Graphik Regular" panose="020B0503030202060203" pitchFamily="34" charset="0"/>
              </a:rPr>
              <a:t>Big Data</a:t>
            </a:r>
          </a:p>
          <a:p>
            <a:pPr algn="ctr">
              <a:lnSpc>
                <a:spcPts val="11059"/>
              </a:lnSpc>
            </a:pPr>
            <a:r>
              <a:rPr lang="en-US" sz="9000" spc="-105" dirty="0">
                <a:solidFill>
                  <a:schemeClr val="bg1"/>
                </a:solidFill>
                <a:latin typeface="Graphik Regular" panose="020B0503030202060203" pitchFamily="34" charset="0"/>
              </a:rPr>
              <a:t>Analytics</a:t>
            </a:r>
          </a:p>
        </p:txBody>
      </p:sp>
      <p:sp>
        <p:nvSpPr>
          <p:cNvPr id="25" name="TextBox 24">
            <a:extLst>
              <a:ext uri="{FF2B5EF4-FFF2-40B4-BE49-F238E27FC236}">
                <a16:creationId xmlns:a16="http://schemas.microsoft.com/office/drawing/2014/main" id="{A5BC12D6-66C2-5636-ED21-3021CD45163A}"/>
              </a:ext>
            </a:extLst>
          </p:cNvPr>
          <p:cNvSpPr txBox="1"/>
          <p:nvPr/>
        </p:nvSpPr>
        <p:spPr>
          <a:xfrm>
            <a:off x="10439400" y="3441779"/>
            <a:ext cx="5589293" cy="1477328"/>
          </a:xfrm>
          <a:prstGeom prst="rect">
            <a:avLst/>
          </a:prstGeom>
          <a:noFill/>
        </p:spPr>
        <p:txBody>
          <a:bodyPr wrap="square" rtlCol="0">
            <a:spAutoFit/>
          </a:bodyPr>
          <a:lstStyle/>
          <a:p>
            <a:r>
              <a:rPr lang="en-US" sz="9000" b="1" spc="50" dirty="0">
                <a:ln w="9525" cmpd="sng">
                  <a:solidFill>
                    <a:schemeClr val="accent1"/>
                  </a:solidFill>
                  <a:prstDash val="solid"/>
                </a:ln>
                <a:solidFill>
                  <a:srgbClr val="70AD47">
                    <a:tint val="1000"/>
                  </a:srgbClr>
                </a:solidFill>
                <a:effectLst>
                  <a:glow rad="38100">
                    <a:schemeClr val="accent1">
                      <a:alpha val="40000"/>
                    </a:schemeClr>
                  </a:glow>
                  <a:reflection blurRad="6350" stA="55000" endA="300" endPos="45500" dir="5400000" sy="-100000" algn="bl" rotWithShape="0"/>
                </a:effectLst>
              </a:rPr>
              <a:t>Social Buzz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2261369" y="7616488"/>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7180892"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321E9A61-AACF-DB41-B007-BB9C2D02C278}"/>
              </a:ext>
            </a:extLst>
          </p:cNvPr>
          <p:cNvPicPr>
            <a:picLocks noChangeAspect="1"/>
          </p:cNvPicPr>
          <p:nvPr/>
        </p:nvPicPr>
        <p:blipFill>
          <a:blip r:embed="rId7"/>
          <a:srcRect/>
          <a:stretch>
            <a:fillRect/>
          </a:stretch>
        </p:blipFill>
        <p:spPr>
          <a:xfrm>
            <a:off x="5732961" y="1581061"/>
            <a:ext cx="8266904" cy="7124878"/>
          </a:xfrm>
          <a:prstGeom prst="rect">
            <a:avLst/>
          </a:prstGeom>
        </p:spPr>
      </p:pic>
    </p:spTree>
    <p:extLst>
      <p:ext uri="{BB962C8B-B14F-4D97-AF65-F5344CB8AC3E}">
        <p14:creationId xmlns:p14="http://schemas.microsoft.com/office/powerpoint/2010/main" val="3475391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327032" y="1134266"/>
            <a:ext cx="4038600" cy="1231106"/>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0" tIns="0" rIns="0" bIns="0" rtlCol="0" anchor="t">
            <a:spAutoFit/>
          </a:bodyPr>
          <a:lstStyle/>
          <a:p>
            <a:pPr>
              <a:lnSpc>
                <a:spcPts val="9600"/>
              </a:lnSpc>
            </a:pPr>
            <a:r>
              <a:rPr lang="en-US" sz="8000" spc="-80" dirty="0">
                <a:solidFill>
                  <a:srgbClr val="A100FF"/>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D65CF5D4-73CA-09F2-4333-DF103E66CE0A}"/>
              </a:ext>
            </a:extLst>
          </p:cNvPr>
          <p:cNvSpPr txBox="1"/>
          <p:nvPr/>
        </p:nvSpPr>
        <p:spPr>
          <a:xfrm>
            <a:off x="11057658" y="888536"/>
            <a:ext cx="6705600" cy="3170099"/>
          </a:xfrm>
          <a:prstGeom prst="rect">
            <a:avLst/>
          </a:prstGeom>
          <a:noFill/>
        </p:spPr>
        <p:txBody>
          <a:bodyPr wrap="square" rtlCol="0">
            <a:spAutoFit/>
          </a:bodyPr>
          <a:lstStyle/>
          <a:p>
            <a:pPr marL="342900" indent="-342900" algn="just">
              <a:buFont typeface="Arial" panose="020B0604020202020204" pitchFamily="34" charset="0"/>
              <a:buChar char="•"/>
            </a:pPr>
            <a:r>
              <a:rPr lang="en-US" sz="2500" b="1" dirty="0">
                <a:solidFill>
                  <a:srgbClr val="A100FF"/>
                </a:solidFill>
              </a:rPr>
              <a:t>There are total of 16  distinct content categories.</a:t>
            </a:r>
          </a:p>
          <a:p>
            <a:pPr marL="342900" indent="-342900" algn="just">
              <a:buFont typeface="Arial" panose="020B0604020202020204" pitchFamily="34" charset="0"/>
              <a:buChar char="•"/>
            </a:pPr>
            <a:r>
              <a:rPr lang="en-US" sz="2500" dirty="0">
                <a:solidFill>
                  <a:srgbClr val="A100FF"/>
                </a:solidFill>
              </a:rPr>
              <a:t>Out of which Animal, Science, Healthy Eating, Technology, and Food ranks in the top 5.</a:t>
            </a:r>
          </a:p>
          <a:p>
            <a:pPr marL="342900" indent="-342900" algn="just">
              <a:buFont typeface="Arial" panose="020B0604020202020204" pitchFamily="34" charset="0"/>
              <a:buChar char="•"/>
            </a:pPr>
            <a:r>
              <a:rPr lang="en-US" sz="2500" dirty="0">
                <a:solidFill>
                  <a:srgbClr val="A100FF"/>
                </a:solidFill>
              </a:rPr>
              <a:t>4 Types of Content – Photo, Video, Gif, and Audio.</a:t>
            </a:r>
          </a:p>
          <a:p>
            <a:pPr marL="342900" indent="-342900" algn="just">
              <a:buFont typeface="Arial" panose="020B0604020202020204" pitchFamily="34" charset="0"/>
              <a:buChar char="•"/>
            </a:pPr>
            <a:r>
              <a:rPr lang="en-US" sz="2500" dirty="0">
                <a:solidFill>
                  <a:srgbClr val="A100FF"/>
                </a:solidFill>
              </a:rPr>
              <a:t>Out of which people prefer Photo and Video.</a:t>
            </a:r>
          </a:p>
          <a:p>
            <a:pPr marL="342900" indent="-342900" algn="just">
              <a:buFont typeface="Arial" panose="020B0604020202020204" pitchFamily="34" charset="0"/>
              <a:buChar char="•"/>
            </a:pPr>
            <a:r>
              <a:rPr lang="en-US" sz="2500" dirty="0">
                <a:solidFill>
                  <a:srgbClr val="A100FF"/>
                </a:solidFill>
              </a:rPr>
              <a:t>May month has the highest number of posts.</a:t>
            </a:r>
          </a:p>
        </p:txBody>
      </p:sp>
      <p:sp>
        <p:nvSpPr>
          <p:cNvPr id="18" name="TextBox 17">
            <a:extLst>
              <a:ext uri="{FF2B5EF4-FFF2-40B4-BE49-F238E27FC236}">
                <a16:creationId xmlns:a16="http://schemas.microsoft.com/office/drawing/2014/main" id="{2BD4F532-CF56-FCD2-9B8A-C527BFAE18D0}"/>
              </a:ext>
            </a:extLst>
          </p:cNvPr>
          <p:cNvSpPr txBox="1"/>
          <p:nvPr/>
        </p:nvSpPr>
        <p:spPr>
          <a:xfrm>
            <a:off x="11353800" y="4830387"/>
            <a:ext cx="2133600" cy="553998"/>
          </a:xfrm>
          <a:prstGeom prst="rect">
            <a:avLst/>
          </a:prstGeom>
          <a:noFill/>
        </p:spPr>
        <p:txBody>
          <a:bodyPr wrap="square" rtlCol="0">
            <a:spAutoFit/>
          </a:bodyPr>
          <a:lstStyle/>
          <a:p>
            <a:r>
              <a:rPr lang="en-US" sz="3000" b="1" dirty="0">
                <a:solidFill>
                  <a:srgbClr val="A100FF"/>
                </a:solidFill>
              </a:rPr>
              <a:t>Conclusion:</a:t>
            </a:r>
          </a:p>
        </p:txBody>
      </p:sp>
      <p:sp>
        <p:nvSpPr>
          <p:cNvPr id="19" name="TextBox 18">
            <a:extLst>
              <a:ext uri="{FF2B5EF4-FFF2-40B4-BE49-F238E27FC236}">
                <a16:creationId xmlns:a16="http://schemas.microsoft.com/office/drawing/2014/main" id="{6BCD4CE6-DE28-4C22-564A-590346C4A87E}"/>
              </a:ext>
            </a:extLst>
          </p:cNvPr>
          <p:cNvSpPr txBox="1"/>
          <p:nvPr/>
        </p:nvSpPr>
        <p:spPr>
          <a:xfrm>
            <a:off x="11077874" y="5614733"/>
            <a:ext cx="6685384" cy="3554819"/>
          </a:xfrm>
          <a:prstGeom prst="rect">
            <a:avLst/>
          </a:prstGeom>
          <a:noFill/>
        </p:spPr>
        <p:txBody>
          <a:bodyPr wrap="square" rtlCol="0">
            <a:spAutoFit/>
          </a:bodyPr>
          <a:lstStyle/>
          <a:p>
            <a:pPr marL="342900" indent="-342900" algn="just">
              <a:buFont typeface="Arial" panose="020B0604020202020204" pitchFamily="34" charset="0"/>
              <a:buChar char="•"/>
            </a:pPr>
            <a:r>
              <a:rPr lang="en-US" sz="2500" dirty="0">
                <a:solidFill>
                  <a:srgbClr val="A100FF"/>
                </a:solidFill>
              </a:rPr>
              <a:t>Focus more on the top 5 categories which Animal, Science, Healthy Eating, Technology, and Food.</a:t>
            </a:r>
          </a:p>
          <a:p>
            <a:pPr marL="342900" indent="-342900" algn="just">
              <a:buFont typeface="Arial" panose="020B0604020202020204" pitchFamily="34" charset="0"/>
              <a:buChar char="•"/>
            </a:pPr>
            <a:r>
              <a:rPr lang="en-US" sz="2500" dirty="0">
                <a:solidFill>
                  <a:srgbClr val="A100FF"/>
                </a:solidFill>
              </a:rPr>
              <a:t>Create campaign to specifically target those audience with preferences.</a:t>
            </a:r>
          </a:p>
          <a:p>
            <a:pPr marL="342900" indent="-342900" algn="just">
              <a:buFont typeface="Arial" panose="020B0604020202020204" pitchFamily="34" charset="0"/>
              <a:buChar char="•"/>
            </a:pPr>
            <a:r>
              <a:rPr lang="en-US" sz="2500" dirty="0">
                <a:solidFill>
                  <a:srgbClr val="A100FF"/>
                </a:solidFill>
              </a:rPr>
              <a:t>Need to maximize in the month of January, may, and august</a:t>
            </a:r>
          </a:p>
          <a:p>
            <a:pPr marL="342900" indent="-342900" algn="just">
              <a:buFont typeface="Arial" panose="020B0604020202020204" pitchFamily="34" charset="0"/>
              <a:buChar char="•"/>
            </a:pPr>
            <a:r>
              <a:rPr lang="en-US" sz="2500" dirty="0">
                <a:solidFill>
                  <a:srgbClr val="A100FF"/>
                </a:solidFill>
              </a:rPr>
              <a:t>As the number of posts in this months are highest.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6858000" y="5409481"/>
            <a:ext cx="5385738" cy="41229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sp>
        <p:nvSpPr>
          <p:cNvPr id="7" name="TextBox 7"/>
          <p:cNvSpPr txBox="1"/>
          <p:nvPr/>
        </p:nvSpPr>
        <p:spPr>
          <a:xfrm>
            <a:off x="4669076" y="4178375"/>
            <a:ext cx="5729829" cy="1231106"/>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0" tIns="0" rIns="0" bIns="0" rtlCol="0" anchor="t">
            <a:spAutoFit/>
          </a:bodyPr>
          <a:lstStyle/>
          <a:p>
            <a:pPr algn="r">
              <a:lnSpc>
                <a:spcPts val="9600"/>
              </a:lnSpc>
            </a:pPr>
            <a:r>
              <a:rPr lang="en-US" sz="8000" b="1"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4" name="Group 4">
            <a:extLst>
              <a:ext uri="{FF2B5EF4-FFF2-40B4-BE49-F238E27FC236}">
                <a16:creationId xmlns:a16="http://schemas.microsoft.com/office/drawing/2014/main" id="{7ED8925E-D1EB-0C24-F2B0-E277275A00EF}"/>
              </a:ext>
            </a:extLst>
          </p:cNvPr>
          <p:cNvGrpSpPr>
            <a:grpSpLocks noChangeAspect="1"/>
          </p:cNvGrpSpPr>
          <p:nvPr/>
        </p:nvGrpSpPr>
        <p:grpSpPr>
          <a:xfrm>
            <a:off x="1206323" y="3314235"/>
            <a:ext cx="2959386" cy="2959386"/>
            <a:chOff x="0" y="0"/>
            <a:chExt cx="6350000" cy="6350000"/>
          </a:xfrm>
        </p:grpSpPr>
        <p:sp>
          <p:nvSpPr>
            <p:cNvPr id="25" name="Freeform 5">
              <a:extLst>
                <a:ext uri="{FF2B5EF4-FFF2-40B4-BE49-F238E27FC236}">
                  <a16:creationId xmlns:a16="http://schemas.microsoft.com/office/drawing/2014/main" id="{014385C8-C245-9513-25B0-4F7C311E4F71}"/>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tx1"/>
            </a:solidFill>
          </p:spPr>
        </p:sp>
      </p:grpSp>
      <p:sp>
        <p:nvSpPr>
          <p:cNvPr id="29" name="Thought Bubble: Cloud 28">
            <a:extLst>
              <a:ext uri="{FF2B5EF4-FFF2-40B4-BE49-F238E27FC236}">
                <a16:creationId xmlns:a16="http://schemas.microsoft.com/office/drawing/2014/main" id="{D225DECB-DF9E-A542-F7B1-5BEE7A09DF53}"/>
              </a:ext>
            </a:extLst>
          </p:cNvPr>
          <p:cNvSpPr/>
          <p:nvPr/>
        </p:nvSpPr>
        <p:spPr>
          <a:xfrm>
            <a:off x="1819224" y="4178375"/>
            <a:ext cx="1733584" cy="1109186"/>
          </a:xfrm>
          <a:prstGeom prst="cloudCallou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2500" spc="-19" dirty="0">
                  <a:solidFill>
                    <a:srgbClr val="000000"/>
                  </a:solidFill>
                  <a:latin typeface="Graphik Regular" panose="020B0503030202060203" pitchFamily="34" charset="0"/>
                </a:rPr>
                <a:t>Project recap</a:t>
              </a:r>
            </a:p>
            <a:p>
              <a:pPr>
                <a:lnSpc>
                  <a:spcPts val="2660"/>
                </a:lnSpc>
              </a:pPr>
              <a:r>
                <a:rPr lang="en-US" sz="2500" spc="-19" dirty="0">
                  <a:solidFill>
                    <a:srgbClr val="000000"/>
                  </a:solidFill>
                  <a:latin typeface="Graphik Regular" panose="020B0503030202060203" pitchFamily="34" charset="0"/>
                </a:rPr>
                <a:t>Problem</a:t>
              </a:r>
            </a:p>
            <a:p>
              <a:pPr>
                <a:lnSpc>
                  <a:spcPts val="2660"/>
                </a:lnSpc>
              </a:pPr>
              <a:r>
                <a:rPr lang="en-US" sz="2500" spc="-19" dirty="0">
                  <a:solidFill>
                    <a:srgbClr val="000000"/>
                  </a:solidFill>
                  <a:latin typeface="Graphik Regular" panose="020B0503030202060203" pitchFamily="34" charset="0"/>
                </a:rPr>
                <a:t>The Analytics team</a:t>
              </a:r>
            </a:p>
            <a:p>
              <a:pPr>
                <a:lnSpc>
                  <a:spcPts val="2660"/>
                </a:lnSpc>
              </a:pPr>
              <a:r>
                <a:rPr lang="en-US" sz="2500" spc="-19" dirty="0">
                  <a:solidFill>
                    <a:srgbClr val="000000"/>
                  </a:solidFill>
                  <a:latin typeface="Graphik Regular" panose="020B0503030202060203" pitchFamily="34" charset="0"/>
                </a:rPr>
                <a:t>Process</a:t>
              </a:r>
            </a:p>
            <a:p>
              <a:pPr>
                <a:lnSpc>
                  <a:spcPts val="2660"/>
                </a:lnSpc>
              </a:pPr>
              <a:r>
                <a:rPr lang="en-US" sz="2500" spc="-19" dirty="0">
                  <a:solidFill>
                    <a:srgbClr val="000000"/>
                  </a:solidFill>
                  <a:latin typeface="Graphik Regular" panose="020B0503030202060203" pitchFamily="34" charset="0"/>
                </a:rPr>
                <a:t>Insights</a:t>
              </a:r>
            </a:p>
            <a:p>
              <a:pPr>
                <a:lnSpc>
                  <a:spcPts val="2660"/>
                </a:lnSpc>
              </a:pPr>
              <a:r>
                <a:rPr lang="en-US" sz="25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US"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914401" y="1909668"/>
            <a:ext cx="6453903" cy="6467663"/>
          </a:xfrm>
          <a:prstGeom prst="rect">
            <a:avLst/>
          </a:prstGeom>
        </p:spPr>
      </p:pic>
      <p:sp>
        <p:nvSpPr>
          <p:cNvPr id="33" name="TextBox 33"/>
          <p:cNvSpPr txBox="1"/>
          <p:nvPr/>
        </p:nvSpPr>
        <p:spPr>
          <a:xfrm>
            <a:off x="1900365" y="3817088"/>
            <a:ext cx="4481973" cy="2462213"/>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590315C8-5AEE-EC55-0DEA-B33577B55EA6}"/>
              </a:ext>
            </a:extLst>
          </p:cNvPr>
          <p:cNvSpPr txBox="1"/>
          <p:nvPr/>
        </p:nvSpPr>
        <p:spPr>
          <a:xfrm>
            <a:off x="7368303" y="2132926"/>
            <a:ext cx="8709895" cy="6370975"/>
          </a:xfrm>
          <a:prstGeom prst="rect">
            <a:avLst/>
          </a:prstGeom>
          <a:noFill/>
        </p:spPr>
        <p:txBody>
          <a:bodyPr wrap="square" rtlCol="0">
            <a:spAutoFit/>
          </a:bodyPr>
          <a:lstStyle/>
          <a:p>
            <a:pPr algn="just"/>
            <a:r>
              <a:rPr lang="en-US" sz="3000" b="1" dirty="0">
                <a:solidFill>
                  <a:srgbClr val="A100FF"/>
                </a:solidFill>
              </a:rPr>
              <a:t>Client:</a:t>
            </a:r>
            <a:r>
              <a:rPr lang="en-US" sz="3000" dirty="0">
                <a:solidFill>
                  <a:srgbClr val="A100FF"/>
                </a:solidFill>
              </a:rPr>
              <a:t> Social Buzz, a social media and content creation company, headquartered in San Francisco with 250 employees (200 are technical staff). Founded in 2010, it has grown rapidly, now reaching over 500 million active users monthly. The company operates with unique content-driven features, keeping user identities anonymous while tracking content reactions.</a:t>
            </a:r>
            <a:br>
              <a:rPr lang="en-US" sz="3000" dirty="0">
                <a:solidFill>
                  <a:srgbClr val="A100FF"/>
                </a:solidFill>
              </a:rPr>
            </a:br>
            <a:endParaRPr lang="en-US" sz="3000" dirty="0">
              <a:solidFill>
                <a:srgbClr val="A100FF"/>
              </a:solidFill>
            </a:endParaRPr>
          </a:p>
          <a:p>
            <a:pPr algn="just"/>
            <a:r>
              <a:rPr lang="en-US" sz="3000" b="1" dirty="0">
                <a:solidFill>
                  <a:srgbClr val="A100FF"/>
                </a:solidFill>
              </a:rPr>
              <a:t>Objective:</a:t>
            </a:r>
            <a:r>
              <a:rPr lang="en-US" sz="3000" dirty="0">
                <a:solidFill>
                  <a:srgbClr val="A100FF"/>
                </a:solidFill>
              </a:rPr>
              <a:t> Social Buzz seeks Accenture's guidance on scaling their technology, preparing for an IPO, and learning big data best practices. This project is an initial 3-month engagement to assess and enhance their data practices.</a:t>
            </a:r>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6227794" y="-1070985"/>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75F08CE8-54BF-9669-F98A-15F01E63F894}"/>
              </a:ext>
            </a:extLst>
          </p:cNvPr>
          <p:cNvSpPr txBox="1"/>
          <p:nvPr/>
        </p:nvSpPr>
        <p:spPr>
          <a:xfrm>
            <a:off x="2286000" y="4961740"/>
            <a:ext cx="7341054" cy="4678204"/>
          </a:xfrm>
          <a:prstGeom prst="rect">
            <a:avLst/>
          </a:prstGeom>
          <a:noFill/>
        </p:spPr>
        <p:txBody>
          <a:bodyPr wrap="square" rtlCol="0">
            <a:spAutoFit/>
          </a:bodyPr>
          <a:lstStyle/>
          <a:p>
            <a:pPr algn="just"/>
            <a:r>
              <a:rPr lang="en-US" sz="3500" b="1" dirty="0">
                <a:ln w="6600">
                  <a:solidFill>
                    <a:schemeClr val="accent2"/>
                  </a:solidFill>
                  <a:prstDash val="solid"/>
                </a:ln>
                <a:solidFill>
                  <a:srgbClr val="FFFFFF"/>
                </a:solidFill>
                <a:effectLst>
                  <a:outerShdw dist="38100" dir="2700000" algn="tl" rotWithShape="0">
                    <a:schemeClr val="accent2"/>
                  </a:outerShdw>
                </a:effectLst>
              </a:rPr>
              <a:t>Social Buzz faces three primary challenges:</a:t>
            </a:r>
          </a:p>
          <a:p>
            <a:pPr algn="just">
              <a:buFont typeface="Arial" panose="020B0604020202020204" pitchFamily="34" charset="0"/>
              <a:buChar char="•"/>
            </a:pPr>
            <a:r>
              <a:rPr lang="en-US" sz="3500" b="1" dirty="0">
                <a:ln w="6600">
                  <a:solidFill>
                    <a:schemeClr val="accent2"/>
                  </a:solidFill>
                  <a:prstDash val="solid"/>
                </a:ln>
                <a:solidFill>
                  <a:srgbClr val="FFFFFF"/>
                </a:solidFill>
                <a:effectLst>
                  <a:outerShdw dist="38100" dir="2700000" algn="tl" rotWithShape="0">
                    <a:schemeClr val="accent2"/>
                  </a:outerShdw>
                </a:effectLst>
              </a:rPr>
              <a:t>Managing their massive, unstructured data (generated from 100,000+ daily content uploads).</a:t>
            </a:r>
          </a:p>
          <a:p>
            <a:pPr algn="just">
              <a:buFont typeface="Arial" panose="020B0604020202020204" pitchFamily="34" charset="0"/>
              <a:buChar char="•"/>
            </a:pPr>
            <a:r>
              <a:rPr lang="en-US" sz="3500" b="1" dirty="0">
                <a:ln w="6600">
                  <a:solidFill>
                    <a:schemeClr val="accent2"/>
                  </a:solidFill>
                  <a:prstDash val="solid"/>
                </a:ln>
                <a:solidFill>
                  <a:srgbClr val="FFFFFF"/>
                </a:solidFill>
                <a:effectLst>
                  <a:outerShdw dist="38100" dir="2700000" algn="tl" rotWithShape="0">
                    <a:schemeClr val="accent2"/>
                  </a:outerShdw>
                </a:effectLst>
              </a:rPr>
              <a:t>Ensuring a smooth IPO process.</a:t>
            </a:r>
          </a:p>
          <a:p>
            <a:pPr algn="just">
              <a:buFont typeface="Arial" panose="020B0604020202020204" pitchFamily="34" charset="0"/>
              <a:buChar char="•"/>
            </a:pPr>
            <a:r>
              <a:rPr lang="en-US" sz="3500" b="1" dirty="0">
                <a:ln w="6600">
                  <a:solidFill>
                    <a:schemeClr val="accent2"/>
                  </a:solidFill>
                  <a:prstDash val="solid"/>
                </a:ln>
                <a:solidFill>
                  <a:srgbClr val="FFFFFF"/>
                </a:solidFill>
                <a:effectLst>
                  <a:outerShdw dist="38100" dir="2700000" algn="tl" rotWithShape="0">
                    <a:schemeClr val="accent2"/>
                  </a:outerShdw>
                </a:effectLst>
              </a:rPr>
              <a:t>Gaining expertise in big data management practices.</a:t>
            </a:r>
          </a:p>
          <a:p>
            <a:endParaRPr lang="en-US" dirty="0"/>
          </a:p>
        </p:txBody>
      </p:sp>
      <p:pic>
        <p:nvPicPr>
          <p:cNvPr id="24" name="Graphic 23" descr="Help with solid fill">
            <a:extLst>
              <a:ext uri="{FF2B5EF4-FFF2-40B4-BE49-F238E27FC236}">
                <a16:creationId xmlns:a16="http://schemas.microsoft.com/office/drawing/2014/main" id="{422EC593-955A-9780-94F9-A728F2CD1BF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6929495" y="-366020"/>
            <a:ext cx="1659052" cy="165905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DC3507BC-2A9E-D9D4-5160-E9711A521877}"/>
              </a:ext>
            </a:extLst>
          </p:cNvPr>
          <p:cNvSpPr txBox="1"/>
          <p:nvPr/>
        </p:nvSpPr>
        <p:spPr>
          <a:xfrm>
            <a:off x="14221407" y="1727742"/>
            <a:ext cx="2835321" cy="754053"/>
          </a:xfrm>
          <a:prstGeom prst="rect">
            <a:avLst/>
          </a:prstGeom>
          <a:noFill/>
        </p:spPr>
        <p:txBody>
          <a:bodyPr wrap="square" rtlCol="0">
            <a:spAutoFit/>
          </a:bodyPr>
          <a:lstStyle/>
          <a:p>
            <a:pPr algn="ctr"/>
            <a:r>
              <a:rPr lang="en-US" sz="2500" b="1" dirty="0"/>
              <a:t>Andrew Fleming</a:t>
            </a:r>
          </a:p>
          <a:p>
            <a:pPr algn="ctr"/>
            <a:r>
              <a:rPr lang="en-US" b="1" dirty="0"/>
              <a:t>Chief Technical Architect</a:t>
            </a:r>
          </a:p>
        </p:txBody>
      </p:sp>
      <p:sp>
        <p:nvSpPr>
          <p:cNvPr id="33" name="TextBox 32">
            <a:extLst>
              <a:ext uri="{FF2B5EF4-FFF2-40B4-BE49-F238E27FC236}">
                <a16:creationId xmlns:a16="http://schemas.microsoft.com/office/drawing/2014/main" id="{993742D9-3E55-013D-DB1C-E70A5786C2EA}"/>
              </a:ext>
            </a:extLst>
          </p:cNvPr>
          <p:cNvSpPr txBox="1"/>
          <p:nvPr/>
        </p:nvSpPr>
        <p:spPr>
          <a:xfrm>
            <a:off x="14293092" y="4710416"/>
            <a:ext cx="2811993" cy="754053"/>
          </a:xfrm>
          <a:prstGeom prst="rect">
            <a:avLst/>
          </a:prstGeom>
          <a:noFill/>
        </p:spPr>
        <p:txBody>
          <a:bodyPr wrap="square" rtlCol="0">
            <a:spAutoFit/>
          </a:bodyPr>
          <a:lstStyle/>
          <a:p>
            <a:pPr algn="ctr"/>
            <a:r>
              <a:rPr lang="en-US" sz="2500" b="1" dirty="0"/>
              <a:t>Marcus Rompton</a:t>
            </a:r>
          </a:p>
          <a:p>
            <a:pPr algn="ctr"/>
            <a:r>
              <a:rPr lang="en-US" b="1" dirty="0"/>
              <a:t>Senior Principle</a:t>
            </a:r>
          </a:p>
        </p:txBody>
      </p:sp>
      <p:sp>
        <p:nvSpPr>
          <p:cNvPr id="34" name="TextBox 33">
            <a:extLst>
              <a:ext uri="{FF2B5EF4-FFF2-40B4-BE49-F238E27FC236}">
                <a16:creationId xmlns:a16="http://schemas.microsoft.com/office/drawing/2014/main" id="{A50BAC33-E890-5B7A-13DD-CA086FAC88A4}"/>
              </a:ext>
            </a:extLst>
          </p:cNvPr>
          <p:cNvSpPr txBox="1"/>
          <p:nvPr/>
        </p:nvSpPr>
        <p:spPr>
          <a:xfrm>
            <a:off x="13948884" y="7693090"/>
            <a:ext cx="3531877" cy="754053"/>
          </a:xfrm>
          <a:prstGeom prst="rect">
            <a:avLst/>
          </a:prstGeom>
          <a:noFill/>
        </p:spPr>
        <p:txBody>
          <a:bodyPr wrap="square" rtlCol="0">
            <a:spAutoFit/>
          </a:bodyPr>
          <a:lstStyle/>
          <a:p>
            <a:pPr algn="ctr"/>
            <a:r>
              <a:rPr lang="en-US" sz="2500" b="1" dirty="0"/>
              <a:t>Prashant Mungase</a:t>
            </a:r>
          </a:p>
          <a:p>
            <a:pPr algn="ctr"/>
            <a:r>
              <a:rPr lang="en-US" b="1" dirty="0"/>
              <a:t>Data Analyst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4935200" y="-203215"/>
            <a:ext cx="3213363" cy="1231106"/>
          </a:xfrm>
          <a:prstGeom prst="rect">
            <a:avLst/>
          </a:prstGeom>
        </p:spPr>
        <p:txBody>
          <a:bodyPr wrap="square"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7AD4D5B2-B07D-92B6-D3C9-BF772704FF2A}"/>
              </a:ext>
            </a:extLst>
          </p:cNvPr>
          <p:cNvSpPr txBox="1"/>
          <p:nvPr/>
        </p:nvSpPr>
        <p:spPr>
          <a:xfrm>
            <a:off x="4363782" y="1372359"/>
            <a:ext cx="4094417" cy="630942"/>
          </a:xfrm>
          <a:prstGeom prst="rect">
            <a:avLst/>
          </a:prstGeom>
          <a:noFill/>
        </p:spPr>
        <p:txBody>
          <a:bodyPr wrap="square" rtlCol="0">
            <a:spAutoFit/>
          </a:bodyPr>
          <a:lstStyle/>
          <a:p>
            <a:r>
              <a:rPr lang="en-US" sz="3500" b="1" dirty="0">
                <a:solidFill>
                  <a:schemeClr val="bg1"/>
                </a:solidFill>
              </a:rPr>
              <a:t>Data Understanding</a:t>
            </a:r>
          </a:p>
        </p:txBody>
      </p:sp>
      <p:sp>
        <p:nvSpPr>
          <p:cNvPr id="40" name="TextBox 39">
            <a:extLst>
              <a:ext uri="{FF2B5EF4-FFF2-40B4-BE49-F238E27FC236}">
                <a16:creationId xmlns:a16="http://schemas.microsoft.com/office/drawing/2014/main" id="{62459992-F7E2-C0E4-B3E6-E3BA46BB3E05}"/>
              </a:ext>
            </a:extLst>
          </p:cNvPr>
          <p:cNvSpPr txBox="1"/>
          <p:nvPr/>
        </p:nvSpPr>
        <p:spPr>
          <a:xfrm>
            <a:off x="6240871" y="2927038"/>
            <a:ext cx="3304643" cy="630942"/>
          </a:xfrm>
          <a:prstGeom prst="rect">
            <a:avLst/>
          </a:prstGeom>
          <a:noFill/>
        </p:spPr>
        <p:txBody>
          <a:bodyPr wrap="square" rtlCol="0">
            <a:spAutoFit/>
          </a:bodyPr>
          <a:lstStyle/>
          <a:p>
            <a:r>
              <a:rPr lang="en-US" sz="3500" b="1" dirty="0">
                <a:solidFill>
                  <a:schemeClr val="bg1"/>
                </a:solidFill>
              </a:rPr>
              <a:t>Data Cleaning</a:t>
            </a:r>
          </a:p>
        </p:txBody>
      </p:sp>
      <p:sp>
        <p:nvSpPr>
          <p:cNvPr id="41" name="TextBox 40">
            <a:extLst>
              <a:ext uri="{FF2B5EF4-FFF2-40B4-BE49-F238E27FC236}">
                <a16:creationId xmlns:a16="http://schemas.microsoft.com/office/drawing/2014/main" id="{BE3148B8-6461-93F5-53E2-856B513CD6B4}"/>
              </a:ext>
            </a:extLst>
          </p:cNvPr>
          <p:cNvSpPr txBox="1"/>
          <p:nvPr/>
        </p:nvSpPr>
        <p:spPr>
          <a:xfrm>
            <a:off x="8045120" y="4662704"/>
            <a:ext cx="3304643" cy="630942"/>
          </a:xfrm>
          <a:prstGeom prst="rect">
            <a:avLst/>
          </a:prstGeom>
          <a:noFill/>
        </p:spPr>
        <p:txBody>
          <a:bodyPr wrap="square" rtlCol="0">
            <a:spAutoFit/>
          </a:bodyPr>
          <a:lstStyle/>
          <a:p>
            <a:r>
              <a:rPr lang="en-US" sz="3500" b="1" dirty="0">
                <a:solidFill>
                  <a:schemeClr val="bg1"/>
                </a:solidFill>
              </a:rPr>
              <a:t>Data Modelling</a:t>
            </a:r>
          </a:p>
        </p:txBody>
      </p:sp>
      <p:sp>
        <p:nvSpPr>
          <p:cNvPr id="42" name="TextBox 41">
            <a:extLst>
              <a:ext uri="{FF2B5EF4-FFF2-40B4-BE49-F238E27FC236}">
                <a16:creationId xmlns:a16="http://schemas.microsoft.com/office/drawing/2014/main" id="{AA8C0CD2-FFAD-C015-DBFC-38222EF626E6}"/>
              </a:ext>
            </a:extLst>
          </p:cNvPr>
          <p:cNvSpPr txBox="1"/>
          <p:nvPr/>
        </p:nvSpPr>
        <p:spPr>
          <a:xfrm>
            <a:off x="9941174" y="6142768"/>
            <a:ext cx="3000790" cy="630942"/>
          </a:xfrm>
          <a:prstGeom prst="rect">
            <a:avLst/>
          </a:prstGeom>
          <a:noFill/>
        </p:spPr>
        <p:txBody>
          <a:bodyPr wrap="square" rtlCol="0">
            <a:spAutoFit/>
          </a:bodyPr>
          <a:lstStyle/>
          <a:p>
            <a:r>
              <a:rPr lang="en-US" sz="3500" b="1" dirty="0">
                <a:solidFill>
                  <a:schemeClr val="bg1"/>
                </a:solidFill>
              </a:rPr>
              <a:t>Data Analysis</a:t>
            </a:r>
          </a:p>
        </p:txBody>
      </p:sp>
      <p:sp>
        <p:nvSpPr>
          <p:cNvPr id="43" name="TextBox 42">
            <a:extLst>
              <a:ext uri="{FF2B5EF4-FFF2-40B4-BE49-F238E27FC236}">
                <a16:creationId xmlns:a16="http://schemas.microsoft.com/office/drawing/2014/main" id="{64EA159E-6B46-1783-84A0-D859EBEF157E}"/>
              </a:ext>
            </a:extLst>
          </p:cNvPr>
          <p:cNvSpPr txBox="1"/>
          <p:nvPr/>
        </p:nvSpPr>
        <p:spPr>
          <a:xfrm>
            <a:off x="11658600" y="7989724"/>
            <a:ext cx="3442534" cy="630942"/>
          </a:xfrm>
          <a:prstGeom prst="rect">
            <a:avLst/>
          </a:prstGeom>
          <a:noFill/>
        </p:spPr>
        <p:txBody>
          <a:bodyPr wrap="square" rtlCol="0">
            <a:spAutoFit/>
          </a:bodyPr>
          <a:lstStyle/>
          <a:p>
            <a:r>
              <a:rPr lang="en-US" sz="3500" b="1" dirty="0">
                <a:solidFill>
                  <a:schemeClr val="bg1"/>
                </a:solidFill>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228600" y="0"/>
            <a:ext cx="3086100" cy="1231106"/>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0" tIns="0" rIns="0" bIns="0" rtlCol="0" anchor="t">
            <a:spAutoFit/>
          </a:bodyPr>
          <a:lstStyle/>
          <a:p>
            <a:pPr>
              <a:lnSpc>
                <a:spcPts val="9600"/>
              </a:lnSpc>
            </a:pPr>
            <a:r>
              <a:rPr lang="en-US" sz="8000" spc="-80" dirty="0">
                <a:solidFill>
                  <a:srgbClr val="A100FF"/>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8" name="TextBox 17">
            <a:extLst>
              <a:ext uri="{FF2B5EF4-FFF2-40B4-BE49-F238E27FC236}">
                <a16:creationId xmlns:a16="http://schemas.microsoft.com/office/drawing/2014/main" id="{FBEFF75B-999D-73E4-8711-679C93D99B41}"/>
              </a:ext>
            </a:extLst>
          </p:cNvPr>
          <p:cNvSpPr txBox="1"/>
          <p:nvPr/>
        </p:nvSpPr>
        <p:spPr>
          <a:xfrm>
            <a:off x="2774584" y="3660174"/>
            <a:ext cx="1388687" cy="1272849"/>
          </a:xfrm>
          <a:prstGeom prst="rect">
            <a:avLst/>
          </a:prstGeom>
          <a:noFill/>
        </p:spPr>
        <p:txBody>
          <a:bodyPr wrap="square">
            <a:spAutoFit/>
          </a:bodyPr>
          <a:lstStyle/>
          <a:p>
            <a:pPr algn="ctr">
              <a:lnSpc>
                <a:spcPts val="10080"/>
              </a:lnSpc>
            </a:pPr>
            <a:r>
              <a:rPr lang="en-US" sz="7500" b="1" spc="-72" dirty="0">
                <a:solidFill>
                  <a:srgbClr val="FF0000"/>
                </a:solidFill>
                <a:latin typeface="Gadugi" panose="020B0502040204020203" pitchFamily="34" charset="0"/>
                <a:ea typeface="Gadugi" panose="020B0502040204020203" pitchFamily="34" charset="0"/>
              </a:rPr>
              <a:t>16</a:t>
            </a:r>
          </a:p>
        </p:txBody>
      </p:sp>
      <p:sp>
        <p:nvSpPr>
          <p:cNvPr id="20" name="TextBox 19">
            <a:extLst>
              <a:ext uri="{FF2B5EF4-FFF2-40B4-BE49-F238E27FC236}">
                <a16:creationId xmlns:a16="http://schemas.microsoft.com/office/drawing/2014/main" id="{66BA600D-C809-7BF9-E347-49292BC21AF0}"/>
              </a:ext>
            </a:extLst>
          </p:cNvPr>
          <p:cNvSpPr txBox="1"/>
          <p:nvPr/>
        </p:nvSpPr>
        <p:spPr>
          <a:xfrm>
            <a:off x="7553310" y="3651376"/>
            <a:ext cx="2416628" cy="1281569"/>
          </a:xfrm>
          <a:prstGeom prst="rect">
            <a:avLst/>
          </a:prstGeom>
          <a:noFill/>
        </p:spPr>
        <p:txBody>
          <a:bodyPr wrap="square">
            <a:spAutoFit/>
          </a:bodyPr>
          <a:lstStyle/>
          <a:p>
            <a:pPr algn="ctr">
              <a:lnSpc>
                <a:spcPts val="10080"/>
              </a:lnSpc>
            </a:pPr>
            <a:r>
              <a:rPr lang="en-US" sz="7500" b="1" spc="-72" dirty="0">
                <a:solidFill>
                  <a:srgbClr val="FF0000"/>
                </a:solidFill>
                <a:latin typeface="Gadugi" panose="020B0502040204020203" pitchFamily="34" charset="0"/>
                <a:ea typeface="Gadugi" panose="020B0502040204020203" pitchFamily="34" charset="0"/>
              </a:rPr>
              <a:t>1897</a:t>
            </a:r>
          </a:p>
        </p:txBody>
      </p:sp>
      <p:sp>
        <p:nvSpPr>
          <p:cNvPr id="22" name="TextBox 21">
            <a:extLst>
              <a:ext uri="{FF2B5EF4-FFF2-40B4-BE49-F238E27FC236}">
                <a16:creationId xmlns:a16="http://schemas.microsoft.com/office/drawing/2014/main" id="{5D4DE960-FC76-138D-B183-81195C39F6A8}"/>
              </a:ext>
            </a:extLst>
          </p:cNvPr>
          <p:cNvSpPr txBox="1"/>
          <p:nvPr/>
        </p:nvSpPr>
        <p:spPr>
          <a:xfrm>
            <a:off x="11870451" y="3780752"/>
            <a:ext cx="4572000" cy="1281569"/>
          </a:xfrm>
          <a:prstGeom prst="rect">
            <a:avLst/>
          </a:prstGeom>
          <a:noFill/>
        </p:spPr>
        <p:txBody>
          <a:bodyPr wrap="square">
            <a:spAutoFit/>
          </a:bodyPr>
          <a:lstStyle/>
          <a:p>
            <a:pPr algn="ctr">
              <a:lnSpc>
                <a:spcPts val="10080"/>
              </a:lnSpc>
            </a:pPr>
            <a:r>
              <a:rPr lang="en-US" sz="7500" b="1" spc="-72" dirty="0">
                <a:solidFill>
                  <a:srgbClr val="FF0000"/>
                </a:solidFill>
                <a:latin typeface="Gadugi" panose="020B0502040204020203" pitchFamily="34" charset="0"/>
                <a:ea typeface="Gadugi" panose="020B0502040204020203" pitchFamily="34" charset="0"/>
              </a:rPr>
              <a:t>JANUARY</a:t>
            </a:r>
          </a:p>
        </p:txBody>
      </p:sp>
      <p:sp>
        <p:nvSpPr>
          <p:cNvPr id="24" name="TextBox 23">
            <a:extLst>
              <a:ext uri="{FF2B5EF4-FFF2-40B4-BE49-F238E27FC236}">
                <a16:creationId xmlns:a16="http://schemas.microsoft.com/office/drawing/2014/main" id="{9586C3EA-8F05-C63B-FEA5-503656E9DECC}"/>
              </a:ext>
            </a:extLst>
          </p:cNvPr>
          <p:cNvSpPr txBox="1"/>
          <p:nvPr/>
        </p:nvSpPr>
        <p:spPr>
          <a:xfrm>
            <a:off x="2404954" y="5229092"/>
            <a:ext cx="2416628" cy="927946"/>
          </a:xfrm>
          <a:prstGeom prst="rect">
            <a:avLst/>
          </a:prstGeom>
          <a:noFill/>
        </p:spPr>
        <p:txBody>
          <a:bodyPr wrap="square">
            <a:spAutoFit/>
          </a:bodyPr>
          <a:lstStyle/>
          <a:p>
            <a:pPr algn="ctr">
              <a:lnSpc>
                <a:spcPts val="3359"/>
              </a:lnSpc>
            </a:pPr>
            <a:r>
              <a:rPr lang="en-US" sz="2500" b="1" spc="-24" dirty="0">
                <a:solidFill>
                  <a:srgbClr val="A100FF"/>
                </a:solidFill>
                <a:latin typeface="Gadugi" panose="020B0502040204020203" pitchFamily="34" charset="0"/>
                <a:ea typeface="Gadugi" panose="020B0502040204020203" pitchFamily="34" charset="0"/>
              </a:rPr>
              <a:t>UNIQUE</a:t>
            </a:r>
          </a:p>
          <a:p>
            <a:pPr algn="ctr">
              <a:lnSpc>
                <a:spcPts val="3359"/>
              </a:lnSpc>
            </a:pPr>
            <a:r>
              <a:rPr lang="en-US" sz="2500" b="1" spc="-24" dirty="0">
                <a:solidFill>
                  <a:srgbClr val="A100FF"/>
                </a:solidFill>
                <a:latin typeface="Gadugi" panose="020B0502040204020203" pitchFamily="34" charset="0"/>
                <a:ea typeface="Gadugi" panose="020B0502040204020203" pitchFamily="34" charset="0"/>
              </a:rPr>
              <a:t>CATEGORIES</a:t>
            </a:r>
          </a:p>
        </p:txBody>
      </p:sp>
      <p:sp>
        <p:nvSpPr>
          <p:cNvPr id="26" name="TextBox 25">
            <a:extLst>
              <a:ext uri="{FF2B5EF4-FFF2-40B4-BE49-F238E27FC236}">
                <a16:creationId xmlns:a16="http://schemas.microsoft.com/office/drawing/2014/main" id="{91532F85-9077-1505-D1D1-835AC0F98FB1}"/>
              </a:ext>
            </a:extLst>
          </p:cNvPr>
          <p:cNvSpPr txBox="1"/>
          <p:nvPr/>
        </p:nvSpPr>
        <p:spPr>
          <a:xfrm>
            <a:off x="7525318" y="4953525"/>
            <a:ext cx="2416628" cy="1799980"/>
          </a:xfrm>
          <a:prstGeom prst="rect">
            <a:avLst/>
          </a:prstGeom>
          <a:noFill/>
        </p:spPr>
        <p:txBody>
          <a:bodyPr wrap="square">
            <a:spAutoFit/>
          </a:bodyPr>
          <a:lstStyle/>
          <a:p>
            <a:pPr algn="ctr">
              <a:lnSpc>
                <a:spcPts val="3359"/>
              </a:lnSpc>
            </a:pPr>
            <a:r>
              <a:rPr lang="en-US" sz="2500" b="1" spc="-24" dirty="0">
                <a:solidFill>
                  <a:srgbClr val="A100FF"/>
                </a:solidFill>
                <a:latin typeface="Gadugi" panose="020B0502040204020203" pitchFamily="34" charset="0"/>
                <a:ea typeface="Gadugi" panose="020B0502040204020203" pitchFamily="34" charset="0"/>
              </a:rPr>
              <a:t>REACTIONS TO "ANIMAL" POSTS</a:t>
            </a:r>
          </a:p>
          <a:p>
            <a:pPr algn="ctr">
              <a:lnSpc>
                <a:spcPts val="3359"/>
              </a:lnSpc>
            </a:pPr>
            <a:endParaRPr lang="en-US" sz="2500" b="1" spc="-24" dirty="0">
              <a:solidFill>
                <a:srgbClr val="A100FF"/>
              </a:solidFill>
              <a:latin typeface="Gadugi" panose="020B0502040204020203" pitchFamily="34" charset="0"/>
              <a:ea typeface="Gadugi" panose="020B0502040204020203" pitchFamily="34" charset="0"/>
            </a:endParaRPr>
          </a:p>
        </p:txBody>
      </p:sp>
      <p:sp>
        <p:nvSpPr>
          <p:cNvPr id="28" name="TextBox 27">
            <a:extLst>
              <a:ext uri="{FF2B5EF4-FFF2-40B4-BE49-F238E27FC236}">
                <a16:creationId xmlns:a16="http://schemas.microsoft.com/office/drawing/2014/main" id="{7586CAE0-156C-B25A-3A64-416E8600D0FD}"/>
              </a:ext>
            </a:extLst>
          </p:cNvPr>
          <p:cNvSpPr txBox="1"/>
          <p:nvPr/>
        </p:nvSpPr>
        <p:spPr>
          <a:xfrm>
            <a:off x="12782729" y="5328147"/>
            <a:ext cx="2859832" cy="927946"/>
          </a:xfrm>
          <a:prstGeom prst="rect">
            <a:avLst/>
          </a:prstGeom>
          <a:noFill/>
        </p:spPr>
        <p:txBody>
          <a:bodyPr wrap="square">
            <a:spAutoFit/>
          </a:bodyPr>
          <a:lstStyle/>
          <a:p>
            <a:pPr algn="ctr">
              <a:lnSpc>
                <a:spcPts val="3359"/>
              </a:lnSpc>
            </a:pPr>
            <a:r>
              <a:rPr lang="en-US" sz="2500" b="1" spc="-24" dirty="0">
                <a:solidFill>
                  <a:srgbClr val="A100FF"/>
                </a:solidFill>
                <a:latin typeface="Gadugi" panose="020B0502040204020203" pitchFamily="34" charset="0"/>
                <a:ea typeface="Gadugi" panose="020B0502040204020203" pitchFamily="34" charset="0"/>
              </a:rPr>
              <a:t>MONTH WITH </a:t>
            </a:r>
          </a:p>
          <a:p>
            <a:pPr algn="ctr">
              <a:lnSpc>
                <a:spcPts val="3359"/>
              </a:lnSpc>
            </a:pPr>
            <a:r>
              <a:rPr lang="en-US" sz="2500" b="1" spc="-24" dirty="0">
                <a:solidFill>
                  <a:srgbClr val="A100FF"/>
                </a:solidFill>
                <a:latin typeface="Gadugi" panose="020B0502040204020203" pitchFamily="34" charset="0"/>
                <a:ea typeface="Gadugi" panose="020B0502040204020203" pitchFamily="34" charset="0"/>
              </a:rPr>
              <a:t>MOST POSTS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96DF62B1-5345-039B-DC6A-6F8C3DFF7D53}"/>
              </a:ext>
            </a:extLst>
          </p:cNvPr>
          <p:cNvGraphicFramePr>
            <a:graphicFrameLocks/>
          </p:cNvGraphicFramePr>
          <p:nvPr>
            <p:extLst>
              <p:ext uri="{D42A27DB-BD31-4B8C-83A1-F6EECF244321}">
                <p14:modId xmlns:p14="http://schemas.microsoft.com/office/powerpoint/2010/main" val="356013615"/>
              </p:ext>
            </p:extLst>
          </p:nvPr>
        </p:nvGraphicFramePr>
        <p:xfrm>
          <a:off x="3069359" y="1685151"/>
          <a:ext cx="13928941" cy="7166166"/>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aphicFrame>
        <p:nvGraphicFramePr>
          <p:cNvPr id="27" name="Chart 26">
            <a:extLst>
              <a:ext uri="{FF2B5EF4-FFF2-40B4-BE49-F238E27FC236}">
                <a16:creationId xmlns:a16="http://schemas.microsoft.com/office/drawing/2014/main" id="{B1FE497D-69FC-58D7-319E-6FA1EFC7EAFD}"/>
              </a:ext>
            </a:extLst>
          </p:cNvPr>
          <p:cNvGraphicFramePr>
            <a:graphicFrameLocks/>
          </p:cNvGraphicFramePr>
          <p:nvPr>
            <p:extLst>
              <p:ext uri="{D42A27DB-BD31-4B8C-83A1-F6EECF244321}">
                <p14:modId xmlns:p14="http://schemas.microsoft.com/office/powerpoint/2010/main" val="1066160868"/>
              </p:ext>
            </p:extLst>
          </p:nvPr>
        </p:nvGraphicFramePr>
        <p:xfrm>
          <a:off x="2824655" y="1028699"/>
          <a:ext cx="15084872" cy="819932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TotalTime>
  <Words>1617</Words>
  <Application>Microsoft Office PowerPoint</Application>
  <PresentationFormat>Custom</PresentationFormat>
  <Paragraphs>154</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Graphik Regular</vt:lpstr>
      <vt:lpstr>Clear Sans Regular Bold</vt:lpstr>
      <vt:lpstr>Gadugi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Samrat Sathe</cp:lastModifiedBy>
  <cp:revision>15</cp:revision>
  <dcterms:created xsi:type="dcterms:W3CDTF">2006-08-16T00:00:00Z</dcterms:created>
  <dcterms:modified xsi:type="dcterms:W3CDTF">2024-12-03T09:47:17Z</dcterms:modified>
  <dc:identifier>DAEhDyfaYKE</dc:identifier>
</cp:coreProperties>
</file>