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1430000" cy="8305800"/>
  <p:notesSz cx="6858000" cy="9144000"/>
  <p:embeddedFontLst>
    <p:embeddedFont>
      <p:font typeface="Roboto" charset="1" panose="02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9.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2.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1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F6"/>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11430000" cy="6438900"/>
          </a:xfrm>
          <a:custGeom>
            <a:avLst/>
            <a:gdLst/>
            <a:ahLst/>
            <a:cxnLst/>
            <a:rect r="r" b="b" t="t" l="l"/>
            <a:pathLst>
              <a:path h="6438900" w="11430000">
                <a:moveTo>
                  <a:pt x="0" y="0"/>
                </a:moveTo>
                <a:lnTo>
                  <a:pt x="11430000" y="0"/>
                </a:lnTo>
                <a:lnTo>
                  <a:pt x="11430000" y="6438900"/>
                </a:lnTo>
                <a:lnTo>
                  <a:pt x="0" y="6438900"/>
                </a:lnTo>
                <a:lnTo>
                  <a:pt x="0" y="0"/>
                </a:lnTo>
                <a:close/>
              </a:path>
            </a:pathLst>
          </a:custGeom>
          <a:blipFill>
            <a:blip r:embed="rId2"/>
            <a:stretch>
              <a:fillRect l="0" t="-25" r="0" b="-19"/>
            </a:stretch>
          </a:blipFill>
        </p:spPr>
      </p:sp>
      <p:sp>
        <p:nvSpPr>
          <p:cNvPr name="Freeform 3" id="3"/>
          <p:cNvSpPr/>
          <p:nvPr/>
        </p:nvSpPr>
        <p:spPr>
          <a:xfrm flipH="false" flipV="false" rot="0">
            <a:off x="0" y="257"/>
            <a:ext cx="11430000" cy="6438643"/>
          </a:xfrm>
          <a:custGeom>
            <a:avLst/>
            <a:gdLst/>
            <a:ahLst/>
            <a:cxnLst/>
            <a:rect r="r" b="b" t="t" l="l"/>
            <a:pathLst>
              <a:path h="6438643" w="11430000">
                <a:moveTo>
                  <a:pt x="0" y="0"/>
                </a:moveTo>
                <a:lnTo>
                  <a:pt x="11430000" y="0"/>
                </a:lnTo>
                <a:lnTo>
                  <a:pt x="11430000" y="6438643"/>
                </a:lnTo>
                <a:lnTo>
                  <a:pt x="0" y="6438643"/>
                </a:lnTo>
                <a:lnTo>
                  <a:pt x="0" y="0"/>
                </a:lnTo>
                <a:close/>
              </a:path>
            </a:pathLst>
          </a:custGeom>
          <a:blipFill>
            <a:blip r:embed="rId3"/>
            <a:stretch>
              <a:fillRect l="0" t="-3" r="0" b="0"/>
            </a:stretch>
          </a:blipFill>
        </p:spPr>
      </p:sp>
      <p:grpSp>
        <p:nvGrpSpPr>
          <p:cNvPr name="Group 4" id="4"/>
          <p:cNvGrpSpPr>
            <a:grpSpLocks noChangeAspect="true"/>
          </p:cNvGrpSpPr>
          <p:nvPr/>
        </p:nvGrpSpPr>
        <p:grpSpPr>
          <a:xfrm rot="0">
            <a:off x="0" y="257"/>
            <a:ext cx="11430000" cy="6438643"/>
            <a:chOff x="0" y="0"/>
            <a:chExt cx="11430000" cy="6438646"/>
          </a:xfrm>
        </p:grpSpPr>
        <p:sp>
          <p:nvSpPr>
            <p:cNvPr name="Freeform 5" id="5"/>
            <p:cNvSpPr/>
            <p:nvPr/>
          </p:nvSpPr>
          <p:spPr>
            <a:xfrm flipH="false" flipV="false" rot="0">
              <a:off x="0" y="0"/>
              <a:ext cx="11430000" cy="6438646"/>
            </a:xfrm>
            <a:custGeom>
              <a:avLst/>
              <a:gdLst/>
              <a:ahLst/>
              <a:cxnLst/>
              <a:rect r="r" b="b" t="t" l="l"/>
              <a:pathLst>
                <a:path h="6438646" w="11430000">
                  <a:moveTo>
                    <a:pt x="0" y="0"/>
                  </a:moveTo>
                  <a:lnTo>
                    <a:pt x="0" y="6438646"/>
                  </a:lnTo>
                  <a:lnTo>
                    <a:pt x="11430000" y="6438646"/>
                  </a:lnTo>
                  <a:lnTo>
                    <a:pt x="11430000" y="0"/>
                  </a:lnTo>
                  <a:close/>
                </a:path>
              </a:pathLst>
            </a:custGeom>
            <a:solidFill>
              <a:srgbClr val="000018">
                <a:alpha val="89804"/>
              </a:srgbClr>
            </a:solidFill>
          </p:spPr>
        </p:sp>
      </p:grpSp>
      <p:sp>
        <p:nvSpPr>
          <p:cNvPr name="Freeform 6" id="6"/>
          <p:cNvSpPr/>
          <p:nvPr/>
        </p:nvSpPr>
        <p:spPr>
          <a:xfrm flipH="false" flipV="false" rot="0">
            <a:off x="714375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4"/>
            <a:stretch>
              <a:fillRect l="-71" t="-3" r="-74" b="0"/>
            </a:stretch>
          </a:blipFill>
        </p:spPr>
      </p:sp>
      <p:sp>
        <p:nvSpPr>
          <p:cNvPr name="TextBox 7" id="7"/>
          <p:cNvSpPr txBox="true"/>
          <p:nvPr/>
        </p:nvSpPr>
        <p:spPr>
          <a:xfrm rot="0">
            <a:off x="600075" y="2352113"/>
            <a:ext cx="5988796" cy="1642053"/>
          </a:xfrm>
          <a:prstGeom prst="rect">
            <a:avLst/>
          </a:prstGeom>
        </p:spPr>
        <p:txBody>
          <a:bodyPr anchor="t" rtlCol="false" tIns="0" lIns="0" bIns="0" rIns="0">
            <a:spAutoFit/>
          </a:bodyPr>
          <a:lstStyle/>
          <a:p>
            <a:pPr algn="l">
              <a:lnSpc>
                <a:spcPts val="4725"/>
              </a:lnSpc>
            </a:pPr>
            <a:r>
              <a:rPr lang="en-US" sz="3375">
                <a:solidFill>
                  <a:srgbClr val="FFFFFF"/>
                </a:solidFill>
                <a:latin typeface="Roboto"/>
                <a:ea typeface="Roboto"/>
                <a:cs typeface="Roboto"/>
                <a:sym typeface="Roboto"/>
              </a:rPr>
              <a:t>Adidas Sales Data Analysis</a:t>
            </a:r>
          </a:p>
          <a:p>
            <a:pPr algn="l">
              <a:lnSpc>
                <a:spcPts val="2174"/>
              </a:lnSpc>
            </a:pPr>
            <a:r>
              <a:rPr lang="en-US" sz="1350">
                <a:solidFill>
                  <a:srgbClr val="CFD0D8"/>
                </a:solidFill>
                <a:latin typeface="Roboto"/>
                <a:ea typeface="Roboto"/>
                <a:cs typeface="Roboto"/>
                <a:sym typeface="Roboto"/>
              </a:rPr>
              <a:t>This presentation provides an overview of Adidas sales data, highlighting key trends and insights across various dimensions. We will explore sales performance by region, product category, sales method, and gender type.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5F6"/>
        </a:solidFill>
      </p:bgPr>
    </p:bg>
    <p:spTree>
      <p:nvGrpSpPr>
        <p:cNvPr id="1" name=""/>
        <p:cNvGrpSpPr/>
        <p:nvPr/>
      </p:nvGrpSpPr>
      <p:grpSpPr>
        <a:xfrm>
          <a:off x="0" y="0"/>
          <a:ext cx="0" cy="0"/>
          <a:chOff x="0" y="0"/>
          <a:chExt cx="0" cy="0"/>
        </a:xfrm>
      </p:grpSpPr>
      <p:sp>
        <p:nvSpPr>
          <p:cNvPr name="Freeform 2" id="2"/>
          <p:cNvSpPr/>
          <p:nvPr/>
        </p:nvSpPr>
        <p:spPr>
          <a:xfrm flipH="false" flipV="false" rot="0">
            <a:off x="-5010" y="-1"/>
            <a:ext cx="11440163" cy="8305800"/>
          </a:xfrm>
          <a:custGeom>
            <a:avLst/>
            <a:gdLst/>
            <a:ahLst/>
            <a:cxnLst/>
            <a:rect r="r" b="b" t="t" l="l"/>
            <a:pathLst>
              <a:path h="8305800" w="11440163">
                <a:moveTo>
                  <a:pt x="0" y="0"/>
                </a:moveTo>
                <a:lnTo>
                  <a:pt x="11440163" y="0"/>
                </a:lnTo>
                <a:lnTo>
                  <a:pt x="11440163" y="8305800"/>
                </a:lnTo>
                <a:lnTo>
                  <a:pt x="0" y="8305800"/>
                </a:lnTo>
                <a:lnTo>
                  <a:pt x="0" y="0"/>
                </a:lnTo>
                <a:close/>
              </a:path>
            </a:pathLst>
          </a:custGeom>
          <a:blipFill>
            <a:blip r:embed="rId2"/>
            <a:stretch>
              <a:fillRect l="0" t="0" r="0" b="0"/>
            </a:stretch>
          </a:blipFill>
        </p:spPr>
      </p:sp>
      <p:sp>
        <p:nvSpPr>
          <p:cNvPr name="Freeform 3" id="3"/>
          <p:cNvSpPr/>
          <p:nvPr/>
        </p:nvSpPr>
        <p:spPr>
          <a:xfrm flipH="false" flipV="false" rot="0">
            <a:off x="0" y="-1"/>
            <a:ext cx="11430000" cy="8305800"/>
          </a:xfrm>
          <a:custGeom>
            <a:avLst/>
            <a:gdLst/>
            <a:ahLst/>
            <a:cxnLst/>
            <a:rect r="r" b="b" t="t" l="l"/>
            <a:pathLst>
              <a:path h="8305800" w="11430000">
                <a:moveTo>
                  <a:pt x="0" y="0"/>
                </a:moveTo>
                <a:lnTo>
                  <a:pt x="11430000" y="0"/>
                </a:lnTo>
                <a:lnTo>
                  <a:pt x="11430000" y="8305800"/>
                </a:lnTo>
                <a:lnTo>
                  <a:pt x="0" y="8305800"/>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63503" y="-63503"/>
            <a:ext cx="11556997" cy="8432797"/>
            <a:chOff x="0" y="0"/>
            <a:chExt cx="11557000" cy="8432800"/>
          </a:xfrm>
        </p:grpSpPr>
        <p:sp>
          <p:nvSpPr>
            <p:cNvPr name="Freeform 5" id="5"/>
            <p:cNvSpPr/>
            <p:nvPr/>
          </p:nvSpPr>
          <p:spPr>
            <a:xfrm flipH="false" flipV="false" rot="0">
              <a:off x="63500" y="63500"/>
              <a:ext cx="11430000" cy="8305800"/>
            </a:xfrm>
            <a:custGeom>
              <a:avLst/>
              <a:gdLst/>
              <a:ahLst/>
              <a:cxnLst/>
              <a:rect r="r" b="b" t="t" l="l"/>
              <a:pathLst>
                <a:path h="8305800" w="11430000">
                  <a:moveTo>
                    <a:pt x="0" y="8305800"/>
                  </a:moveTo>
                  <a:lnTo>
                    <a:pt x="11430000" y="8305800"/>
                  </a:lnTo>
                  <a:lnTo>
                    <a:pt x="11430000" y="0"/>
                  </a:lnTo>
                  <a:lnTo>
                    <a:pt x="0" y="0"/>
                  </a:lnTo>
                  <a:close/>
                </a:path>
              </a:pathLst>
            </a:custGeom>
            <a:solidFill>
              <a:srgbClr val="000018">
                <a:alpha val="89804"/>
              </a:srgbClr>
            </a:solidFill>
          </p:spPr>
        </p:sp>
        <p:sp>
          <p:nvSpPr>
            <p:cNvPr name="Freeform 6" id="6"/>
            <p:cNvSpPr/>
            <p:nvPr/>
          </p:nvSpPr>
          <p:spPr>
            <a:xfrm flipH="false" flipV="false" rot="0">
              <a:off x="2374265" y="6820408"/>
              <a:ext cx="8519160" cy="13462"/>
            </a:xfrm>
            <a:custGeom>
              <a:avLst/>
              <a:gdLst/>
              <a:ahLst/>
              <a:cxnLst/>
              <a:rect r="r" b="b" t="t" l="l"/>
              <a:pathLst>
                <a:path h="13462" w="8519160">
                  <a:moveTo>
                    <a:pt x="0" y="0"/>
                  </a:moveTo>
                  <a:lnTo>
                    <a:pt x="8519160" y="0"/>
                  </a:lnTo>
                  <a:lnTo>
                    <a:pt x="8519160" y="13462"/>
                  </a:lnTo>
                  <a:lnTo>
                    <a:pt x="0" y="13462"/>
                  </a:lnTo>
                  <a:close/>
                </a:path>
              </a:pathLst>
            </a:custGeom>
            <a:solidFill>
              <a:srgbClr val="CFD0D8"/>
            </a:solidFill>
          </p:spPr>
        </p:sp>
        <p:sp>
          <p:nvSpPr>
            <p:cNvPr name="Freeform 7" id="7"/>
            <p:cNvSpPr/>
            <p:nvPr/>
          </p:nvSpPr>
          <p:spPr>
            <a:xfrm flipH="false" flipV="false" rot="0">
              <a:off x="2374265" y="5057013"/>
              <a:ext cx="8519160" cy="13462"/>
            </a:xfrm>
            <a:custGeom>
              <a:avLst/>
              <a:gdLst/>
              <a:ahLst/>
              <a:cxnLst/>
              <a:rect r="r" b="b" t="t" l="l"/>
              <a:pathLst>
                <a:path h="13462" w="8519160">
                  <a:moveTo>
                    <a:pt x="0" y="0"/>
                  </a:moveTo>
                  <a:lnTo>
                    <a:pt x="8519160" y="0"/>
                  </a:lnTo>
                  <a:lnTo>
                    <a:pt x="8519160" y="13462"/>
                  </a:lnTo>
                  <a:lnTo>
                    <a:pt x="0" y="13462"/>
                  </a:lnTo>
                  <a:close/>
                </a:path>
              </a:pathLst>
            </a:custGeom>
            <a:solidFill>
              <a:srgbClr val="CFD0D8"/>
            </a:solidFill>
          </p:spPr>
        </p:sp>
        <p:sp>
          <p:nvSpPr>
            <p:cNvPr name="Freeform 8" id="8"/>
            <p:cNvSpPr/>
            <p:nvPr/>
          </p:nvSpPr>
          <p:spPr>
            <a:xfrm flipH="false" flipV="false" rot="0">
              <a:off x="2374265" y="3307207"/>
              <a:ext cx="8519160" cy="13462"/>
            </a:xfrm>
            <a:custGeom>
              <a:avLst/>
              <a:gdLst/>
              <a:ahLst/>
              <a:cxnLst/>
              <a:rect r="r" b="b" t="t" l="l"/>
              <a:pathLst>
                <a:path h="13462" w="8519160">
                  <a:moveTo>
                    <a:pt x="0" y="0"/>
                  </a:moveTo>
                  <a:lnTo>
                    <a:pt x="8519160" y="0"/>
                  </a:lnTo>
                  <a:lnTo>
                    <a:pt x="8519160" y="13462"/>
                  </a:lnTo>
                  <a:lnTo>
                    <a:pt x="0" y="13462"/>
                  </a:lnTo>
                  <a:close/>
                </a:path>
              </a:pathLst>
            </a:custGeom>
            <a:solidFill>
              <a:srgbClr val="CFD0D8"/>
            </a:solidFill>
          </p:spPr>
        </p:sp>
        <p:sp>
          <p:nvSpPr>
            <p:cNvPr name="Freeform 9" id="9"/>
            <p:cNvSpPr/>
            <p:nvPr/>
          </p:nvSpPr>
          <p:spPr>
            <a:xfrm flipH="false" flipV="false" rot="0">
              <a:off x="2374265" y="1543939"/>
              <a:ext cx="8519160" cy="13462"/>
            </a:xfrm>
            <a:custGeom>
              <a:avLst/>
              <a:gdLst/>
              <a:ahLst/>
              <a:cxnLst/>
              <a:rect r="r" b="b" t="t" l="l"/>
              <a:pathLst>
                <a:path h="13462" w="8519160">
                  <a:moveTo>
                    <a:pt x="0" y="0"/>
                  </a:moveTo>
                  <a:lnTo>
                    <a:pt x="8519160" y="0"/>
                  </a:lnTo>
                  <a:lnTo>
                    <a:pt x="8519160" y="13462"/>
                  </a:lnTo>
                  <a:lnTo>
                    <a:pt x="0" y="13462"/>
                  </a:lnTo>
                  <a:close/>
                </a:path>
              </a:pathLst>
            </a:custGeom>
            <a:solidFill>
              <a:srgbClr val="CFD0D8"/>
            </a:solidFill>
          </p:spPr>
        </p:sp>
        <p:sp>
          <p:nvSpPr>
            <p:cNvPr name="Freeform 10" id="10"/>
            <p:cNvSpPr/>
            <p:nvPr/>
          </p:nvSpPr>
          <p:spPr>
            <a:xfrm flipH="false" flipV="false" rot="0">
              <a:off x="2855595" y="2075561"/>
              <a:ext cx="1123442" cy="4746117"/>
            </a:xfrm>
            <a:custGeom>
              <a:avLst/>
              <a:gdLst/>
              <a:ahLst/>
              <a:cxnLst/>
              <a:rect r="r" b="b" t="t" l="l"/>
              <a:pathLst>
                <a:path h="4746117" w="1123442">
                  <a:moveTo>
                    <a:pt x="67437" y="0"/>
                  </a:moveTo>
                  <a:lnTo>
                    <a:pt x="1056259" y="0"/>
                  </a:lnTo>
                  <a:cubicBezTo>
                    <a:pt x="1060704" y="0"/>
                    <a:pt x="1065022" y="381"/>
                    <a:pt x="1069340" y="1270"/>
                  </a:cubicBezTo>
                  <a:cubicBezTo>
                    <a:pt x="1073658" y="2159"/>
                    <a:pt x="1077849" y="3429"/>
                    <a:pt x="1081913" y="5080"/>
                  </a:cubicBezTo>
                  <a:cubicBezTo>
                    <a:pt x="1085977" y="6731"/>
                    <a:pt x="1089914" y="8890"/>
                    <a:pt x="1093597" y="11303"/>
                  </a:cubicBezTo>
                  <a:cubicBezTo>
                    <a:pt x="1097280" y="13716"/>
                    <a:pt x="1100709" y="16510"/>
                    <a:pt x="1103757" y="19685"/>
                  </a:cubicBezTo>
                  <a:cubicBezTo>
                    <a:pt x="1106805" y="22860"/>
                    <a:pt x="1109726" y="26162"/>
                    <a:pt x="1112139" y="29845"/>
                  </a:cubicBezTo>
                  <a:cubicBezTo>
                    <a:pt x="1114552" y="33528"/>
                    <a:pt x="1116711" y="37465"/>
                    <a:pt x="1118362" y="41529"/>
                  </a:cubicBezTo>
                  <a:cubicBezTo>
                    <a:pt x="1120013" y="45593"/>
                    <a:pt x="1121283" y="49784"/>
                    <a:pt x="1122172" y="54102"/>
                  </a:cubicBezTo>
                  <a:cubicBezTo>
                    <a:pt x="1123061" y="58420"/>
                    <a:pt x="1123442" y="62865"/>
                    <a:pt x="1123442" y="67183"/>
                  </a:cubicBezTo>
                  <a:lnTo>
                    <a:pt x="1123442" y="4678807"/>
                  </a:lnTo>
                  <a:lnTo>
                    <a:pt x="1123442" y="4746117"/>
                  </a:lnTo>
                  <a:lnTo>
                    <a:pt x="1056132" y="4746117"/>
                  </a:lnTo>
                  <a:lnTo>
                    <a:pt x="67310" y="4746117"/>
                  </a:lnTo>
                  <a:lnTo>
                    <a:pt x="0" y="4746117"/>
                  </a:lnTo>
                  <a:lnTo>
                    <a:pt x="0" y="4678807"/>
                  </a:lnTo>
                  <a:lnTo>
                    <a:pt x="0" y="67310"/>
                  </a:lnTo>
                  <a:cubicBezTo>
                    <a:pt x="0" y="62865"/>
                    <a:pt x="381" y="58547"/>
                    <a:pt x="1270" y="54229"/>
                  </a:cubicBezTo>
                  <a:cubicBezTo>
                    <a:pt x="2159" y="49911"/>
                    <a:pt x="3429" y="45720"/>
                    <a:pt x="5080" y="41656"/>
                  </a:cubicBezTo>
                  <a:cubicBezTo>
                    <a:pt x="6731" y="37592"/>
                    <a:pt x="8890" y="33655"/>
                    <a:pt x="11303" y="29972"/>
                  </a:cubicBezTo>
                  <a:cubicBezTo>
                    <a:pt x="13716" y="26289"/>
                    <a:pt x="16510" y="22860"/>
                    <a:pt x="19685" y="19812"/>
                  </a:cubicBezTo>
                  <a:cubicBezTo>
                    <a:pt x="22860" y="16764"/>
                    <a:pt x="26162" y="13843"/>
                    <a:pt x="29845" y="11430"/>
                  </a:cubicBezTo>
                  <a:cubicBezTo>
                    <a:pt x="33528" y="9017"/>
                    <a:pt x="37338" y="6858"/>
                    <a:pt x="41529" y="5207"/>
                  </a:cubicBezTo>
                  <a:cubicBezTo>
                    <a:pt x="45720" y="3556"/>
                    <a:pt x="49784" y="2286"/>
                    <a:pt x="54102" y="1397"/>
                  </a:cubicBezTo>
                  <a:cubicBezTo>
                    <a:pt x="58421" y="508"/>
                    <a:pt x="62865" y="127"/>
                    <a:pt x="67183" y="127"/>
                  </a:cubicBezTo>
                </a:path>
              </a:pathLst>
            </a:custGeom>
            <a:solidFill>
              <a:srgbClr val="354DCF"/>
            </a:solidFill>
          </p:spPr>
        </p:sp>
        <p:sp>
          <p:nvSpPr>
            <p:cNvPr name="Freeform 11" id="11"/>
            <p:cNvSpPr/>
            <p:nvPr/>
          </p:nvSpPr>
          <p:spPr>
            <a:xfrm flipH="false" flipV="false" rot="0">
              <a:off x="4460494" y="3838829"/>
              <a:ext cx="1123442" cy="2982849"/>
            </a:xfrm>
            <a:custGeom>
              <a:avLst/>
              <a:gdLst/>
              <a:ahLst/>
              <a:cxnLst/>
              <a:rect r="r" b="b" t="t" l="l"/>
              <a:pathLst>
                <a:path h="2982849" w="1123442">
                  <a:moveTo>
                    <a:pt x="67437" y="0"/>
                  </a:moveTo>
                  <a:lnTo>
                    <a:pt x="1056259" y="0"/>
                  </a:lnTo>
                  <a:cubicBezTo>
                    <a:pt x="1060704" y="0"/>
                    <a:pt x="1065022" y="381"/>
                    <a:pt x="1069340" y="1270"/>
                  </a:cubicBezTo>
                  <a:cubicBezTo>
                    <a:pt x="1073658" y="2159"/>
                    <a:pt x="1077849" y="3429"/>
                    <a:pt x="1081913" y="5080"/>
                  </a:cubicBezTo>
                  <a:cubicBezTo>
                    <a:pt x="1085977" y="6730"/>
                    <a:pt x="1089914" y="8890"/>
                    <a:pt x="1093597" y="11303"/>
                  </a:cubicBezTo>
                  <a:cubicBezTo>
                    <a:pt x="1097280" y="13716"/>
                    <a:pt x="1100709" y="16510"/>
                    <a:pt x="1103757" y="19685"/>
                  </a:cubicBezTo>
                  <a:cubicBezTo>
                    <a:pt x="1106805" y="22860"/>
                    <a:pt x="1109726" y="26162"/>
                    <a:pt x="1112139" y="29845"/>
                  </a:cubicBezTo>
                  <a:cubicBezTo>
                    <a:pt x="1114552" y="33527"/>
                    <a:pt x="1116711" y="37465"/>
                    <a:pt x="1118362" y="41529"/>
                  </a:cubicBezTo>
                  <a:cubicBezTo>
                    <a:pt x="1120013" y="45593"/>
                    <a:pt x="1121283" y="49784"/>
                    <a:pt x="1122172" y="54102"/>
                  </a:cubicBezTo>
                  <a:cubicBezTo>
                    <a:pt x="1123061" y="58420"/>
                    <a:pt x="1123442" y="62865"/>
                    <a:pt x="1123442" y="67183"/>
                  </a:cubicBezTo>
                  <a:lnTo>
                    <a:pt x="1123442" y="2915539"/>
                  </a:lnTo>
                  <a:lnTo>
                    <a:pt x="1123442" y="2982849"/>
                  </a:lnTo>
                  <a:lnTo>
                    <a:pt x="1056132" y="2982849"/>
                  </a:lnTo>
                  <a:lnTo>
                    <a:pt x="67310" y="2982849"/>
                  </a:lnTo>
                  <a:lnTo>
                    <a:pt x="0" y="2982849"/>
                  </a:lnTo>
                  <a:lnTo>
                    <a:pt x="0" y="2915539"/>
                  </a:lnTo>
                  <a:lnTo>
                    <a:pt x="0" y="67310"/>
                  </a:lnTo>
                  <a:cubicBezTo>
                    <a:pt x="0" y="62865"/>
                    <a:pt x="381" y="58547"/>
                    <a:pt x="1270" y="54229"/>
                  </a:cubicBezTo>
                  <a:cubicBezTo>
                    <a:pt x="2160" y="49911"/>
                    <a:pt x="3430" y="45720"/>
                    <a:pt x="5080" y="41656"/>
                  </a:cubicBezTo>
                  <a:cubicBezTo>
                    <a:pt x="6731" y="37593"/>
                    <a:pt x="8890" y="33655"/>
                    <a:pt x="11303" y="29972"/>
                  </a:cubicBezTo>
                  <a:cubicBezTo>
                    <a:pt x="13716" y="26289"/>
                    <a:pt x="16510" y="22860"/>
                    <a:pt x="19685" y="19812"/>
                  </a:cubicBezTo>
                  <a:cubicBezTo>
                    <a:pt x="22860" y="16764"/>
                    <a:pt x="26162" y="13843"/>
                    <a:pt x="29845" y="11430"/>
                  </a:cubicBezTo>
                  <a:cubicBezTo>
                    <a:pt x="33528" y="9017"/>
                    <a:pt x="37465" y="6858"/>
                    <a:pt x="41529" y="5207"/>
                  </a:cubicBezTo>
                  <a:cubicBezTo>
                    <a:pt x="45593" y="3556"/>
                    <a:pt x="49784" y="2286"/>
                    <a:pt x="54102" y="1397"/>
                  </a:cubicBezTo>
                  <a:cubicBezTo>
                    <a:pt x="58420" y="509"/>
                    <a:pt x="62865" y="127"/>
                    <a:pt x="67183" y="127"/>
                  </a:cubicBezTo>
                </a:path>
              </a:pathLst>
            </a:custGeom>
            <a:solidFill>
              <a:srgbClr val="596DD8"/>
            </a:solidFill>
          </p:spPr>
        </p:sp>
        <p:sp>
          <p:nvSpPr>
            <p:cNvPr name="Freeform 12" id="12"/>
            <p:cNvSpPr/>
            <p:nvPr/>
          </p:nvSpPr>
          <p:spPr>
            <a:xfrm flipH="false" flipV="false" rot="0">
              <a:off x="6065265" y="4013835"/>
              <a:ext cx="1123442" cy="2807843"/>
            </a:xfrm>
            <a:custGeom>
              <a:avLst/>
              <a:gdLst/>
              <a:ahLst/>
              <a:cxnLst/>
              <a:rect r="r" b="b" t="t" l="l"/>
              <a:pathLst>
                <a:path h="2807843" w="1123442">
                  <a:moveTo>
                    <a:pt x="67438" y="0"/>
                  </a:moveTo>
                  <a:lnTo>
                    <a:pt x="1056260" y="0"/>
                  </a:lnTo>
                  <a:cubicBezTo>
                    <a:pt x="1060705" y="0"/>
                    <a:pt x="1065023" y="381"/>
                    <a:pt x="1069341" y="1270"/>
                  </a:cubicBezTo>
                  <a:cubicBezTo>
                    <a:pt x="1073660" y="2159"/>
                    <a:pt x="1077850" y="3429"/>
                    <a:pt x="1081914" y="5080"/>
                  </a:cubicBezTo>
                  <a:cubicBezTo>
                    <a:pt x="1085978" y="6730"/>
                    <a:pt x="1089915" y="8890"/>
                    <a:pt x="1093598" y="11303"/>
                  </a:cubicBezTo>
                  <a:cubicBezTo>
                    <a:pt x="1097281" y="13716"/>
                    <a:pt x="1100710" y="16510"/>
                    <a:pt x="1103758" y="19685"/>
                  </a:cubicBezTo>
                  <a:cubicBezTo>
                    <a:pt x="1106806" y="22860"/>
                    <a:pt x="1109727" y="26162"/>
                    <a:pt x="1112140" y="29845"/>
                  </a:cubicBezTo>
                  <a:cubicBezTo>
                    <a:pt x="1114553" y="33527"/>
                    <a:pt x="1116711" y="37465"/>
                    <a:pt x="1118362" y="41529"/>
                  </a:cubicBezTo>
                  <a:cubicBezTo>
                    <a:pt x="1120013" y="45593"/>
                    <a:pt x="1121283" y="49784"/>
                    <a:pt x="1122172" y="54102"/>
                  </a:cubicBezTo>
                  <a:cubicBezTo>
                    <a:pt x="1123061" y="58420"/>
                    <a:pt x="1123442" y="62865"/>
                    <a:pt x="1123442" y="67183"/>
                  </a:cubicBezTo>
                  <a:lnTo>
                    <a:pt x="1123442" y="2740533"/>
                  </a:lnTo>
                  <a:lnTo>
                    <a:pt x="1123442" y="2807843"/>
                  </a:lnTo>
                  <a:lnTo>
                    <a:pt x="1056132" y="2807843"/>
                  </a:lnTo>
                  <a:lnTo>
                    <a:pt x="67310" y="2807843"/>
                  </a:lnTo>
                  <a:lnTo>
                    <a:pt x="0" y="2807843"/>
                  </a:lnTo>
                  <a:lnTo>
                    <a:pt x="0" y="2740533"/>
                  </a:lnTo>
                  <a:lnTo>
                    <a:pt x="0" y="67310"/>
                  </a:lnTo>
                  <a:cubicBezTo>
                    <a:pt x="0" y="62865"/>
                    <a:pt x="381" y="58547"/>
                    <a:pt x="1271" y="54229"/>
                  </a:cubicBezTo>
                  <a:cubicBezTo>
                    <a:pt x="2160" y="49911"/>
                    <a:pt x="3430" y="45720"/>
                    <a:pt x="5080" y="41656"/>
                  </a:cubicBezTo>
                  <a:cubicBezTo>
                    <a:pt x="6731" y="37593"/>
                    <a:pt x="8890" y="33655"/>
                    <a:pt x="11303" y="29972"/>
                  </a:cubicBezTo>
                  <a:cubicBezTo>
                    <a:pt x="13716" y="26289"/>
                    <a:pt x="16510" y="22860"/>
                    <a:pt x="19685" y="19812"/>
                  </a:cubicBezTo>
                  <a:cubicBezTo>
                    <a:pt x="22860" y="16764"/>
                    <a:pt x="26162" y="13843"/>
                    <a:pt x="29845" y="11430"/>
                  </a:cubicBezTo>
                  <a:cubicBezTo>
                    <a:pt x="33528" y="9017"/>
                    <a:pt x="37338" y="6858"/>
                    <a:pt x="41529" y="5207"/>
                  </a:cubicBezTo>
                  <a:cubicBezTo>
                    <a:pt x="45721" y="3556"/>
                    <a:pt x="49784" y="2286"/>
                    <a:pt x="54102" y="1397"/>
                  </a:cubicBezTo>
                  <a:cubicBezTo>
                    <a:pt x="58420" y="509"/>
                    <a:pt x="62865" y="127"/>
                    <a:pt x="67183" y="127"/>
                  </a:cubicBezTo>
                </a:path>
              </a:pathLst>
            </a:custGeom>
            <a:solidFill>
              <a:srgbClr val="7D8DE0"/>
            </a:solidFill>
          </p:spPr>
        </p:sp>
        <p:sp>
          <p:nvSpPr>
            <p:cNvPr name="Freeform 13" id="13"/>
            <p:cNvSpPr/>
            <p:nvPr/>
          </p:nvSpPr>
          <p:spPr>
            <a:xfrm flipH="false" flipV="false" rot="0">
              <a:off x="7670164" y="4269613"/>
              <a:ext cx="1123442" cy="2552065"/>
            </a:xfrm>
            <a:custGeom>
              <a:avLst/>
              <a:gdLst/>
              <a:ahLst/>
              <a:cxnLst/>
              <a:rect r="r" b="b" t="t" l="l"/>
              <a:pathLst>
                <a:path h="2552065" w="1123442">
                  <a:moveTo>
                    <a:pt x="67438" y="0"/>
                  </a:moveTo>
                  <a:lnTo>
                    <a:pt x="1056260" y="0"/>
                  </a:lnTo>
                  <a:cubicBezTo>
                    <a:pt x="1060705" y="0"/>
                    <a:pt x="1065023" y="381"/>
                    <a:pt x="1069341" y="1270"/>
                  </a:cubicBezTo>
                  <a:cubicBezTo>
                    <a:pt x="1073660" y="2159"/>
                    <a:pt x="1077850" y="3429"/>
                    <a:pt x="1081914" y="5080"/>
                  </a:cubicBezTo>
                  <a:cubicBezTo>
                    <a:pt x="1085978" y="6731"/>
                    <a:pt x="1089915" y="8890"/>
                    <a:pt x="1093598" y="11303"/>
                  </a:cubicBezTo>
                  <a:cubicBezTo>
                    <a:pt x="1097281" y="13716"/>
                    <a:pt x="1100710" y="16510"/>
                    <a:pt x="1103758" y="19685"/>
                  </a:cubicBezTo>
                  <a:cubicBezTo>
                    <a:pt x="1106806" y="22860"/>
                    <a:pt x="1109726" y="26162"/>
                    <a:pt x="1112139" y="29845"/>
                  </a:cubicBezTo>
                  <a:cubicBezTo>
                    <a:pt x="1114553" y="33527"/>
                    <a:pt x="1116711" y="37465"/>
                    <a:pt x="1118362" y="41529"/>
                  </a:cubicBezTo>
                  <a:cubicBezTo>
                    <a:pt x="1120013" y="45593"/>
                    <a:pt x="1121283" y="49784"/>
                    <a:pt x="1122172" y="54102"/>
                  </a:cubicBezTo>
                  <a:cubicBezTo>
                    <a:pt x="1123061" y="58420"/>
                    <a:pt x="1123442" y="62865"/>
                    <a:pt x="1123442" y="67183"/>
                  </a:cubicBezTo>
                  <a:lnTo>
                    <a:pt x="1123442" y="2484755"/>
                  </a:lnTo>
                  <a:lnTo>
                    <a:pt x="1123442" y="2552065"/>
                  </a:lnTo>
                  <a:lnTo>
                    <a:pt x="1056132" y="2552065"/>
                  </a:lnTo>
                  <a:lnTo>
                    <a:pt x="67310" y="2552065"/>
                  </a:lnTo>
                  <a:lnTo>
                    <a:pt x="0" y="2552065"/>
                  </a:lnTo>
                  <a:lnTo>
                    <a:pt x="0" y="2484755"/>
                  </a:lnTo>
                  <a:lnTo>
                    <a:pt x="0" y="67310"/>
                  </a:lnTo>
                  <a:cubicBezTo>
                    <a:pt x="0" y="62865"/>
                    <a:pt x="382" y="58547"/>
                    <a:pt x="1270" y="54229"/>
                  </a:cubicBezTo>
                  <a:cubicBezTo>
                    <a:pt x="2158" y="49911"/>
                    <a:pt x="3429" y="45720"/>
                    <a:pt x="5080" y="41656"/>
                  </a:cubicBezTo>
                  <a:cubicBezTo>
                    <a:pt x="6731" y="37592"/>
                    <a:pt x="8890" y="33655"/>
                    <a:pt x="11303" y="29972"/>
                  </a:cubicBezTo>
                  <a:cubicBezTo>
                    <a:pt x="13716" y="26289"/>
                    <a:pt x="16509" y="22860"/>
                    <a:pt x="19684" y="19812"/>
                  </a:cubicBezTo>
                  <a:cubicBezTo>
                    <a:pt x="22859" y="16764"/>
                    <a:pt x="26162" y="13970"/>
                    <a:pt x="29844" y="11430"/>
                  </a:cubicBezTo>
                  <a:cubicBezTo>
                    <a:pt x="33527" y="8890"/>
                    <a:pt x="37338" y="6858"/>
                    <a:pt x="41528" y="5207"/>
                  </a:cubicBezTo>
                  <a:cubicBezTo>
                    <a:pt x="45719" y="3556"/>
                    <a:pt x="49783" y="2286"/>
                    <a:pt x="54228" y="1397"/>
                  </a:cubicBezTo>
                  <a:cubicBezTo>
                    <a:pt x="58673" y="509"/>
                    <a:pt x="62991" y="127"/>
                    <a:pt x="67309" y="127"/>
                  </a:cubicBezTo>
                </a:path>
              </a:pathLst>
            </a:custGeom>
            <a:solidFill>
              <a:srgbClr val="A2ADE9"/>
            </a:solidFill>
          </p:spPr>
        </p:sp>
        <p:sp>
          <p:nvSpPr>
            <p:cNvPr name="Freeform 14" id="14"/>
            <p:cNvSpPr/>
            <p:nvPr/>
          </p:nvSpPr>
          <p:spPr>
            <a:xfrm flipH="false" flipV="false" rot="0">
              <a:off x="9274936" y="4363847"/>
              <a:ext cx="1123442" cy="2457831"/>
            </a:xfrm>
            <a:custGeom>
              <a:avLst/>
              <a:gdLst/>
              <a:ahLst/>
              <a:cxnLst/>
              <a:rect r="r" b="b" t="t" l="l"/>
              <a:pathLst>
                <a:path h="2457831" w="1123442">
                  <a:moveTo>
                    <a:pt x="67438" y="0"/>
                  </a:moveTo>
                  <a:lnTo>
                    <a:pt x="1056260" y="0"/>
                  </a:lnTo>
                  <a:cubicBezTo>
                    <a:pt x="1060704" y="0"/>
                    <a:pt x="1065023" y="381"/>
                    <a:pt x="1069341" y="1270"/>
                  </a:cubicBezTo>
                  <a:cubicBezTo>
                    <a:pt x="1073659" y="2159"/>
                    <a:pt x="1077850" y="3429"/>
                    <a:pt x="1081914" y="5080"/>
                  </a:cubicBezTo>
                  <a:cubicBezTo>
                    <a:pt x="1085978" y="6730"/>
                    <a:pt x="1089915" y="8890"/>
                    <a:pt x="1093598" y="11303"/>
                  </a:cubicBezTo>
                  <a:cubicBezTo>
                    <a:pt x="1097281" y="13716"/>
                    <a:pt x="1100710" y="16510"/>
                    <a:pt x="1103758" y="19685"/>
                  </a:cubicBezTo>
                  <a:cubicBezTo>
                    <a:pt x="1106806" y="22860"/>
                    <a:pt x="1109726" y="26162"/>
                    <a:pt x="1112139" y="29845"/>
                  </a:cubicBezTo>
                  <a:cubicBezTo>
                    <a:pt x="1114552" y="33527"/>
                    <a:pt x="1116711" y="37465"/>
                    <a:pt x="1118362" y="41529"/>
                  </a:cubicBezTo>
                  <a:cubicBezTo>
                    <a:pt x="1120013" y="45593"/>
                    <a:pt x="1121283" y="49784"/>
                    <a:pt x="1122172" y="54102"/>
                  </a:cubicBezTo>
                  <a:cubicBezTo>
                    <a:pt x="1123061" y="58420"/>
                    <a:pt x="1123442" y="62865"/>
                    <a:pt x="1123442" y="67183"/>
                  </a:cubicBezTo>
                  <a:lnTo>
                    <a:pt x="1123442" y="2390521"/>
                  </a:lnTo>
                  <a:lnTo>
                    <a:pt x="1123442" y="2457831"/>
                  </a:lnTo>
                  <a:lnTo>
                    <a:pt x="1056132" y="2457831"/>
                  </a:lnTo>
                  <a:lnTo>
                    <a:pt x="67310" y="2457831"/>
                  </a:lnTo>
                  <a:lnTo>
                    <a:pt x="0" y="2457831"/>
                  </a:lnTo>
                  <a:lnTo>
                    <a:pt x="0" y="2390521"/>
                  </a:lnTo>
                  <a:lnTo>
                    <a:pt x="0" y="67310"/>
                  </a:lnTo>
                  <a:cubicBezTo>
                    <a:pt x="0" y="62865"/>
                    <a:pt x="382" y="58547"/>
                    <a:pt x="1270" y="54229"/>
                  </a:cubicBezTo>
                  <a:cubicBezTo>
                    <a:pt x="2158" y="49911"/>
                    <a:pt x="3429" y="45720"/>
                    <a:pt x="5080" y="41656"/>
                  </a:cubicBezTo>
                  <a:cubicBezTo>
                    <a:pt x="6731" y="37592"/>
                    <a:pt x="8890" y="33655"/>
                    <a:pt x="11303" y="29972"/>
                  </a:cubicBezTo>
                  <a:cubicBezTo>
                    <a:pt x="13716" y="26289"/>
                    <a:pt x="16509" y="22860"/>
                    <a:pt x="19684" y="19812"/>
                  </a:cubicBezTo>
                  <a:cubicBezTo>
                    <a:pt x="22859" y="16764"/>
                    <a:pt x="26161" y="13843"/>
                    <a:pt x="29844" y="11430"/>
                  </a:cubicBezTo>
                  <a:cubicBezTo>
                    <a:pt x="33527" y="9017"/>
                    <a:pt x="37464" y="6858"/>
                    <a:pt x="41528" y="5207"/>
                  </a:cubicBezTo>
                  <a:cubicBezTo>
                    <a:pt x="45592" y="3556"/>
                    <a:pt x="49783" y="2286"/>
                    <a:pt x="54101" y="1397"/>
                  </a:cubicBezTo>
                  <a:cubicBezTo>
                    <a:pt x="58418" y="509"/>
                    <a:pt x="62864" y="127"/>
                    <a:pt x="67182" y="127"/>
                  </a:cubicBezTo>
                </a:path>
              </a:pathLst>
            </a:custGeom>
            <a:solidFill>
              <a:srgbClr val="C6CDF2"/>
            </a:solidFill>
          </p:spPr>
        </p:sp>
        <p:sp>
          <p:nvSpPr>
            <p:cNvPr name="Freeform 15" id="15"/>
            <p:cNvSpPr/>
            <p:nvPr/>
          </p:nvSpPr>
          <p:spPr>
            <a:xfrm flipH="false" flipV="false" rot="0">
              <a:off x="2280031" y="6813550"/>
              <a:ext cx="107696" cy="26924"/>
            </a:xfrm>
            <a:custGeom>
              <a:avLst/>
              <a:gdLst/>
              <a:ahLst/>
              <a:cxnLst/>
              <a:rect r="r" b="b" t="t" l="l"/>
              <a:pathLst>
                <a:path h="26924" w="107696">
                  <a:moveTo>
                    <a:pt x="94234" y="26924"/>
                  </a:moveTo>
                  <a:lnTo>
                    <a:pt x="13462" y="26924"/>
                  </a:lnTo>
                  <a:lnTo>
                    <a:pt x="0" y="26924"/>
                  </a:lnTo>
                  <a:lnTo>
                    <a:pt x="0" y="0"/>
                  </a:lnTo>
                  <a:lnTo>
                    <a:pt x="13462" y="0"/>
                  </a:lnTo>
                  <a:lnTo>
                    <a:pt x="94234" y="0"/>
                  </a:lnTo>
                  <a:lnTo>
                    <a:pt x="107696" y="0"/>
                  </a:lnTo>
                  <a:lnTo>
                    <a:pt x="107696" y="26924"/>
                  </a:lnTo>
                  <a:close/>
                </a:path>
              </a:pathLst>
            </a:custGeom>
            <a:solidFill>
              <a:srgbClr val="CFD0D8"/>
            </a:solidFill>
          </p:spPr>
        </p:sp>
        <p:sp>
          <p:nvSpPr>
            <p:cNvPr name="Freeform 16" id="16"/>
            <p:cNvSpPr/>
            <p:nvPr/>
          </p:nvSpPr>
          <p:spPr>
            <a:xfrm flipH="false" flipV="false" rot="0">
              <a:off x="2280031" y="5050282"/>
              <a:ext cx="107696" cy="26924"/>
            </a:xfrm>
            <a:custGeom>
              <a:avLst/>
              <a:gdLst/>
              <a:ahLst/>
              <a:cxnLst/>
              <a:rect r="r" b="b" t="t" l="l"/>
              <a:pathLst>
                <a:path h="26924" w="107696">
                  <a:moveTo>
                    <a:pt x="94234" y="26924"/>
                  </a:moveTo>
                  <a:lnTo>
                    <a:pt x="13462" y="26924"/>
                  </a:lnTo>
                  <a:lnTo>
                    <a:pt x="0" y="26924"/>
                  </a:lnTo>
                  <a:lnTo>
                    <a:pt x="0" y="0"/>
                  </a:lnTo>
                  <a:lnTo>
                    <a:pt x="13462" y="0"/>
                  </a:lnTo>
                  <a:lnTo>
                    <a:pt x="94234" y="0"/>
                  </a:lnTo>
                  <a:lnTo>
                    <a:pt x="107696" y="0"/>
                  </a:lnTo>
                  <a:lnTo>
                    <a:pt x="107696" y="26924"/>
                  </a:lnTo>
                  <a:close/>
                </a:path>
              </a:pathLst>
            </a:custGeom>
            <a:solidFill>
              <a:srgbClr val="CFD0D8"/>
            </a:solidFill>
          </p:spPr>
        </p:sp>
        <p:sp>
          <p:nvSpPr>
            <p:cNvPr name="Freeform 17" id="17"/>
            <p:cNvSpPr/>
            <p:nvPr/>
          </p:nvSpPr>
          <p:spPr>
            <a:xfrm flipH="false" flipV="false" rot="0">
              <a:off x="2280031" y="3300476"/>
              <a:ext cx="107696" cy="26924"/>
            </a:xfrm>
            <a:custGeom>
              <a:avLst/>
              <a:gdLst/>
              <a:ahLst/>
              <a:cxnLst/>
              <a:rect r="r" b="b" t="t" l="l"/>
              <a:pathLst>
                <a:path h="26924" w="107696">
                  <a:moveTo>
                    <a:pt x="94234" y="26924"/>
                  </a:moveTo>
                  <a:lnTo>
                    <a:pt x="13462" y="26924"/>
                  </a:lnTo>
                  <a:lnTo>
                    <a:pt x="0" y="26924"/>
                  </a:lnTo>
                  <a:lnTo>
                    <a:pt x="0" y="0"/>
                  </a:lnTo>
                  <a:lnTo>
                    <a:pt x="13462" y="0"/>
                  </a:lnTo>
                  <a:lnTo>
                    <a:pt x="94234" y="0"/>
                  </a:lnTo>
                  <a:lnTo>
                    <a:pt x="107696" y="0"/>
                  </a:lnTo>
                  <a:lnTo>
                    <a:pt x="107696" y="26924"/>
                  </a:lnTo>
                  <a:close/>
                </a:path>
              </a:pathLst>
            </a:custGeom>
            <a:solidFill>
              <a:srgbClr val="CFD0D8"/>
            </a:solidFill>
          </p:spPr>
        </p:sp>
        <p:sp>
          <p:nvSpPr>
            <p:cNvPr name="Freeform 18" id="18"/>
            <p:cNvSpPr/>
            <p:nvPr/>
          </p:nvSpPr>
          <p:spPr>
            <a:xfrm flipH="false" flipV="false" rot="0">
              <a:off x="2280031" y="1537208"/>
              <a:ext cx="107696" cy="26924"/>
            </a:xfrm>
            <a:custGeom>
              <a:avLst/>
              <a:gdLst/>
              <a:ahLst/>
              <a:cxnLst/>
              <a:rect r="r" b="b" t="t" l="l"/>
              <a:pathLst>
                <a:path h="26924" w="107696">
                  <a:moveTo>
                    <a:pt x="94234" y="26924"/>
                  </a:moveTo>
                  <a:lnTo>
                    <a:pt x="13462" y="26924"/>
                  </a:lnTo>
                  <a:lnTo>
                    <a:pt x="0" y="26924"/>
                  </a:lnTo>
                  <a:lnTo>
                    <a:pt x="0" y="0"/>
                  </a:lnTo>
                  <a:lnTo>
                    <a:pt x="13462" y="0"/>
                  </a:lnTo>
                  <a:lnTo>
                    <a:pt x="94234" y="0"/>
                  </a:lnTo>
                  <a:lnTo>
                    <a:pt x="107696" y="0"/>
                  </a:lnTo>
                  <a:lnTo>
                    <a:pt x="107696" y="26924"/>
                  </a:lnTo>
                  <a:close/>
                </a:path>
              </a:pathLst>
            </a:custGeom>
            <a:solidFill>
              <a:srgbClr val="CFD0D8"/>
            </a:solidFill>
          </p:spPr>
        </p:sp>
        <p:sp>
          <p:nvSpPr>
            <p:cNvPr name="Freeform 19" id="19"/>
            <p:cNvSpPr/>
            <p:nvPr/>
          </p:nvSpPr>
          <p:spPr>
            <a:xfrm flipH="false" flipV="false" rot="0">
              <a:off x="2360803" y="1557401"/>
              <a:ext cx="26924" cy="5271008"/>
            </a:xfrm>
            <a:custGeom>
              <a:avLst/>
              <a:gdLst/>
              <a:ahLst/>
              <a:cxnLst/>
              <a:rect r="r" b="b" t="t" l="l"/>
              <a:pathLst>
                <a:path h="5271008" w="26924">
                  <a:moveTo>
                    <a:pt x="0" y="5271008"/>
                  </a:moveTo>
                  <a:lnTo>
                    <a:pt x="0" y="0"/>
                  </a:lnTo>
                  <a:lnTo>
                    <a:pt x="26924" y="0"/>
                  </a:lnTo>
                  <a:lnTo>
                    <a:pt x="26924" y="5271008"/>
                  </a:lnTo>
                  <a:close/>
                </a:path>
              </a:pathLst>
            </a:custGeom>
            <a:solidFill>
              <a:srgbClr val="CFD0D8"/>
            </a:solidFill>
          </p:spPr>
        </p:sp>
        <p:sp>
          <p:nvSpPr>
            <p:cNvPr name="Freeform 20" id="20"/>
            <p:cNvSpPr/>
            <p:nvPr/>
          </p:nvSpPr>
          <p:spPr>
            <a:xfrm flipH="false" flipV="false" rot="0">
              <a:off x="3403981" y="6808216"/>
              <a:ext cx="26924" cy="107696"/>
            </a:xfrm>
            <a:custGeom>
              <a:avLst/>
              <a:gdLst/>
              <a:ahLst/>
              <a:cxnLst/>
              <a:rect r="r" b="b" t="t" l="l"/>
              <a:pathLst>
                <a:path h="107696" w="26924">
                  <a:moveTo>
                    <a:pt x="26924" y="13462"/>
                  </a:moveTo>
                  <a:lnTo>
                    <a:pt x="26924" y="94234"/>
                  </a:lnTo>
                  <a:lnTo>
                    <a:pt x="26924" y="107696"/>
                  </a:lnTo>
                  <a:lnTo>
                    <a:pt x="0" y="107696"/>
                  </a:lnTo>
                  <a:lnTo>
                    <a:pt x="0" y="94234"/>
                  </a:lnTo>
                  <a:lnTo>
                    <a:pt x="0" y="13462"/>
                  </a:lnTo>
                  <a:lnTo>
                    <a:pt x="0" y="0"/>
                  </a:lnTo>
                  <a:lnTo>
                    <a:pt x="26924" y="0"/>
                  </a:lnTo>
                  <a:close/>
                </a:path>
              </a:pathLst>
            </a:custGeom>
            <a:solidFill>
              <a:srgbClr val="CFD0D8"/>
            </a:solidFill>
          </p:spPr>
        </p:sp>
        <p:sp>
          <p:nvSpPr>
            <p:cNvPr name="Freeform 21" id="21"/>
            <p:cNvSpPr/>
            <p:nvPr/>
          </p:nvSpPr>
          <p:spPr>
            <a:xfrm flipH="false" flipV="false" rot="0">
              <a:off x="5008880" y="6808216"/>
              <a:ext cx="26924" cy="107696"/>
            </a:xfrm>
            <a:custGeom>
              <a:avLst/>
              <a:gdLst/>
              <a:ahLst/>
              <a:cxnLst/>
              <a:rect r="r" b="b" t="t" l="l"/>
              <a:pathLst>
                <a:path h="107696" w="26924">
                  <a:moveTo>
                    <a:pt x="26797" y="13462"/>
                  </a:moveTo>
                  <a:lnTo>
                    <a:pt x="26797" y="94234"/>
                  </a:lnTo>
                  <a:lnTo>
                    <a:pt x="26797" y="107696"/>
                  </a:lnTo>
                  <a:lnTo>
                    <a:pt x="0" y="107696"/>
                  </a:lnTo>
                  <a:lnTo>
                    <a:pt x="0" y="94234"/>
                  </a:lnTo>
                  <a:lnTo>
                    <a:pt x="0" y="13462"/>
                  </a:lnTo>
                  <a:lnTo>
                    <a:pt x="0" y="0"/>
                  </a:lnTo>
                  <a:lnTo>
                    <a:pt x="26924" y="0"/>
                  </a:lnTo>
                  <a:close/>
                </a:path>
              </a:pathLst>
            </a:custGeom>
            <a:solidFill>
              <a:srgbClr val="CFD0D8"/>
            </a:solidFill>
          </p:spPr>
        </p:sp>
        <p:sp>
          <p:nvSpPr>
            <p:cNvPr name="Freeform 22" id="22"/>
            <p:cNvSpPr/>
            <p:nvPr/>
          </p:nvSpPr>
          <p:spPr>
            <a:xfrm flipH="false" flipV="false" rot="0">
              <a:off x="6613652" y="6808216"/>
              <a:ext cx="26924" cy="107696"/>
            </a:xfrm>
            <a:custGeom>
              <a:avLst/>
              <a:gdLst/>
              <a:ahLst/>
              <a:cxnLst/>
              <a:rect r="r" b="b" t="t" l="l"/>
              <a:pathLst>
                <a:path h="107696" w="26924">
                  <a:moveTo>
                    <a:pt x="26924" y="13462"/>
                  </a:moveTo>
                  <a:lnTo>
                    <a:pt x="26924" y="94234"/>
                  </a:lnTo>
                  <a:lnTo>
                    <a:pt x="26924" y="107696"/>
                  </a:lnTo>
                  <a:lnTo>
                    <a:pt x="0" y="107696"/>
                  </a:lnTo>
                  <a:lnTo>
                    <a:pt x="0" y="94234"/>
                  </a:lnTo>
                  <a:lnTo>
                    <a:pt x="0" y="13462"/>
                  </a:lnTo>
                  <a:lnTo>
                    <a:pt x="0" y="0"/>
                  </a:lnTo>
                  <a:lnTo>
                    <a:pt x="26924" y="0"/>
                  </a:lnTo>
                  <a:close/>
                </a:path>
              </a:pathLst>
            </a:custGeom>
            <a:solidFill>
              <a:srgbClr val="CFD0D8"/>
            </a:solidFill>
          </p:spPr>
        </p:sp>
        <p:sp>
          <p:nvSpPr>
            <p:cNvPr name="Freeform 23" id="23"/>
            <p:cNvSpPr/>
            <p:nvPr/>
          </p:nvSpPr>
          <p:spPr>
            <a:xfrm flipH="false" flipV="false" rot="0">
              <a:off x="8218424" y="6808216"/>
              <a:ext cx="26924" cy="107696"/>
            </a:xfrm>
            <a:custGeom>
              <a:avLst/>
              <a:gdLst/>
              <a:ahLst/>
              <a:cxnLst/>
              <a:rect r="r" b="b" t="t" l="l"/>
              <a:pathLst>
                <a:path h="107696" w="26924">
                  <a:moveTo>
                    <a:pt x="26924" y="13462"/>
                  </a:moveTo>
                  <a:lnTo>
                    <a:pt x="26924" y="94234"/>
                  </a:lnTo>
                  <a:lnTo>
                    <a:pt x="26924" y="107696"/>
                  </a:lnTo>
                  <a:lnTo>
                    <a:pt x="0" y="107696"/>
                  </a:lnTo>
                  <a:lnTo>
                    <a:pt x="0" y="94234"/>
                  </a:lnTo>
                  <a:lnTo>
                    <a:pt x="0" y="13462"/>
                  </a:lnTo>
                  <a:lnTo>
                    <a:pt x="0" y="0"/>
                  </a:lnTo>
                  <a:lnTo>
                    <a:pt x="26924" y="0"/>
                  </a:lnTo>
                  <a:close/>
                </a:path>
              </a:pathLst>
            </a:custGeom>
            <a:solidFill>
              <a:srgbClr val="CFD0D8"/>
            </a:solidFill>
          </p:spPr>
        </p:sp>
        <p:sp>
          <p:nvSpPr>
            <p:cNvPr name="Freeform 24" id="24"/>
            <p:cNvSpPr/>
            <p:nvPr/>
          </p:nvSpPr>
          <p:spPr>
            <a:xfrm flipH="false" flipV="false" rot="0">
              <a:off x="9823323" y="6808216"/>
              <a:ext cx="26924" cy="107696"/>
            </a:xfrm>
            <a:custGeom>
              <a:avLst/>
              <a:gdLst/>
              <a:ahLst/>
              <a:cxnLst/>
              <a:rect r="r" b="b" t="t" l="l"/>
              <a:pathLst>
                <a:path h="107696" w="26924">
                  <a:moveTo>
                    <a:pt x="26924" y="13462"/>
                  </a:moveTo>
                  <a:lnTo>
                    <a:pt x="26924" y="94234"/>
                  </a:lnTo>
                  <a:lnTo>
                    <a:pt x="26924" y="107696"/>
                  </a:lnTo>
                  <a:lnTo>
                    <a:pt x="0" y="107696"/>
                  </a:lnTo>
                  <a:lnTo>
                    <a:pt x="0" y="94234"/>
                  </a:lnTo>
                  <a:lnTo>
                    <a:pt x="0" y="13462"/>
                  </a:lnTo>
                  <a:lnTo>
                    <a:pt x="0" y="0"/>
                  </a:lnTo>
                  <a:lnTo>
                    <a:pt x="26924" y="0"/>
                  </a:lnTo>
                  <a:close/>
                </a:path>
              </a:pathLst>
            </a:custGeom>
            <a:solidFill>
              <a:srgbClr val="CFD0D8"/>
            </a:solidFill>
          </p:spPr>
        </p:sp>
        <p:sp>
          <p:nvSpPr>
            <p:cNvPr name="Freeform 25" id="25"/>
            <p:cNvSpPr/>
            <p:nvPr/>
          </p:nvSpPr>
          <p:spPr>
            <a:xfrm flipH="false" flipV="false" rot="0">
              <a:off x="2380996" y="6808216"/>
              <a:ext cx="8505698" cy="26924"/>
            </a:xfrm>
            <a:custGeom>
              <a:avLst/>
              <a:gdLst/>
              <a:ahLst/>
              <a:cxnLst/>
              <a:rect r="r" b="b" t="t" l="l"/>
              <a:pathLst>
                <a:path h="26924" w="8505698">
                  <a:moveTo>
                    <a:pt x="0" y="0"/>
                  </a:moveTo>
                  <a:lnTo>
                    <a:pt x="8505698" y="0"/>
                  </a:lnTo>
                  <a:lnTo>
                    <a:pt x="8505698" y="26924"/>
                  </a:lnTo>
                  <a:lnTo>
                    <a:pt x="0" y="26924"/>
                  </a:lnTo>
                  <a:close/>
                </a:path>
              </a:pathLst>
            </a:custGeom>
            <a:solidFill>
              <a:srgbClr val="CFD0D8"/>
            </a:solidFill>
          </p:spPr>
        </p:sp>
      </p:grpSp>
      <p:sp>
        <p:nvSpPr>
          <p:cNvPr name="TextBox 26" id="26"/>
          <p:cNvSpPr txBox="true"/>
          <p:nvPr/>
        </p:nvSpPr>
        <p:spPr>
          <a:xfrm rot="0">
            <a:off x="600075" y="418538"/>
            <a:ext cx="5762720" cy="587540"/>
          </a:xfrm>
          <a:prstGeom prst="rect">
            <a:avLst/>
          </a:prstGeom>
        </p:spPr>
        <p:txBody>
          <a:bodyPr anchor="t" rtlCol="false" tIns="0" lIns="0" bIns="0" rIns="0">
            <a:spAutoFit/>
          </a:bodyPr>
          <a:lstStyle/>
          <a:p>
            <a:pPr algn="l">
              <a:lnSpc>
                <a:spcPts val="4725"/>
              </a:lnSpc>
            </a:pPr>
            <a:r>
              <a:rPr lang="en-US" sz="3375">
                <a:solidFill>
                  <a:srgbClr val="FFFFFF"/>
                </a:solidFill>
                <a:latin typeface="Roboto"/>
                <a:ea typeface="Roboto"/>
                <a:cs typeface="Roboto"/>
                <a:sym typeface="Roboto"/>
              </a:rPr>
              <a:t>Sales Performance by Region</a:t>
            </a:r>
          </a:p>
        </p:txBody>
      </p:sp>
      <p:sp>
        <p:nvSpPr>
          <p:cNvPr name="TextBox 27" id="27"/>
          <p:cNvSpPr txBox="true"/>
          <p:nvPr/>
        </p:nvSpPr>
        <p:spPr>
          <a:xfrm rot="0">
            <a:off x="1703308" y="6615751"/>
            <a:ext cx="482413"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$0.00</a:t>
            </a:r>
          </a:p>
        </p:txBody>
      </p:sp>
      <p:sp>
        <p:nvSpPr>
          <p:cNvPr name="TextBox 28" id="28"/>
          <p:cNvSpPr txBox="true"/>
          <p:nvPr/>
        </p:nvSpPr>
        <p:spPr>
          <a:xfrm rot="0">
            <a:off x="782812" y="1339348"/>
            <a:ext cx="1421387"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$300,000,000.00</a:t>
            </a:r>
          </a:p>
        </p:txBody>
      </p:sp>
      <p:sp>
        <p:nvSpPr>
          <p:cNvPr name="TextBox 29" id="29"/>
          <p:cNvSpPr txBox="true"/>
          <p:nvPr/>
        </p:nvSpPr>
        <p:spPr>
          <a:xfrm rot="0">
            <a:off x="782812" y="3102512"/>
            <a:ext cx="1421387"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$200,000,000.00</a:t>
            </a:r>
          </a:p>
        </p:txBody>
      </p:sp>
      <p:sp>
        <p:nvSpPr>
          <p:cNvPr name="TextBox 30" id="30"/>
          <p:cNvSpPr txBox="true"/>
          <p:nvPr/>
        </p:nvSpPr>
        <p:spPr>
          <a:xfrm rot="0">
            <a:off x="782812" y="4852435"/>
            <a:ext cx="1421387"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$100,000,000.00</a:t>
            </a:r>
          </a:p>
        </p:txBody>
      </p:sp>
      <p:sp>
        <p:nvSpPr>
          <p:cNvPr name="TextBox 31" id="31"/>
          <p:cNvSpPr txBox="true"/>
          <p:nvPr/>
        </p:nvSpPr>
        <p:spPr>
          <a:xfrm rot="0">
            <a:off x="3142450" y="6817271"/>
            <a:ext cx="431244"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West</a:t>
            </a:r>
          </a:p>
        </p:txBody>
      </p:sp>
      <p:sp>
        <p:nvSpPr>
          <p:cNvPr name="TextBox 32" id="32"/>
          <p:cNvSpPr txBox="true"/>
          <p:nvPr/>
        </p:nvSpPr>
        <p:spPr>
          <a:xfrm rot="0">
            <a:off x="4540539" y="6817271"/>
            <a:ext cx="853107"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Nor</a:t>
            </a:r>
            <a:r>
              <a:rPr lang="en-US" sz="1483">
                <a:solidFill>
                  <a:srgbClr val="FFFFFF"/>
                </a:solidFill>
                <a:latin typeface="Roboto"/>
                <a:ea typeface="Roboto"/>
                <a:cs typeface="Roboto"/>
                <a:sym typeface="Roboto"/>
              </a:rPr>
              <a:t> </a:t>
            </a:r>
            <a:r>
              <a:rPr lang="en-US" sz="1483">
                <a:solidFill>
                  <a:srgbClr val="CFD0D8"/>
                </a:solidFill>
                <a:latin typeface="Roboto"/>
                <a:ea typeface="Roboto"/>
                <a:cs typeface="Roboto"/>
                <a:sym typeface="Roboto"/>
              </a:rPr>
              <a:t>theast</a:t>
            </a:r>
          </a:p>
        </p:txBody>
      </p:sp>
      <p:sp>
        <p:nvSpPr>
          <p:cNvPr name="TextBox 33" id="33"/>
          <p:cNvSpPr txBox="true"/>
          <p:nvPr/>
        </p:nvSpPr>
        <p:spPr>
          <a:xfrm rot="0">
            <a:off x="6138815" y="6817271"/>
            <a:ext cx="866232"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Southeast</a:t>
            </a:r>
          </a:p>
        </p:txBody>
      </p:sp>
      <p:sp>
        <p:nvSpPr>
          <p:cNvPr name="TextBox 34" id="34"/>
          <p:cNvSpPr txBox="true"/>
          <p:nvPr/>
        </p:nvSpPr>
        <p:spPr>
          <a:xfrm rot="0">
            <a:off x="7924305" y="6817271"/>
            <a:ext cx="498110"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South</a:t>
            </a:r>
          </a:p>
        </p:txBody>
      </p:sp>
      <p:sp>
        <p:nvSpPr>
          <p:cNvPr name="TextBox 35" id="35"/>
          <p:cNvSpPr txBox="true"/>
          <p:nvPr/>
        </p:nvSpPr>
        <p:spPr>
          <a:xfrm rot="0">
            <a:off x="9414977" y="6817271"/>
            <a:ext cx="730739"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Midwest</a:t>
            </a:r>
          </a:p>
        </p:txBody>
      </p:sp>
      <p:sp>
        <p:nvSpPr>
          <p:cNvPr name="TextBox 36" id="36"/>
          <p:cNvSpPr txBox="true"/>
          <p:nvPr/>
        </p:nvSpPr>
        <p:spPr>
          <a:xfrm rot="0">
            <a:off x="600075" y="7254011"/>
            <a:ext cx="10145973" cy="537905"/>
          </a:xfrm>
          <a:prstGeom prst="rect">
            <a:avLst/>
          </a:prstGeom>
        </p:spPr>
        <p:txBody>
          <a:bodyPr anchor="t" rtlCol="false" tIns="0" lIns="0" bIns="0" rIns="0">
            <a:spAutoFit/>
          </a:bodyPr>
          <a:lstStyle/>
          <a:p>
            <a:pPr algn="l">
              <a:lnSpc>
                <a:spcPts val="2174"/>
              </a:lnSpc>
            </a:pPr>
            <a:r>
              <a:rPr lang="en-US" sz="1350">
                <a:solidFill>
                  <a:srgbClr val="CFD0D8"/>
                </a:solidFill>
                <a:latin typeface="Roboto"/>
                <a:ea typeface="Roboto"/>
                <a:cs typeface="Roboto"/>
                <a:sym typeface="Roboto"/>
              </a:rPr>
              <a:t>The West region leads in total sales, significantly outperforming other regions. The Northeast and Southeast show moderate sales, while the South and Midwest have similar, lower sales figures.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5F6"/>
        </a:solidFill>
      </p:bgPr>
    </p:bg>
    <p:spTree>
      <p:nvGrpSpPr>
        <p:cNvPr id="1" name=""/>
        <p:cNvGrpSpPr/>
        <p:nvPr/>
      </p:nvGrpSpPr>
      <p:grpSpPr>
        <a:xfrm>
          <a:off x="0" y="0"/>
          <a:ext cx="0" cy="0"/>
          <a:chOff x="0" y="0"/>
          <a:chExt cx="0" cy="0"/>
        </a:xfrm>
      </p:grpSpPr>
      <p:sp>
        <p:nvSpPr>
          <p:cNvPr name="Freeform 2" id="2"/>
          <p:cNvSpPr/>
          <p:nvPr/>
        </p:nvSpPr>
        <p:spPr>
          <a:xfrm flipH="false" flipV="false" rot="0">
            <a:off x="-5010" y="-1"/>
            <a:ext cx="11440163" cy="8305800"/>
          </a:xfrm>
          <a:custGeom>
            <a:avLst/>
            <a:gdLst/>
            <a:ahLst/>
            <a:cxnLst/>
            <a:rect r="r" b="b" t="t" l="l"/>
            <a:pathLst>
              <a:path h="8305800" w="11440163">
                <a:moveTo>
                  <a:pt x="0" y="0"/>
                </a:moveTo>
                <a:lnTo>
                  <a:pt x="11440163" y="0"/>
                </a:lnTo>
                <a:lnTo>
                  <a:pt x="11440163" y="8305800"/>
                </a:lnTo>
                <a:lnTo>
                  <a:pt x="0" y="8305800"/>
                </a:lnTo>
                <a:lnTo>
                  <a:pt x="0" y="0"/>
                </a:lnTo>
                <a:close/>
              </a:path>
            </a:pathLst>
          </a:custGeom>
          <a:blipFill>
            <a:blip r:embed="rId2"/>
            <a:stretch>
              <a:fillRect l="0" t="0" r="0" b="0"/>
            </a:stretch>
          </a:blipFill>
        </p:spPr>
      </p:sp>
      <p:sp>
        <p:nvSpPr>
          <p:cNvPr name="Freeform 3" id="3"/>
          <p:cNvSpPr/>
          <p:nvPr/>
        </p:nvSpPr>
        <p:spPr>
          <a:xfrm flipH="false" flipV="false" rot="0">
            <a:off x="0" y="-1"/>
            <a:ext cx="11430000" cy="8305800"/>
          </a:xfrm>
          <a:custGeom>
            <a:avLst/>
            <a:gdLst/>
            <a:ahLst/>
            <a:cxnLst/>
            <a:rect r="r" b="b" t="t" l="l"/>
            <a:pathLst>
              <a:path h="8305800" w="11430000">
                <a:moveTo>
                  <a:pt x="0" y="0"/>
                </a:moveTo>
                <a:lnTo>
                  <a:pt x="11430000" y="0"/>
                </a:lnTo>
                <a:lnTo>
                  <a:pt x="11430000" y="8305800"/>
                </a:lnTo>
                <a:lnTo>
                  <a:pt x="0" y="8305800"/>
                </a:lnTo>
                <a:lnTo>
                  <a:pt x="0" y="0"/>
                </a:lnTo>
                <a:close/>
              </a:path>
            </a:pathLst>
          </a:custGeom>
          <a:blipFill>
            <a:blip r:embed="rId3"/>
            <a:stretch>
              <a:fillRect l="0" t="0" r="0" b="0"/>
            </a:stretch>
          </a:blipFill>
        </p:spPr>
      </p:sp>
      <p:sp>
        <p:nvSpPr>
          <p:cNvPr name="Freeform 4" id="4"/>
          <p:cNvSpPr/>
          <p:nvPr/>
        </p:nvSpPr>
        <p:spPr>
          <a:xfrm flipH="false" flipV="false" rot="0">
            <a:off x="-63503" y="-63503"/>
            <a:ext cx="11556997" cy="8432797"/>
          </a:xfrm>
          <a:custGeom>
            <a:avLst/>
            <a:gdLst/>
            <a:ahLst/>
            <a:cxnLst/>
            <a:rect r="r" b="b" t="t" l="l"/>
            <a:pathLst>
              <a:path h="8432797" w="11556997">
                <a:moveTo>
                  <a:pt x="0" y="0"/>
                </a:moveTo>
                <a:lnTo>
                  <a:pt x="11556997" y="0"/>
                </a:lnTo>
                <a:lnTo>
                  <a:pt x="11556997" y="8432797"/>
                </a:lnTo>
                <a:lnTo>
                  <a:pt x="0" y="84327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00075" y="418538"/>
            <a:ext cx="5625103" cy="587540"/>
          </a:xfrm>
          <a:prstGeom prst="rect">
            <a:avLst/>
          </a:prstGeom>
        </p:spPr>
        <p:txBody>
          <a:bodyPr anchor="t" rtlCol="false" tIns="0" lIns="0" bIns="0" rIns="0">
            <a:spAutoFit/>
          </a:bodyPr>
          <a:lstStyle/>
          <a:p>
            <a:pPr algn="l">
              <a:lnSpc>
                <a:spcPts val="4725"/>
              </a:lnSpc>
            </a:pPr>
            <a:r>
              <a:rPr lang="en-US" sz="3375">
                <a:solidFill>
                  <a:srgbClr val="FFFFFF"/>
                </a:solidFill>
                <a:latin typeface="Roboto"/>
                <a:ea typeface="Roboto"/>
                <a:cs typeface="Roboto"/>
                <a:sym typeface="Roboto"/>
              </a:rPr>
              <a:t>Sales Distribution by Method</a:t>
            </a:r>
          </a:p>
        </p:txBody>
      </p:sp>
      <p:sp>
        <p:nvSpPr>
          <p:cNvPr name="TextBox 6" id="6"/>
          <p:cNvSpPr txBox="true"/>
          <p:nvPr/>
        </p:nvSpPr>
        <p:spPr>
          <a:xfrm rot="0">
            <a:off x="3306061" y="6739661"/>
            <a:ext cx="686572" cy="366455"/>
          </a:xfrm>
          <a:prstGeom prst="rect">
            <a:avLst/>
          </a:prstGeom>
        </p:spPr>
        <p:txBody>
          <a:bodyPr anchor="t" rtlCol="false" tIns="0" lIns="0" bIns="0" rIns="0">
            <a:spAutoFit/>
          </a:bodyPr>
          <a:lstStyle/>
          <a:p>
            <a:pPr algn="l">
              <a:lnSpc>
                <a:spcPts val="3225"/>
              </a:lnSpc>
            </a:pPr>
            <a:r>
              <a:rPr lang="en-US" sz="1350">
                <a:solidFill>
                  <a:srgbClr val="CFD0D8"/>
                </a:solidFill>
                <a:latin typeface="Roboto"/>
                <a:ea typeface="Roboto"/>
                <a:cs typeface="Roboto"/>
                <a:sym typeface="Roboto"/>
              </a:rPr>
              <a:t>In-store</a:t>
            </a:r>
            <a:r>
              <a:rPr lang="en-US" sz="1350">
                <a:solidFill>
                  <a:srgbClr val="FFFFFF"/>
                </a:solidFill>
                <a:latin typeface="Roboto"/>
                <a:ea typeface="Roboto"/>
                <a:cs typeface="Roboto"/>
                <a:sym typeface="Roboto"/>
              </a:rPr>
              <a:t> </a:t>
            </a:r>
          </a:p>
        </p:txBody>
      </p:sp>
      <p:sp>
        <p:nvSpPr>
          <p:cNvPr name="TextBox 7" id="7"/>
          <p:cNvSpPr txBox="true"/>
          <p:nvPr/>
        </p:nvSpPr>
        <p:spPr>
          <a:xfrm rot="0">
            <a:off x="5597871" y="6739661"/>
            <a:ext cx="589340" cy="366455"/>
          </a:xfrm>
          <a:prstGeom prst="rect">
            <a:avLst/>
          </a:prstGeom>
        </p:spPr>
        <p:txBody>
          <a:bodyPr anchor="t" rtlCol="false" tIns="0" lIns="0" bIns="0" rIns="0">
            <a:spAutoFit/>
          </a:bodyPr>
          <a:lstStyle/>
          <a:p>
            <a:pPr algn="l">
              <a:lnSpc>
                <a:spcPts val="3225"/>
              </a:lnSpc>
            </a:pPr>
            <a:r>
              <a:rPr lang="en-US" sz="1350">
                <a:solidFill>
                  <a:srgbClr val="CFD0D8"/>
                </a:solidFill>
                <a:latin typeface="Roboto"/>
                <a:ea typeface="Roboto"/>
                <a:cs typeface="Roboto"/>
                <a:sym typeface="Roboto"/>
              </a:rPr>
              <a:t>Online</a:t>
            </a:r>
            <a:r>
              <a:rPr lang="en-US" sz="1350">
                <a:solidFill>
                  <a:srgbClr val="FFFFFF"/>
                </a:solidFill>
                <a:latin typeface="Roboto"/>
                <a:ea typeface="Roboto"/>
                <a:cs typeface="Roboto"/>
                <a:sym typeface="Roboto"/>
              </a:rPr>
              <a:t> </a:t>
            </a:r>
          </a:p>
        </p:txBody>
      </p:sp>
      <p:sp>
        <p:nvSpPr>
          <p:cNvPr name="TextBox 8" id="8"/>
          <p:cNvSpPr txBox="true"/>
          <p:nvPr/>
        </p:nvSpPr>
        <p:spPr>
          <a:xfrm rot="0">
            <a:off x="7794574" y="6739661"/>
            <a:ext cx="466230" cy="366455"/>
          </a:xfrm>
          <a:prstGeom prst="rect">
            <a:avLst/>
          </a:prstGeom>
        </p:spPr>
        <p:txBody>
          <a:bodyPr anchor="t" rtlCol="false" tIns="0" lIns="0" bIns="0" rIns="0">
            <a:spAutoFit/>
          </a:bodyPr>
          <a:lstStyle/>
          <a:p>
            <a:pPr algn="l">
              <a:lnSpc>
                <a:spcPts val="3225"/>
              </a:lnSpc>
            </a:pPr>
            <a:r>
              <a:rPr lang="en-US" sz="1350">
                <a:solidFill>
                  <a:srgbClr val="CFD0D8"/>
                </a:solidFill>
                <a:latin typeface="Roboto"/>
                <a:ea typeface="Roboto"/>
                <a:cs typeface="Roboto"/>
                <a:sym typeface="Roboto"/>
              </a:rPr>
              <a:t>Outlet</a:t>
            </a:r>
          </a:p>
        </p:txBody>
      </p:sp>
      <p:sp>
        <p:nvSpPr>
          <p:cNvPr name="TextBox 9" id="9"/>
          <p:cNvSpPr txBox="true"/>
          <p:nvPr/>
        </p:nvSpPr>
        <p:spPr>
          <a:xfrm rot="0">
            <a:off x="600075" y="7149236"/>
            <a:ext cx="10356066" cy="642680"/>
          </a:xfrm>
          <a:prstGeom prst="rect">
            <a:avLst/>
          </a:prstGeom>
        </p:spPr>
        <p:txBody>
          <a:bodyPr anchor="t" rtlCol="false" tIns="0" lIns="0" bIns="0" rIns="0">
            <a:spAutoFit/>
          </a:bodyPr>
          <a:lstStyle/>
          <a:p>
            <a:pPr algn="l">
              <a:lnSpc>
                <a:spcPts val="3225"/>
              </a:lnSpc>
            </a:pPr>
            <a:r>
              <a:rPr lang="en-US" sz="1350">
                <a:solidFill>
                  <a:srgbClr val="CFD0D8"/>
                </a:solidFill>
                <a:latin typeface="Roboto"/>
                <a:ea typeface="Roboto"/>
                <a:cs typeface="Roboto"/>
                <a:sym typeface="Roboto"/>
              </a:rPr>
              <a:t>In-store sales account for the largest share at 39.6%. Outlet sales follow closely at 32.8%, indicating strong performance. Online sales </a:t>
            </a:r>
          </a:p>
          <a:p>
            <a:pPr algn="l">
              <a:lnSpc>
                <a:spcPts val="1124"/>
              </a:lnSpc>
            </a:pPr>
            <a:r>
              <a:rPr lang="en-US" sz="1350">
                <a:solidFill>
                  <a:srgbClr val="CFD0D8"/>
                </a:solidFill>
                <a:latin typeface="Roboto"/>
                <a:ea typeface="Roboto"/>
                <a:cs typeface="Roboto"/>
                <a:sym typeface="Roboto"/>
              </a:rPr>
              <a:t>represent 27.5% of the total distribution.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5F6"/>
        </a:solidFill>
      </p:bgPr>
    </p:bg>
    <p:spTree>
      <p:nvGrpSpPr>
        <p:cNvPr id="1" name=""/>
        <p:cNvGrpSpPr/>
        <p:nvPr/>
      </p:nvGrpSpPr>
      <p:grpSpPr>
        <a:xfrm>
          <a:off x="0" y="0"/>
          <a:ext cx="0" cy="0"/>
          <a:chOff x="0" y="0"/>
          <a:chExt cx="0" cy="0"/>
        </a:xfrm>
      </p:grpSpPr>
      <p:sp>
        <p:nvSpPr>
          <p:cNvPr name="Freeform 2" id="2"/>
          <p:cNvSpPr/>
          <p:nvPr/>
        </p:nvSpPr>
        <p:spPr>
          <a:xfrm flipH="false" flipV="false" rot="0">
            <a:off x="-5010" y="-1"/>
            <a:ext cx="11440163" cy="8305800"/>
          </a:xfrm>
          <a:custGeom>
            <a:avLst/>
            <a:gdLst/>
            <a:ahLst/>
            <a:cxnLst/>
            <a:rect r="r" b="b" t="t" l="l"/>
            <a:pathLst>
              <a:path h="8305800" w="11440163">
                <a:moveTo>
                  <a:pt x="0" y="0"/>
                </a:moveTo>
                <a:lnTo>
                  <a:pt x="11440163" y="0"/>
                </a:lnTo>
                <a:lnTo>
                  <a:pt x="11440163" y="8305800"/>
                </a:lnTo>
                <a:lnTo>
                  <a:pt x="0" y="8305800"/>
                </a:lnTo>
                <a:lnTo>
                  <a:pt x="0" y="0"/>
                </a:lnTo>
                <a:close/>
              </a:path>
            </a:pathLst>
          </a:custGeom>
          <a:blipFill>
            <a:blip r:embed="rId2"/>
            <a:stretch>
              <a:fillRect l="0" t="0" r="0" b="0"/>
            </a:stretch>
          </a:blipFill>
        </p:spPr>
      </p:sp>
      <p:sp>
        <p:nvSpPr>
          <p:cNvPr name="Freeform 3" id="3"/>
          <p:cNvSpPr/>
          <p:nvPr/>
        </p:nvSpPr>
        <p:spPr>
          <a:xfrm flipH="false" flipV="false" rot="0">
            <a:off x="0" y="-1"/>
            <a:ext cx="11430000" cy="8305800"/>
          </a:xfrm>
          <a:custGeom>
            <a:avLst/>
            <a:gdLst/>
            <a:ahLst/>
            <a:cxnLst/>
            <a:rect r="r" b="b" t="t" l="l"/>
            <a:pathLst>
              <a:path h="8305800" w="11430000">
                <a:moveTo>
                  <a:pt x="0" y="0"/>
                </a:moveTo>
                <a:lnTo>
                  <a:pt x="11430000" y="0"/>
                </a:lnTo>
                <a:lnTo>
                  <a:pt x="11430000" y="8305800"/>
                </a:lnTo>
                <a:lnTo>
                  <a:pt x="0" y="8305800"/>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63503" y="-63503"/>
            <a:ext cx="11556997" cy="8432797"/>
            <a:chOff x="0" y="0"/>
            <a:chExt cx="11557000" cy="8432800"/>
          </a:xfrm>
        </p:grpSpPr>
        <p:sp>
          <p:nvSpPr>
            <p:cNvPr name="Freeform 5" id="5"/>
            <p:cNvSpPr/>
            <p:nvPr/>
          </p:nvSpPr>
          <p:spPr>
            <a:xfrm flipH="false" flipV="false" rot="0">
              <a:off x="63500" y="63500"/>
              <a:ext cx="11430000" cy="8305800"/>
            </a:xfrm>
            <a:custGeom>
              <a:avLst/>
              <a:gdLst/>
              <a:ahLst/>
              <a:cxnLst/>
              <a:rect r="r" b="b" t="t" l="l"/>
              <a:pathLst>
                <a:path h="8305800" w="11430000">
                  <a:moveTo>
                    <a:pt x="0" y="8305800"/>
                  </a:moveTo>
                  <a:lnTo>
                    <a:pt x="11430000" y="8305800"/>
                  </a:lnTo>
                  <a:lnTo>
                    <a:pt x="11430000" y="0"/>
                  </a:lnTo>
                  <a:lnTo>
                    <a:pt x="0" y="0"/>
                  </a:lnTo>
                  <a:close/>
                </a:path>
              </a:pathLst>
            </a:custGeom>
            <a:solidFill>
              <a:srgbClr val="000018">
                <a:alpha val="89804"/>
              </a:srgbClr>
            </a:solidFill>
          </p:spPr>
        </p:sp>
        <p:sp>
          <p:nvSpPr>
            <p:cNvPr name="Freeform 6" id="6"/>
            <p:cNvSpPr/>
            <p:nvPr/>
          </p:nvSpPr>
          <p:spPr>
            <a:xfrm flipH="false" flipV="false" rot="0">
              <a:off x="1690624" y="6820408"/>
              <a:ext cx="9202801" cy="13462"/>
            </a:xfrm>
            <a:custGeom>
              <a:avLst/>
              <a:gdLst/>
              <a:ahLst/>
              <a:cxnLst/>
              <a:rect r="r" b="b" t="t" l="l"/>
              <a:pathLst>
                <a:path h="13462" w="9202801">
                  <a:moveTo>
                    <a:pt x="0" y="0"/>
                  </a:moveTo>
                  <a:lnTo>
                    <a:pt x="9202801" y="0"/>
                  </a:lnTo>
                  <a:lnTo>
                    <a:pt x="9202801" y="13462"/>
                  </a:lnTo>
                  <a:lnTo>
                    <a:pt x="0" y="13462"/>
                  </a:lnTo>
                  <a:close/>
                </a:path>
              </a:pathLst>
            </a:custGeom>
            <a:solidFill>
              <a:srgbClr val="CFD0D8"/>
            </a:solidFill>
          </p:spPr>
        </p:sp>
        <p:sp>
          <p:nvSpPr>
            <p:cNvPr name="Freeform 7" id="7"/>
            <p:cNvSpPr/>
            <p:nvPr/>
          </p:nvSpPr>
          <p:spPr>
            <a:xfrm flipH="false" flipV="false" rot="0">
              <a:off x="1690624" y="5057013"/>
              <a:ext cx="9202801" cy="13462"/>
            </a:xfrm>
            <a:custGeom>
              <a:avLst/>
              <a:gdLst/>
              <a:ahLst/>
              <a:cxnLst/>
              <a:rect r="r" b="b" t="t" l="l"/>
              <a:pathLst>
                <a:path h="13462" w="9202801">
                  <a:moveTo>
                    <a:pt x="0" y="0"/>
                  </a:moveTo>
                  <a:lnTo>
                    <a:pt x="9202801" y="0"/>
                  </a:lnTo>
                  <a:lnTo>
                    <a:pt x="9202801" y="13462"/>
                  </a:lnTo>
                  <a:lnTo>
                    <a:pt x="0" y="13462"/>
                  </a:lnTo>
                  <a:close/>
                </a:path>
              </a:pathLst>
            </a:custGeom>
            <a:solidFill>
              <a:srgbClr val="CFD0D8"/>
            </a:solidFill>
          </p:spPr>
        </p:sp>
        <p:sp>
          <p:nvSpPr>
            <p:cNvPr name="Freeform 8" id="8"/>
            <p:cNvSpPr/>
            <p:nvPr/>
          </p:nvSpPr>
          <p:spPr>
            <a:xfrm flipH="false" flipV="false" rot="0">
              <a:off x="1690624" y="3307207"/>
              <a:ext cx="9202801" cy="13462"/>
            </a:xfrm>
            <a:custGeom>
              <a:avLst/>
              <a:gdLst/>
              <a:ahLst/>
              <a:cxnLst/>
              <a:rect r="r" b="b" t="t" l="l"/>
              <a:pathLst>
                <a:path h="13462" w="9202801">
                  <a:moveTo>
                    <a:pt x="0" y="0"/>
                  </a:moveTo>
                  <a:lnTo>
                    <a:pt x="9202801" y="0"/>
                  </a:lnTo>
                  <a:lnTo>
                    <a:pt x="9202801" y="13462"/>
                  </a:lnTo>
                  <a:lnTo>
                    <a:pt x="0" y="13462"/>
                  </a:lnTo>
                  <a:close/>
                </a:path>
              </a:pathLst>
            </a:custGeom>
            <a:solidFill>
              <a:srgbClr val="CFD0D8"/>
            </a:solidFill>
          </p:spPr>
        </p:sp>
        <p:sp>
          <p:nvSpPr>
            <p:cNvPr name="Freeform 9" id="9"/>
            <p:cNvSpPr/>
            <p:nvPr/>
          </p:nvSpPr>
          <p:spPr>
            <a:xfrm flipH="false" flipV="false" rot="0">
              <a:off x="1690624" y="1543939"/>
              <a:ext cx="9202801" cy="13462"/>
            </a:xfrm>
            <a:custGeom>
              <a:avLst/>
              <a:gdLst/>
              <a:ahLst/>
              <a:cxnLst/>
              <a:rect r="r" b="b" t="t" l="l"/>
              <a:pathLst>
                <a:path h="13462" w="9202801">
                  <a:moveTo>
                    <a:pt x="0" y="0"/>
                  </a:moveTo>
                  <a:lnTo>
                    <a:pt x="9202801" y="0"/>
                  </a:lnTo>
                  <a:lnTo>
                    <a:pt x="9202801" y="13462"/>
                  </a:lnTo>
                  <a:lnTo>
                    <a:pt x="0" y="13462"/>
                  </a:lnTo>
                  <a:close/>
                </a:path>
              </a:pathLst>
            </a:custGeom>
            <a:solidFill>
              <a:srgbClr val="CFD0D8"/>
            </a:solidFill>
          </p:spPr>
        </p:sp>
        <p:sp>
          <p:nvSpPr>
            <p:cNvPr name="Freeform 10" id="10"/>
            <p:cNvSpPr/>
            <p:nvPr/>
          </p:nvSpPr>
          <p:spPr>
            <a:xfrm flipH="false" flipV="false" rot="0">
              <a:off x="2525903" y="2519807"/>
              <a:ext cx="1949323" cy="4301871"/>
            </a:xfrm>
            <a:custGeom>
              <a:avLst/>
              <a:gdLst/>
              <a:ahLst/>
              <a:cxnLst/>
              <a:rect r="r" b="b" t="t" l="l"/>
              <a:pathLst>
                <a:path h="4301871" w="1949323">
                  <a:moveTo>
                    <a:pt x="67310" y="0"/>
                  </a:moveTo>
                  <a:lnTo>
                    <a:pt x="1882013" y="0"/>
                  </a:lnTo>
                  <a:cubicBezTo>
                    <a:pt x="1886458" y="0"/>
                    <a:pt x="1890776" y="381"/>
                    <a:pt x="1895094" y="1270"/>
                  </a:cubicBezTo>
                  <a:cubicBezTo>
                    <a:pt x="1899412" y="2159"/>
                    <a:pt x="1903603" y="3429"/>
                    <a:pt x="1907794" y="5080"/>
                  </a:cubicBezTo>
                  <a:cubicBezTo>
                    <a:pt x="1911985" y="6731"/>
                    <a:pt x="1915795" y="8890"/>
                    <a:pt x="1919478" y="11303"/>
                  </a:cubicBezTo>
                  <a:cubicBezTo>
                    <a:pt x="1923161" y="13716"/>
                    <a:pt x="1926590" y="16510"/>
                    <a:pt x="1929638" y="19685"/>
                  </a:cubicBezTo>
                  <a:cubicBezTo>
                    <a:pt x="1932686" y="22860"/>
                    <a:pt x="1935480" y="26162"/>
                    <a:pt x="1938020" y="29845"/>
                  </a:cubicBezTo>
                  <a:cubicBezTo>
                    <a:pt x="1940560" y="33528"/>
                    <a:pt x="1942592" y="37338"/>
                    <a:pt x="1944243" y="41529"/>
                  </a:cubicBezTo>
                  <a:cubicBezTo>
                    <a:pt x="1945894" y="45720"/>
                    <a:pt x="1947164" y="49784"/>
                    <a:pt x="1948053" y="54102"/>
                  </a:cubicBezTo>
                  <a:cubicBezTo>
                    <a:pt x="1948941" y="58421"/>
                    <a:pt x="1949323" y="62865"/>
                    <a:pt x="1949323" y="67183"/>
                  </a:cubicBezTo>
                  <a:lnTo>
                    <a:pt x="1949323" y="4234561"/>
                  </a:lnTo>
                  <a:lnTo>
                    <a:pt x="1949323" y="4301871"/>
                  </a:lnTo>
                  <a:lnTo>
                    <a:pt x="1882013" y="4301871"/>
                  </a:lnTo>
                  <a:lnTo>
                    <a:pt x="67310" y="4301871"/>
                  </a:lnTo>
                  <a:lnTo>
                    <a:pt x="0" y="4301871"/>
                  </a:lnTo>
                  <a:lnTo>
                    <a:pt x="0" y="4234561"/>
                  </a:lnTo>
                  <a:lnTo>
                    <a:pt x="0" y="67310"/>
                  </a:lnTo>
                  <a:cubicBezTo>
                    <a:pt x="0" y="62865"/>
                    <a:pt x="381" y="58547"/>
                    <a:pt x="1270" y="54229"/>
                  </a:cubicBezTo>
                  <a:cubicBezTo>
                    <a:pt x="2159" y="49911"/>
                    <a:pt x="3429" y="45720"/>
                    <a:pt x="5080" y="41656"/>
                  </a:cubicBezTo>
                  <a:cubicBezTo>
                    <a:pt x="6731" y="37592"/>
                    <a:pt x="8890" y="33655"/>
                    <a:pt x="11303" y="29972"/>
                  </a:cubicBezTo>
                  <a:cubicBezTo>
                    <a:pt x="13716" y="26289"/>
                    <a:pt x="16510" y="22860"/>
                    <a:pt x="19685" y="19812"/>
                  </a:cubicBezTo>
                  <a:cubicBezTo>
                    <a:pt x="22860" y="16764"/>
                    <a:pt x="26162" y="13843"/>
                    <a:pt x="29845" y="11430"/>
                  </a:cubicBezTo>
                  <a:cubicBezTo>
                    <a:pt x="33528" y="9017"/>
                    <a:pt x="37338" y="6858"/>
                    <a:pt x="41529" y="5207"/>
                  </a:cubicBezTo>
                  <a:cubicBezTo>
                    <a:pt x="45720" y="3556"/>
                    <a:pt x="49784" y="2286"/>
                    <a:pt x="54102" y="1397"/>
                  </a:cubicBezTo>
                  <a:cubicBezTo>
                    <a:pt x="58420" y="508"/>
                    <a:pt x="62865" y="127"/>
                    <a:pt x="67183" y="127"/>
                  </a:cubicBezTo>
                </a:path>
              </a:pathLst>
            </a:custGeom>
            <a:solidFill>
              <a:srgbClr val="354DCF"/>
            </a:solidFill>
          </p:spPr>
        </p:sp>
        <p:sp>
          <p:nvSpPr>
            <p:cNvPr name="Freeform 11" id="11"/>
            <p:cNvSpPr/>
            <p:nvPr/>
          </p:nvSpPr>
          <p:spPr>
            <a:xfrm flipH="false" flipV="false" rot="0">
              <a:off x="5310632" y="3529330"/>
              <a:ext cx="1949195" cy="3292348"/>
            </a:xfrm>
            <a:custGeom>
              <a:avLst/>
              <a:gdLst/>
              <a:ahLst/>
              <a:cxnLst/>
              <a:rect r="r" b="b" t="t" l="l"/>
              <a:pathLst>
                <a:path h="3292348" w="1949195">
                  <a:moveTo>
                    <a:pt x="67310" y="0"/>
                  </a:moveTo>
                  <a:lnTo>
                    <a:pt x="1882013" y="0"/>
                  </a:lnTo>
                  <a:cubicBezTo>
                    <a:pt x="1886457" y="0"/>
                    <a:pt x="1890776" y="381"/>
                    <a:pt x="1895094" y="1270"/>
                  </a:cubicBezTo>
                  <a:cubicBezTo>
                    <a:pt x="1899412" y="2159"/>
                    <a:pt x="1903603" y="3429"/>
                    <a:pt x="1907667" y="5080"/>
                  </a:cubicBezTo>
                  <a:cubicBezTo>
                    <a:pt x="1911731" y="6731"/>
                    <a:pt x="1915668" y="8890"/>
                    <a:pt x="1919351" y="11303"/>
                  </a:cubicBezTo>
                  <a:cubicBezTo>
                    <a:pt x="1923033" y="13716"/>
                    <a:pt x="1926463" y="16510"/>
                    <a:pt x="1929511" y="19685"/>
                  </a:cubicBezTo>
                  <a:cubicBezTo>
                    <a:pt x="1932558" y="22860"/>
                    <a:pt x="1935479" y="26162"/>
                    <a:pt x="1937892" y="29845"/>
                  </a:cubicBezTo>
                  <a:cubicBezTo>
                    <a:pt x="1940305" y="33527"/>
                    <a:pt x="1942464" y="37338"/>
                    <a:pt x="1944115" y="41529"/>
                  </a:cubicBezTo>
                  <a:cubicBezTo>
                    <a:pt x="1945766" y="45720"/>
                    <a:pt x="1947036" y="49784"/>
                    <a:pt x="1947925" y="54102"/>
                  </a:cubicBezTo>
                  <a:cubicBezTo>
                    <a:pt x="1948814" y="58420"/>
                    <a:pt x="1949195" y="62865"/>
                    <a:pt x="1949195" y="67183"/>
                  </a:cubicBezTo>
                  <a:lnTo>
                    <a:pt x="1949195" y="3225038"/>
                  </a:lnTo>
                  <a:lnTo>
                    <a:pt x="1949195" y="3292348"/>
                  </a:lnTo>
                  <a:lnTo>
                    <a:pt x="1881885" y="3292348"/>
                  </a:lnTo>
                  <a:lnTo>
                    <a:pt x="67310" y="3292348"/>
                  </a:lnTo>
                  <a:lnTo>
                    <a:pt x="0" y="3292348"/>
                  </a:lnTo>
                  <a:lnTo>
                    <a:pt x="0" y="3225038"/>
                  </a:lnTo>
                  <a:lnTo>
                    <a:pt x="0" y="67310"/>
                  </a:lnTo>
                  <a:cubicBezTo>
                    <a:pt x="0" y="62865"/>
                    <a:pt x="381" y="58547"/>
                    <a:pt x="1270" y="54229"/>
                  </a:cubicBezTo>
                  <a:cubicBezTo>
                    <a:pt x="2159" y="49911"/>
                    <a:pt x="3429" y="45720"/>
                    <a:pt x="5080" y="41656"/>
                  </a:cubicBezTo>
                  <a:cubicBezTo>
                    <a:pt x="6731" y="37593"/>
                    <a:pt x="8890" y="33655"/>
                    <a:pt x="11303" y="29972"/>
                  </a:cubicBezTo>
                  <a:cubicBezTo>
                    <a:pt x="13716" y="26289"/>
                    <a:pt x="16510" y="22860"/>
                    <a:pt x="19685" y="19812"/>
                  </a:cubicBezTo>
                  <a:cubicBezTo>
                    <a:pt x="22860" y="16764"/>
                    <a:pt x="26162" y="13843"/>
                    <a:pt x="29845" y="11430"/>
                  </a:cubicBezTo>
                  <a:cubicBezTo>
                    <a:pt x="33527" y="9017"/>
                    <a:pt x="37338" y="6858"/>
                    <a:pt x="41529" y="5207"/>
                  </a:cubicBezTo>
                  <a:cubicBezTo>
                    <a:pt x="45720" y="3556"/>
                    <a:pt x="49784" y="2286"/>
                    <a:pt x="54102" y="1398"/>
                  </a:cubicBezTo>
                  <a:cubicBezTo>
                    <a:pt x="58420" y="509"/>
                    <a:pt x="62865" y="127"/>
                    <a:pt x="67183" y="127"/>
                  </a:cubicBezTo>
                </a:path>
              </a:pathLst>
            </a:custGeom>
            <a:solidFill>
              <a:srgbClr val="7183DE"/>
            </a:solidFill>
          </p:spPr>
        </p:sp>
        <p:sp>
          <p:nvSpPr>
            <p:cNvPr name="Freeform 12" id="12"/>
            <p:cNvSpPr/>
            <p:nvPr/>
          </p:nvSpPr>
          <p:spPr>
            <a:xfrm flipH="false" flipV="false" rot="0">
              <a:off x="8095234" y="3663950"/>
              <a:ext cx="1949195" cy="3157728"/>
            </a:xfrm>
            <a:custGeom>
              <a:avLst/>
              <a:gdLst/>
              <a:ahLst/>
              <a:cxnLst/>
              <a:rect r="r" b="b" t="t" l="l"/>
              <a:pathLst>
                <a:path h="3157728" w="1949195">
                  <a:moveTo>
                    <a:pt x="67310" y="0"/>
                  </a:moveTo>
                  <a:lnTo>
                    <a:pt x="1882013" y="0"/>
                  </a:lnTo>
                  <a:cubicBezTo>
                    <a:pt x="1886458" y="0"/>
                    <a:pt x="1890776" y="381"/>
                    <a:pt x="1895094" y="1270"/>
                  </a:cubicBezTo>
                  <a:cubicBezTo>
                    <a:pt x="1899413" y="2159"/>
                    <a:pt x="1903603" y="3429"/>
                    <a:pt x="1907667" y="5080"/>
                  </a:cubicBezTo>
                  <a:cubicBezTo>
                    <a:pt x="1911731" y="6731"/>
                    <a:pt x="1915668" y="8890"/>
                    <a:pt x="1919351" y="11303"/>
                  </a:cubicBezTo>
                  <a:cubicBezTo>
                    <a:pt x="1923034" y="13716"/>
                    <a:pt x="1926463" y="16510"/>
                    <a:pt x="1929511" y="19685"/>
                  </a:cubicBezTo>
                  <a:cubicBezTo>
                    <a:pt x="1932559" y="22860"/>
                    <a:pt x="1935479" y="26162"/>
                    <a:pt x="1937892" y="29845"/>
                  </a:cubicBezTo>
                  <a:cubicBezTo>
                    <a:pt x="1940305" y="33527"/>
                    <a:pt x="1942464" y="37465"/>
                    <a:pt x="1944115" y="41529"/>
                  </a:cubicBezTo>
                  <a:cubicBezTo>
                    <a:pt x="1945766" y="45593"/>
                    <a:pt x="1947036" y="49784"/>
                    <a:pt x="1947925" y="54102"/>
                  </a:cubicBezTo>
                  <a:cubicBezTo>
                    <a:pt x="1948814" y="58420"/>
                    <a:pt x="1949195" y="62865"/>
                    <a:pt x="1949195" y="67183"/>
                  </a:cubicBezTo>
                  <a:lnTo>
                    <a:pt x="1949195" y="3090418"/>
                  </a:lnTo>
                  <a:lnTo>
                    <a:pt x="1949195" y="3157728"/>
                  </a:lnTo>
                  <a:lnTo>
                    <a:pt x="1881885" y="3157728"/>
                  </a:lnTo>
                  <a:lnTo>
                    <a:pt x="67310" y="3157728"/>
                  </a:lnTo>
                  <a:lnTo>
                    <a:pt x="0" y="3157728"/>
                  </a:lnTo>
                  <a:lnTo>
                    <a:pt x="0" y="3090418"/>
                  </a:lnTo>
                  <a:lnTo>
                    <a:pt x="0" y="67310"/>
                  </a:lnTo>
                  <a:cubicBezTo>
                    <a:pt x="0" y="62865"/>
                    <a:pt x="381" y="58547"/>
                    <a:pt x="1269" y="54229"/>
                  </a:cubicBezTo>
                  <a:cubicBezTo>
                    <a:pt x="2158" y="49911"/>
                    <a:pt x="3428" y="45720"/>
                    <a:pt x="5079" y="41656"/>
                  </a:cubicBezTo>
                  <a:cubicBezTo>
                    <a:pt x="6730" y="37592"/>
                    <a:pt x="8889" y="33655"/>
                    <a:pt x="11302" y="29972"/>
                  </a:cubicBezTo>
                  <a:cubicBezTo>
                    <a:pt x="13715" y="26289"/>
                    <a:pt x="16509" y="22860"/>
                    <a:pt x="19684" y="19812"/>
                  </a:cubicBezTo>
                  <a:cubicBezTo>
                    <a:pt x="22859" y="16764"/>
                    <a:pt x="26161" y="13970"/>
                    <a:pt x="29844" y="11430"/>
                  </a:cubicBezTo>
                  <a:cubicBezTo>
                    <a:pt x="33526" y="8890"/>
                    <a:pt x="37463" y="6858"/>
                    <a:pt x="41527" y="5207"/>
                  </a:cubicBezTo>
                  <a:cubicBezTo>
                    <a:pt x="45592" y="3556"/>
                    <a:pt x="49783" y="2286"/>
                    <a:pt x="54100" y="1397"/>
                  </a:cubicBezTo>
                  <a:cubicBezTo>
                    <a:pt x="58418" y="508"/>
                    <a:pt x="62863" y="127"/>
                    <a:pt x="67182" y="127"/>
                  </a:cubicBezTo>
                </a:path>
              </a:pathLst>
            </a:custGeom>
            <a:solidFill>
              <a:srgbClr val="AEB8EC"/>
            </a:solidFill>
          </p:spPr>
        </p:sp>
        <p:sp>
          <p:nvSpPr>
            <p:cNvPr name="Freeform 13" id="13"/>
            <p:cNvSpPr/>
            <p:nvPr/>
          </p:nvSpPr>
          <p:spPr>
            <a:xfrm flipH="false" flipV="false" rot="0">
              <a:off x="1596263" y="6813550"/>
              <a:ext cx="107696" cy="26924"/>
            </a:xfrm>
            <a:custGeom>
              <a:avLst/>
              <a:gdLst/>
              <a:ahLst/>
              <a:cxnLst/>
              <a:rect r="r" b="b" t="t" l="l"/>
              <a:pathLst>
                <a:path h="26924" w="107696">
                  <a:moveTo>
                    <a:pt x="94234" y="26924"/>
                  </a:moveTo>
                  <a:lnTo>
                    <a:pt x="13462" y="26924"/>
                  </a:lnTo>
                  <a:lnTo>
                    <a:pt x="0" y="26924"/>
                  </a:lnTo>
                  <a:lnTo>
                    <a:pt x="0" y="0"/>
                  </a:lnTo>
                  <a:lnTo>
                    <a:pt x="13462" y="0"/>
                  </a:lnTo>
                  <a:lnTo>
                    <a:pt x="94234" y="0"/>
                  </a:lnTo>
                  <a:lnTo>
                    <a:pt x="107696" y="0"/>
                  </a:lnTo>
                  <a:lnTo>
                    <a:pt x="107696" y="26924"/>
                  </a:lnTo>
                  <a:close/>
                </a:path>
              </a:pathLst>
            </a:custGeom>
            <a:solidFill>
              <a:srgbClr val="CFD0D8"/>
            </a:solidFill>
          </p:spPr>
        </p:sp>
        <p:sp>
          <p:nvSpPr>
            <p:cNvPr name="Freeform 14" id="14"/>
            <p:cNvSpPr/>
            <p:nvPr/>
          </p:nvSpPr>
          <p:spPr>
            <a:xfrm flipH="false" flipV="false" rot="0">
              <a:off x="1596263" y="5050282"/>
              <a:ext cx="107696" cy="26924"/>
            </a:xfrm>
            <a:custGeom>
              <a:avLst/>
              <a:gdLst/>
              <a:ahLst/>
              <a:cxnLst/>
              <a:rect r="r" b="b" t="t" l="l"/>
              <a:pathLst>
                <a:path h="26924" w="107696">
                  <a:moveTo>
                    <a:pt x="94234" y="26924"/>
                  </a:moveTo>
                  <a:lnTo>
                    <a:pt x="13462" y="26924"/>
                  </a:lnTo>
                  <a:lnTo>
                    <a:pt x="0" y="26924"/>
                  </a:lnTo>
                  <a:lnTo>
                    <a:pt x="0" y="0"/>
                  </a:lnTo>
                  <a:lnTo>
                    <a:pt x="13462" y="0"/>
                  </a:lnTo>
                  <a:lnTo>
                    <a:pt x="94234" y="0"/>
                  </a:lnTo>
                  <a:lnTo>
                    <a:pt x="107696" y="0"/>
                  </a:lnTo>
                  <a:lnTo>
                    <a:pt x="107696" y="26924"/>
                  </a:lnTo>
                  <a:close/>
                </a:path>
              </a:pathLst>
            </a:custGeom>
            <a:solidFill>
              <a:srgbClr val="CFD0D8"/>
            </a:solidFill>
          </p:spPr>
        </p:sp>
        <p:sp>
          <p:nvSpPr>
            <p:cNvPr name="Freeform 15" id="15"/>
            <p:cNvSpPr/>
            <p:nvPr/>
          </p:nvSpPr>
          <p:spPr>
            <a:xfrm flipH="false" flipV="false" rot="0">
              <a:off x="1596263" y="3300476"/>
              <a:ext cx="107696" cy="26924"/>
            </a:xfrm>
            <a:custGeom>
              <a:avLst/>
              <a:gdLst/>
              <a:ahLst/>
              <a:cxnLst/>
              <a:rect r="r" b="b" t="t" l="l"/>
              <a:pathLst>
                <a:path h="26924" w="107696">
                  <a:moveTo>
                    <a:pt x="94234" y="26924"/>
                  </a:moveTo>
                  <a:lnTo>
                    <a:pt x="13462" y="26924"/>
                  </a:lnTo>
                  <a:lnTo>
                    <a:pt x="0" y="26924"/>
                  </a:lnTo>
                  <a:lnTo>
                    <a:pt x="0" y="0"/>
                  </a:lnTo>
                  <a:lnTo>
                    <a:pt x="13462" y="0"/>
                  </a:lnTo>
                  <a:lnTo>
                    <a:pt x="94234" y="0"/>
                  </a:lnTo>
                  <a:lnTo>
                    <a:pt x="107696" y="0"/>
                  </a:lnTo>
                  <a:lnTo>
                    <a:pt x="107696" y="26924"/>
                  </a:lnTo>
                  <a:close/>
                </a:path>
              </a:pathLst>
            </a:custGeom>
            <a:solidFill>
              <a:srgbClr val="CFD0D8"/>
            </a:solidFill>
          </p:spPr>
        </p:sp>
        <p:sp>
          <p:nvSpPr>
            <p:cNvPr name="Freeform 16" id="16"/>
            <p:cNvSpPr/>
            <p:nvPr/>
          </p:nvSpPr>
          <p:spPr>
            <a:xfrm flipH="false" flipV="false" rot="0">
              <a:off x="1596263" y="1537208"/>
              <a:ext cx="107696" cy="26924"/>
            </a:xfrm>
            <a:custGeom>
              <a:avLst/>
              <a:gdLst/>
              <a:ahLst/>
              <a:cxnLst/>
              <a:rect r="r" b="b" t="t" l="l"/>
              <a:pathLst>
                <a:path h="26924" w="107696">
                  <a:moveTo>
                    <a:pt x="94234" y="26924"/>
                  </a:moveTo>
                  <a:lnTo>
                    <a:pt x="13462" y="26924"/>
                  </a:lnTo>
                  <a:lnTo>
                    <a:pt x="0" y="26924"/>
                  </a:lnTo>
                  <a:lnTo>
                    <a:pt x="0" y="0"/>
                  </a:lnTo>
                  <a:lnTo>
                    <a:pt x="13462" y="0"/>
                  </a:lnTo>
                  <a:lnTo>
                    <a:pt x="94234" y="0"/>
                  </a:lnTo>
                  <a:lnTo>
                    <a:pt x="107696" y="0"/>
                  </a:lnTo>
                  <a:lnTo>
                    <a:pt x="107696" y="26924"/>
                  </a:lnTo>
                  <a:close/>
                </a:path>
              </a:pathLst>
            </a:custGeom>
            <a:solidFill>
              <a:srgbClr val="CFD0D8"/>
            </a:solidFill>
          </p:spPr>
        </p:sp>
        <p:sp>
          <p:nvSpPr>
            <p:cNvPr name="Freeform 17" id="17"/>
            <p:cNvSpPr/>
            <p:nvPr/>
          </p:nvSpPr>
          <p:spPr>
            <a:xfrm flipH="false" flipV="false" rot="0">
              <a:off x="1677035" y="1557401"/>
              <a:ext cx="26924" cy="5271008"/>
            </a:xfrm>
            <a:custGeom>
              <a:avLst/>
              <a:gdLst/>
              <a:ahLst/>
              <a:cxnLst/>
              <a:rect r="r" b="b" t="t" l="l"/>
              <a:pathLst>
                <a:path h="5271008" w="26924">
                  <a:moveTo>
                    <a:pt x="0" y="5271008"/>
                  </a:moveTo>
                  <a:lnTo>
                    <a:pt x="0" y="0"/>
                  </a:lnTo>
                  <a:lnTo>
                    <a:pt x="26924" y="0"/>
                  </a:lnTo>
                  <a:lnTo>
                    <a:pt x="26924" y="5271008"/>
                  </a:lnTo>
                  <a:close/>
                </a:path>
              </a:pathLst>
            </a:custGeom>
            <a:solidFill>
              <a:srgbClr val="CFD0D8"/>
            </a:solidFill>
          </p:spPr>
        </p:sp>
        <p:sp>
          <p:nvSpPr>
            <p:cNvPr name="Freeform 18" id="18"/>
            <p:cNvSpPr/>
            <p:nvPr/>
          </p:nvSpPr>
          <p:spPr>
            <a:xfrm flipH="false" flipV="false" rot="0">
              <a:off x="3487166" y="6808216"/>
              <a:ext cx="26924" cy="107696"/>
            </a:xfrm>
            <a:custGeom>
              <a:avLst/>
              <a:gdLst/>
              <a:ahLst/>
              <a:cxnLst/>
              <a:rect r="r" b="b" t="t" l="l"/>
              <a:pathLst>
                <a:path h="107696" w="26924">
                  <a:moveTo>
                    <a:pt x="26924" y="13462"/>
                  </a:moveTo>
                  <a:lnTo>
                    <a:pt x="26924" y="94234"/>
                  </a:lnTo>
                  <a:lnTo>
                    <a:pt x="26924" y="107696"/>
                  </a:lnTo>
                  <a:lnTo>
                    <a:pt x="0" y="107696"/>
                  </a:lnTo>
                  <a:lnTo>
                    <a:pt x="0" y="94234"/>
                  </a:lnTo>
                  <a:lnTo>
                    <a:pt x="0" y="13462"/>
                  </a:lnTo>
                  <a:lnTo>
                    <a:pt x="0" y="0"/>
                  </a:lnTo>
                  <a:lnTo>
                    <a:pt x="26924" y="0"/>
                  </a:lnTo>
                  <a:close/>
                </a:path>
              </a:pathLst>
            </a:custGeom>
            <a:solidFill>
              <a:srgbClr val="CFD0D8"/>
            </a:solidFill>
          </p:spPr>
        </p:sp>
        <p:sp>
          <p:nvSpPr>
            <p:cNvPr name="Freeform 19" id="19"/>
            <p:cNvSpPr/>
            <p:nvPr/>
          </p:nvSpPr>
          <p:spPr>
            <a:xfrm flipH="false" flipV="false" rot="0">
              <a:off x="6271768" y="6808216"/>
              <a:ext cx="26924" cy="107696"/>
            </a:xfrm>
            <a:custGeom>
              <a:avLst/>
              <a:gdLst/>
              <a:ahLst/>
              <a:cxnLst/>
              <a:rect r="r" b="b" t="t" l="l"/>
              <a:pathLst>
                <a:path h="107696" w="26924">
                  <a:moveTo>
                    <a:pt x="26924" y="13462"/>
                  </a:moveTo>
                  <a:lnTo>
                    <a:pt x="26924" y="94234"/>
                  </a:lnTo>
                  <a:lnTo>
                    <a:pt x="26924" y="107696"/>
                  </a:lnTo>
                  <a:lnTo>
                    <a:pt x="0" y="107696"/>
                  </a:lnTo>
                  <a:lnTo>
                    <a:pt x="0" y="94234"/>
                  </a:lnTo>
                  <a:lnTo>
                    <a:pt x="0" y="13462"/>
                  </a:lnTo>
                  <a:lnTo>
                    <a:pt x="0" y="0"/>
                  </a:lnTo>
                  <a:lnTo>
                    <a:pt x="26924" y="0"/>
                  </a:lnTo>
                  <a:close/>
                </a:path>
              </a:pathLst>
            </a:custGeom>
            <a:solidFill>
              <a:srgbClr val="CFD0D8"/>
            </a:solidFill>
          </p:spPr>
        </p:sp>
        <p:sp>
          <p:nvSpPr>
            <p:cNvPr name="Freeform 20" id="20"/>
            <p:cNvSpPr/>
            <p:nvPr/>
          </p:nvSpPr>
          <p:spPr>
            <a:xfrm flipH="false" flipV="false" rot="0">
              <a:off x="9056370" y="6808216"/>
              <a:ext cx="26924" cy="107696"/>
            </a:xfrm>
            <a:custGeom>
              <a:avLst/>
              <a:gdLst/>
              <a:ahLst/>
              <a:cxnLst/>
              <a:rect r="r" b="b" t="t" l="l"/>
              <a:pathLst>
                <a:path h="107696" w="26924">
                  <a:moveTo>
                    <a:pt x="26924" y="13462"/>
                  </a:moveTo>
                  <a:lnTo>
                    <a:pt x="26924" y="94234"/>
                  </a:lnTo>
                  <a:lnTo>
                    <a:pt x="26924" y="107696"/>
                  </a:lnTo>
                  <a:lnTo>
                    <a:pt x="0" y="107696"/>
                  </a:lnTo>
                  <a:lnTo>
                    <a:pt x="0" y="94234"/>
                  </a:lnTo>
                  <a:lnTo>
                    <a:pt x="0" y="13462"/>
                  </a:lnTo>
                  <a:lnTo>
                    <a:pt x="0" y="0"/>
                  </a:lnTo>
                  <a:lnTo>
                    <a:pt x="26924" y="0"/>
                  </a:lnTo>
                  <a:close/>
                </a:path>
              </a:pathLst>
            </a:custGeom>
            <a:solidFill>
              <a:srgbClr val="CFD0D8"/>
            </a:solidFill>
          </p:spPr>
        </p:sp>
        <p:sp>
          <p:nvSpPr>
            <p:cNvPr name="Freeform 21" id="21"/>
            <p:cNvSpPr/>
            <p:nvPr/>
          </p:nvSpPr>
          <p:spPr>
            <a:xfrm flipH="false" flipV="false" rot="0">
              <a:off x="1697228" y="6808216"/>
              <a:ext cx="9189466" cy="26924"/>
            </a:xfrm>
            <a:custGeom>
              <a:avLst/>
              <a:gdLst/>
              <a:ahLst/>
              <a:cxnLst/>
              <a:rect r="r" b="b" t="t" l="l"/>
              <a:pathLst>
                <a:path h="26924" w="9189466">
                  <a:moveTo>
                    <a:pt x="0" y="0"/>
                  </a:moveTo>
                  <a:lnTo>
                    <a:pt x="9189466" y="0"/>
                  </a:lnTo>
                  <a:lnTo>
                    <a:pt x="9189466" y="26924"/>
                  </a:lnTo>
                  <a:lnTo>
                    <a:pt x="0" y="26924"/>
                  </a:lnTo>
                  <a:close/>
                </a:path>
              </a:pathLst>
            </a:custGeom>
            <a:solidFill>
              <a:srgbClr val="CFD0D8"/>
            </a:solidFill>
          </p:spPr>
        </p:sp>
      </p:grpSp>
      <p:sp>
        <p:nvSpPr>
          <p:cNvPr name="TextBox 22" id="22"/>
          <p:cNvSpPr txBox="true"/>
          <p:nvPr/>
        </p:nvSpPr>
        <p:spPr>
          <a:xfrm rot="0">
            <a:off x="600075" y="418538"/>
            <a:ext cx="6082884" cy="587540"/>
          </a:xfrm>
          <a:prstGeom prst="rect">
            <a:avLst/>
          </a:prstGeom>
        </p:spPr>
        <p:txBody>
          <a:bodyPr anchor="t" rtlCol="false" tIns="0" lIns="0" bIns="0" rIns="0">
            <a:spAutoFit/>
          </a:bodyPr>
          <a:lstStyle/>
          <a:p>
            <a:pPr algn="l">
              <a:lnSpc>
                <a:spcPts val="4725"/>
              </a:lnSpc>
            </a:pPr>
            <a:r>
              <a:rPr lang="en-US" sz="3375">
                <a:solidFill>
                  <a:srgbClr val="FFFFFF"/>
                </a:solidFill>
                <a:latin typeface="Roboto"/>
                <a:ea typeface="Roboto"/>
                <a:cs typeface="Roboto"/>
                <a:sym typeface="Roboto"/>
              </a:rPr>
              <a:t>Units Sold by Product Category</a:t>
            </a:r>
          </a:p>
        </p:txBody>
      </p:sp>
      <p:sp>
        <p:nvSpPr>
          <p:cNvPr name="TextBox 23" id="23"/>
          <p:cNvSpPr txBox="true"/>
          <p:nvPr/>
        </p:nvSpPr>
        <p:spPr>
          <a:xfrm rot="0">
            <a:off x="677713" y="1339348"/>
            <a:ext cx="831132"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1,200,000</a:t>
            </a:r>
          </a:p>
        </p:txBody>
      </p:sp>
      <p:sp>
        <p:nvSpPr>
          <p:cNvPr name="TextBox 24" id="24"/>
          <p:cNvSpPr txBox="true"/>
          <p:nvPr/>
        </p:nvSpPr>
        <p:spPr>
          <a:xfrm rot="0">
            <a:off x="820588" y="3102512"/>
            <a:ext cx="685419"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800,000</a:t>
            </a:r>
          </a:p>
        </p:txBody>
      </p:sp>
      <p:sp>
        <p:nvSpPr>
          <p:cNvPr name="TextBox 25" id="25"/>
          <p:cNvSpPr txBox="true"/>
          <p:nvPr/>
        </p:nvSpPr>
        <p:spPr>
          <a:xfrm rot="0">
            <a:off x="820588" y="4852435"/>
            <a:ext cx="685419"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400,000</a:t>
            </a:r>
          </a:p>
        </p:txBody>
      </p:sp>
      <p:sp>
        <p:nvSpPr>
          <p:cNvPr name="TextBox 26" id="26"/>
          <p:cNvSpPr txBox="true"/>
          <p:nvPr/>
        </p:nvSpPr>
        <p:spPr>
          <a:xfrm rot="0">
            <a:off x="1386726" y="6615751"/>
            <a:ext cx="108004"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0</a:t>
            </a:r>
          </a:p>
        </p:txBody>
      </p:sp>
      <p:sp>
        <p:nvSpPr>
          <p:cNvPr name="TextBox 27" id="27"/>
          <p:cNvSpPr txBox="true"/>
          <p:nvPr/>
        </p:nvSpPr>
        <p:spPr>
          <a:xfrm rot="0">
            <a:off x="2772299" y="6817271"/>
            <a:ext cx="1356027"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Street Footwear</a:t>
            </a:r>
          </a:p>
        </p:txBody>
      </p:sp>
      <p:sp>
        <p:nvSpPr>
          <p:cNvPr name="TextBox 28" id="28"/>
          <p:cNvSpPr txBox="true"/>
          <p:nvPr/>
        </p:nvSpPr>
        <p:spPr>
          <a:xfrm rot="0">
            <a:off x="5486171" y="6817271"/>
            <a:ext cx="1500245"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Athletic Footwear</a:t>
            </a:r>
          </a:p>
        </p:txBody>
      </p:sp>
      <p:sp>
        <p:nvSpPr>
          <p:cNvPr name="TextBox 29" id="29"/>
          <p:cNvSpPr txBox="true"/>
          <p:nvPr/>
        </p:nvSpPr>
        <p:spPr>
          <a:xfrm rot="0">
            <a:off x="8684209" y="6817271"/>
            <a:ext cx="657206" cy="262861"/>
          </a:xfrm>
          <a:prstGeom prst="rect">
            <a:avLst/>
          </a:prstGeom>
        </p:spPr>
        <p:txBody>
          <a:bodyPr anchor="t" rtlCol="false" tIns="0" lIns="0" bIns="0" rIns="0">
            <a:spAutoFit/>
          </a:bodyPr>
          <a:lstStyle/>
          <a:p>
            <a:pPr algn="l">
              <a:lnSpc>
                <a:spcPts val="2076"/>
              </a:lnSpc>
            </a:pPr>
            <a:r>
              <a:rPr lang="en-US" sz="1483">
                <a:solidFill>
                  <a:srgbClr val="CFD0D8"/>
                </a:solidFill>
                <a:latin typeface="Roboto"/>
                <a:ea typeface="Roboto"/>
                <a:cs typeface="Roboto"/>
                <a:sym typeface="Roboto"/>
              </a:rPr>
              <a:t>Apparel</a:t>
            </a:r>
          </a:p>
        </p:txBody>
      </p:sp>
      <p:sp>
        <p:nvSpPr>
          <p:cNvPr name="TextBox 30" id="30"/>
          <p:cNvSpPr txBox="true"/>
          <p:nvPr/>
        </p:nvSpPr>
        <p:spPr>
          <a:xfrm rot="0">
            <a:off x="600075" y="7254011"/>
            <a:ext cx="9640605" cy="537905"/>
          </a:xfrm>
          <a:prstGeom prst="rect">
            <a:avLst/>
          </a:prstGeom>
        </p:spPr>
        <p:txBody>
          <a:bodyPr anchor="t" rtlCol="false" tIns="0" lIns="0" bIns="0" rIns="0">
            <a:spAutoFit/>
          </a:bodyPr>
          <a:lstStyle/>
          <a:p>
            <a:pPr algn="l">
              <a:lnSpc>
                <a:spcPts val="2174"/>
              </a:lnSpc>
            </a:pPr>
            <a:r>
              <a:rPr lang="en-US" sz="1350">
                <a:solidFill>
                  <a:srgbClr val="CFD0D8"/>
                </a:solidFill>
                <a:latin typeface="Roboto"/>
                <a:ea typeface="Roboto"/>
                <a:cs typeface="Roboto"/>
                <a:sym typeface="Roboto"/>
              </a:rPr>
              <a:t>Street Footwear leads in units sold with 980,000 units. Athletic Footwear and Apparel follow with 750,000 and 720,000 units, respectively. This highlights the strong demand for footwear products.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2"/>
            <a:ext cx="11430000" cy="6457950"/>
            <a:chOff x="0" y="0"/>
            <a:chExt cx="11430000" cy="6457950"/>
          </a:xfrm>
        </p:grpSpPr>
        <p:sp>
          <p:nvSpPr>
            <p:cNvPr name="Freeform 3" id="3"/>
            <p:cNvSpPr/>
            <p:nvPr/>
          </p:nvSpPr>
          <p:spPr>
            <a:xfrm flipH="false" flipV="false" rot="0">
              <a:off x="0" y="0"/>
              <a:ext cx="11430000" cy="6457950"/>
            </a:xfrm>
            <a:custGeom>
              <a:avLst/>
              <a:gdLst/>
              <a:ahLst/>
              <a:cxnLst/>
              <a:rect r="r" b="b" t="t" l="l"/>
              <a:pathLst>
                <a:path h="6457950" w="11430000">
                  <a:moveTo>
                    <a:pt x="0" y="6457950"/>
                  </a:moveTo>
                  <a:lnTo>
                    <a:pt x="11430000" y="6457950"/>
                  </a:lnTo>
                  <a:lnTo>
                    <a:pt x="11430000" y="0"/>
                  </a:lnTo>
                  <a:lnTo>
                    <a:pt x="0" y="0"/>
                  </a:lnTo>
                  <a:close/>
                </a:path>
              </a:pathLst>
            </a:custGeom>
            <a:solidFill>
              <a:srgbClr val="F5F5F6"/>
            </a:solidFill>
          </p:spPr>
        </p:sp>
      </p:grpSp>
      <p:sp>
        <p:nvSpPr>
          <p:cNvPr name="Freeform 4" id="4"/>
          <p:cNvSpPr/>
          <p:nvPr/>
        </p:nvSpPr>
        <p:spPr>
          <a:xfrm flipH="false" flipV="false" rot="0">
            <a:off x="0" y="0"/>
            <a:ext cx="11430000" cy="6458455"/>
          </a:xfrm>
          <a:custGeom>
            <a:avLst/>
            <a:gdLst/>
            <a:ahLst/>
            <a:cxnLst/>
            <a:rect r="r" b="b" t="t" l="l"/>
            <a:pathLst>
              <a:path h="6458455" w="11430000">
                <a:moveTo>
                  <a:pt x="0" y="0"/>
                </a:moveTo>
                <a:lnTo>
                  <a:pt x="11430000" y="0"/>
                </a:lnTo>
                <a:lnTo>
                  <a:pt x="11430000" y="6458455"/>
                </a:lnTo>
                <a:lnTo>
                  <a:pt x="0" y="6458455"/>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63503" y="-62989"/>
            <a:ext cx="11556997" cy="6584442"/>
            <a:chOff x="0" y="0"/>
            <a:chExt cx="11557000" cy="6584442"/>
          </a:xfrm>
        </p:grpSpPr>
        <p:sp>
          <p:nvSpPr>
            <p:cNvPr name="Freeform 6" id="6"/>
            <p:cNvSpPr/>
            <p:nvPr/>
          </p:nvSpPr>
          <p:spPr>
            <a:xfrm flipH="false" flipV="false" rot="0">
              <a:off x="63500" y="63500"/>
              <a:ext cx="11430000" cy="6457442"/>
            </a:xfrm>
            <a:custGeom>
              <a:avLst/>
              <a:gdLst/>
              <a:ahLst/>
              <a:cxnLst/>
              <a:rect r="r" b="b" t="t" l="l"/>
              <a:pathLst>
                <a:path h="6457442" w="11430000">
                  <a:moveTo>
                    <a:pt x="0" y="0"/>
                  </a:moveTo>
                  <a:lnTo>
                    <a:pt x="0" y="6457442"/>
                  </a:lnTo>
                  <a:lnTo>
                    <a:pt x="11430000" y="6457442"/>
                  </a:lnTo>
                  <a:lnTo>
                    <a:pt x="11430000" y="0"/>
                  </a:lnTo>
                  <a:close/>
                </a:path>
              </a:pathLst>
            </a:custGeom>
            <a:solidFill>
              <a:srgbClr val="000018">
                <a:alpha val="89804"/>
              </a:srgbClr>
            </a:solidFill>
          </p:spPr>
        </p:sp>
        <p:sp>
          <p:nvSpPr>
            <p:cNvPr name="Freeform 7" id="7"/>
            <p:cNvSpPr/>
            <p:nvPr/>
          </p:nvSpPr>
          <p:spPr>
            <a:xfrm flipH="false" flipV="false" rot="0">
              <a:off x="1493393" y="1572006"/>
              <a:ext cx="6477" cy="2488946"/>
            </a:xfrm>
            <a:custGeom>
              <a:avLst/>
              <a:gdLst/>
              <a:ahLst/>
              <a:cxnLst/>
              <a:rect r="r" b="b" t="t" l="l"/>
              <a:pathLst>
                <a:path h="2488946" w="6477">
                  <a:moveTo>
                    <a:pt x="6477" y="0"/>
                  </a:moveTo>
                  <a:lnTo>
                    <a:pt x="6477" y="2488946"/>
                  </a:lnTo>
                  <a:lnTo>
                    <a:pt x="0" y="2488946"/>
                  </a:lnTo>
                  <a:lnTo>
                    <a:pt x="0" y="0"/>
                  </a:lnTo>
                  <a:close/>
                </a:path>
              </a:pathLst>
            </a:custGeom>
            <a:solidFill>
              <a:srgbClr val="CFD0D8"/>
            </a:solidFill>
          </p:spPr>
        </p:sp>
        <p:sp>
          <p:nvSpPr>
            <p:cNvPr name="Freeform 8" id="8"/>
            <p:cNvSpPr/>
            <p:nvPr/>
          </p:nvSpPr>
          <p:spPr>
            <a:xfrm flipH="false" flipV="false" rot="0">
              <a:off x="2848991" y="1572006"/>
              <a:ext cx="6477" cy="2488946"/>
            </a:xfrm>
            <a:custGeom>
              <a:avLst/>
              <a:gdLst/>
              <a:ahLst/>
              <a:cxnLst/>
              <a:rect r="r" b="b" t="t" l="l"/>
              <a:pathLst>
                <a:path h="2488946" w="6477">
                  <a:moveTo>
                    <a:pt x="6477" y="0"/>
                  </a:moveTo>
                  <a:lnTo>
                    <a:pt x="6477" y="2488946"/>
                  </a:lnTo>
                  <a:lnTo>
                    <a:pt x="0" y="2488946"/>
                  </a:lnTo>
                  <a:lnTo>
                    <a:pt x="0" y="0"/>
                  </a:lnTo>
                  <a:close/>
                </a:path>
              </a:pathLst>
            </a:custGeom>
            <a:solidFill>
              <a:srgbClr val="CFD0D8"/>
            </a:solidFill>
          </p:spPr>
        </p:sp>
        <p:sp>
          <p:nvSpPr>
            <p:cNvPr name="Freeform 9" id="9"/>
            <p:cNvSpPr/>
            <p:nvPr/>
          </p:nvSpPr>
          <p:spPr>
            <a:xfrm flipH="false" flipV="false" rot="0">
              <a:off x="4204589" y="1572006"/>
              <a:ext cx="6477" cy="2488946"/>
            </a:xfrm>
            <a:custGeom>
              <a:avLst/>
              <a:gdLst/>
              <a:ahLst/>
              <a:cxnLst/>
              <a:rect r="r" b="b" t="t" l="l"/>
              <a:pathLst>
                <a:path h="2488946" w="6477">
                  <a:moveTo>
                    <a:pt x="6477" y="0"/>
                  </a:moveTo>
                  <a:lnTo>
                    <a:pt x="6477" y="2488946"/>
                  </a:lnTo>
                  <a:lnTo>
                    <a:pt x="0" y="2488946"/>
                  </a:lnTo>
                  <a:lnTo>
                    <a:pt x="0" y="0"/>
                  </a:lnTo>
                  <a:close/>
                </a:path>
              </a:pathLst>
            </a:custGeom>
            <a:solidFill>
              <a:srgbClr val="CFD0D8"/>
            </a:solidFill>
          </p:spPr>
        </p:sp>
        <p:sp>
          <p:nvSpPr>
            <p:cNvPr name="Freeform 10" id="10"/>
            <p:cNvSpPr/>
            <p:nvPr/>
          </p:nvSpPr>
          <p:spPr>
            <a:xfrm flipH="false" flipV="false" rot="0">
              <a:off x="5560060" y="1572006"/>
              <a:ext cx="6477" cy="2488946"/>
            </a:xfrm>
            <a:custGeom>
              <a:avLst/>
              <a:gdLst/>
              <a:ahLst/>
              <a:cxnLst/>
              <a:rect r="r" b="b" t="t" l="l"/>
              <a:pathLst>
                <a:path h="2488946" w="6477">
                  <a:moveTo>
                    <a:pt x="6477" y="0"/>
                  </a:moveTo>
                  <a:lnTo>
                    <a:pt x="6477" y="2488946"/>
                  </a:lnTo>
                  <a:lnTo>
                    <a:pt x="0" y="2488946"/>
                  </a:lnTo>
                  <a:lnTo>
                    <a:pt x="0" y="0"/>
                  </a:lnTo>
                  <a:close/>
                </a:path>
              </a:pathLst>
            </a:custGeom>
            <a:solidFill>
              <a:srgbClr val="CFD0D8"/>
            </a:solidFill>
          </p:spPr>
        </p:sp>
        <p:sp>
          <p:nvSpPr>
            <p:cNvPr name="Freeform 11" id="11"/>
            <p:cNvSpPr/>
            <p:nvPr/>
          </p:nvSpPr>
          <p:spPr>
            <a:xfrm flipH="false" flipV="false" rot="0">
              <a:off x="1496695" y="1802892"/>
              <a:ext cx="3046730" cy="538607"/>
            </a:xfrm>
            <a:custGeom>
              <a:avLst/>
              <a:gdLst/>
              <a:ahLst/>
              <a:cxnLst/>
              <a:rect r="r" b="b" t="t" l="l"/>
              <a:pathLst>
                <a:path h="538607" w="3046730">
                  <a:moveTo>
                    <a:pt x="32258" y="0"/>
                  </a:moveTo>
                  <a:lnTo>
                    <a:pt x="3014472" y="0"/>
                  </a:lnTo>
                  <a:cubicBezTo>
                    <a:pt x="3018790" y="0"/>
                    <a:pt x="3022854" y="889"/>
                    <a:pt x="3026791" y="2413"/>
                  </a:cubicBezTo>
                  <a:cubicBezTo>
                    <a:pt x="3030728" y="3937"/>
                    <a:pt x="3034284" y="6350"/>
                    <a:pt x="3037332" y="9398"/>
                  </a:cubicBezTo>
                  <a:cubicBezTo>
                    <a:pt x="3040380" y="12446"/>
                    <a:pt x="3042666" y="15875"/>
                    <a:pt x="3044317" y="19812"/>
                  </a:cubicBezTo>
                  <a:cubicBezTo>
                    <a:pt x="3045967" y="23749"/>
                    <a:pt x="3046730" y="27940"/>
                    <a:pt x="3046730" y="32131"/>
                  </a:cubicBezTo>
                  <a:lnTo>
                    <a:pt x="3046730" y="506476"/>
                  </a:lnTo>
                  <a:cubicBezTo>
                    <a:pt x="3046730" y="510794"/>
                    <a:pt x="3045968" y="514858"/>
                    <a:pt x="3044317" y="518795"/>
                  </a:cubicBezTo>
                  <a:cubicBezTo>
                    <a:pt x="3042666" y="522732"/>
                    <a:pt x="3040380" y="526288"/>
                    <a:pt x="3037332" y="529209"/>
                  </a:cubicBezTo>
                  <a:cubicBezTo>
                    <a:pt x="3034284" y="532131"/>
                    <a:pt x="3030855" y="534543"/>
                    <a:pt x="3026791" y="536194"/>
                  </a:cubicBezTo>
                  <a:cubicBezTo>
                    <a:pt x="3022727" y="537846"/>
                    <a:pt x="3018663" y="538608"/>
                    <a:pt x="3014472" y="538608"/>
                  </a:cubicBezTo>
                  <a:lnTo>
                    <a:pt x="32258" y="538608"/>
                  </a:lnTo>
                  <a:lnTo>
                    <a:pt x="0" y="538608"/>
                  </a:lnTo>
                  <a:lnTo>
                    <a:pt x="0" y="506350"/>
                  </a:lnTo>
                  <a:lnTo>
                    <a:pt x="0" y="32258"/>
                  </a:lnTo>
                  <a:lnTo>
                    <a:pt x="0" y="0"/>
                  </a:lnTo>
                  <a:lnTo>
                    <a:pt x="32258" y="0"/>
                  </a:lnTo>
                </a:path>
              </a:pathLst>
            </a:custGeom>
            <a:solidFill>
              <a:srgbClr val="354DCF"/>
            </a:solidFill>
          </p:spPr>
        </p:sp>
        <p:sp>
          <p:nvSpPr>
            <p:cNvPr name="Freeform 12" id="12"/>
            <p:cNvSpPr/>
            <p:nvPr/>
          </p:nvSpPr>
          <p:spPr>
            <a:xfrm flipH="false" flipV="false" rot="0">
              <a:off x="1496695" y="2572513"/>
              <a:ext cx="2736850" cy="538861"/>
            </a:xfrm>
            <a:custGeom>
              <a:avLst/>
              <a:gdLst/>
              <a:ahLst/>
              <a:cxnLst/>
              <a:rect r="r" b="b" t="t" l="l"/>
              <a:pathLst>
                <a:path h="538861" w="2736850">
                  <a:moveTo>
                    <a:pt x="32258" y="253"/>
                  </a:moveTo>
                  <a:lnTo>
                    <a:pt x="2704592" y="253"/>
                  </a:lnTo>
                  <a:cubicBezTo>
                    <a:pt x="2708910" y="253"/>
                    <a:pt x="2712974" y="1015"/>
                    <a:pt x="2716911" y="2666"/>
                  </a:cubicBezTo>
                  <a:cubicBezTo>
                    <a:pt x="2720848" y="4317"/>
                    <a:pt x="2724404" y="6603"/>
                    <a:pt x="2727452" y="9651"/>
                  </a:cubicBezTo>
                  <a:cubicBezTo>
                    <a:pt x="2730500" y="12699"/>
                    <a:pt x="2732786" y="16128"/>
                    <a:pt x="2734437" y="20065"/>
                  </a:cubicBezTo>
                  <a:cubicBezTo>
                    <a:pt x="2736087" y="24002"/>
                    <a:pt x="2736850" y="28193"/>
                    <a:pt x="2736850" y="32384"/>
                  </a:cubicBezTo>
                  <a:lnTo>
                    <a:pt x="2736850" y="506729"/>
                  </a:lnTo>
                  <a:cubicBezTo>
                    <a:pt x="2736850" y="511047"/>
                    <a:pt x="2736088" y="515111"/>
                    <a:pt x="2734437" y="519048"/>
                  </a:cubicBezTo>
                  <a:cubicBezTo>
                    <a:pt x="2732786" y="522985"/>
                    <a:pt x="2730500" y="526541"/>
                    <a:pt x="2727452" y="529462"/>
                  </a:cubicBezTo>
                  <a:cubicBezTo>
                    <a:pt x="2724404" y="532384"/>
                    <a:pt x="2720975" y="534796"/>
                    <a:pt x="2716911" y="536447"/>
                  </a:cubicBezTo>
                  <a:cubicBezTo>
                    <a:pt x="2712847" y="538098"/>
                    <a:pt x="2708783" y="538860"/>
                    <a:pt x="2704592" y="538860"/>
                  </a:cubicBezTo>
                  <a:lnTo>
                    <a:pt x="32258" y="538860"/>
                  </a:lnTo>
                  <a:lnTo>
                    <a:pt x="0" y="538860"/>
                  </a:lnTo>
                  <a:lnTo>
                    <a:pt x="0" y="506603"/>
                  </a:lnTo>
                  <a:lnTo>
                    <a:pt x="0" y="32257"/>
                  </a:lnTo>
                  <a:lnTo>
                    <a:pt x="0" y="0"/>
                  </a:lnTo>
                  <a:lnTo>
                    <a:pt x="32258" y="0"/>
                  </a:lnTo>
                </a:path>
              </a:pathLst>
            </a:custGeom>
            <a:solidFill>
              <a:srgbClr val="7183DE"/>
            </a:solidFill>
          </p:spPr>
        </p:sp>
        <p:sp>
          <p:nvSpPr>
            <p:cNvPr name="Freeform 13" id="13"/>
            <p:cNvSpPr/>
            <p:nvPr/>
          </p:nvSpPr>
          <p:spPr>
            <a:xfrm flipH="false" flipV="false" rot="0">
              <a:off x="1496695" y="3342767"/>
              <a:ext cx="2349500" cy="538734"/>
            </a:xfrm>
            <a:custGeom>
              <a:avLst/>
              <a:gdLst/>
              <a:ahLst/>
              <a:cxnLst/>
              <a:rect r="r" b="b" t="t" l="l"/>
              <a:pathLst>
                <a:path h="538734" w="2349500">
                  <a:moveTo>
                    <a:pt x="32258" y="0"/>
                  </a:moveTo>
                  <a:lnTo>
                    <a:pt x="2317369" y="0"/>
                  </a:lnTo>
                  <a:cubicBezTo>
                    <a:pt x="2321687" y="0"/>
                    <a:pt x="2325751" y="762"/>
                    <a:pt x="2329688" y="2413"/>
                  </a:cubicBezTo>
                  <a:cubicBezTo>
                    <a:pt x="2333625" y="4064"/>
                    <a:pt x="2337181" y="6350"/>
                    <a:pt x="2340102" y="9398"/>
                  </a:cubicBezTo>
                  <a:cubicBezTo>
                    <a:pt x="2343023" y="12446"/>
                    <a:pt x="2345436" y="15875"/>
                    <a:pt x="2347087" y="19812"/>
                  </a:cubicBezTo>
                  <a:cubicBezTo>
                    <a:pt x="2348738" y="23749"/>
                    <a:pt x="2349500" y="27940"/>
                    <a:pt x="2349500" y="32131"/>
                  </a:cubicBezTo>
                  <a:lnTo>
                    <a:pt x="2349500" y="506603"/>
                  </a:lnTo>
                  <a:cubicBezTo>
                    <a:pt x="2349500" y="510921"/>
                    <a:pt x="2348738" y="514985"/>
                    <a:pt x="2347087" y="518922"/>
                  </a:cubicBezTo>
                  <a:cubicBezTo>
                    <a:pt x="2345436" y="522859"/>
                    <a:pt x="2343150" y="526415"/>
                    <a:pt x="2340102" y="529336"/>
                  </a:cubicBezTo>
                  <a:cubicBezTo>
                    <a:pt x="2337054" y="532257"/>
                    <a:pt x="2333625" y="534670"/>
                    <a:pt x="2329688" y="536321"/>
                  </a:cubicBezTo>
                  <a:cubicBezTo>
                    <a:pt x="2325751" y="537972"/>
                    <a:pt x="2321560" y="538734"/>
                    <a:pt x="2317369" y="538734"/>
                  </a:cubicBezTo>
                  <a:lnTo>
                    <a:pt x="32258" y="538734"/>
                  </a:lnTo>
                  <a:lnTo>
                    <a:pt x="0" y="538734"/>
                  </a:lnTo>
                  <a:lnTo>
                    <a:pt x="0" y="506603"/>
                  </a:lnTo>
                  <a:lnTo>
                    <a:pt x="0" y="32258"/>
                  </a:lnTo>
                  <a:lnTo>
                    <a:pt x="0" y="0"/>
                  </a:lnTo>
                  <a:lnTo>
                    <a:pt x="32258" y="0"/>
                  </a:lnTo>
                </a:path>
              </a:pathLst>
            </a:custGeom>
            <a:solidFill>
              <a:srgbClr val="AEB8EC"/>
            </a:solidFill>
          </p:spPr>
        </p:sp>
        <p:sp>
          <p:nvSpPr>
            <p:cNvPr name="Freeform 14" id="14"/>
            <p:cNvSpPr/>
            <p:nvPr/>
          </p:nvSpPr>
          <p:spPr>
            <a:xfrm flipH="false" flipV="false" rot="0">
              <a:off x="1451483" y="2065909"/>
              <a:ext cx="51689" cy="12954"/>
            </a:xfrm>
            <a:custGeom>
              <a:avLst/>
              <a:gdLst/>
              <a:ahLst/>
              <a:cxnLst/>
              <a:rect r="r" b="b" t="t" l="l"/>
              <a:pathLst>
                <a:path h="12954" w="51689">
                  <a:moveTo>
                    <a:pt x="45212" y="12954"/>
                  </a:moveTo>
                  <a:lnTo>
                    <a:pt x="6477" y="12954"/>
                  </a:lnTo>
                  <a:lnTo>
                    <a:pt x="0" y="12954"/>
                  </a:lnTo>
                  <a:lnTo>
                    <a:pt x="0" y="0"/>
                  </a:lnTo>
                  <a:lnTo>
                    <a:pt x="6477" y="0"/>
                  </a:lnTo>
                  <a:lnTo>
                    <a:pt x="45212" y="0"/>
                  </a:lnTo>
                  <a:lnTo>
                    <a:pt x="51689" y="0"/>
                  </a:lnTo>
                  <a:lnTo>
                    <a:pt x="51689" y="12954"/>
                  </a:lnTo>
                  <a:close/>
                </a:path>
              </a:pathLst>
            </a:custGeom>
            <a:solidFill>
              <a:srgbClr val="CFD0D8"/>
            </a:solidFill>
          </p:spPr>
        </p:sp>
        <p:sp>
          <p:nvSpPr>
            <p:cNvPr name="Freeform 15" id="15"/>
            <p:cNvSpPr/>
            <p:nvPr/>
          </p:nvSpPr>
          <p:spPr>
            <a:xfrm flipH="false" flipV="false" rot="0">
              <a:off x="1451483" y="2835783"/>
              <a:ext cx="51689" cy="12954"/>
            </a:xfrm>
            <a:custGeom>
              <a:avLst/>
              <a:gdLst/>
              <a:ahLst/>
              <a:cxnLst/>
              <a:rect r="r" b="b" t="t" l="l"/>
              <a:pathLst>
                <a:path h="12954" w="51689">
                  <a:moveTo>
                    <a:pt x="45212" y="12954"/>
                  </a:moveTo>
                  <a:lnTo>
                    <a:pt x="6477" y="12954"/>
                  </a:lnTo>
                  <a:lnTo>
                    <a:pt x="0" y="12954"/>
                  </a:lnTo>
                  <a:lnTo>
                    <a:pt x="0" y="0"/>
                  </a:lnTo>
                  <a:lnTo>
                    <a:pt x="6477" y="0"/>
                  </a:lnTo>
                  <a:lnTo>
                    <a:pt x="45212" y="0"/>
                  </a:lnTo>
                  <a:lnTo>
                    <a:pt x="51689" y="0"/>
                  </a:lnTo>
                  <a:lnTo>
                    <a:pt x="51689" y="12954"/>
                  </a:lnTo>
                  <a:close/>
                </a:path>
              </a:pathLst>
            </a:custGeom>
            <a:solidFill>
              <a:srgbClr val="CFD0D8"/>
            </a:solidFill>
          </p:spPr>
        </p:sp>
        <p:sp>
          <p:nvSpPr>
            <p:cNvPr name="Freeform 16" id="16"/>
            <p:cNvSpPr/>
            <p:nvPr/>
          </p:nvSpPr>
          <p:spPr>
            <a:xfrm flipH="false" flipV="false" rot="0">
              <a:off x="1451483" y="3605657"/>
              <a:ext cx="51689" cy="12954"/>
            </a:xfrm>
            <a:custGeom>
              <a:avLst/>
              <a:gdLst/>
              <a:ahLst/>
              <a:cxnLst/>
              <a:rect r="r" b="b" t="t" l="l"/>
              <a:pathLst>
                <a:path h="12954" w="51689">
                  <a:moveTo>
                    <a:pt x="45212" y="12954"/>
                  </a:moveTo>
                  <a:lnTo>
                    <a:pt x="6477" y="12954"/>
                  </a:lnTo>
                  <a:lnTo>
                    <a:pt x="0" y="12954"/>
                  </a:lnTo>
                  <a:lnTo>
                    <a:pt x="0" y="0"/>
                  </a:lnTo>
                  <a:lnTo>
                    <a:pt x="6477" y="0"/>
                  </a:lnTo>
                  <a:lnTo>
                    <a:pt x="45212" y="0"/>
                  </a:lnTo>
                  <a:lnTo>
                    <a:pt x="51689" y="0"/>
                  </a:lnTo>
                  <a:lnTo>
                    <a:pt x="51689" y="12954"/>
                  </a:lnTo>
                  <a:close/>
                </a:path>
              </a:pathLst>
            </a:custGeom>
            <a:solidFill>
              <a:srgbClr val="CFD0D8"/>
            </a:solidFill>
          </p:spPr>
        </p:sp>
        <p:sp>
          <p:nvSpPr>
            <p:cNvPr name="Freeform 17" id="17"/>
            <p:cNvSpPr/>
            <p:nvPr/>
          </p:nvSpPr>
          <p:spPr>
            <a:xfrm flipH="false" flipV="false" rot="0">
              <a:off x="1490218" y="1575181"/>
              <a:ext cx="12954" cy="2540635"/>
            </a:xfrm>
            <a:custGeom>
              <a:avLst/>
              <a:gdLst/>
              <a:ahLst/>
              <a:cxnLst/>
              <a:rect r="r" b="b" t="t" l="l"/>
              <a:pathLst>
                <a:path h="2540635" w="12954">
                  <a:moveTo>
                    <a:pt x="12954" y="0"/>
                  </a:moveTo>
                  <a:lnTo>
                    <a:pt x="12954" y="2540635"/>
                  </a:lnTo>
                  <a:lnTo>
                    <a:pt x="0" y="2540635"/>
                  </a:lnTo>
                  <a:lnTo>
                    <a:pt x="0" y="0"/>
                  </a:lnTo>
                  <a:close/>
                </a:path>
              </a:pathLst>
            </a:custGeom>
            <a:solidFill>
              <a:srgbClr val="CFD0D8"/>
            </a:solidFill>
          </p:spPr>
        </p:sp>
        <p:sp>
          <p:nvSpPr>
            <p:cNvPr name="Freeform 18" id="18"/>
            <p:cNvSpPr/>
            <p:nvPr/>
          </p:nvSpPr>
          <p:spPr>
            <a:xfrm flipH="false" flipV="false" rot="0">
              <a:off x="1490218" y="4106164"/>
              <a:ext cx="12954" cy="51689"/>
            </a:xfrm>
            <a:custGeom>
              <a:avLst/>
              <a:gdLst/>
              <a:ahLst/>
              <a:cxnLst/>
              <a:rect r="r" b="b" t="t" l="l"/>
              <a:pathLst>
                <a:path h="51689" w="12954">
                  <a:moveTo>
                    <a:pt x="12954" y="6477"/>
                  </a:moveTo>
                  <a:lnTo>
                    <a:pt x="12954" y="45212"/>
                  </a:lnTo>
                  <a:lnTo>
                    <a:pt x="12954" y="51689"/>
                  </a:lnTo>
                  <a:lnTo>
                    <a:pt x="0" y="51689"/>
                  </a:lnTo>
                  <a:lnTo>
                    <a:pt x="0" y="45212"/>
                  </a:lnTo>
                  <a:lnTo>
                    <a:pt x="0" y="6477"/>
                  </a:lnTo>
                  <a:lnTo>
                    <a:pt x="0" y="0"/>
                  </a:lnTo>
                  <a:lnTo>
                    <a:pt x="12954" y="0"/>
                  </a:lnTo>
                  <a:close/>
                </a:path>
              </a:pathLst>
            </a:custGeom>
            <a:solidFill>
              <a:srgbClr val="CFD0D8"/>
            </a:solidFill>
          </p:spPr>
        </p:sp>
        <p:sp>
          <p:nvSpPr>
            <p:cNvPr name="Freeform 19" id="19"/>
            <p:cNvSpPr/>
            <p:nvPr/>
          </p:nvSpPr>
          <p:spPr>
            <a:xfrm flipH="false" flipV="false" rot="0">
              <a:off x="2845689" y="4106164"/>
              <a:ext cx="12954" cy="51689"/>
            </a:xfrm>
            <a:custGeom>
              <a:avLst/>
              <a:gdLst/>
              <a:ahLst/>
              <a:cxnLst/>
              <a:rect r="r" b="b" t="t" l="l"/>
              <a:pathLst>
                <a:path h="51689" w="12954">
                  <a:moveTo>
                    <a:pt x="12954" y="6477"/>
                  </a:moveTo>
                  <a:lnTo>
                    <a:pt x="12954" y="45212"/>
                  </a:lnTo>
                  <a:lnTo>
                    <a:pt x="12954" y="51689"/>
                  </a:lnTo>
                  <a:lnTo>
                    <a:pt x="0" y="51689"/>
                  </a:lnTo>
                  <a:lnTo>
                    <a:pt x="0" y="45212"/>
                  </a:lnTo>
                  <a:lnTo>
                    <a:pt x="0" y="6477"/>
                  </a:lnTo>
                  <a:lnTo>
                    <a:pt x="0" y="0"/>
                  </a:lnTo>
                  <a:lnTo>
                    <a:pt x="12954" y="0"/>
                  </a:lnTo>
                  <a:close/>
                </a:path>
              </a:pathLst>
            </a:custGeom>
            <a:solidFill>
              <a:srgbClr val="CFD0D8"/>
            </a:solidFill>
          </p:spPr>
        </p:sp>
        <p:sp>
          <p:nvSpPr>
            <p:cNvPr name="Freeform 20" id="20"/>
            <p:cNvSpPr/>
            <p:nvPr/>
          </p:nvSpPr>
          <p:spPr>
            <a:xfrm flipH="false" flipV="false" rot="0">
              <a:off x="4201287" y="4106164"/>
              <a:ext cx="12954" cy="51689"/>
            </a:xfrm>
            <a:custGeom>
              <a:avLst/>
              <a:gdLst/>
              <a:ahLst/>
              <a:cxnLst/>
              <a:rect r="r" b="b" t="t" l="l"/>
              <a:pathLst>
                <a:path h="51689" w="12954">
                  <a:moveTo>
                    <a:pt x="12954" y="6477"/>
                  </a:moveTo>
                  <a:lnTo>
                    <a:pt x="12954" y="45212"/>
                  </a:lnTo>
                  <a:lnTo>
                    <a:pt x="12954" y="51689"/>
                  </a:lnTo>
                  <a:lnTo>
                    <a:pt x="0" y="51689"/>
                  </a:lnTo>
                  <a:lnTo>
                    <a:pt x="0" y="45212"/>
                  </a:lnTo>
                  <a:lnTo>
                    <a:pt x="0" y="6477"/>
                  </a:lnTo>
                  <a:lnTo>
                    <a:pt x="0" y="0"/>
                  </a:lnTo>
                  <a:lnTo>
                    <a:pt x="12954" y="0"/>
                  </a:lnTo>
                  <a:close/>
                </a:path>
              </a:pathLst>
            </a:custGeom>
            <a:solidFill>
              <a:srgbClr val="CFD0D8"/>
            </a:solidFill>
          </p:spPr>
        </p:sp>
        <p:sp>
          <p:nvSpPr>
            <p:cNvPr name="Freeform 21" id="21"/>
            <p:cNvSpPr/>
            <p:nvPr/>
          </p:nvSpPr>
          <p:spPr>
            <a:xfrm flipH="false" flipV="false" rot="0">
              <a:off x="5556885" y="4106164"/>
              <a:ext cx="12954" cy="51689"/>
            </a:xfrm>
            <a:custGeom>
              <a:avLst/>
              <a:gdLst/>
              <a:ahLst/>
              <a:cxnLst/>
              <a:rect r="r" b="b" t="t" l="l"/>
              <a:pathLst>
                <a:path h="51689" w="12954">
                  <a:moveTo>
                    <a:pt x="12954" y="6477"/>
                  </a:moveTo>
                  <a:lnTo>
                    <a:pt x="12954" y="45212"/>
                  </a:lnTo>
                  <a:lnTo>
                    <a:pt x="12954" y="51689"/>
                  </a:lnTo>
                  <a:lnTo>
                    <a:pt x="0" y="51689"/>
                  </a:lnTo>
                  <a:lnTo>
                    <a:pt x="0" y="45212"/>
                  </a:lnTo>
                  <a:lnTo>
                    <a:pt x="0" y="6477"/>
                  </a:lnTo>
                  <a:lnTo>
                    <a:pt x="0" y="0"/>
                  </a:lnTo>
                  <a:lnTo>
                    <a:pt x="12954" y="0"/>
                  </a:lnTo>
                  <a:close/>
                </a:path>
              </a:pathLst>
            </a:custGeom>
            <a:solidFill>
              <a:srgbClr val="CFD0D8"/>
            </a:solidFill>
          </p:spPr>
        </p:sp>
        <p:sp>
          <p:nvSpPr>
            <p:cNvPr name="Freeform 22" id="22"/>
            <p:cNvSpPr/>
            <p:nvPr/>
          </p:nvSpPr>
          <p:spPr>
            <a:xfrm flipH="false" flipV="false" rot="0">
              <a:off x="1499870" y="4106164"/>
              <a:ext cx="4066286" cy="12954"/>
            </a:xfrm>
            <a:custGeom>
              <a:avLst/>
              <a:gdLst/>
              <a:ahLst/>
              <a:cxnLst/>
              <a:rect r="r" b="b" t="t" l="l"/>
              <a:pathLst>
                <a:path h="12954" w="4066286">
                  <a:moveTo>
                    <a:pt x="0" y="0"/>
                  </a:moveTo>
                  <a:lnTo>
                    <a:pt x="4066286" y="0"/>
                  </a:lnTo>
                  <a:lnTo>
                    <a:pt x="4066286" y="12954"/>
                  </a:lnTo>
                  <a:lnTo>
                    <a:pt x="0" y="12954"/>
                  </a:lnTo>
                  <a:close/>
                </a:path>
              </a:pathLst>
            </a:custGeom>
            <a:solidFill>
              <a:srgbClr val="CFD0D8"/>
            </a:solidFill>
          </p:spPr>
        </p:sp>
      </p:grpSp>
      <p:grpSp>
        <p:nvGrpSpPr>
          <p:cNvPr name="Group 23" id="23"/>
          <p:cNvGrpSpPr>
            <a:grpSpLocks noChangeAspect="true"/>
          </p:cNvGrpSpPr>
          <p:nvPr/>
        </p:nvGrpSpPr>
        <p:grpSpPr>
          <a:xfrm rot="0">
            <a:off x="5934075" y="2438400"/>
            <a:ext cx="4905375" cy="3352800"/>
            <a:chOff x="0" y="0"/>
            <a:chExt cx="6540500" cy="4470400"/>
          </a:xfrm>
        </p:grpSpPr>
        <p:sp>
          <p:nvSpPr>
            <p:cNvPr name="Freeform 24" id="24"/>
            <p:cNvSpPr/>
            <p:nvPr/>
          </p:nvSpPr>
          <p:spPr>
            <a:xfrm flipH="false" flipV="false" rot="0">
              <a:off x="0" y="0"/>
              <a:ext cx="6540500" cy="4470400"/>
            </a:xfrm>
            <a:custGeom>
              <a:avLst/>
              <a:gdLst/>
              <a:ahLst/>
              <a:cxnLst/>
              <a:rect r="r" b="b" t="t" l="l"/>
              <a:pathLst>
                <a:path h="4470400" w="6540500">
                  <a:moveTo>
                    <a:pt x="79883" y="0"/>
                  </a:moveTo>
                  <a:cubicBezTo>
                    <a:pt x="69342" y="0"/>
                    <a:pt x="59182" y="2032"/>
                    <a:pt x="49403" y="6096"/>
                  </a:cubicBezTo>
                  <a:cubicBezTo>
                    <a:pt x="39624" y="10160"/>
                    <a:pt x="30988" y="15875"/>
                    <a:pt x="23495" y="23495"/>
                  </a:cubicBezTo>
                  <a:cubicBezTo>
                    <a:pt x="16002" y="31115"/>
                    <a:pt x="10160" y="39624"/>
                    <a:pt x="6096" y="49403"/>
                  </a:cubicBezTo>
                  <a:cubicBezTo>
                    <a:pt x="2032" y="59182"/>
                    <a:pt x="0" y="69342"/>
                    <a:pt x="0" y="80010"/>
                  </a:cubicBezTo>
                  <a:lnTo>
                    <a:pt x="0" y="4390390"/>
                  </a:lnTo>
                  <a:cubicBezTo>
                    <a:pt x="0" y="4401058"/>
                    <a:pt x="2032" y="4411218"/>
                    <a:pt x="6096" y="4420997"/>
                  </a:cubicBezTo>
                  <a:cubicBezTo>
                    <a:pt x="10160" y="4430776"/>
                    <a:pt x="15875" y="4439412"/>
                    <a:pt x="23495" y="4446905"/>
                  </a:cubicBezTo>
                  <a:cubicBezTo>
                    <a:pt x="31115" y="4454398"/>
                    <a:pt x="39624" y="4460240"/>
                    <a:pt x="49403" y="4464304"/>
                  </a:cubicBezTo>
                  <a:cubicBezTo>
                    <a:pt x="59182" y="4468368"/>
                    <a:pt x="69342" y="4470400"/>
                    <a:pt x="80010" y="4470400"/>
                  </a:cubicBezTo>
                  <a:lnTo>
                    <a:pt x="6460490" y="4470400"/>
                  </a:lnTo>
                  <a:cubicBezTo>
                    <a:pt x="6471158" y="4470400"/>
                    <a:pt x="6481318" y="4468368"/>
                    <a:pt x="6491097" y="4464304"/>
                  </a:cubicBezTo>
                  <a:cubicBezTo>
                    <a:pt x="6500876" y="4460240"/>
                    <a:pt x="6509512" y="4454398"/>
                    <a:pt x="6517005" y="4446905"/>
                  </a:cubicBezTo>
                  <a:cubicBezTo>
                    <a:pt x="6524499" y="4439412"/>
                    <a:pt x="6530340" y="4430776"/>
                    <a:pt x="6534404" y="4420997"/>
                  </a:cubicBezTo>
                  <a:cubicBezTo>
                    <a:pt x="6538468" y="4411218"/>
                    <a:pt x="6540500" y="4400931"/>
                    <a:pt x="6540500" y="4390390"/>
                  </a:cubicBezTo>
                  <a:lnTo>
                    <a:pt x="6540500" y="80010"/>
                  </a:lnTo>
                  <a:cubicBezTo>
                    <a:pt x="6540500" y="69342"/>
                    <a:pt x="6538468" y="59182"/>
                    <a:pt x="6534404" y="49403"/>
                  </a:cubicBezTo>
                  <a:cubicBezTo>
                    <a:pt x="6530340" y="39624"/>
                    <a:pt x="6524625" y="30988"/>
                    <a:pt x="6517005" y="23495"/>
                  </a:cubicBezTo>
                  <a:cubicBezTo>
                    <a:pt x="6509386" y="16002"/>
                    <a:pt x="6500876" y="10160"/>
                    <a:pt x="6491097" y="6096"/>
                  </a:cubicBezTo>
                  <a:cubicBezTo>
                    <a:pt x="6481318" y="2032"/>
                    <a:pt x="6471158" y="0"/>
                    <a:pt x="6460617" y="0"/>
                  </a:cubicBezTo>
                  <a:close/>
                </a:path>
              </a:pathLst>
            </a:custGeom>
            <a:blipFill>
              <a:blip r:embed="rId3"/>
              <a:stretch>
                <a:fillRect l="0" t="0" r="0" b="0"/>
              </a:stretch>
            </a:blipFill>
          </p:spPr>
        </p:sp>
      </p:grpSp>
      <p:sp>
        <p:nvSpPr>
          <p:cNvPr name="TextBox 25" id="25"/>
          <p:cNvSpPr txBox="true"/>
          <p:nvPr/>
        </p:nvSpPr>
        <p:spPr>
          <a:xfrm rot="0">
            <a:off x="600075" y="418538"/>
            <a:ext cx="6249391" cy="587540"/>
          </a:xfrm>
          <a:prstGeom prst="rect">
            <a:avLst/>
          </a:prstGeom>
        </p:spPr>
        <p:txBody>
          <a:bodyPr anchor="t" rtlCol="false" tIns="0" lIns="0" bIns="0" rIns="0">
            <a:spAutoFit/>
          </a:bodyPr>
          <a:lstStyle/>
          <a:p>
            <a:pPr algn="l">
              <a:lnSpc>
                <a:spcPts val="4725"/>
              </a:lnSpc>
            </a:pPr>
            <a:r>
              <a:rPr lang="en-US" sz="3375">
                <a:solidFill>
                  <a:srgbClr val="FFFFFF"/>
                </a:solidFill>
                <a:latin typeface="Roboto"/>
                <a:ea typeface="Roboto"/>
                <a:cs typeface="Roboto"/>
                <a:sym typeface="Roboto"/>
              </a:rPr>
              <a:t>Total Sales by Product Category</a:t>
            </a:r>
          </a:p>
        </p:txBody>
      </p:sp>
      <p:sp>
        <p:nvSpPr>
          <p:cNvPr name="TextBox 26" id="26"/>
          <p:cNvSpPr txBox="true"/>
          <p:nvPr/>
        </p:nvSpPr>
        <p:spPr>
          <a:xfrm rot="0">
            <a:off x="663959" y="3477473"/>
            <a:ext cx="718709" cy="126768"/>
          </a:xfrm>
          <a:prstGeom prst="rect">
            <a:avLst/>
          </a:prstGeom>
        </p:spPr>
        <p:txBody>
          <a:bodyPr anchor="t" rtlCol="false" tIns="0" lIns="0" bIns="0" rIns="0">
            <a:spAutoFit/>
          </a:bodyPr>
          <a:lstStyle/>
          <a:p>
            <a:pPr algn="l">
              <a:lnSpc>
                <a:spcPts val="995"/>
              </a:lnSpc>
            </a:pPr>
            <a:r>
              <a:rPr lang="en-US" sz="710">
                <a:solidFill>
                  <a:srgbClr val="CFD0D8"/>
                </a:solidFill>
                <a:latin typeface="Roboto"/>
                <a:ea typeface="Roboto"/>
                <a:cs typeface="Roboto"/>
                <a:sym typeface="Roboto"/>
              </a:rPr>
              <a:t>Athletic Footwear</a:t>
            </a:r>
          </a:p>
        </p:txBody>
      </p:sp>
      <p:sp>
        <p:nvSpPr>
          <p:cNvPr name="TextBox 27" id="27"/>
          <p:cNvSpPr txBox="true"/>
          <p:nvPr/>
        </p:nvSpPr>
        <p:spPr>
          <a:xfrm rot="0">
            <a:off x="731825" y="1937699"/>
            <a:ext cx="649624" cy="126768"/>
          </a:xfrm>
          <a:prstGeom prst="rect">
            <a:avLst/>
          </a:prstGeom>
        </p:spPr>
        <p:txBody>
          <a:bodyPr anchor="t" rtlCol="false" tIns="0" lIns="0" bIns="0" rIns="0">
            <a:spAutoFit/>
          </a:bodyPr>
          <a:lstStyle/>
          <a:p>
            <a:pPr algn="l">
              <a:lnSpc>
                <a:spcPts val="995"/>
              </a:lnSpc>
            </a:pPr>
            <a:r>
              <a:rPr lang="en-US" sz="710">
                <a:solidFill>
                  <a:srgbClr val="CFD0D8"/>
                </a:solidFill>
                <a:latin typeface="Roboto"/>
                <a:ea typeface="Roboto"/>
                <a:cs typeface="Roboto"/>
                <a:sym typeface="Roboto"/>
              </a:rPr>
              <a:t>Street Footwear</a:t>
            </a:r>
          </a:p>
        </p:txBody>
      </p:sp>
      <p:sp>
        <p:nvSpPr>
          <p:cNvPr name="TextBox 28" id="28"/>
          <p:cNvSpPr txBox="true"/>
          <p:nvPr/>
        </p:nvSpPr>
        <p:spPr>
          <a:xfrm rot="0">
            <a:off x="1059990" y="2707586"/>
            <a:ext cx="314849" cy="126768"/>
          </a:xfrm>
          <a:prstGeom prst="rect">
            <a:avLst/>
          </a:prstGeom>
        </p:spPr>
        <p:txBody>
          <a:bodyPr anchor="t" rtlCol="false" tIns="0" lIns="0" bIns="0" rIns="0">
            <a:spAutoFit/>
          </a:bodyPr>
          <a:lstStyle/>
          <a:p>
            <a:pPr algn="l">
              <a:lnSpc>
                <a:spcPts val="995"/>
              </a:lnSpc>
            </a:pPr>
            <a:r>
              <a:rPr lang="en-US" sz="710">
                <a:solidFill>
                  <a:srgbClr val="CFD0D8"/>
                </a:solidFill>
                <a:latin typeface="Roboto"/>
                <a:ea typeface="Roboto"/>
                <a:cs typeface="Roboto"/>
                <a:sym typeface="Roboto"/>
              </a:rPr>
              <a:t>Apparel</a:t>
            </a:r>
          </a:p>
        </p:txBody>
      </p:sp>
      <p:sp>
        <p:nvSpPr>
          <p:cNvPr name="TextBox 29" id="29"/>
          <p:cNvSpPr txBox="true"/>
          <p:nvPr/>
        </p:nvSpPr>
        <p:spPr>
          <a:xfrm rot="0">
            <a:off x="1206513" y="4077138"/>
            <a:ext cx="231124" cy="126768"/>
          </a:xfrm>
          <a:prstGeom prst="rect">
            <a:avLst/>
          </a:prstGeom>
        </p:spPr>
        <p:txBody>
          <a:bodyPr anchor="t" rtlCol="false" tIns="0" lIns="0" bIns="0" rIns="0">
            <a:spAutoFit/>
          </a:bodyPr>
          <a:lstStyle/>
          <a:p>
            <a:pPr algn="l">
              <a:lnSpc>
                <a:spcPts val="995"/>
              </a:lnSpc>
            </a:pPr>
            <a:r>
              <a:rPr lang="en-US" sz="710">
                <a:solidFill>
                  <a:srgbClr val="CFD0D8"/>
                </a:solidFill>
                <a:latin typeface="Roboto"/>
                <a:ea typeface="Roboto"/>
                <a:cs typeface="Roboto"/>
                <a:sym typeface="Roboto"/>
              </a:rPr>
              <a:t>$0.00</a:t>
            </a:r>
          </a:p>
        </p:txBody>
      </p:sp>
      <p:sp>
        <p:nvSpPr>
          <p:cNvPr name="TextBox 30" id="30"/>
          <p:cNvSpPr txBox="true"/>
          <p:nvPr/>
        </p:nvSpPr>
        <p:spPr>
          <a:xfrm rot="0">
            <a:off x="2454888" y="4077138"/>
            <a:ext cx="680942" cy="126768"/>
          </a:xfrm>
          <a:prstGeom prst="rect">
            <a:avLst/>
          </a:prstGeom>
        </p:spPr>
        <p:txBody>
          <a:bodyPr anchor="t" rtlCol="false" tIns="0" lIns="0" bIns="0" rIns="0">
            <a:spAutoFit/>
          </a:bodyPr>
          <a:lstStyle/>
          <a:p>
            <a:pPr algn="l">
              <a:lnSpc>
                <a:spcPts val="995"/>
              </a:lnSpc>
            </a:pPr>
            <a:r>
              <a:rPr lang="en-US" sz="710">
                <a:solidFill>
                  <a:srgbClr val="CFD0D8"/>
                </a:solidFill>
                <a:latin typeface="Roboto"/>
                <a:ea typeface="Roboto"/>
                <a:cs typeface="Roboto"/>
                <a:sym typeface="Roboto"/>
              </a:rPr>
              <a:t>$150,000,000.00</a:t>
            </a:r>
          </a:p>
        </p:txBody>
      </p:sp>
      <p:sp>
        <p:nvSpPr>
          <p:cNvPr name="TextBox 31" id="31"/>
          <p:cNvSpPr txBox="true"/>
          <p:nvPr/>
        </p:nvSpPr>
        <p:spPr>
          <a:xfrm rot="0">
            <a:off x="3810429" y="4077138"/>
            <a:ext cx="680942" cy="126768"/>
          </a:xfrm>
          <a:prstGeom prst="rect">
            <a:avLst/>
          </a:prstGeom>
        </p:spPr>
        <p:txBody>
          <a:bodyPr anchor="t" rtlCol="false" tIns="0" lIns="0" bIns="0" rIns="0">
            <a:spAutoFit/>
          </a:bodyPr>
          <a:lstStyle/>
          <a:p>
            <a:pPr algn="l">
              <a:lnSpc>
                <a:spcPts val="995"/>
              </a:lnSpc>
            </a:pPr>
            <a:r>
              <a:rPr lang="en-US" sz="710">
                <a:solidFill>
                  <a:srgbClr val="CFD0D8"/>
                </a:solidFill>
                <a:latin typeface="Roboto"/>
                <a:ea typeface="Roboto"/>
                <a:cs typeface="Roboto"/>
                <a:sym typeface="Roboto"/>
              </a:rPr>
              <a:t>$300,000,000.00</a:t>
            </a:r>
          </a:p>
        </p:txBody>
      </p:sp>
      <p:sp>
        <p:nvSpPr>
          <p:cNvPr name="TextBox 32" id="32"/>
          <p:cNvSpPr txBox="true"/>
          <p:nvPr/>
        </p:nvSpPr>
        <p:spPr>
          <a:xfrm rot="0">
            <a:off x="5165969" y="4077138"/>
            <a:ext cx="680952" cy="126768"/>
          </a:xfrm>
          <a:prstGeom prst="rect">
            <a:avLst/>
          </a:prstGeom>
        </p:spPr>
        <p:txBody>
          <a:bodyPr anchor="t" rtlCol="false" tIns="0" lIns="0" bIns="0" rIns="0">
            <a:spAutoFit/>
          </a:bodyPr>
          <a:lstStyle/>
          <a:p>
            <a:pPr algn="l">
              <a:lnSpc>
                <a:spcPts val="995"/>
              </a:lnSpc>
            </a:pPr>
            <a:r>
              <a:rPr lang="en-US" sz="710">
                <a:solidFill>
                  <a:srgbClr val="CFD0D8"/>
                </a:solidFill>
                <a:latin typeface="Roboto"/>
                <a:ea typeface="Roboto"/>
                <a:cs typeface="Roboto"/>
                <a:sym typeface="Roboto"/>
              </a:rPr>
              <a:t>$450,000,000.00</a:t>
            </a:r>
          </a:p>
        </p:txBody>
      </p:sp>
      <p:sp>
        <p:nvSpPr>
          <p:cNvPr name="TextBox 33" id="33"/>
          <p:cNvSpPr txBox="true"/>
          <p:nvPr/>
        </p:nvSpPr>
        <p:spPr>
          <a:xfrm rot="0">
            <a:off x="5933627" y="1396136"/>
            <a:ext cx="4919491" cy="814130"/>
          </a:xfrm>
          <a:prstGeom prst="rect">
            <a:avLst/>
          </a:prstGeom>
        </p:spPr>
        <p:txBody>
          <a:bodyPr anchor="t" rtlCol="false" tIns="0" lIns="0" bIns="0" rIns="0">
            <a:spAutoFit/>
          </a:bodyPr>
          <a:lstStyle/>
          <a:p>
            <a:pPr algn="just">
              <a:lnSpc>
                <a:spcPts val="2174"/>
              </a:lnSpc>
            </a:pPr>
            <a:r>
              <a:rPr lang="en-US" sz="1350">
                <a:solidFill>
                  <a:srgbClr val="CFD0D8"/>
                </a:solidFill>
                <a:latin typeface="Roboto"/>
                <a:ea typeface="Roboto"/>
                <a:cs typeface="Roboto"/>
                <a:sym typeface="Roboto"/>
              </a:rPr>
              <a:t>Street Footwear generates the highest total sales. Apparel also contributes significantly. Athletic Footwear has the lowest total sales among the categories.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2"/>
            <a:ext cx="11430000" cy="6457950"/>
            <a:chOff x="0" y="0"/>
            <a:chExt cx="11430000" cy="6457950"/>
          </a:xfrm>
        </p:grpSpPr>
        <p:sp>
          <p:nvSpPr>
            <p:cNvPr name="Freeform 3" id="3"/>
            <p:cNvSpPr/>
            <p:nvPr/>
          </p:nvSpPr>
          <p:spPr>
            <a:xfrm flipH="false" flipV="false" rot="0">
              <a:off x="0" y="0"/>
              <a:ext cx="11430000" cy="6457950"/>
            </a:xfrm>
            <a:custGeom>
              <a:avLst/>
              <a:gdLst/>
              <a:ahLst/>
              <a:cxnLst/>
              <a:rect r="r" b="b" t="t" l="l"/>
              <a:pathLst>
                <a:path h="6457950" w="11430000">
                  <a:moveTo>
                    <a:pt x="0" y="6457950"/>
                  </a:moveTo>
                  <a:lnTo>
                    <a:pt x="11430000" y="6457950"/>
                  </a:lnTo>
                  <a:lnTo>
                    <a:pt x="11430000" y="0"/>
                  </a:lnTo>
                  <a:lnTo>
                    <a:pt x="0" y="0"/>
                  </a:lnTo>
                  <a:close/>
                </a:path>
              </a:pathLst>
            </a:custGeom>
            <a:solidFill>
              <a:srgbClr val="F5F5F6"/>
            </a:solidFill>
          </p:spPr>
        </p:sp>
      </p:grpSp>
      <p:sp>
        <p:nvSpPr>
          <p:cNvPr name="Freeform 4" id="4"/>
          <p:cNvSpPr/>
          <p:nvPr/>
        </p:nvSpPr>
        <p:spPr>
          <a:xfrm flipH="false" flipV="false" rot="0">
            <a:off x="0" y="0"/>
            <a:ext cx="11430000" cy="6458455"/>
          </a:xfrm>
          <a:custGeom>
            <a:avLst/>
            <a:gdLst/>
            <a:ahLst/>
            <a:cxnLst/>
            <a:rect r="r" b="b" t="t" l="l"/>
            <a:pathLst>
              <a:path h="6458455" w="11430000">
                <a:moveTo>
                  <a:pt x="0" y="0"/>
                </a:moveTo>
                <a:lnTo>
                  <a:pt x="11430000" y="0"/>
                </a:lnTo>
                <a:lnTo>
                  <a:pt x="11430000" y="6458455"/>
                </a:lnTo>
                <a:lnTo>
                  <a:pt x="0" y="6458455"/>
                </a:lnTo>
                <a:lnTo>
                  <a:pt x="0" y="0"/>
                </a:lnTo>
                <a:close/>
              </a:path>
            </a:pathLst>
          </a:custGeom>
          <a:blipFill>
            <a:blip r:embed="rId2"/>
            <a:stretch>
              <a:fillRect l="0" t="0" r="0" b="0"/>
            </a:stretch>
          </a:blipFill>
        </p:spPr>
      </p:sp>
      <p:grpSp>
        <p:nvGrpSpPr>
          <p:cNvPr name="Group 5" id="5"/>
          <p:cNvGrpSpPr>
            <a:grpSpLocks noChangeAspect="true"/>
          </p:cNvGrpSpPr>
          <p:nvPr/>
        </p:nvGrpSpPr>
        <p:grpSpPr>
          <a:xfrm rot="0">
            <a:off x="0" y="505"/>
            <a:ext cx="11430000" cy="6457445"/>
            <a:chOff x="0" y="0"/>
            <a:chExt cx="11430000" cy="6457442"/>
          </a:xfrm>
        </p:grpSpPr>
        <p:sp>
          <p:nvSpPr>
            <p:cNvPr name="Freeform 6" id="6"/>
            <p:cNvSpPr/>
            <p:nvPr/>
          </p:nvSpPr>
          <p:spPr>
            <a:xfrm flipH="false" flipV="false" rot="0">
              <a:off x="0" y="0"/>
              <a:ext cx="11430000" cy="6457442"/>
            </a:xfrm>
            <a:custGeom>
              <a:avLst/>
              <a:gdLst/>
              <a:ahLst/>
              <a:cxnLst/>
              <a:rect r="r" b="b" t="t" l="l"/>
              <a:pathLst>
                <a:path h="6457442" w="11430000">
                  <a:moveTo>
                    <a:pt x="0" y="0"/>
                  </a:moveTo>
                  <a:lnTo>
                    <a:pt x="0" y="6457442"/>
                  </a:lnTo>
                  <a:lnTo>
                    <a:pt x="11430000" y="6457442"/>
                  </a:lnTo>
                  <a:lnTo>
                    <a:pt x="11430000" y="0"/>
                  </a:lnTo>
                  <a:close/>
                </a:path>
              </a:pathLst>
            </a:custGeom>
            <a:solidFill>
              <a:srgbClr val="000018">
                <a:alpha val="89804"/>
              </a:srgbClr>
            </a:solidFill>
          </p:spPr>
        </p:sp>
      </p:grpSp>
      <p:grpSp>
        <p:nvGrpSpPr>
          <p:cNvPr name="Group 7" id="7"/>
          <p:cNvGrpSpPr>
            <a:grpSpLocks noChangeAspect="true"/>
          </p:cNvGrpSpPr>
          <p:nvPr/>
        </p:nvGrpSpPr>
        <p:grpSpPr>
          <a:xfrm rot="0">
            <a:off x="600075" y="2438400"/>
            <a:ext cx="4905375" cy="3352800"/>
            <a:chOff x="0" y="0"/>
            <a:chExt cx="6540500" cy="4470400"/>
          </a:xfrm>
        </p:grpSpPr>
        <p:sp>
          <p:nvSpPr>
            <p:cNvPr name="Freeform 8" id="8"/>
            <p:cNvSpPr/>
            <p:nvPr/>
          </p:nvSpPr>
          <p:spPr>
            <a:xfrm flipH="false" flipV="false" rot="0">
              <a:off x="0" y="0"/>
              <a:ext cx="6540500" cy="4470400"/>
            </a:xfrm>
            <a:custGeom>
              <a:avLst/>
              <a:gdLst/>
              <a:ahLst/>
              <a:cxnLst/>
              <a:rect r="r" b="b" t="t" l="l"/>
              <a:pathLst>
                <a:path h="4470400" w="6540500">
                  <a:moveTo>
                    <a:pt x="79883" y="0"/>
                  </a:moveTo>
                  <a:cubicBezTo>
                    <a:pt x="69342" y="0"/>
                    <a:pt x="59182" y="2032"/>
                    <a:pt x="49403" y="6096"/>
                  </a:cubicBezTo>
                  <a:cubicBezTo>
                    <a:pt x="39624" y="10160"/>
                    <a:pt x="30988" y="15875"/>
                    <a:pt x="23495" y="23495"/>
                  </a:cubicBezTo>
                  <a:cubicBezTo>
                    <a:pt x="16002" y="31115"/>
                    <a:pt x="10160" y="39624"/>
                    <a:pt x="6096" y="49403"/>
                  </a:cubicBezTo>
                  <a:cubicBezTo>
                    <a:pt x="2032" y="59182"/>
                    <a:pt x="0" y="69342"/>
                    <a:pt x="0" y="80010"/>
                  </a:cubicBezTo>
                  <a:lnTo>
                    <a:pt x="0" y="4390390"/>
                  </a:lnTo>
                  <a:cubicBezTo>
                    <a:pt x="0" y="4401058"/>
                    <a:pt x="2032" y="4411218"/>
                    <a:pt x="6096" y="4420997"/>
                  </a:cubicBezTo>
                  <a:cubicBezTo>
                    <a:pt x="10160" y="4430776"/>
                    <a:pt x="15875" y="4439412"/>
                    <a:pt x="23495" y="4446905"/>
                  </a:cubicBezTo>
                  <a:cubicBezTo>
                    <a:pt x="31115" y="4454398"/>
                    <a:pt x="39624" y="4460240"/>
                    <a:pt x="49403" y="4464304"/>
                  </a:cubicBezTo>
                  <a:cubicBezTo>
                    <a:pt x="59182" y="4468368"/>
                    <a:pt x="69469" y="4470400"/>
                    <a:pt x="80010" y="4470400"/>
                  </a:cubicBezTo>
                  <a:lnTo>
                    <a:pt x="6460490" y="4470400"/>
                  </a:lnTo>
                  <a:cubicBezTo>
                    <a:pt x="6471158" y="4470400"/>
                    <a:pt x="6481318" y="4468368"/>
                    <a:pt x="6491097" y="4464304"/>
                  </a:cubicBezTo>
                  <a:cubicBezTo>
                    <a:pt x="6500876" y="4460240"/>
                    <a:pt x="6509512" y="4454398"/>
                    <a:pt x="6517005" y="4446905"/>
                  </a:cubicBezTo>
                  <a:cubicBezTo>
                    <a:pt x="6524499" y="4439412"/>
                    <a:pt x="6530340" y="4430776"/>
                    <a:pt x="6534404" y="4420997"/>
                  </a:cubicBezTo>
                  <a:cubicBezTo>
                    <a:pt x="6538468" y="4411218"/>
                    <a:pt x="6540500" y="4400931"/>
                    <a:pt x="6540500" y="4390390"/>
                  </a:cubicBezTo>
                  <a:lnTo>
                    <a:pt x="6540500" y="80010"/>
                  </a:lnTo>
                  <a:cubicBezTo>
                    <a:pt x="6540500" y="69342"/>
                    <a:pt x="6538468" y="59182"/>
                    <a:pt x="6534404" y="49403"/>
                  </a:cubicBezTo>
                  <a:cubicBezTo>
                    <a:pt x="6530340" y="39624"/>
                    <a:pt x="6524625" y="30988"/>
                    <a:pt x="6517005" y="23495"/>
                  </a:cubicBezTo>
                  <a:cubicBezTo>
                    <a:pt x="6509386" y="16002"/>
                    <a:pt x="6500876" y="10160"/>
                    <a:pt x="6491097" y="6096"/>
                  </a:cubicBezTo>
                  <a:cubicBezTo>
                    <a:pt x="6481318" y="2032"/>
                    <a:pt x="6471158" y="0"/>
                    <a:pt x="6460617" y="0"/>
                  </a:cubicBezTo>
                  <a:close/>
                </a:path>
              </a:pathLst>
            </a:custGeom>
            <a:blipFill>
              <a:blip r:embed="rId3"/>
              <a:stretch>
                <a:fillRect l="0" t="0" r="0" b="0"/>
              </a:stretch>
            </a:blipFill>
          </p:spPr>
        </p:sp>
      </p:grpSp>
      <p:grpSp>
        <p:nvGrpSpPr>
          <p:cNvPr name="Group 9" id="9"/>
          <p:cNvGrpSpPr>
            <a:grpSpLocks noChangeAspect="true"/>
          </p:cNvGrpSpPr>
          <p:nvPr/>
        </p:nvGrpSpPr>
        <p:grpSpPr>
          <a:xfrm rot="0">
            <a:off x="6433566" y="1446771"/>
            <a:ext cx="4469854" cy="2483882"/>
            <a:chOff x="0" y="0"/>
            <a:chExt cx="4469854" cy="2483879"/>
          </a:xfrm>
        </p:grpSpPr>
        <p:sp>
          <p:nvSpPr>
            <p:cNvPr name="Freeform 10" id="10"/>
            <p:cNvSpPr/>
            <p:nvPr/>
          </p:nvSpPr>
          <p:spPr>
            <a:xfrm flipH="false" flipV="false" rot="0">
              <a:off x="108458" y="2100834"/>
              <a:ext cx="4297934" cy="6223"/>
            </a:xfrm>
            <a:custGeom>
              <a:avLst/>
              <a:gdLst/>
              <a:ahLst/>
              <a:cxnLst/>
              <a:rect r="r" b="b" t="t" l="l"/>
              <a:pathLst>
                <a:path h="6223" w="4297934">
                  <a:moveTo>
                    <a:pt x="0" y="0"/>
                  </a:moveTo>
                  <a:lnTo>
                    <a:pt x="4297934" y="0"/>
                  </a:lnTo>
                  <a:lnTo>
                    <a:pt x="4297934" y="6223"/>
                  </a:lnTo>
                  <a:lnTo>
                    <a:pt x="0" y="6223"/>
                  </a:lnTo>
                  <a:close/>
                </a:path>
              </a:pathLst>
            </a:custGeom>
            <a:solidFill>
              <a:srgbClr val="CFD0D8"/>
            </a:solidFill>
          </p:spPr>
        </p:sp>
        <p:sp>
          <p:nvSpPr>
            <p:cNvPr name="Freeform 11" id="11"/>
            <p:cNvSpPr/>
            <p:nvPr/>
          </p:nvSpPr>
          <p:spPr>
            <a:xfrm flipH="false" flipV="false" rot="0">
              <a:off x="108458" y="1420749"/>
              <a:ext cx="4297934" cy="6223"/>
            </a:xfrm>
            <a:custGeom>
              <a:avLst/>
              <a:gdLst/>
              <a:ahLst/>
              <a:cxnLst/>
              <a:rect r="r" b="b" t="t" l="l"/>
              <a:pathLst>
                <a:path h="6223" w="4297934">
                  <a:moveTo>
                    <a:pt x="0" y="0"/>
                  </a:moveTo>
                  <a:lnTo>
                    <a:pt x="4297934" y="0"/>
                  </a:lnTo>
                  <a:lnTo>
                    <a:pt x="4297934" y="6223"/>
                  </a:lnTo>
                  <a:lnTo>
                    <a:pt x="0" y="6223"/>
                  </a:lnTo>
                  <a:close/>
                </a:path>
              </a:pathLst>
            </a:custGeom>
            <a:solidFill>
              <a:srgbClr val="CFD0D8"/>
            </a:solidFill>
          </p:spPr>
        </p:sp>
        <p:sp>
          <p:nvSpPr>
            <p:cNvPr name="Freeform 12" id="12"/>
            <p:cNvSpPr/>
            <p:nvPr/>
          </p:nvSpPr>
          <p:spPr>
            <a:xfrm flipH="false" flipV="false" rot="0">
              <a:off x="108458" y="746633"/>
              <a:ext cx="4297934" cy="6223"/>
            </a:xfrm>
            <a:custGeom>
              <a:avLst/>
              <a:gdLst/>
              <a:ahLst/>
              <a:cxnLst/>
              <a:rect r="r" b="b" t="t" l="l"/>
              <a:pathLst>
                <a:path h="6223" w="4297934">
                  <a:moveTo>
                    <a:pt x="0" y="0"/>
                  </a:moveTo>
                  <a:lnTo>
                    <a:pt x="4297934" y="0"/>
                  </a:lnTo>
                  <a:lnTo>
                    <a:pt x="4297934" y="6223"/>
                  </a:lnTo>
                  <a:lnTo>
                    <a:pt x="0" y="6223"/>
                  </a:lnTo>
                  <a:close/>
                </a:path>
              </a:pathLst>
            </a:custGeom>
            <a:solidFill>
              <a:srgbClr val="CFD0D8"/>
            </a:solidFill>
          </p:spPr>
        </p:sp>
        <p:sp>
          <p:nvSpPr>
            <p:cNvPr name="Freeform 13" id="13"/>
            <p:cNvSpPr/>
            <p:nvPr/>
          </p:nvSpPr>
          <p:spPr>
            <a:xfrm flipH="false" flipV="false" rot="0">
              <a:off x="108458" y="66548"/>
              <a:ext cx="4297934" cy="6223"/>
            </a:xfrm>
            <a:custGeom>
              <a:avLst/>
              <a:gdLst/>
              <a:ahLst/>
              <a:cxnLst/>
              <a:rect r="r" b="b" t="t" l="l"/>
              <a:pathLst>
                <a:path h="6223" w="4297934">
                  <a:moveTo>
                    <a:pt x="0" y="0"/>
                  </a:moveTo>
                  <a:lnTo>
                    <a:pt x="4297934" y="0"/>
                  </a:lnTo>
                  <a:lnTo>
                    <a:pt x="4297934" y="6223"/>
                  </a:lnTo>
                  <a:lnTo>
                    <a:pt x="0" y="6223"/>
                  </a:lnTo>
                  <a:close/>
                </a:path>
              </a:pathLst>
            </a:custGeom>
            <a:solidFill>
              <a:srgbClr val="CFD0D8"/>
            </a:solidFill>
          </p:spPr>
        </p:sp>
        <p:sp>
          <p:nvSpPr>
            <p:cNvPr name="Freeform 14" id="14"/>
            <p:cNvSpPr/>
            <p:nvPr/>
          </p:nvSpPr>
          <p:spPr>
            <a:xfrm flipH="false" flipV="false" rot="0">
              <a:off x="498475" y="1015746"/>
              <a:ext cx="404622" cy="1085850"/>
            </a:xfrm>
            <a:custGeom>
              <a:avLst/>
              <a:gdLst/>
              <a:ahLst/>
              <a:cxnLst/>
              <a:rect r="r" b="b" t="t" l="l"/>
              <a:pathLst>
                <a:path h="1085850" w="404622">
                  <a:moveTo>
                    <a:pt x="32385" y="127"/>
                  </a:moveTo>
                  <a:lnTo>
                    <a:pt x="372364" y="127"/>
                  </a:lnTo>
                  <a:cubicBezTo>
                    <a:pt x="376682" y="127"/>
                    <a:pt x="380746" y="889"/>
                    <a:pt x="384683" y="2413"/>
                  </a:cubicBezTo>
                  <a:cubicBezTo>
                    <a:pt x="388620" y="3937"/>
                    <a:pt x="392176" y="6096"/>
                    <a:pt x="395224" y="8763"/>
                  </a:cubicBezTo>
                  <a:cubicBezTo>
                    <a:pt x="398272" y="11430"/>
                    <a:pt x="400558" y="14732"/>
                    <a:pt x="402209" y="18415"/>
                  </a:cubicBezTo>
                  <a:cubicBezTo>
                    <a:pt x="403860" y="22098"/>
                    <a:pt x="404622" y="25781"/>
                    <a:pt x="404622" y="29718"/>
                  </a:cubicBezTo>
                  <a:lnTo>
                    <a:pt x="404622" y="1056259"/>
                  </a:lnTo>
                  <a:lnTo>
                    <a:pt x="404622" y="1085850"/>
                  </a:lnTo>
                  <a:lnTo>
                    <a:pt x="372364" y="1085850"/>
                  </a:lnTo>
                  <a:lnTo>
                    <a:pt x="32385" y="1085850"/>
                  </a:lnTo>
                  <a:lnTo>
                    <a:pt x="0" y="1085850"/>
                  </a:lnTo>
                  <a:lnTo>
                    <a:pt x="0" y="1056259"/>
                  </a:lnTo>
                  <a:lnTo>
                    <a:pt x="0" y="29591"/>
                  </a:lnTo>
                  <a:cubicBezTo>
                    <a:pt x="0" y="25654"/>
                    <a:pt x="762" y="21844"/>
                    <a:pt x="2413" y="18288"/>
                  </a:cubicBezTo>
                  <a:cubicBezTo>
                    <a:pt x="4064" y="14732"/>
                    <a:pt x="6350" y="11430"/>
                    <a:pt x="9398" y="8636"/>
                  </a:cubicBezTo>
                  <a:cubicBezTo>
                    <a:pt x="12446" y="5842"/>
                    <a:pt x="15875" y="3683"/>
                    <a:pt x="19812" y="2286"/>
                  </a:cubicBezTo>
                  <a:cubicBezTo>
                    <a:pt x="23749" y="889"/>
                    <a:pt x="27940" y="0"/>
                    <a:pt x="32131" y="0"/>
                  </a:cubicBezTo>
                </a:path>
              </a:pathLst>
            </a:custGeom>
            <a:solidFill>
              <a:srgbClr val="354DCF"/>
            </a:solidFill>
          </p:spPr>
        </p:sp>
        <p:sp>
          <p:nvSpPr>
            <p:cNvPr name="Freeform 15" id="15"/>
            <p:cNvSpPr/>
            <p:nvPr/>
          </p:nvSpPr>
          <p:spPr>
            <a:xfrm flipH="false" flipV="false" rot="0">
              <a:off x="1004189" y="613664"/>
              <a:ext cx="404622" cy="1487805"/>
            </a:xfrm>
            <a:custGeom>
              <a:avLst/>
              <a:gdLst/>
              <a:ahLst/>
              <a:cxnLst/>
              <a:rect r="r" b="b" t="t" l="l"/>
              <a:pathLst>
                <a:path h="1487805" w="404622">
                  <a:moveTo>
                    <a:pt x="32385" y="0"/>
                  </a:moveTo>
                  <a:lnTo>
                    <a:pt x="372491" y="0"/>
                  </a:lnTo>
                  <a:cubicBezTo>
                    <a:pt x="376809" y="0"/>
                    <a:pt x="380873" y="762"/>
                    <a:pt x="384810" y="2286"/>
                  </a:cubicBezTo>
                  <a:cubicBezTo>
                    <a:pt x="388747" y="3810"/>
                    <a:pt x="392303" y="5969"/>
                    <a:pt x="395224" y="8763"/>
                  </a:cubicBezTo>
                  <a:cubicBezTo>
                    <a:pt x="398145" y="11557"/>
                    <a:pt x="400558" y="14732"/>
                    <a:pt x="402209" y="18288"/>
                  </a:cubicBezTo>
                  <a:cubicBezTo>
                    <a:pt x="403860" y="21844"/>
                    <a:pt x="404622" y="25654"/>
                    <a:pt x="404622" y="29591"/>
                  </a:cubicBezTo>
                  <a:lnTo>
                    <a:pt x="404622" y="1458214"/>
                  </a:lnTo>
                  <a:lnTo>
                    <a:pt x="404622" y="1487805"/>
                  </a:lnTo>
                  <a:lnTo>
                    <a:pt x="372364" y="1487805"/>
                  </a:lnTo>
                  <a:lnTo>
                    <a:pt x="32385" y="1487805"/>
                  </a:lnTo>
                  <a:lnTo>
                    <a:pt x="0" y="1487805"/>
                  </a:lnTo>
                  <a:lnTo>
                    <a:pt x="0" y="1458214"/>
                  </a:lnTo>
                  <a:lnTo>
                    <a:pt x="0" y="29591"/>
                  </a:lnTo>
                  <a:cubicBezTo>
                    <a:pt x="0" y="25654"/>
                    <a:pt x="889" y="21844"/>
                    <a:pt x="2413" y="18288"/>
                  </a:cubicBezTo>
                  <a:cubicBezTo>
                    <a:pt x="3937" y="14732"/>
                    <a:pt x="6350" y="11430"/>
                    <a:pt x="9398" y="8763"/>
                  </a:cubicBezTo>
                  <a:cubicBezTo>
                    <a:pt x="12446" y="6096"/>
                    <a:pt x="15875" y="3810"/>
                    <a:pt x="19812" y="2286"/>
                  </a:cubicBezTo>
                  <a:cubicBezTo>
                    <a:pt x="23749" y="762"/>
                    <a:pt x="27940" y="0"/>
                    <a:pt x="32131" y="0"/>
                  </a:cubicBezTo>
                </a:path>
              </a:pathLst>
            </a:custGeom>
            <a:solidFill>
              <a:srgbClr val="909DE5"/>
            </a:solidFill>
          </p:spPr>
        </p:sp>
        <p:sp>
          <p:nvSpPr>
            <p:cNvPr name="Freeform 16" id="16"/>
            <p:cNvSpPr/>
            <p:nvPr/>
          </p:nvSpPr>
          <p:spPr>
            <a:xfrm flipH="false" flipV="false" rot="0">
              <a:off x="1798955" y="341630"/>
              <a:ext cx="404495" cy="1759839"/>
            </a:xfrm>
            <a:custGeom>
              <a:avLst/>
              <a:gdLst/>
              <a:ahLst/>
              <a:cxnLst/>
              <a:rect r="r" b="b" t="t" l="l"/>
              <a:pathLst>
                <a:path h="1759839" w="404495">
                  <a:moveTo>
                    <a:pt x="32258" y="127"/>
                  </a:moveTo>
                  <a:lnTo>
                    <a:pt x="372237" y="127"/>
                  </a:lnTo>
                  <a:cubicBezTo>
                    <a:pt x="376555" y="127"/>
                    <a:pt x="380619" y="889"/>
                    <a:pt x="384556" y="2413"/>
                  </a:cubicBezTo>
                  <a:cubicBezTo>
                    <a:pt x="388493" y="3937"/>
                    <a:pt x="392049" y="6096"/>
                    <a:pt x="395097" y="8763"/>
                  </a:cubicBezTo>
                  <a:cubicBezTo>
                    <a:pt x="398145" y="11430"/>
                    <a:pt x="400431" y="14732"/>
                    <a:pt x="402082" y="18415"/>
                  </a:cubicBezTo>
                  <a:cubicBezTo>
                    <a:pt x="403733" y="22098"/>
                    <a:pt x="404495" y="25781"/>
                    <a:pt x="404495" y="29718"/>
                  </a:cubicBezTo>
                  <a:lnTo>
                    <a:pt x="404495" y="1730248"/>
                  </a:lnTo>
                  <a:lnTo>
                    <a:pt x="404495" y="1759839"/>
                  </a:lnTo>
                  <a:lnTo>
                    <a:pt x="372237" y="1759839"/>
                  </a:lnTo>
                  <a:lnTo>
                    <a:pt x="32258" y="1759839"/>
                  </a:lnTo>
                  <a:lnTo>
                    <a:pt x="0" y="1759839"/>
                  </a:lnTo>
                  <a:lnTo>
                    <a:pt x="0" y="1730248"/>
                  </a:lnTo>
                  <a:lnTo>
                    <a:pt x="0" y="29591"/>
                  </a:lnTo>
                  <a:cubicBezTo>
                    <a:pt x="0" y="25654"/>
                    <a:pt x="762" y="21844"/>
                    <a:pt x="2413" y="18288"/>
                  </a:cubicBezTo>
                  <a:cubicBezTo>
                    <a:pt x="4064" y="14732"/>
                    <a:pt x="6350" y="11430"/>
                    <a:pt x="9398" y="8636"/>
                  </a:cubicBezTo>
                  <a:cubicBezTo>
                    <a:pt x="12446" y="5842"/>
                    <a:pt x="15875" y="3683"/>
                    <a:pt x="19812" y="2286"/>
                  </a:cubicBezTo>
                  <a:cubicBezTo>
                    <a:pt x="23750" y="889"/>
                    <a:pt x="27940" y="0"/>
                    <a:pt x="32131" y="0"/>
                  </a:cubicBezTo>
                </a:path>
              </a:pathLst>
            </a:custGeom>
            <a:solidFill>
              <a:srgbClr val="354DCF"/>
            </a:solidFill>
          </p:spPr>
        </p:sp>
        <p:sp>
          <p:nvSpPr>
            <p:cNvPr name="Freeform 17" id="17"/>
            <p:cNvSpPr/>
            <p:nvPr/>
          </p:nvSpPr>
          <p:spPr>
            <a:xfrm flipH="false" flipV="false" rot="0">
              <a:off x="2304669" y="1015746"/>
              <a:ext cx="404622" cy="1085850"/>
            </a:xfrm>
            <a:custGeom>
              <a:avLst/>
              <a:gdLst/>
              <a:ahLst/>
              <a:cxnLst/>
              <a:rect r="r" b="b" t="t" l="l"/>
              <a:pathLst>
                <a:path h="1085850" w="404622">
                  <a:moveTo>
                    <a:pt x="32258" y="127"/>
                  </a:moveTo>
                  <a:lnTo>
                    <a:pt x="372364" y="127"/>
                  </a:lnTo>
                  <a:cubicBezTo>
                    <a:pt x="376682" y="127"/>
                    <a:pt x="380746" y="889"/>
                    <a:pt x="384683" y="2413"/>
                  </a:cubicBezTo>
                  <a:cubicBezTo>
                    <a:pt x="388620" y="3937"/>
                    <a:pt x="392176" y="6096"/>
                    <a:pt x="395224" y="8763"/>
                  </a:cubicBezTo>
                  <a:cubicBezTo>
                    <a:pt x="398272" y="11430"/>
                    <a:pt x="400558" y="14732"/>
                    <a:pt x="402209" y="18415"/>
                  </a:cubicBezTo>
                  <a:cubicBezTo>
                    <a:pt x="403860" y="22098"/>
                    <a:pt x="404622" y="25781"/>
                    <a:pt x="404622" y="29718"/>
                  </a:cubicBezTo>
                  <a:lnTo>
                    <a:pt x="404622" y="1056259"/>
                  </a:lnTo>
                  <a:lnTo>
                    <a:pt x="404622" y="1085850"/>
                  </a:lnTo>
                  <a:lnTo>
                    <a:pt x="372364" y="1085850"/>
                  </a:lnTo>
                  <a:lnTo>
                    <a:pt x="32258" y="1085850"/>
                  </a:lnTo>
                  <a:lnTo>
                    <a:pt x="0" y="1085850"/>
                  </a:lnTo>
                  <a:lnTo>
                    <a:pt x="0" y="1056259"/>
                  </a:lnTo>
                  <a:lnTo>
                    <a:pt x="0" y="29591"/>
                  </a:lnTo>
                  <a:cubicBezTo>
                    <a:pt x="0" y="25654"/>
                    <a:pt x="889" y="21844"/>
                    <a:pt x="2413" y="18288"/>
                  </a:cubicBezTo>
                  <a:cubicBezTo>
                    <a:pt x="3937" y="14732"/>
                    <a:pt x="6350" y="11430"/>
                    <a:pt x="9398" y="8636"/>
                  </a:cubicBezTo>
                  <a:cubicBezTo>
                    <a:pt x="12446" y="5842"/>
                    <a:pt x="15875" y="3683"/>
                    <a:pt x="19812" y="2286"/>
                  </a:cubicBezTo>
                  <a:cubicBezTo>
                    <a:pt x="23750" y="889"/>
                    <a:pt x="27940" y="0"/>
                    <a:pt x="32131" y="0"/>
                  </a:cubicBezTo>
                </a:path>
              </a:pathLst>
            </a:custGeom>
            <a:solidFill>
              <a:srgbClr val="909DE5"/>
            </a:solidFill>
          </p:spPr>
        </p:sp>
        <p:sp>
          <p:nvSpPr>
            <p:cNvPr name="Freeform 18" id="18"/>
            <p:cNvSpPr/>
            <p:nvPr/>
          </p:nvSpPr>
          <p:spPr>
            <a:xfrm flipH="false" flipV="false" rot="0">
              <a:off x="3099308" y="814705"/>
              <a:ext cx="404495" cy="1286891"/>
            </a:xfrm>
            <a:custGeom>
              <a:avLst/>
              <a:gdLst/>
              <a:ahLst/>
              <a:cxnLst/>
              <a:rect r="r" b="b" t="t" l="l"/>
              <a:pathLst>
                <a:path h="1286891" w="404495">
                  <a:moveTo>
                    <a:pt x="32385" y="127"/>
                  </a:moveTo>
                  <a:lnTo>
                    <a:pt x="372364" y="127"/>
                  </a:lnTo>
                  <a:cubicBezTo>
                    <a:pt x="376682" y="127"/>
                    <a:pt x="380746" y="889"/>
                    <a:pt x="384683" y="2413"/>
                  </a:cubicBezTo>
                  <a:cubicBezTo>
                    <a:pt x="388620" y="3937"/>
                    <a:pt x="392176" y="6096"/>
                    <a:pt x="395097" y="8763"/>
                  </a:cubicBezTo>
                  <a:cubicBezTo>
                    <a:pt x="398018" y="11430"/>
                    <a:pt x="400431" y="14732"/>
                    <a:pt x="402082" y="18415"/>
                  </a:cubicBezTo>
                  <a:cubicBezTo>
                    <a:pt x="403732" y="22098"/>
                    <a:pt x="404495" y="25781"/>
                    <a:pt x="404495" y="29718"/>
                  </a:cubicBezTo>
                  <a:lnTo>
                    <a:pt x="404495" y="1257300"/>
                  </a:lnTo>
                  <a:lnTo>
                    <a:pt x="404495" y="1286891"/>
                  </a:lnTo>
                  <a:lnTo>
                    <a:pt x="372237" y="1286891"/>
                  </a:lnTo>
                  <a:lnTo>
                    <a:pt x="32258" y="1286891"/>
                  </a:lnTo>
                  <a:lnTo>
                    <a:pt x="0" y="1286891"/>
                  </a:lnTo>
                  <a:lnTo>
                    <a:pt x="0" y="1257300"/>
                  </a:lnTo>
                  <a:lnTo>
                    <a:pt x="0" y="29591"/>
                  </a:lnTo>
                  <a:cubicBezTo>
                    <a:pt x="0" y="25654"/>
                    <a:pt x="889" y="21844"/>
                    <a:pt x="2413" y="18288"/>
                  </a:cubicBezTo>
                  <a:cubicBezTo>
                    <a:pt x="3937" y="14732"/>
                    <a:pt x="6350" y="11430"/>
                    <a:pt x="9398" y="8636"/>
                  </a:cubicBezTo>
                  <a:cubicBezTo>
                    <a:pt x="12446" y="5842"/>
                    <a:pt x="15875" y="3683"/>
                    <a:pt x="19939" y="2286"/>
                  </a:cubicBezTo>
                  <a:cubicBezTo>
                    <a:pt x="24003" y="889"/>
                    <a:pt x="28067" y="0"/>
                    <a:pt x="32258" y="0"/>
                  </a:cubicBezTo>
                </a:path>
              </a:pathLst>
            </a:custGeom>
            <a:solidFill>
              <a:srgbClr val="354DCF"/>
            </a:solidFill>
          </p:spPr>
        </p:sp>
        <p:sp>
          <p:nvSpPr>
            <p:cNvPr name="Freeform 19" id="19"/>
            <p:cNvSpPr/>
            <p:nvPr/>
          </p:nvSpPr>
          <p:spPr>
            <a:xfrm flipH="false" flipV="false" rot="0">
              <a:off x="3605022" y="1151763"/>
              <a:ext cx="404495" cy="949833"/>
            </a:xfrm>
            <a:custGeom>
              <a:avLst/>
              <a:gdLst/>
              <a:ahLst/>
              <a:cxnLst/>
              <a:rect r="r" b="b" t="t" l="l"/>
              <a:pathLst>
                <a:path h="949833" w="404495">
                  <a:moveTo>
                    <a:pt x="32385" y="127"/>
                  </a:moveTo>
                  <a:lnTo>
                    <a:pt x="372364" y="127"/>
                  </a:lnTo>
                  <a:cubicBezTo>
                    <a:pt x="376682" y="127"/>
                    <a:pt x="380746" y="889"/>
                    <a:pt x="384683" y="2413"/>
                  </a:cubicBezTo>
                  <a:cubicBezTo>
                    <a:pt x="388620" y="3937"/>
                    <a:pt x="392176" y="6096"/>
                    <a:pt x="395097" y="8763"/>
                  </a:cubicBezTo>
                  <a:cubicBezTo>
                    <a:pt x="398018" y="11430"/>
                    <a:pt x="400431" y="14732"/>
                    <a:pt x="402082" y="18415"/>
                  </a:cubicBezTo>
                  <a:cubicBezTo>
                    <a:pt x="403733" y="22098"/>
                    <a:pt x="404495" y="25781"/>
                    <a:pt x="404495" y="29718"/>
                  </a:cubicBezTo>
                  <a:lnTo>
                    <a:pt x="404495" y="920242"/>
                  </a:lnTo>
                  <a:lnTo>
                    <a:pt x="404495" y="949833"/>
                  </a:lnTo>
                  <a:lnTo>
                    <a:pt x="372237" y="949833"/>
                  </a:lnTo>
                  <a:lnTo>
                    <a:pt x="32258" y="949833"/>
                  </a:lnTo>
                  <a:lnTo>
                    <a:pt x="0" y="949833"/>
                  </a:lnTo>
                  <a:lnTo>
                    <a:pt x="0" y="920242"/>
                  </a:lnTo>
                  <a:lnTo>
                    <a:pt x="0" y="29591"/>
                  </a:lnTo>
                  <a:cubicBezTo>
                    <a:pt x="0" y="25654"/>
                    <a:pt x="889" y="21844"/>
                    <a:pt x="2413" y="18288"/>
                  </a:cubicBezTo>
                  <a:cubicBezTo>
                    <a:pt x="3937" y="14732"/>
                    <a:pt x="6350" y="11430"/>
                    <a:pt x="9398" y="8636"/>
                  </a:cubicBezTo>
                  <a:cubicBezTo>
                    <a:pt x="12446" y="5842"/>
                    <a:pt x="15875" y="3683"/>
                    <a:pt x="19939" y="2286"/>
                  </a:cubicBezTo>
                  <a:cubicBezTo>
                    <a:pt x="24002" y="889"/>
                    <a:pt x="27940" y="0"/>
                    <a:pt x="32258" y="0"/>
                  </a:cubicBezTo>
                </a:path>
              </a:pathLst>
            </a:custGeom>
            <a:solidFill>
              <a:srgbClr val="909DE5"/>
            </a:solidFill>
          </p:spPr>
        </p:sp>
        <p:sp>
          <p:nvSpPr>
            <p:cNvPr name="Freeform 20" id="20"/>
            <p:cNvSpPr/>
            <p:nvPr/>
          </p:nvSpPr>
          <p:spPr>
            <a:xfrm flipH="false" flipV="false" rot="0">
              <a:off x="63500" y="2097786"/>
              <a:ext cx="51181" cy="12319"/>
            </a:xfrm>
            <a:custGeom>
              <a:avLst/>
              <a:gdLst/>
              <a:ahLst/>
              <a:cxnLst/>
              <a:rect r="r" b="b" t="t" l="l"/>
              <a:pathLst>
                <a:path h="12319" w="51181">
                  <a:moveTo>
                    <a:pt x="44958" y="12319"/>
                  </a:moveTo>
                  <a:lnTo>
                    <a:pt x="6223" y="12319"/>
                  </a:lnTo>
                  <a:lnTo>
                    <a:pt x="0" y="12319"/>
                  </a:lnTo>
                  <a:lnTo>
                    <a:pt x="0" y="0"/>
                  </a:lnTo>
                  <a:lnTo>
                    <a:pt x="6223" y="0"/>
                  </a:lnTo>
                  <a:lnTo>
                    <a:pt x="44958" y="0"/>
                  </a:lnTo>
                  <a:lnTo>
                    <a:pt x="51181" y="0"/>
                  </a:lnTo>
                  <a:lnTo>
                    <a:pt x="51181" y="12319"/>
                  </a:lnTo>
                  <a:close/>
                </a:path>
              </a:pathLst>
            </a:custGeom>
            <a:solidFill>
              <a:srgbClr val="CFD0D8"/>
            </a:solidFill>
          </p:spPr>
        </p:sp>
        <p:sp>
          <p:nvSpPr>
            <p:cNvPr name="Freeform 21" id="21"/>
            <p:cNvSpPr/>
            <p:nvPr/>
          </p:nvSpPr>
          <p:spPr>
            <a:xfrm flipH="false" flipV="false" rot="0">
              <a:off x="63500" y="1417701"/>
              <a:ext cx="51181" cy="12319"/>
            </a:xfrm>
            <a:custGeom>
              <a:avLst/>
              <a:gdLst/>
              <a:ahLst/>
              <a:cxnLst/>
              <a:rect r="r" b="b" t="t" l="l"/>
              <a:pathLst>
                <a:path h="12319" w="51181">
                  <a:moveTo>
                    <a:pt x="44958" y="12319"/>
                  </a:moveTo>
                  <a:lnTo>
                    <a:pt x="6223" y="12319"/>
                  </a:lnTo>
                  <a:lnTo>
                    <a:pt x="0" y="12319"/>
                  </a:lnTo>
                  <a:lnTo>
                    <a:pt x="0" y="0"/>
                  </a:lnTo>
                  <a:lnTo>
                    <a:pt x="6223" y="0"/>
                  </a:lnTo>
                  <a:lnTo>
                    <a:pt x="44958" y="0"/>
                  </a:lnTo>
                  <a:lnTo>
                    <a:pt x="51181" y="0"/>
                  </a:lnTo>
                  <a:lnTo>
                    <a:pt x="51181" y="12319"/>
                  </a:lnTo>
                  <a:close/>
                </a:path>
              </a:pathLst>
            </a:custGeom>
            <a:solidFill>
              <a:srgbClr val="CFD0D8"/>
            </a:solidFill>
          </p:spPr>
        </p:sp>
        <p:sp>
          <p:nvSpPr>
            <p:cNvPr name="Freeform 22" id="22"/>
            <p:cNvSpPr/>
            <p:nvPr/>
          </p:nvSpPr>
          <p:spPr>
            <a:xfrm flipH="false" flipV="false" rot="0">
              <a:off x="63500" y="743585"/>
              <a:ext cx="51181" cy="12319"/>
            </a:xfrm>
            <a:custGeom>
              <a:avLst/>
              <a:gdLst/>
              <a:ahLst/>
              <a:cxnLst/>
              <a:rect r="r" b="b" t="t" l="l"/>
              <a:pathLst>
                <a:path h="12319" w="51181">
                  <a:moveTo>
                    <a:pt x="44958" y="12319"/>
                  </a:moveTo>
                  <a:lnTo>
                    <a:pt x="6223" y="12319"/>
                  </a:lnTo>
                  <a:lnTo>
                    <a:pt x="0" y="12319"/>
                  </a:lnTo>
                  <a:lnTo>
                    <a:pt x="0" y="0"/>
                  </a:lnTo>
                  <a:lnTo>
                    <a:pt x="6223" y="0"/>
                  </a:lnTo>
                  <a:lnTo>
                    <a:pt x="44958" y="0"/>
                  </a:lnTo>
                  <a:lnTo>
                    <a:pt x="51181" y="0"/>
                  </a:lnTo>
                  <a:lnTo>
                    <a:pt x="51181" y="12319"/>
                  </a:lnTo>
                  <a:close/>
                </a:path>
              </a:pathLst>
            </a:custGeom>
            <a:solidFill>
              <a:srgbClr val="CFD0D8"/>
            </a:solidFill>
          </p:spPr>
        </p:sp>
        <p:sp>
          <p:nvSpPr>
            <p:cNvPr name="Freeform 23" id="23"/>
            <p:cNvSpPr/>
            <p:nvPr/>
          </p:nvSpPr>
          <p:spPr>
            <a:xfrm flipH="false" flipV="false" rot="0">
              <a:off x="63500" y="63500"/>
              <a:ext cx="51181" cy="12319"/>
            </a:xfrm>
            <a:custGeom>
              <a:avLst/>
              <a:gdLst/>
              <a:ahLst/>
              <a:cxnLst/>
              <a:rect r="r" b="b" t="t" l="l"/>
              <a:pathLst>
                <a:path h="12319" w="51181">
                  <a:moveTo>
                    <a:pt x="44958" y="12319"/>
                  </a:moveTo>
                  <a:lnTo>
                    <a:pt x="6223" y="12319"/>
                  </a:lnTo>
                  <a:lnTo>
                    <a:pt x="0" y="12319"/>
                  </a:lnTo>
                  <a:lnTo>
                    <a:pt x="0" y="0"/>
                  </a:lnTo>
                  <a:lnTo>
                    <a:pt x="6223" y="0"/>
                  </a:lnTo>
                  <a:lnTo>
                    <a:pt x="44958" y="0"/>
                  </a:lnTo>
                  <a:lnTo>
                    <a:pt x="51181" y="0"/>
                  </a:lnTo>
                  <a:lnTo>
                    <a:pt x="51181" y="12319"/>
                  </a:lnTo>
                  <a:close/>
                </a:path>
              </a:pathLst>
            </a:custGeom>
            <a:solidFill>
              <a:srgbClr val="CFD0D8"/>
            </a:solidFill>
          </p:spPr>
        </p:sp>
        <p:sp>
          <p:nvSpPr>
            <p:cNvPr name="Freeform 24" id="24"/>
            <p:cNvSpPr/>
            <p:nvPr/>
          </p:nvSpPr>
          <p:spPr>
            <a:xfrm flipH="false" flipV="false" rot="0">
              <a:off x="102235" y="72644"/>
              <a:ext cx="12319" cy="2031873"/>
            </a:xfrm>
            <a:custGeom>
              <a:avLst/>
              <a:gdLst/>
              <a:ahLst/>
              <a:cxnLst/>
              <a:rect r="r" b="b" t="t" l="l"/>
              <a:pathLst>
                <a:path h="2031873" w="12319">
                  <a:moveTo>
                    <a:pt x="0" y="2031873"/>
                  </a:moveTo>
                  <a:lnTo>
                    <a:pt x="0" y="0"/>
                  </a:lnTo>
                  <a:lnTo>
                    <a:pt x="12319" y="0"/>
                  </a:lnTo>
                  <a:lnTo>
                    <a:pt x="12319" y="2031873"/>
                  </a:lnTo>
                  <a:close/>
                </a:path>
              </a:pathLst>
            </a:custGeom>
            <a:solidFill>
              <a:srgbClr val="CFD0D8"/>
            </a:solidFill>
          </p:spPr>
        </p:sp>
        <p:sp>
          <p:nvSpPr>
            <p:cNvPr name="Freeform 25" id="25"/>
            <p:cNvSpPr/>
            <p:nvPr/>
          </p:nvSpPr>
          <p:spPr>
            <a:xfrm flipH="false" flipV="false" rot="0">
              <a:off x="947547" y="2095246"/>
              <a:ext cx="12319" cy="47879"/>
            </a:xfrm>
            <a:custGeom>
              <a:avLst/>
              <a:gdLst/>
              <a:ahLst/>
              <a:cxnLst/>
              <a:rect r="r" b="b" t="t" l="l"/>
              <a:pathLst>
                <a:path h="47879" w="12319">
                  <a:moveTo>
                    <a:pt x="12319" y="6223"/>
                  </a:moveTo>
                  <a:lnTo>
                    <a:pt x="12319" y="41656"/>
                  </a:lnTo>
                  <a:lnTo>
                    <a:pt x="12319" y="47879"/>
                  </a:lnTo>
                  <a:lnTo>
                    <a:pt x="0" y="47879"/>
                  </a:lnTo>
                  <a:lnTo>
                    <a:pt x="0" y="41656"/>
                  </a:lnTo>
                  <a:lnTo>
                    <a:pt x="0" y="6223"/>
                  </a:lnTo>
                  <a:lnTo>
                    <a:pt x="0" y="0"/>
                  </a:lnTo>
                  <a:lnTo>
                    <a:pt x="12319" y="0"/>
                  </a:lnTo>
                  <a:close/>
                </a:path>
              </a:pathLst>
            </a:custGeom>
            <a:solidFill>
              <a:srgbClr val="CFD0D8"/>
            </a:solidFill>
          </p:spPr>
        </p:sp>
        <p:sp>
          <p:nvSpPr>
            <p:cNvPr name="Freeform 26" id="26"/>
            <p:cNvSpPr/>
            <p:nvPr/>
          </p:nvSpPr>
          <p:spPr>
            <a:xfrm flipH="false" flipV="false" rot="0">
              <a:off x="2248027" y="2095246"/>
              <a:ext cx="12319" cy="47879"/>
            </a:xfrm>
            <a:custGeom>
              <a:avLst/>
              <a:gdLst/>
              <a:ahLst/>
              <a:cxnLst/>
              <a:rect r="r" b="b" t="t" l="l"/>
              <a:pathLst>
                <a:path h="47879" w="12319">
                  <a:moveTo>
                    <a:pt x="12319" y="6223"/>
                  </a:moveTo>
                  <a:lnTo>
                    <a:pt x="12319" y="41656"/>
                  </a:lnTo>
                  <a:lnTo>
                    <a:pt x="12319" y="47879"/>
                  </a:lnTo>
                  <a:lnTo>
                    <a:pt x="0" y="47879"/>
                  </a:lnTo>
                  <a:lnTo>
                    <a:pt x="0" y="41656"/>
                  </a:lnTo>
                  <a:lnTo>
                    <a:pt x="0" y="6223"/>
                  </a:lnTo>
                  <a:lnTo>
                    <a:pt x="0" y="0"/>
                  </a:lnTo>
                  <a:lnTo>
                    <a:pt x="12319" y="0"/>
                  </a:lnTo>
                  <a:close/>
                </a:path>
              </a:pathLst>
            </a:custGeom>
            <a:solidFill>
              <a:srgbClr val="CFD0D8"/>
            </a:solidFill>
          </p:spPr>
        </p:sp>
        <p:sp>
          <p:nvSpPr>
            <p:cNvPr name="Freeform 27" id="27"/>
            <p:cNvSpPr/>
            <p:nvPr/>
          </p:nvSpPr>
          <p:spPr>
            <a:xfrm flipH="false" flipV="false" rot="0">
              <a:off x="3548507" y="2095246"/>
              <a:ext cx="12319" cy="47879"/>
            </a:xfrm>
            <a:custGeom>
              <a:avLst/>
              <a:gdLst/>
              <a:ahLst/>
              <a:cxnLst/>
              <a:rect r="r" b="b" t="t" l="l"/>
              <a:pathLst>
                <a:path h="47879" w="12319">
                  <a:moveTo>
                    <a:pt x="12319" y="6223"/>
                  </a:moveTo>
                  <a:lnTo>
                    <a:pt x="12319" y="41656"/>
                  </a:lnTo>
                  <a:lnTo>
                    <a:pt x="12319" y="47879"/>
                  </a:lnTo>
                  <a:lnTo>
                    <a:pt x="0" y="47879"/>
                  </a:lnTo>
                  <a:lnTo>
                    <a:pt x="0" y="41656"/>
                  </a:lnTo>
                  <a:lnTo>
                    <a:pt x="0" y="6223"/>
                  </a:lnTo>
                  <a:lnTo>
                    <a:pt x="0" y="0"/>
                  </a:lnTo>
                  <a:lnTo>
                    <a:pt x="12319" y="0"/>
                  </a:lnTo>
                  <a:close/>
                </a:path>
              </a:pathLst>
            </a:custGeom>
            <a:solidFill>
              <a:srgbClr val="CFD0D8"/>
            </a:solidFill>
          </p:spPr>
        </p:sp>
        <p:sp>
          <p:nvSpPr>
            <p:cNvPr name="Freeform 28" id="28"/>
            <p:cNvSpPr/>
            <p:nvPr/>
          </p:nvSpPr>
          <p:spPr>
            <a:xfrm flipH="false" flipV="false" rot="0">
              <a:off x="111633" y="2095373"/>
              <a:ext cx="4291457" cy="12319"/>
            </a:xfrm>
            <a:custGeom>
              <a:avLst/>
              <a:gdLst/>
              <a:ahLst/>
              <a:cxnLst/>
              <a:rect r="r" b="b" t="t" l="l"/>
              <a:pathLst>
                <a:path h="12319" w="4291457">
                  <a:moveTo>
                    <a:pt x="0" y="0"/>
                  </a:moveTo>
                  <a:lnTo>
                    <a:pt x="4291457" y="0"/>
                  </a:lnTo>
                  <a:lnTo>
                    <a:pt x="4291457" y="12319"/>
                  </a:lnTo>
                  <a:lnTo>
                    <a:pt x="0" y="12319"/>
                  </a:lnTo>
                  <a:close/>
                </a:path>
              </a:pathLst>
            </a:custGeom>
            <a:solidFill>
              <a:srgbClr val="CFD0D8"/>
            </a:solidFill>
          </p:spPr>
        </p:sp>
        <p:sp>
          <p:nvSpPr>
            <p:cNvPr name="Freeform 29" id="29"/>
            <p:cNvSpPr/>
            <p:nvPr/>
          </p:nvSpPr>
          <p:spPr>
            <a:xfrm flipH="false" flipV="false" rot="0">
              <a:off x="710184" y="2248916"/>
              <a:ext cx="171450" cy="171323"/>
            </a:xfrm>
            <a:custGeom>
              <a:avLst/>
              <a:gdLst/>
              <a:ahLst/>
              <a:cxnLst/>
              <a:rect r="r" b="b" t="t" l="l"/>
              <a:pathLst>
                <a:path h="171323" w="171450">
                  <a:moveTo>
                    <a:pt x="0" y="152400"/>
                  </a:moveTo>
                  <a:lnTo>
                    <a:pt x="0" y="19050"/>
                  </a:lnTo>
                  <a:cubicBezTo>
                    <a:pt x="0" y="16510"/>
                    <a:pt x="508" y="14097"/>
                    <a:pt x="1397" y="11811"/>
                  </a:cubicBezTo>
                  <a:cubicBezTo>
                    <a:pt x="2286" y="9525"/>
                    <a:pt x="3683" y="7366"/>
                    <a:pt x="5588" y="5588"/>
                  </a:cubicBezTo>
                  <a:cubicBezTo>
                    <a:pt x="7493" y="3810"/>
                    <a:pt x="9398" y="2413"/>
                    <a:pt x="11811" y="1397"/>
                  </a:cubicBezTo>
                  <a:cubicBezTo>
                    <a:pt x="14224" y="381"/>
                    <a:pt x="16637" y="0"/>
                    <a:pt x="19050" y="0"/>
                  </a:cubicBezTo>
                  <a:lnTo>
                    <a:pt x="152400" y="0"/>
                  </a:lnTo>
                  <a:cubicBezTo>
                    <a:pt x="154940" y="0"/>
                    <a:pt x="157353" y="508"/>
                    <a:pt x="159639" y="1397"/>
                  </a:cubicBezTo>
                  <a:cubicBezTo>
                    <a:pt x="161925" y="2286"/>
                    <a:pt x="164084" y="3810"/>
                    <a:pt x="165862" y="5588"/>
                  </a:cubicBezTo>
                  <a:cubicBezTo>
                    <a:pt x="167640" y="7366"/>
                    <a:pt x="169037" y="9398"/>
                    <a:pt x="170053" y="11811"/>
                  </a:cubicBezTo>
                  <a:cubicBezTo>
                    <a:pt x="171069" y="14224"/>
                    <a:pt x="171450" y="16637"/>
                    <a:pt x="171450" y="19050"/>
                  </a:cubicBezTo>
                  <a:lnTo>
                    <a:pt x="171450" y="152400"/>
                  </a:lnTo>
                  <a:cubicBezTo>
                    <a:pt x="171450" y="154940"/>
                    <a:pt x="170942" y="157353"/>
                    <a:pt x="170053" y="159639"/>
                  </a:cubicBezTo>
                  <a:cubicBezTo>
                    <a:pt x="169164" y="161925"/>
                    <a:pt x="167767" y="164084"/>
                    <a:pt x="165862" y="165862"/>
                  </a:cubicBezTo>
                  <a:cubicBezTo>
                    <a:pt x="163957" y="167640"/>
                    <a:pt x="162052" y="169037"/>
                    <a:pt x="159639" y="169926"/>
                  </a:cubicBezTo>
                  <a:cubicBezTo>
                    <a:pt x="157226" y="170815"/>
                    <a:pt x="154813" y="171323"/>
                    <a:pt x="152400" y="171323"/>
                  </a:cubicBezTo>
                  <a:lnTo>
                    <a:pt x="19050" y="171323"/>
                  </a:lnTo>
                  <a:cubicBezTo>
                    <a:pt x="16510" y="171323"/>
                    <a:pt x="14097" y="170815"/>
                    <a:pt x="11811" y="169926"/>
                  </a:cubicBezTo>
                  <a:cubicBezTo>
                    <a:pt x="9525" y="169037"/>
                    <a:pt x="7366" y="167640"/>
                    <a:pt x="5588" y="165862"/>
                  </a:cubicBezTo>
                  <a:cubicBezTo>
                    <a:pt x="3810" y="164084"/>
                    <a:pt x="2413" y="162052"/>
                    <a:pt x="1397" y="159639"/>
                  </a:cubicBezTo>
                  <a:cubicBezTo>
                    <a:pt x="381" y="157226"/>
                    <a:pt x="0" y="154813"/>
                    <a:pt x="0" y="152400"/>
                  </a:cubicBezTo>
                </a:path>
              </a:pathLst>
            </a:custGeom>
            <a:solidFill>
              <a:srgbClr val="354DCF"/>
            </a:solidFill>
          </p:spPr>
        </p:sp>
        <p:sp>
          <p:nvSpPr>
            <p:cNvPr name="Freeform 30" id="30"/>
            <p:cNvSpPr/>
            <p:nvPr/>
          </p:nvSpPr>
          <p:spPr>
            <a:xfrm flipH="false" flipV="false" rot="0">
              <a:off x="2043684" y="2248916"/>
              <a:ext cx="171450" cy="171323"/>
            </a:xfrm>
            <a:custGeom>
              <a:avLst/>
              <a:gdLst/>
              <a:ahLst/>
              <a:cxnLst/>
              <a:rect r="r" b="b" t="t" l="l"/>
              <a:pathLst>
                <a:path h="171323" w="171450">
                  <a:moveTo>
                    <a:pt x="0" y="152400"/>
                  </a:moveTo>
                  <a:lnTo>
                    <a:pt x="0" y="19050"/>
                  </a:lnTo>
                  <a:cubicBezTo>
                    <a:pt x="0" y="16510"/>
                    <a:pt x="508" y="14097"/>
                    <a:pt x="1397" y="11811"/>
                  </a:cubicBezTo>
                  <a:cubicBezTo>
                    <a:pt x="2286" y="9525"/>
                    <a:pt x="3683" y="7366"/>
                    <a:pt x="5588" y="5588"/>
                  </a:cubicBezTo>
                  <a:cubicBezTo>
                    <a:pt x="7493" y="3810"/>
                    <a:pt x="9398" y="2413"/>
                    <a:pt x="11811" y="1397"/>
                  </a:cubicBezTo>
                  <a:cubicBezTo>
                    <a:pt x="14224" y="381"/>
                    <a:pt x="16637" y="0"/>
                    <a:pt x="19050" y="0"/>
                  </a:cubicBezTo>
                  <a:lnTo>
                    <a:pt x="152400" y="0"/>
                  </a:lnTo>
                  <a:cubicBezTo>
                    <a:pt x="154940" y="0"/>
                    <a:pt x="157353" y="508"/>
                    <a:pt x="159639" y="1397"/>
                  </a:cubicBezTo>
                  <a:cubicBezTo>
                    <a:pt x="161925" y="2286"/>
                    <a:pt x="164084" y="3810"/>
                    <a:pt x="165862" y="5588"/>
                  </a:cubicBezTo>
                  <a:cubicBezTo>
                    <a:pt x="167640" y="7366"/>
                    <a:pt x="169037" y="9398"/>
                    <a:pt x="170053" y="11811"/>
                  </a:cubicBezTo>
                  <a:cubicBezTo>
                    <a:pt x="171069" y="14224"/>
                    <a:pt x="171450" y="16637"/>
                    <a:pt x="171450" y="19050"/>
                  </a:cubicBezTo>
                  <a:lnTo>
                    <a:pt x="171450" y="152400"/>
                  </a:lnTo>
                  <a:cubicBezTo>
                    <a:pt x="171450" y="154940"/>
                    <a:pt x="170942" y="157353"/>
                    <a:pt x="170053" y="159639"/>
                  </a:cubicBezTo>
                  <a:cubicBezTo>
                    <a:pt x="169164" y="161925"/>
                    <a:pt x="167767" y="164084"/>
                    <a:pt x="165862" y="165862"/>
                  </a:cubicBezTo>
                  <a:cubicBezTo>
                    <a:pt x="163957" y="167640"/>
                    <a:pt x="162052" y="169037"/>
                    <a:pt x="159639" y="169926"/>
                  </a:cubicBezTo>
                  <a:cubicBezTo>
                    <a:pt x="157226" y="170815"/>
                    <a:pt x="154813" y="171323"/>
                    <a:pt x="152400" y="171323"/>
                  </a:cubicBezTo>
                  <a:lnTo>
                    <a:pt x="19050" y="171323"/>
                  </a:lnTo>
                  <a:cubicBezTo>
                    <a:pt x="16510" y="171323"/>
                    <a:pt x="14097" y="170815"/>
                    <a:pt x="11811" y="169926"/>
                  </a:cubicBezTo>
                  <a:cubicBezTo>
                    <a:pt x="9525" y="169037"/>
                    <a:pt x="7366" y="167640"/>
                    <a:pt x="5588" y="165862"/>
                  </a:cubicBezTo>
                  <a:cubicBezTo>
                    <a:pt x="3810" y="164084"/>
                    <a:pt x="2413" y="162052"/>
                    <a:pt x="1397" y="159639"/>
                  </a:cubicBezTo>
                  <a:cubicBezTo>
                    <a:pt x="381" y="157226"/>
                    <a:pt x="0" y="154813"/>
                    <a:pt x="0" y="152400"/>
                  </a:cubicBezTo>
                </a:path>
              </a:pathLst>
            </a:custGeom>
            <a:solidFill>
              <a:srgbClr val="909DE5"/>
            </a:solidFill>
          </p:spPr>
        </p:sp>
      </p:grpSp>
      <p:sp>
        <p:nvSpPr>
          <p:cNvPr name="TextBox 31" id="31"/>
          <p:cNvSpPr txBox="true"/>
          <p:nvPr/>
        </p:nvSpPr>
        <p:spPr>
          <a:xfrm rot="0">
            <a:off x="600075" y="713813"/>
            <a:ext cx="7517101" cy="1499178"/>
          </a:xfrm>
          <a:prstGeom prst="rect">
            <a:avLst/>
          </a:prstGeom>
        </p:spPr>
        <p:txBody>
          <a:bodyPr anchor="t" rtlCol="false" tIns="0" lIns="0" bIns="0" rIns="0">
            <a:spAutoFit/>
          </a:bodyPr>
          <a:lstStyle/>
          <a:p>
            <a:pPr algn="l">
              <a:lnSpc>
                <a:spcPts val="1687"/>
              </a:lnSpc>
            </a:pPr>
            <a:r>
              <a:rPr lang="en-US" sz="3375">
                <a:solidFill>
                  <a:srgbClr val="FFFFFF"/>
                </a:solidFill>
                <a:latin typeface="Roboto"/>
                <a:ea typeface="Roboto"/>
                <a:cs typeface="Roboto"/>
                <a:sym typeface="Roboto"/>
              </a:rPr>
              <a:t>Sales by Product Category and Gender</a:t>
            </a:r>
          </a:p>
          <a:p>
            <a:pPr algn="l">
              <a:lnSpc>
                <a:spcPts val="2174"/>
              </a:lnSpc>
            </a:pPr>
            <a:r>
              <a:rPr lang="en-US" sz="1350">
                <a:solidFill>
                  <a:srgbClr val="CFD0D8"/>
                </a:solidFill>
                <a:latin typeface="Roboto"/>
                <a:ea typeface="Roboto"/>
                <a:cs typeface="Roboto"/>
                <a:sym typeface="Roboto"/>
              </a:rPr>
              <a:t>Men's Street Footwear leads in sales. Women's Apparel also shows strong performance. Athletic Footwear sales are lower for both genders.</a:t>
            </a:r>
          </a:p>
        </p:txBody>
      </p:sp>
      <p:sp>
        <p:nvSpPr>
          <p:cNvPr name="TextBox 32" id="32"/>
          <p:cNvSpPr txBox="true"/>
          <p:nvPr/>
        </p:nvSpPr>
        <p:spPr>
          <a:xfrm rot="0">
            <a:off x="5979766" y="1382706"/>
            <a:ext cx="507625" cy="184394"/>
          </a:xfrm>
          <a:prstGeom prst="rect">
            <a:avLst/>
          </a:prstGeom>
        </p:spPr>
        <p:txBody>
          <a:bodyPr anchor="t" rtlCol="false" tIns="0" lIns="0" bIns="0" rIns="0">
            <a:spAutoFit/>
          </a:bodyPr>
          <a:lstStyle/>
          <a:p>
            <a:pPr algn="l">
              <a:lnSpc>
                <a:spcPts val="1628"/>
              </a:lnSpc>
            </a:pPr>
            <a:r>
              <a:rPr lang="en-US" sz="651">
                <a:solidFill>
                  <a:srgbClr val="CFD0D8"/>
                </a:solidFill>
                <a:latin typeface="Roboto"/>
                <a:ea typeface="Roboto"/>
                <a:cs typeface="Roboto"/>
                <a:sym typeface="Roboto"/>
              </a:rPr>
              <a:t>$150,000.00</a:t>
            </a:r>
          </a:p>
        </p:txBody>
      </p:sp>
      <p:sp>
        <p:nvSpPr>
          <p:cNvPr name="TextBox 33" id="33"/>
          <p:cNvSpPr txBox="true"/>
          <p:nvPr/>
        </p:nvSpPr>
        <p:spPr>
          <a:xfrm rot="0">
            <a:off x="7394077" y="3653561"/>
            <a:ext cx="914886" cy="233105"/>
          </a:xfrm>
          <a:prstGeom prst="rect">
            <a:avLst/>
          </a:prstGeom>
        </p:spPr>
        <p:txBody>
          <a:bodyPr anchor="t" rtlCol="false" tIns="0" lIns="0" bIns="0" rIns="0">
            <a:spAutoFit/>
          </a:bodyPr>
          <a:lstStyle/>
          <a:p>
            <a:pPr algn="l">
              <a:lnSpc>
                <a:spcPts val="1889"/>
              </a:lnSpc>
            </a:pPr>
            <a:r>
              <a:rPr lang="en-US" sz="1350">
                <a:solidFill>
                  <a:srgbClr val="CFD0D8"/>
                </a:solidFill>
                <a:latin typeface="Roboto"/>
                <a:ea typeface="Roboto"/>
                <a:cs typeface="Roboto"/>
                <a:sym typeface="Roboto"/>
              </a:rPr>
              <a:t>Men's Sales</a:t>
            </a:r>
          </a:p>
        </p:txBody>
      </p:sp>
      <p:sp>
        <p:nvSpPr>
          <p:cNvPr name="TextBox 34" id="34"/>
          <p:cNvSpPr txBox="true"/>
          <p:nvPr/>
        </p:nvSpPr>
        <p:spPr>
          <a:xfrm rot="0">
            <a:off x="8729367" y="3653561"/>
            <a:ext cx="1167813" cy="233105"/>
          </a:xfrm>
          <a:prstGeom prst="rect">
            <a:avLst/>
          </a:prstGeom>
        </p:spPr>
        <p:txBody>
          <a:bodyPr anchor="t" rtlCol="false" tIns="0" lIns="0" bIns="0" rIns="0">
            <a:spAutoFit/>
          </a:bodyPr>
          <a:lstStyle/>
          <a:p>
            <a:pPr algn="l">
              <a:lnSpc>
                <a:spcPts val="1889"/>
              </a:lnSpc>
            </a:pPr>
            <a:r>
              <a:rPr lang="en-US" sz="1350">
                <a:solidFill>
                  <a:srgbClr val="CFD0D8"/>
                </a:solidFill>
                <a:latin typeface="Roboto"/>
                <a:ea typeface="Roboto"/>
                <a:cs typeface="Roboto"/>
                <a:sym typeface="Roboto"/>
              </a:rPr>
              <a:t>Women's Sales</a:t>
            </a:r>
          </a:p>
        </p:txBody>
      </p:sp>
      <p:sp>
        <p:nvSpPr>
          <p:cNvPr name="TextBox 35" id="35"/>
          <p:cNvSpPr txBox="true"/>
          <p:nvPr/>
        </p:nvSpPr>
        <p:spPr>
          <a:xfrm rot="0">
            <a:off x="5979766" y="2129257"/>
            <a:ext cx="507625" cy="117719"/>
          </a:xfrm>
          <a:prstGeom prst="rect">
            <a:avLst/>
          </a:prstGeom>
        </p:spPr>
        <p:txBody>
          <a:bodyPr anchor="t" rtlCol="false" tIns="0" lIns="0" bIns="0" rIns="0">
            <a:spAutoFit/>
          </a:bodyPr>
          <a:lstStyle/>
          <a:p>
            <a:pPr algn="l">
              <a:lnSpc>
                <a:spcPts val="911"/>
              </a:lnSpc>
            </a:pPr>
            <a:r>
              <a:rPr lang="en-US" sz="651">
                <a:solidFill>
                  <a:srgbClr val="CFD0D8"/>
                </a:solidFill>
                <a:latin typeface="Roboto"/>
                <a:ea typeface="Roboto"/>
                <a:cs typeface="Roboto"/>
                <a:sym typeface="Roboto"/>
              </a:rPr>
              <a:t>$100,000.00</a:t>
            </a:r>
          </a:p>
        </p:txBody>
      </p:sp>
      <p:sp>
        <p:nvSpPr>
          <p:cNvPr name="TextBox 36" id="36"/>
          <p:cNvSpPr txBox="true"/>
          <p:nvPr/>
        </p:nvSpPr>
        <p:spPr>
          <a:xfrm rot="0">
            <a:off x="6250905" y="3483312"/>
            <a:ext cx="231076" cy="117719"/>
          </a:xfrm>
          <a:prstGeom prst="rect">
            <a:avLst/>
          </a:prstGeom>
        </p:spPr>
        <p:txBody>
          <a:bodyPr anchor="t" rtlCol="false" tIns="0" lIns="0" bIns="0" rIns="0">
            <a:spAutoFit/>
          </a:bodyPr>
          <a:lstStyle/>
          <a:p>
            <a:pPr algn="l">
              <a:lnSpc>
                <a:spcPts val="911"/>
              </a:lnSpc>
            </a:pPr>
            <a:r>
              <a:rPr lang="en-US" sz="651">
                <a:solidFill>
                  <a:srgbClr val="CFD0D8"/>
                </a:solidFill>
                <a:latin typeface="Roboto"/>
                <a:ea typeface="Roboto"/>
                <a:cs typeface="Roboto"/>
                <a:sym typeface="Roboto"/>
              </a:rPr>
              <a:t>$0.00</a:t>
            </a:r>
          </a:p>
        </p:txBody>
      </p:sp>
      <p:sp>
        <p:nvSpPr>
          <p:cNvPr name="TextBox 37" id="37"/>
          <p:cNvSpPr txBox="true"/>
          <p:nvPr/>
        </p:nvSpPr>
        <p:spPr>
          <a:xfrm rot="0">
            <a:off x="6030535" y="2803293"/>
            <a:ext cx="455933" cy="117719"/>
          </a:xfrm>
          <a:prstGeom prst="rect">
            <a:avLst/>
          </a:prstGeom>
        </p:spPr>
        <p:txBody>
          <a:bodyPr anchor="t" rtlCol="false" tIns="0" lIns="0" bIns="0" rIns="0">
            <a:spAutoFit/>
          </a:bodyPr>
          <a:lstStyle/>
          <a:p>
            <a:pPr algn="l">
              <a:lnSpc>
                <a:spcPts val="911"/>
              </a:lnSpc>
            </a:pPr>
            <a:r>
              <a:rPr lang="en-US" sz="651">
                <a:solidFill>
                  <a:srgbClr val="CFD0D8"/>
                </a:solidFill>
                <a:latin typeface="Roboto"/>
                <a:ea typeface="Roboto"/>
                <a:cs typeface="Roboto"/>
                <a:sym typeface="Roboto"/>
              </a:rPr>
              <a:t>$50,000.00</a:t>
            </a:r>
          </a:p>
        </p:txBody>
      </p:sp>
      <p:sp>
        <p:nvSpPr>
          <p:cNvPr name="TextBox 38" id="38"/>
          <p:cNvSpPr txBox="true"/>
          <p:nvPr/>
        </p:nvSpPr>
        <p:spPr>
          <a:xfrm rot="0">
            <a:off x="7232904" y="3571894"/>
            <a:ext cx="314782" cy="117719"/>
          </a:xfrm>
          <a:prstGeom prst="rect">
            <a:avLst/>
          </a:prstGeom>
        </p:spPr>
        <p:txBody>
          <a:bodyPr anchor="t" rtlCol="false" tIns="0" lIns="0" bIns="0" rIns="0">
            <a:spAutoFit/>
          </a:bodyPr>
          <a:lstStyle/>
          <a:p>
            <a:pPr algn="l">
              <a:lnSpc>
                <a:spcPts val="911"/>
              </a:lnSpc>
            </a:pPr>
            <a:r>
              <a:rPr lang="en-US" sz="651">
                <a:solidFill>
                  <a:srgbClr val="CFD0D8"/>
                </a:solidFill>
                <a:latin typeface="Roboto"/>
                <a:ea typeface="Roboto"/>
                <a:cs typeface="Roboto"/>
                <a:sym typeface="Roboto"/>
              </a:rPr>
              <a:t>Apparel</a:t>
            </a:r>
          </a:p>
        </p:txBody>
      </p:sp>
      <p:sp>
        <p:nvSpPr>
          <p:cNvPr name="TextBox 39" id="39"/>
          <p:cNvSpPr txBox="true"/>
          <p:nvPr/>
        </p:nvSpPr>
        <p:spPr>
          <a:xfrm rot="0">
            <a:off x="8369246" y="3571894"/>
            <a:ext cx="649481" cy="117719"/>
          </a:xfrm>
          <a:prstGeom prst="rect">
            <a:avLst/>
          </a:prstGeom>
        </p:spPr>
        <p:txBody>
          <a:bodyPr anchor="t" rtlCol="false" tIns="0" lIns="0" bIns="0" rIns="0">
            <a:spAutoFit/>
          </a:bodyPr>
          <a:lstStyle/>
          <a:p>
            <a:pPr algn="l">
              <a:lnSpc>
                <a:spcPts val="911"/>
              </a:lnSpc>
            </a:pPr>
            <a:r>
              <a:rPr lang="en-US" sz="651">
                <a:solidFill>
                  <a:srgbClr val="CFD0D8"/>
                </a:solidFill>
                <a:latin typeface="Roboto"/>
                <a:ea typeface="Roboto"/>
                <a:cs typeface="Roboto"/>
                <a:sym typeface="Roboto"/>
              </a:rPr>
              <a:t>Street Footwear</a:t>
            </a:r>
          </a:p>
        </p:txBody>
      </p:sp>
      <p:sp>
        <p:nvSpPr>
          <p:cNvPr name="TextBox 40" id="40"/>
          <p:cNvSpPr txBox="true"/>
          <p:nvPr/>
        </p:nvSpPr>
        <p:spPr>
          <a:xfrm rot="0">
            <a:off x="9635823" y="3571894"/>
            <a:ext cx="718547" cy="117719"/>
          </a:xfrm>
          <a:prstGeom prst="rect">
            <a:avLst/>
          </a:prstGeom>
        </p:spPr>
        <p:txBody>
          <a:bodyPr anchor="t" rtlCol="false" tIns="0" lIns="0" bIns="0" rIns="0">
            <a:spAutoFit/>
          </a:bodyPr>
          <a:lstStyle/>
          <a:p>
            <a:pPr algn="l">
              <a:lnSpc>
                <a:spcPts val="911"/>
              </a:lnSpc>
            </a:pPr>
            <a:r>
              <a:rPr lang="en-US" sz="651">
                <a:solidFill>
                  <a:srgbClr val="CFD0D8"/>
                </a:solidFill>
                <a:latin typeface="Roboto"/>
                <a:ea typeface="Roboto"/>
                <a:cs typeface="Roboto"/>
                <a:sym typeface="Roboto"/>
              </a:rPr>
              <a:t>Athletic Footwear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5F6"/>
        </a:solidFill>
      </p:bgPr>
    </p:bg>
    <p:spTree>
      <p:nvGrpSpPr>
        <p:cNvPr id="1" name=""/>
        <p:cNvGrpSpPr/>
        <p:nvPr/>
      </p:nvGrpSpPr>
      <p:grpSpPr>
        <a:xfrm>
          <a:off x="0" y="0"/>
          <a:ext cx="0" cy="0"/>
          <a:chOff x="0" y="0"/>
          <a:chExt cx="0" cy="0"/>
        </a:xfrm>
      </p:grpSpPr>
      <p:sp>
        <p:nvSpPr>
          <p:cNvPr name="Freeform 2" id="2"/>
          <p:cNvSpPr/>
          <p:nvPr/>
        </p:nvSpPr>
        <p:spPr>
          <a:xfrm flipH="false" flipV="false" rot="0">
            <a:off x="-5010" y="-1"/>
            <a:ext cx="11440163" cy="8305800"/>
          </a:xfrm>
          <a:custGeom>
            <a:avLst/>
            <a:gdLst/>
            <a:ahLst/>
            <a:cxnLst/>
            <a:rect r="r" b="b" t="t" l="l"/>
            <a:pathLst>
              <a:path h="8305800" w="11440163">
                <a:moveTo>
                  <a:pt x="0" y="0"/>
                </a:moveTo>
                <a:lnTo>
                  <a:pt x="11440163" y="0"/>
                </a:lnTo>
                <a:lnTo>
                  <a:pt x="11440163" y="8305800"/>
                </a:lnTo>
                <a:lnTo>
                  <a:pt x="0" y="8305800"/>
                </a:lnTo>
                <a:lnTo>
                  <a:pt x="0" y="0"/>
                </a:lnTo>
                <a:close/>
              </a:path>
            </a:pathLst>
          </a:custGeom>
          <a:blipFill>
            <a:blip r:embed="rId2"/>
            <a:stretch>
              <a:fillRect l="0" t="0" r="0" b="0"/>
            </a:stretch>
          </a:blipFill>
        </p:spPr>
      </p:sp>
      <p:sp>
        <p:nvSpPr>
          <p:cNvPr name="Freeform 3" id="3"/>
          <p:cNvSpPr/>
          <p:nvPr/>
        </p:nvSpPr>
        <p:spPr>
          <a:xfrm flipH="false" flipV="false" rot="0">
            <a:off x="0" y="-1"/>
            <a:ext cx="11430000" cy="8305800"/>
          </a:xfrm>
          <a:custGeom>
            <a:avLst/>
            <a:gdLst/>
            <a:ahLst/>
            <a:cxnLst/>
            <a:rect r="r" b="b" t="t" l="l"/>
            <a:pathLst>
              <a:path h="8305800" w="11430000">
                <a:moveTo>
                  <a:pt x="0" y="0"/>
                </a:moveTo>
                <a:lnTo>
                  <a:pt x="11430000" y="0"/>
                </a:lnTo>
                <a:lnTo>
                  <a:pt x="11430000" y="8305800"/>
                </a:lnTo>
                <a:lnTo>
                  <a:pt x="0" y="8305800"/>
                </a:lnTo>
                <a:lnTo>
                  <a:pt x="0" y="0"/>
                </a:lnTo>
                <a:close/>
              </a:path>
            </a:pathLst>
          </a:custGeom>
          <a:blipFill>
            <a:blip r:embed="rId3"/>
            <a:stretch>
              <a:fillRect l="0" t="0" r="0" b="0"/>
            </a:stretch>
          </a:blipFill>
        </p:spPr>
      </p:sp>
      <p:sp>
        <p:nvSpPr>
          <p:cNvPr name="Freeform 4" id="4"/>
          <p:cNvSpPr/>
          <p:nvPr/>
        </p:nvSpPr>
        <p:spPr>
          <a:xfrm flipH="false" flipV="false" rot="0">
            <a:off x="-63503" y="-63503"/>
            <a:ext cx="11556997" cy="8432797"/>
          </a:xfrm>
          <a:custGeom>
            <a:avLst/>
            <a:gdLst/>
            <a:ahLst/>
            <a:cxnLst/>
            <a:rect r="r" b="b" t="t" l="l"/>
            <a:pathLst>
              <a:path h="8432797" w="11556997">
                <a:moveTo>
                  <a:pt x="0" y="0"/>
                </a:moveTo>
                <a:lnTo>
                  <a:pt x="11556997" y="0"/>
                </a:lnTo>
                <a:lnTo>
                  <a:pt x="11556997" y="8432797"/>
                </a:lnTo>
                <a:lnTo>
                  <a:pt x="0" y="84327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600075" y="418538"/>
            <a:ext cx="7742101" cy="587540"/>
          </a:xfrm>
          <a:prstGeom prst="rect">
            <a:avLst/>
          </a:prstGeom>
        </p:spPr>
        <p:txBody>
          <a:bodyPr anchor="t" rtlCol="false" tIns="0" lIns="0" bIns="0" rIns="0">
            <a:spAutoFit/>
          </a:bodyPr>
          <a:lstStyle/>
          <a:p>
            <a:pPr algn="l">
              <a:lnSpc>
                <a:spcPts val="4725"/>
              </a:lnSpc>
            </a:pPr>
            <a:r>
              <a:rPr lang="en-US" sz="3375">
                <a:solidFill>
                  <a:srgbClr val="FFFFFF"/>
                </a:solidFill>
                <a:latin typeface="Roboto"/>
                <a:ea typeface="Roboto"/>
                <a:cs typeface="Roboto"/>
                <a:sym typeface="Roboto"/>
              </a:rPr>
              <a:t>Sales Over Time by Gender and Product</a:t>
            </a:r>
          </a:p>
        </p:txBody>
      </p:sp>
      <p:sp>
        <p:nvSpPr>
          <p:cNvPr name="TextBox 6" id="6"/>
          <p:cNvSpPr txBox="true"/>
          <p:nvPr/>
        </p:nvSpPr>
        <p:spPr>
          <a:xfrm rot="0">
            <a:off x="1259957" y="6090314"/>
            <a:ext cx="482565" cy="268710"/>
          </a:xfrm>
          <a:prstGeom prst="rect">
            <a:avLst/>
          </a:prstGeom>
        </p:spPr>
        <p:txBody>
          <a:bodyPr anchor="t" rtlCol="false" tIns="0" lIns="0" bIns="0" rIns="0">
            <a:spAutoFit/>
          </a:bodyPr>
          <a:lstStyle/>
          <a:p>
            <a:pPr algn="l">
              <a:lnSpc>
                <a:spcPts val="2130"/>
              </a:lnSpc>
            </a:pPr>
            <a:r>
              <a:rPr lang="en-US" sz="1522">
                <a:solidFill>
                  <a:srgbClr val="CFD0D8"/>
                </a:solidFill>
                <a:latin typeface="Roboto"/>
                <a:ea typeface="Roboto"/>
                <a:cs typeface="Roboto"/>
                <a:sym typeface="Roboto"/>
              </a:rPr>
              <a:t>$0.00</a:t>
            </a:r>
          </a:p>
        </p:txBody>
      </p:sp>
      <p:sp>
        <p:nvSpPr>
          <p:cNvPr name="TextBox 7" id="7"/>
          <p:cNvSpPr txBox="true"/>
          <p:nvPr/>
        </p:nvSpPr>
        <p:spPr>
          <a:xfrm rot="0">
            <a:off x="799538" y="4502172"/>
            <a:ext cx="952243" cy="268710"/>
          </a:xfrm>
          <a:prstGeom prst="rect">
            <a:avLst/>
          </a:prstGeom>
        </p:spPr>
        <p:txBody>
          <a:bodyPr anchor="t" rtlCol="false" tIns="0" lIns="0" bIns="0" rIns="0">
            <a:spAutoFit/>
          </a:bodyPr>
          <a:lstStyle/>
          <a:p>
            <a:pPr algn="l">
              <a:lnSpc>
                <a:spcPts val="2130"/>
              </a:lnSpc>
            </a:pPr>
            <a:r>
              <a:rPr lang="en-US" sz="1522">
                <a:solidFill>
                  <a:srgbClr val="CFD0D8"/>
                </a:solidFill>
                <a:latin typeface="Roboto"/>
                <a:ea typeface="Roboto"/>
                <a:cs typeface="Roboto"/>
                <a:sym typeface="Roboto"/>
              </a:rPr>
              <a:t>$50,000.00</a:t>
            </a:r>
          </a:p>
        </p:txBody>
      </p:sp>
      <p:sp>
        <p:nvSpPr>
          <p:cNvPr name="TextBox 8" id="8"/>
          <p:cNvSpPr txBox="true"/>
          <p:nvPr/>
        </p:nvSpPr>
        <p:spPr>
          <a:xfrm rot="0">
            <a:off x="693753" y="1340082"/>
            <a:ext cx="1060209" cy="268710"/>
          </a:xfrm>
          <a:prstGeom prst="rect">
            <a:avLst/>
          </a:prstGeom>
        </p:spPr>
        <p:txBody>
          <a:bodyPr anchor="t" rtlCol="false" tIns="0" lIns="0" bIns="0" rIns="0">
            <a:spAutoFit/>
          </a:bodyPr>
          <a:lstStyle/>
          <a:p>
            <a:pPr algn="l">
              <a:lnSpc>
                <a:spcPts val="2130"/>
              </a:lnSpc>
            </a:pPr>
            <a:r>
              <a:rPr lang="en-US" sz="1522">
                <a:solidFill>
                  <a:srgbClr val="CFD0D8"/>
                </a:solidFill>
                <a:latin typeface="Roboto"/>
                <a:ea typeface="Roboto"/>
                <a:cs typeface="Roboto"/>
                <a:sym typeface="Roboto"/>
              </a:rPr>
              <a:t>$150,000.00</a:t>
            </a:r>
          </a:p>
        </p:txBody>
      </p:sp>
      <p:sp>
        <p:nvSpPr>
          <p:cNvPr name="TextBox 9" id="9"/>
          <p:cNvSpPr txBox="true"/>
          <p:nvPr/>
        </p:nvSpPr>
        <p:spPr>
          <a:xfrm rot="0">
            <a:off x="693753" y="2927909"/>
            <a:ext cx="1060209" cy="268710"/>
          </a:xfrm>
          <a:prstGeom prst="rect">
            <a:avLst/>
          </a:prstGeom>
        </p:spPr>
        <p:txBody>
          <a:bodyPr anchor="t" rtlCol="false" tIns="0" lIns="0" bIns="0" rIns="0">
            <a:spAutoFit/>
          </a:bodyPr>
          <a:lstStyle/>
          <a:p>
            <a:pPr algn="l">
              <a:lnSpc>
                <a:spcPts val="2130"/>
              </a:lnSpc>
            </a:pPr>
            <a:r>
              <a:rPr lang="en-US" sz="1522">
                <a:solidFill>
                  <a:srgbClr val="CFD0D8"/>
                </a:solidFill>
                <a:latin typeface="Roboto"/>
                <a:ea typeface="Roboto"/>
                <a:cs typeface="Roboto"/>
                <a:sym typeface="Roboto"/>
              </a:rPr>
              <a:t>$100,000.00</a:t>
            </a:r>
          </a:p>
        </p:txBody>
      </p:sp>
      <p:sp>
        <p:nvSpPr>
          <p:cNvPr name="TextBox 10" id="10"/>
          <p:cNvSpPr txBox="true"/>
          <p:nvPr/>
        </p:nvSpPr>
        <p:spPr>
          <a:xfrm rot="0">
            <a:off x="3512639" y="6297120"/>
            <a:ext cx="700945" cy="268710"/>
          </a:xfrm>
          <a:prstGeom prst="rect">
            <a:avLst/>
          </a:prstGeom>
        </p:spPr>
        <p:txBody>
          <a:bodyPr anchor="t" rtlCol="false" tIns="0" lIns="0" bIns="0" rIns="0">
            <a:spAutoFit/>
          </a:bodyPr>
          <a:lstStyle/>
          <a:p>
            <a:pPr algn="l">
              <a:lnSpc>
                <a:spcPts val="2130"/>
              </a:lnSpc>
            </a:pPr>
            <a:r>
              <a:rPr lang="en-US" sz="1522">
                <a:solidFill>
                  <a:srgbClr val="CFD0D8"/>
                </a:solidFill>
                <a:latin typeface="Roboto"/>
                <a:ea typeface="Roboto"/>
                <a:cs typeface="Roboto"/>
                <a:sym typeface="Roboto"/>
              </a:rPr>
              <a:t>2000-01</a:t>
            </a:r>
          </a:p>
        </p:txBody>
      </p:sp>
      <p:sp>
        <p:nvSpPr>
          <p:cNvPr name="TextBox 11" id="11"/>
          <p:cNvSpPr txBox="true"/>
          <p:nvPr/>
        </p:nvSpPr>
        <p:spPr>
          <a:xfrm rot="0">
            <a:off x="5998388" y="6297120"/>
            <a:ext cx="700935" cy="268710"/>
          </a:xfrm>
          <a:prstGeom prst="rect">
            <a:avLst/>
          </a:prstGeom>
        </p:spPr>
        <p:txBody>
          <a:bodyPr anchor="t" rtlCol="false" tIns="0" lIns="0" bIns="0" rIns="0">
            <a:spAutoFit/>
          </a:bodyPr>
          <a:lstStyle/>
          <a:p>
            <a:pPr algn="l">
              <a:lnSpc>
                <a:spcPts val="2130"/>
              </a:lnSpc>
            </a:pPr>
            <a:r>
              <a:rPr lang="en-US" sz="1522">
                <a:solidFill>
                  <a:srgbClr val="CFD0D8"/>
                </a:solidFill>
                <a:latin typeface="Roboto"/>
                <a:ea typeface="Roboto"/>
                <a:cs typeface="Roboto"/>
                <a:sym typeface="Roboto"/>
              </a:rPr>
              <a:t>2000-02</a:t>
            </a:r>
          </a:p>
        </p:txBody>
      </p:sp>
      <p:sp>
        <p:nvSpPr>
          <p:cNvPr name="TextBox 12" id="12"/>
          <p:cNvSpPr txBox="true"/>
          <p:nvPr/>
        </p:nvSpPr>
        <p:spPr>
          <a:xfrm rot="0">
            <a:off x="8484146" y="6297120"/>
            <a:ext cx="700945" cy="268710"/>
          </a:xfrm>
          <a:prstGeom prst="rect">
            <a:avLst/>
          </a:prstGeom>
        </p:spPr>
        <p:txBody>
          <a:bodyPr anchor="t" rtlCol="false" tIns="0" lIns="0" bIns="0" rIns="0">
            <a:spAutoFit/>
          </a:bodyPr>
          <a:lstStyle/>
          <a:p>
            <a:pPr algn="l">
              <a:lnSpc>
                <a:spcPts val="2130"/>
              </a:lnSpc>
            </a:pPr>
            <a:r>
              <a:rPr lang="en-US" sz="1522">
                <a:solidFill>
                  <a:srgbClr val="CFD0D8"/>
                </a:solidFill>
                <a:latin typeface="Roboto"/>
                <a:ea typeface="Roboto"/>
                <a:cs typeface="Roboto"/>
                <a:sym typeface="Roboto"/>
              </a:rPr>
              <a:t>2000-03</a:t>
            </a:r>
          </a:p>
        </p:txBody>
      </p:sp>
      <p:sp>
        <p:nvSpPr>
          <p:cNvPr name="TextBox 13" id="13"/>
          <p:cNvSpPr txBox="true"/>
          <p:nvPr/>
        </p:nvSpPr>
        <p:spPr>
          <a:xfrm rot="0">
            <a:off x="1078554" y="6577736"/>
            <a:ext cx="1088908" cy="185480"/>
          </a:xfrm>
          <a:prstGeom prst="rect">
            <a:avLst/>
          </a:prstGeom>
        </p:spPr>
        <p:txBody>
          <a:bodyPr anchor="t" rtlCol="false" tIns="0" lIns="0" bIns="0" rIns="0">
            <a:spAutoFit/>
          </a:bodyPr>
          <a:lstStyle/>
          <a:p>
            <a:pPr algn="l">
              <a:lnSpc>
                <a:spcPts val="1350"/>
              </a:lnSpc>
            </a:pPr>
            <a:r>
              <a:rPr lang="en-US" sz="1350">
                <a:solidFill>
                  <a:srgbClr val="CFD0D8"/>
                </a:solidFill>
                <a:latin typeface="Roboto"/>
                <a:ea typeface="Roboto"/>
                <a:cs typeface="Roboto"/>
                <a:sym typeface="Roboto"/>
              </a:rPr>
              <a:t>Men's Apparel</a:t>
            </a:r>
          </a:p>
        </p:txBody>
      </p:sp>
      <p:sp>
        <p:nvSpPr>
          <p:cNvPr name="TextBox 14" id="14"/>
          <p:cNvSpPr txBox="true"/>
          <p:nvPr/>
        </p:nvSpPr>
        <p:spPr>
          <a:xfrm rot="0">
            <a:off x="2584399" y="6577736"/>
            <a:ext cx="700011" cy="356930"/>
          </a:xfrm>
          <a:prstGeom prst="rect">
            <a:avLst/>
          </a:prstGeom>
        </p:spPr>
        <p:txBody>
          <a:bodyPr anchor="t" rtlCol="false" tIns="0" lIns="0" bIns="0" rIns="0">
            <a:spAutoFit/>
          </a:bodyPr>
          <a:lstStyle/>
          <a:p>
            <a:pPr algn="just">
              <a:lnSpc>
                <a:spcPts val="1350"/>
              </a:lnSpc>
            </a:pPr>
            <a:r>
              <a:rPr lang="en-US" sz="1350">
                <a:solidFill>
                  <a:srgbClr val="CFD0D8"/>
                </a:solidFill>
                <a:latin typeface="Roboto"/>
                <a:ea typeface="Roboto"/>
                <a:cs typeface="Roboto"/>
                <a:sym typeface="Roboto"/>
              </a:rPr>
              <a:t>Women's Apparel</a:t>
            </a:r>
            <a:r>
              <a:rPr lang="en-US" sz="1350">
                <a:solidFill>
                  <a:srgbClr val="FFFFFF"/>
                </a:solidFill>
                <a:latin typeface="Roboto"/>
                <a:ea typeface="Roboto"/>
                <a:cs typeface="Roboto"/>
                <a:sym typeface="Roboto"/>
              </a:rPr>
              <a:t> </a:t>
            </a:r>
          </a:p>
        </p:txBody>
      </p:sp>
      <p:sp>
        <p:nvSpPr>
          <p:cNvPr name="TextBox 15" id="15"/>
          <p:cNvSpPr txBox="true"/>
          <p:nvPr/>
        </p:nvSpPr>
        <p:spPr>
          <a:xfrm rot="0">
            <a:off x="4321073" y="6577736"/>
            <a:ext cx="951719" cy="356930"/>
          </a:xfrm>
          <a:prstGeom prst="rect">
            <a:avLst/>
          </a:prstGeom>
        </p:spPr>
        <p:txBody>
          <a:bodyPr anchor="t" rtlCol="false" tIns="0" lIns="0" bIns="0" rIns="0">
            <a:spAutoFit/>
          </a:bodyPr>
          <a:lstStyle/>
          <a:p>
            <a:pPr algn="l">
              <a:lnSpc>
                <a:spcPts val="1350"/>
              </a:lnSpc>
            </a:pPr>
            <a:r>
              <a:rPr lang="en-US" sz="1350">
                <a:solidFill>
                  <a:srgbClr val="CFD0D8"/>
                </a:solidFill>
                <a:latin typeface="Roboto"/>
                <a:ea typeface="Roboto"/>
                <a:cs typeface="Roboto"/>
                <a:sym typeface="Roboto"/>
              </a:rPr>
              <a:t>Men's Street Footwear</a:t>
            </a:r>
            <a:r>
              <a:rPr lang="en-US" sz="1350">
                <a:solidFill>
                  <a:srgbClr val="FFFFFF"/>
                </a:solidFill>
                <a:latin typeface="Roboto"/>
                <a:ea typeface="Roboto"/>
                <a:cs typeface="Roboto"/>
                <a:sym typeface="Roboto"/>
              </a:rPr>
              <a:t> </a:t>
            </a:r>
          </a:p>
        </p:txBody>
      </p:sp>
      <p:sp>
        <p:nvSpPr>
          <p:cNvPr name="TextBox 16" id="16"/>
          <p:cNvSpPr txBox="true"/>
          <p:nvPr/>
        </p:nvSpPr>
        <p:spPr>
          <a:xfrm rot="0">
            <a:off x="6057748" y="6577736"/>
            <a:ext cx="1204646" cy="356930"/>
          </a:xfrm>
          <a:prstGeom prst="rect">
            <a:avLst/>
          </a:prstGeom>
        </p:spPr>
        <p:txBody>
          <a:bodyPr anchor="t" rtlCol="false" tIns="0" lIns="0" bIns="0" rIns="0">
            <a:spAutoFit/>
          </a:bodyPr>
          <a:lstStyle/>
          <a:p>
            <a:pPr algn="l">
              <a:lnSpc>
                <a:spcPts val="1350"/>
              </a:lnSpc>
            </a:pPr>
            <a:r>
              <a:rPr lang="en-US" sz="1350">
                <a:solidFill>
                  <a:srgbClr val="CFD0D8"/>
                </a:solidFill>
                <a:latin typeface="Roboto"/>
                <a:ea typeface="Roboto"/>
                <a:cs typeface="Roboto"/>
                <a:sym typeface="Roboto"/>
              </a:rPr>
              <a:t>Women's Street Footwear</a:t>
            </a:r>
            <a:r>
              <a:rPr lang="en-US" sz="1350">
                <a:solidFill>
                  <a:srgbClr val="FFFFFF"/>
                </a:solidFill>
                <a:latin typeface="Roboto"/>
                <a:ea typeface="Roboto"/>
                <a:cs typeface="Roboto"/>
                <a:sym typeface="Roboto"/>
              </a:rPr>
              <a:t> </a:t>
            </a:r>
          </a:p>
        </p:txBody>
      </p:sp>
      <p:sp>
        <p:nvSpPr>
          <p:cNvPr name="TextBox 17" id="17"/>
          <p:cNvSpPr txBox="true"/>
          <p:nvPr/>
        </p:nvSpPr>
        <p:spPr>
          <a:xfrm rot="0">
            <a:off x="7794574" y="6577736"/>
            <a:ext cx="1082983" cy="356930"/>
          </a:xfrm>
          <a:prstGeom prst="rect">
            <a:avLst/>
          </a:prstGeom>
        </p:spPr>
        <p:txBody>
          <a:bodyPr anchor="t" rtlCol="false" tIns="0" lIns="0" bIns="0" rIns="0">
            <a:spAutoFit/>
          </a:bodyPr>
          <a:lstStyle/>
          <a:p>
            <a:pPr algn="l">
              <a:lnSpc>
                <a:spcPts val="1350"/>
              </a:lnSpc>
            </a:pPr>
            <a:r>
              <a:rPr lang="en-US" sz="1350">
                <a:solidFill>
                  <a:srgbClr val="CFD0D8"/>
                </a:solidFill>
                <a:latin typeface="Roboto"/>
                <a:ea typeface="Roboto"/>
                <a:cs typeface="Roboto"/>
                <a:sym typeface="Roboto"/>
              </a:rPr>
              <a:t>Men's Athletic Footwear</a:t>
            </a:r>
            <a:r>
              <a:rPr lang="en-US" sz="1350">
                <a:solidFill>
                  <a:srgbClr val="FFFFFF"/>
                </a:solidFill>
                <a:latin typeface="Roboto"/>
                <a:ea typeface="Roboto"/>
                <a:cs typeface="Roboto"/>
                <a:sym typeface="Roboto"/>
              </a:rPr>
              <a:t> </a:t>
            </a:r>
          </a:p>
        </p:txBody>
      </p:sp>
      <p:sp>
        <p:nvSpPr>
          <p:cNvPr name="TextBox 18" id="18"/>
          <p:cNvSpPr txBox="true"/>
          <p:nvPr/>
        </p:nvSpPr>
        <p:spPr>
          <a:xfrm rot="0">
            <a:off x="9531248" y="6577736"/>
            <a:ext cx="729853" cy="528380"/>
          </a:xfrm>
          <a:prstGeom prst="rect">
            <a:avLst/>
          </a:prstGeom>
        </p:spPr>
        <p:txBody>
          <a:bodyPr anchor="t" rtlCol="false" tIns="0" lIns="0" bIns="0" rIns="0">
            <a:spAutoFit/>
          </a:bodyPr>
          <a:lstStyle/>
          <a:p>
            <a:pPr algn="l">
              <a:lnSpc>
                <a:spcPts val="1350"/>
              </a:lnSpc>
            </a:pPr>
            <a:r>
              <a:rPr lang="en-US" sz="1350">
                <a:solidFill>
                  <a:srgbClr val="CFD0D8"/>
                </a:solidFill>
                <a:latin typeface="Roboto"/>
                <a:ea typeface="Roboto"/>
                <a:cs typeface="Roboto"/>
                <a:sym typeface="Roboto"/>
              </a:rPr>
              <a:t>Women's Athletic Footwear</a:t>
            </a:r>
          </a:p>
        </p:txBody>
      </p:sp>
      <p:sp>
        <p:nvSpPr>
          <p:cNvPr name="TextBox 19" id="19"/>
          <p:cNvSpPr txBox="true"/>
          <p:nvPr/>
        </p:nvSpPr>
        <p:spPr>
          <a:xfrm rot="0">
            <a:off x="600075" y="7139711"/>
            <a:ext cx="10231288" cy="652205"/>
          </a:xfrm>
          <a:prstGeom prst="rect">
            <a:avLst/>
          </a:prstGeom>
        </p:spPr>
        <p:txBody>
          <a:bodyPr anchor="t" rtlCol="false" tIns="0" lIns="0" bIns="0" rIns="0">
            <a:spAutoFit/>
          </a:bodyPr>
          <a:lstStyle/>
          <a:p>
            <a:pPr algn="l">
              <a:lnSpc>
                <a:spcPts val="3375"/>
              </a:lnSpc>
            </a:pPr>
            <a:r>
              <a:rPr lang="en-US" sz="1350">
                <a:solidFill>
                  <a:srgbClr val="CFD0D8"/>
                </a:solidFill>
                <a:latin typeface="Roboto"/>
                <a:ea typeface="Roboto"/>
                <a:cs typeface="Roboto"/>
                <a:sym typeface="Roboto"/>
              </a:rPr>
              <a:t>Sales trends vary across gender and product categories over time. Some categories show consistent growth, while others fluctuate. </a:t>
            </a:r>
          </a:p>
          <a:p>
            <a:pPr algn="l">
              <a:lnSpc>
                <a:spcPts val="974"/>
              </a:lnSpc>
            </a:pPr>
            <a:r>
              <a:rPr lang="en-US" sz="1350">
                <a:solidFill>
                  <a:srgbClr val="CFD0D8"/>
                </a:solidFill>
                <a:latin typeface="Roboto"/>
                <a:ea typeface="Roboto"/>
                <a:cs typeface="Roboto"/>
                <a:sym typeface="Roboto"/>
              </a:rPr>
              <a:t>Detailed analysis reveals specific seasonal or market impacts.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5F6"/>
        </a:solidFill>
      </p:bgPr>
    </p:bg>
    <p:spTree>
      <p:nvGrpSpPr>
        <p:cNvPr id="1" name=""/>
        <p:cNvGrpSpPr/>
        <p:nvPr/>
      </p:nvGrpSpPr>
      <p:grpSpPr>
        <a:xfrm>
          <a:off x="0" y="0"/>
          <a:ext cx="0" cy="0"/>
          <a:chOff x="0" y="0"/>
          <a:chExt cx="0" cy="0"/>
        </a:xfrm>
      </p:grpSpPr>
      <p:sp>
        <p:nvSpPr>
          <p:cNvPr name="Freeform 2" id="2"/>
          <p:cNvSpPr/>
          <p:nvPr/>
        </p:nvSpPr>
        <p:spPr>
          <a:xfrm flipH="false" flipV="false" rot="0">
            <a:off x="0" y="257"/>
            <a:ext cx="11430000" cy="6438900"/>
          </a:xfrm>
          <a:custGeom>
            <a:avLst/>
            <a:gdLst/>
            <a:ahLst/>
            <a:cxnLst/>
            <a:rect r="r" b="b" t="t" l="l"/>
            <a:pathLst>
              <a:path h="6438900" w="11430000">
                <a:moveTo>
                  <a:pt x="0" y="0"/>
                </a:moveTo>
                <a:lnTo>
                  <a:pt x="11430000" y="0"/>
                </a:lnTo>
                <a:lnTo>
                  <a:pt x="11430000" y="6438900"/>
                </a:lnTo>
                <a:lnTo>
                  <a:pt x="0" y="6438900"/>
                </a:lnTo>
                <a:lnTo>
                  <a:pt x="0" y="0"/>
                </a:lnTo>
                <a:close/>
              </a:path>
            </a:pathLst>
          </a:custGeom>
          <a:blipFill>
            <a:blip r:embed="rId2"/>
            <a:stretch>
              <a:fillRect l="0" t="-25" r="0" b="-19"/>
            </a:stretch>
          </a:blipFill>
        </p:spPr>
      </p:sp>
      <p:sp>
        <p:nvSpPr>
          <p:cNvPr name="Freeform 3" id="3"/>
          <p:cNvSpPr/>
          <p:nvPr/>
        </p:nvSpPr>
        <p:spPr>
          <a:xfrm flipH="false" flipV="false" rot="0">
            <a:off x="0" y="257"/>
            <a:ext cx="11430000" cy="6438643"/>
          </a:xfrm>
          <a:custGeom>
            <a:avLst/>
            <a:gdLst/>
            <a:ahLst/>
            <a:cxnLst/>
            <a:rect r="r" b="b" t="t" l="l"/>
            <a:pathLst>
              <a:path h="6438643" w="11430000">
                <a:moveTo>
                  <a:pt x="0" y="0"/>
                </a:moveTo>
                <a:lnTo>
                  <a:pt x="11430000" y="0"/>
                </a:lnTo>
                <a:lnTo>
                  <a:pt x="11430000" y="6438643"/>
                </a:lnTo>
                <a:lnTo>
                  <a:pt x="0" y="6438643"/>
                </a:lnTo>
                <a:lnTo>
                  <a:pt x="0" y="0"/>
                </a:lnTo>
                <a:close/>
              </a:path>
            </a:pathLst>
          </a:custGeom>
          <a:blipFill>
            <a:blip r:embed="rId3"/>
            <a:stretch>
              <a:fillRect l="0" t="-3" r="0" b="0"/>
            </a:stretch>
          </a:blipFill>
        </p:spPr>
      </p:sp>
      <p:grpSp>
        <p:nvGrpSpPr>
          <p:cNvPr name="Group 4" id="4"/>
          <p:cNvGrpSpPr>
            <a:grpSpLocks noChangeAspect="true"/>
          </p:cNvGrpSpPr>
          <p:nvPr/>
        </p:nvGrpSpPr>
        <p:grpSpPr>
          <a:xfrm rot="0">
            <a:off x="0" y="257"/>
            <a:ext cx="11430000" cy="6438643"/>
            <a:chOff x="0" y="0"/>
            <a:chExt cx="11430000" cy="6438646"/>
          </a:xfrm>
        </p:grpSpPr>
        <p:sp>
          <p:nvSpPr>
            <p:cNvPr name="Freeform 5" id="5"/>
            <p:cNvSpPr/>
            <p:nvPr/>
          </p:nvSpPr>
          <p:spPr>
            <a:xfrm flipH="false" flipV="false" rot="0">
              <a:off x="0" y="0"/>
              <a:ext cx="11430000" cy="6438646"/>
            </a:xfrm>
            <a:custGeom>
              <a:avLst/>
              <a:gdLst/>
              <a:ahLst/>
              <a:cxnLst/>
              <a:rect r="r" b="b" t="t" l="l"/>
              <a:pathLst>
                <a:path h="6438646" w="11430000">
                  <a:moveTo>
                    <a:pt x="0" y="0"/>
                  </a:moveTo>
                  <a:lnTo>
                    <a:pt x="0" y="6438646"/>
                  </a:lnTo>
                  <a:lnTo>
                    <a:pt x="11430000" y="6438646"/>
                  </a:lnTo>
                  <a:lnTo>
                    <a:pt x="11430000" y="0"/>
                  </a:lnTo>
                  <a:close/>
                </a:path>
              </a:pathLst>
            </a:custGeom>
            <a:solidFill>
              <a:srgbClr val="000018">
                <a:alpha val="89804"/>
              </a:srgbClr>
            </a:solidFill>
          </p:spPr>
        </p:sp>
      </p:grpSp>
      <p:sp>
        <p:nvSpPr>
          <p:cNvPr name="Freeform 6" id="6"/>
          <p:cNvSpPr/>
          <p:nvPr/>
        </p:nvSpPr>
        <p:spPr>
          <a:xfrm flipH="false" flipV="false" rot="0">
            <a:off x="0" y="257"/>
            <a:ext cx="4286250" cy="6438643"/>
          </a:xfrm>
          <a:custGeom>
            <a:avLst/>
            <a:gdLst/>
            <a:ahLst/>
            <a:cxnLst/>
            <a:rect r="r" b="b" t="t" l="l"/>
            <a:pathLst>
              <a:path h="6438643" w="4286250">
                <a:moveTo>
                  <a:pt x="0" y="0"/>
                </a:moveTo>
                <a:lnTo>
                  <a:pt x="4286250" y="0"/>
                </a:lnTo>
                <a:lnTo>
                  <a:pt x="4286250" y="6438643"/>
                </a:lnTo>
                <a:lnTo>
                  <a:pt x="0" y="6438643"/>
                </a:lnTo>
                <a:lnTo>
                  <a:pt x="0" y="0"/>
                </a:lnTo>
                <a:close/>
              </a:path>
            </a:pathLst>
          </a:custGeom>
          <a:blipFill>
            <a:blip r:embed="rId4"/>
            <a:stretch>
              <a:fillRect l="-71" t="-3" r="-74" b="0"/>
            </a:stretch>
          </a:blipFill>
        </p:spPr>
      </p:sp>
      <p:grpSp>
        <p:nvGrpSpPr>
          <p:cNvPr name="Group 7" id="7"/>
          <p:cNvGrpSpPr>
            <a:grpSpLocks noChangeAspect="true"/>
          </p:cNvGrpSpPr>
          <p:nvPr/>
        </p:nvGrpSpPr>
        <p:grpSpPr>
          <a:xfrm rot="0">
            <a:off x="4822822" y="1631947"/>
            <a:ext cx="517522" cy="507997"/>
            <a:chOff x="0" y="0"/>
            <a:chExt cx="517525" cy="508000"/>
          </a:xfrm>
        </p:grpSpPr>
        <p:sp>
          <p:nvSpPr>
            <p:cNvPr name="Freeform 8" id="8"/>
            <p:cNvSpPr/>
            <p:nvPr/>
          </p:nvSpPr>
          <p:spPr>
            <a:xfrm flipH="false" flipV="false" rot="0">
              <a:off x="68326" y="68326"/>
              <a:ext cx="381000" cy="371348"/>
            </a:xfrm>
            <a:custGeom>
              <a:avLst/>
              <a:gdLst/>
              <a:ahLst/>
              <a:cxnLst/>
              <a:rect r="r" b="b" t="t" l="l"/>
              <a:pathLst>
                <a:path h="371348" w="381000">
                  <a:moveTo>
                    <a:pt x="0" y="316103"/>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325755" y="0"/>
                  </a:lnTo>
                  <a:cubicBezTo>
                    <a:pt x="329438" y="0"/>
                    <a:pt x="332994" y="381"/>
                    <a:pt x="336550" y="1016"/>
                  </a:cubicBezTo>
                  <a:cubicBezTo>
                    <a:pt x="340106" y="1651"/>
                    <a:pt x="343535" y="2794"/>
                    <a:pt x="346964" y="4191"/>
                  </a:cubicBezTo>
                  <a:cubicBezTo>
                    <a:pt x="350393" y="5588"/>
                    <a:pt x="353441" y="7239"/>
                    <a:pt x="356489" y="9271"/>
                  </a:cubicBezTo>
                  <a:cubicBezTo>
                    <a:pt x="359537" y="11303"/>
                    <a:pt x="362331" y="13589"/>
                    <a:pt x="364871" y="16129"/>
                  </a:cubicBezTo>
                  <a:cubicBezTo>
                    <a:pt x="367411" y="18669"/>
                    <a:pt x="369697" y="21463"/>
                    <a:pt x="371729" y="24511"/>
                  </a:cubicBezTo>
                  <a:cubicBezTo>
                    <a:pt x="373761" y="27559"/>
                    <a:pt x="375412" y="30734"/>
                    <a:pt x="376809" y="34036"/>
                  </a:cubicBezTo>
                  <a:cubicBezTo>
                    <a:pt x="378206" y="37338"/>
                    <a:pt x="379222" y="40894"/>
                    <a:pt x="379984" y="44450"/>
                  </a:cubicBezTo>
                  <a:cubicBezTo>
                    <a:pt x="380746" y="48006"/>
                    <a:pt x="381000" y="51562"/>
                    <a:pt x="381000" y="55245"/>
                  </a:cubicBezTo>
                  <a:lnTo>
                    <a:pt x="381000" y="316103"/>
                  </a:lnTo>
                  <a:cubicBezTo>
                    <a:pt x="381000" y="319786"/>
                    <a:pt x="380619" y="323342"/>
                    <a:pt x="379984" y="326898"/>
                  </a:cubicBezTo>
                  <a:cubicBezTo>
                    <a:pt x="379349" y="330454"/>
                    <a:pt x="378206" y="333883"/>
                    <a:pt x="376809" y="337312"/>
                  </a:cubicBezTo>
                  <a:cubicBezTo>
                    <a:pt x="375412" y="340741"/>
                    <a:pt x="373761" y="343789"/>
                    <a:pt x="371729" y="346837"/>
                  </a:cubicBezTo>
                  <a:cubicBezTo>
                    <a:pt x="369697" y="349885"/>
                    <a:pt x="367411" y="352679"/>
                    <a:pt x="364871" y="355219"/>
                  </a:cubicBezTo>
                  <a:cubicBezTo>
                    <a:pt x="362331" y="357759"/>
                    <a:pt x="359537" y="360045"/>
                    <a:pt x="356489" y="362077"/>
                  </a:cubicBezTo>
                  <a:cubicBezTo>
                    <a:pt x="353441" y="364109"/>
                    <a:pt x="350266" y="365760"/>
                    <a:pt x="346964" y="367157"/>
                  </a:cubicBezTo>
                  <a:cubicBezTo>
                    <a:pt x="343662" y="368554"/>
                    <a:pt x="340106" y="369570"/>
                    <a:pt x="336550" y="370332"/>
                  </a:cubicBezTo>
                  <a:cubicBezTo>
                    <a:pt x="332994" y="371094"/>
                    <a:pt x="329438" y="371348"/>
                    <a:pt x="325755" y="371348"/>
                  </a:cubicBezTo>
                  <a:lnTo>
                    <a:pt x="55245" y="371348"/>
                  </a:lnTo>
                  <a:cubicBezTo>
                    <a:pt x="51562" y="371348"/>
                    <a:pt x="48006" y="370967"/>
                    <a:pt x="44450" y="370332"/>
                  </a:cubicBezTo>
                  <a:cubicBezTo>
                    <a:pt x="40894" y="369697"/>
                    <a:pt x="37465" y="368554"/>
                    <a:pt x="34036" y="367157"/>
                  </a:cubicBezTo>
                  <a:cubicBezTo>
                    <a:pt x="30607" y="365760"/>
                    <a:pt x="27559" y="364109"/>
                    <a:pt x="24511" y="362077"/>
                  </a:cubicBezTo>
                  <a:cubicBezTo>
                    <a:pt x="21463" y="360045"/>
                    <a:pt x="18669" y="357759"/>
                    <a:pt x="16129" y="355219"/>
                  </a:cubicBezTo>
                  <a:cubicBezTo>
                    <a:pt x="13589" y="352679"/>
                    <a:pt x="11303" y="349885"/>
                    <a:pt x="9271" y="346837"/>
                  </a:cubicBezTo>
                  <a:cubicBezTo>
                    <a:pt x="7239" y="343789"/>
                    <a:pt x="5588" y="340614"/>
                    <a:pt x="4191" y="337312"/>
                  </a:cubicBezTo>
                  <a:cubicBezTo>
                    <a:pt x="2794" y="334010"/>
                    <a:pt x="1778" y="330454"/>
                    <a:pt x="1016" y="326898"/>
                  </a:cubicBezTo>
                  <a:cubicBezTo>
                    <a:pt x="254" y="323342"/>
                    <a:pt x="0" y="319786"/>
                    <a:pt x="0" y="316103"/>
                  </a:cubicBezTo>
                </a:path>
              </a:pathLst>
            </a:custGeom>
            <a:solidFill>
              <a:srgbClr val="182567"/>
            </a:solidFill>
          </p:spPr>
        </p:sp>
        <p:sp>
          <p:nvSpPr>
            <p:cNvPr name="Freeform 9" id="9"/>
            <p:cNvSpPr/>
            <p:nvPr/>
          </p:nvSpPr>
          <p:spPr>
            <a:xfrm flipH="false" flipV="false" rot="0">
              <a:off x="63373" y="63373"/>
              <a:ext cx="391033" cy="381127"/>
            </a:xfrm>
            <a:custGeom>
              <a:avLst/>
              <a:gdLst/>
              <a:ahLst/>
              <a:cxnLst/>
              <a:rect r="r" b="b" t="t" l="l"/>
              <a:pathLst>
                <a:path h="381127" w="391033">
                  <a:moveTo>
                    <a:pt x="127" y="321056"/>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4699" y="37211"/>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127"/>
                  </a:lnTo>
                  <a:lnTo>
                    <a:pt x="330835" y="127"/>
                  </a:lnTo>
                  <a:lnTo>
                    <a:pt x="330835" y="4953"/>
                  </a:lnTo>
                  <a:lnTo>
                    <a:pt x="330835" y="127"/>
                  </a:lnTo>
                  <a:cubicBezTo>
                    <a:pt x="334772" y="127"/>
                    <a:pt x="338709" y="508"/>
                    <a:pt x="342519" y="1270"/>
                  </a:cubicBezTo>
                  <a:lnTo>
                    <a:pt x="341630" y="5969"/>
                  </a:lnTo>
                  <a:lnTo>
                    <a:pt x="342519" y="1270"/>
                  </a:lnTo>
                  <a:cubicBezTo>
                    <a:pt x="346456" y="2032"/>
                    <a:pt x="350139" y="3175"/>
                    <a:pt x="353822" y="4699"/>
                  </a:cubicBezTo>
                  <a:lnTo>
                    <a:pt x="352044" y="9144"/>
                  </a:lnTo>
                  <a:lnTo>
                    <a:pt x="353822" y="4699"/>
                  </a:lnTo>
                  <a:cubicBezTo>
                    <a:pt x="357505" y="6223"/>
                    <a:pt x="360934" y="8001"/>
                    <a:pt x="364236" y="10287"/>
                  </a:cubicBezTo>
                  <a:lnTo>
                    <a:pt x="364236" y="10287"/>
                  </a:lnTo>
                  <a:lnTo>
                    <a:pt x="364236" y="10287"/>
                  </a:lnTo>
                  <a:cubicBezTo>
                    <a:pt x="367538" y="12446"/>
                    <a:pt x="370586" y="14986"/>
                    <a:pt x="373380" y="17780"/>
                  </a:cubicBezTo>
                  <a:lnTo>
                    <a:pt x="369951" y="21209"/>
                  </a:lnTo>
                  <a:lnTo>
                    <a:pt x="373380" y="17780"/>
                  </a:lnTo>
                  <a:cubicBezTo>
                    <a:pt x="376174" y="20574"/>
                    <a:pt x="378714" y="23622"/>
                    <a:pt x="380873" y="26924"/>
                  </a:cubicBezTo>
                  <a:lnTo>
                    <a:pt x="380873" y="26924"/>
                  </a:lnTo>
                  <a:lnTo>
                    <a:pt x="380873" y="26924"/>
                  </a:lnTo>
                  <a:cubicBezTo>
                    <a:pt x="383032" y="30226"/>
                    <a:pt x="384937" y="33655"/>
                    <a:pt x="386461" y="37211"/>
                  </a:cubicBezTo>
                  <a:lnTo>
                    <a:pt x="386461" y="37211"/>
                  </a:lnTo>
                  <a:lnTo>
                    <a:pt x="386461" y="37211"/>
                  </a:lnTo>
                  <a:cubicBezTo>
                    <a:pt x="387985" y="40894"/>
                    <a:pt x="389128" y="44577"/>
                    <a:pt x="389890" y="48514"/>
                  </a:cubicBezTo>
                  <a:lnTo>
                    <a:pt x="385191" y="49403"/>
                  </a:lnTo>
                  <a:lnTo>
                    <a:pt x="389890" y="48514"/>
                  </a:lnTo>
                  <a:cubicBezTo>
                    <a:pt x="390652" y="52324"/>
                    <a:pt x="391033" y="56261"/>
                    <a:pt x="391033" y="60198"/>
                  </a:cubicBezTo>
                  <a:lnTo>
                    <a:pt x="386207" y="60198"/>
                  </a:lnTo>
                  <a:lnTo>
                    <a:pt x="391033" y="60198"/>
                  </a:lnTo>
                  <a:lnTo>
                    <a:pt x="391033" y="321056"/>
                  </a:lnTo>
                  <a:lnTo>
                    <a:pt x="386207" y="321056"/>
                  </a:lnTo>
                  <a:lnTo>
                    <a:pt x="391033" y="321056"/>
                  </a:lnTo>
                  <a:cubicBezTo>
                    <a:pt x="391033" y="324993"/>
                    <a:pt x="390652" y="328930"/>
                    <a:pt x="389890" y="332740"/>
                  </a:cubicBezTo>
                  <a:lnTo>
                    <a:pt x="385191" y="331851"/>
                  </a:lnTo>
                  <a:lnTo>
                    <a:pt x="389890" y="332740"/>
                  </a:lnTo>
                  <a:cubicBezTo>
                    <a:pt x="389128" y="336677"/>
                    <a:pt x="387985" y="340360"/>
                    <a:pt x="386461" y="344043"/>
                  </a:cubicBezTo>
                  <a:lnTo>
                    <a:pt x="386461" y="344043"/>
                  </a:lnTo>
                  <a:lnTo>
                    <a:pt x="386461" y="344043"/>
                  </a:lnTo>
                  <a:cubicBezTo>
                    <a:pt x="384937" y="347726"/>
                    <a:pt x="383159" y="351155"/>
                    <a:pt x="380873" y="354330"/>
                  </a:cubicBezTo>
                  <a:lnTo>
                    <a:pt x="380873" y="354330"/>
                  </a:lnTo>
                  <a:lnTo>
                    <a:pt x="380873" y="354330"/>
                  </a:lnTo>
                  <a:cubicBezTo>
                    <a:pt x="378714" y="357632"/>
                    <a:pt x="376174" y="360680"/>
                    <a:pt x="373380" y="363474"/>
                  </a:cubicBezTo>
                  <a:lnTo>
                    <a:pt x="369951" y="360045"/>
                  </a:lnTo>
                  <a:lnTo>
                    <a:pt x="373380" y="363474"/>
                  </a:lnTo>
                  <a:cubicBezTo>
                    <a:pt x="370586" y="366268"/>
                    <a:pt x="367538" y="368808"/>
                    <a:pt x="364236" y="370967"/>
                  </a:cubicBezTo>
                  <a:lnTo>
                    <a:pt x="364236" y="370967"/>
                  </a:lnTo>
                  <a:lnTo>
                    <a:pt x="364236" y="370967"/>
                  </a:lnTo>
                  <a:cubicBezTo>
                    <a:pt x="360934" y="373126"/>
                    <a:pt x="357505" y="375031"/>
                    <a:pt x="353822" y="376555"/>
                  </a:cubicBezTo>
                  <a:lnTo>
                    <a:pt x="353822" y="376555"/>
                  </a:lnTo>
                  <a:lnTo>
                    <a:pt x="353822" y="376555"/>
                  </a:lnTo>
                  <a:cubicBezTo>
                    <a:pt x="350139" y="378079"/>
                    <a:pt x="346456" y="379222"/>
                    <a:pt x="342519" y="379984"/>
                  </a:cubicBezTo>
                  <a:lnTo>
                    <a:pt x="341630" y="375285"/>
                  </a:lnTo>
                  <a:lnTo>
                    <a:pt x="342519" y="379984"/>
                  </a:lnTo>
                  <a:cubicBezTo>
                    <a:pt x="338709" y="380746"/>
                    <a:pt x="334772" y="381127"/>
                    <a:pt x="330835" y="381127"/>
                  </a:cubicBezTo>
                  <a:lnTo>
                    <a:pt x="330835" y="376301"/>
                  </a:lnTo>
                  <a:lnTo>
                    <a:pt x="330835" y="381127"/>
                  </a:lnTo>
                  <a:lnTo>
                    <a:pt x="60198" y="381127"/>
                  </a:lnTo>
                  <a:lnTo>
                    <a:pt x="60198" y="376301"/>
                  </a:lnTo>
                  <a:lnTo>
                    <a:pt x="60198" y="381127"/>
                  </a:lnTo>
                  <a:cubicBezTo>
                    <a:pt x="56261" y="381127"/>
                    <a:pt x="52324" y="380746"/>
                    <a:pt x="48514" y="379984"/>
                  </a:cubicBezTo>
                  <a:lnTo>
                    <a:pt x="49403" y="375285"/>
                  </a:lnTo>
                  <a:lnTo>
                    <a:pt x="48514" y="379984"/>
                  </a:lnTo>
                  <a:cubicBezTo>
                    <a:pt x="44577" y="379222"/>
                    <a:pt x="40894" y="378079"/>
                    <a:pt x="37211" y="376555"/>
                  </a:cubicBezTo>
                  <a:lnTo>
                    <a:pt x="37211" y="376555"/>
                  </a:lnTo>
                  <a:lnTo>
                    <a:pt x="37211" y="376555"/>
                  </a:lnTo>
                  <a:cubicBezTo>
                    <a:pt x="33528" y="375031"/>
                    <a:pt x="30099" y="373253"/>
                    <a:pt x="26797" y="370967"/>
                  </a:cubicBezTo>
                  <a:lnTo>
                    <a:pt x="26797" y="370967"/>
                  </a:lnTo>
                  <a:lnTo>
                    <a:pt x="26797" y="370967"/>
                  </a:lnTo>
                  <a:cubicBezTo>
                    <a:pt x="23495" y="368808"/>
                    <a:pt x="20447" y="366268"/>
                    <a:pt x="17653" y="363474"/>
                  </a:cubicBezTo>
                  <a:lnTo>
                    <a:pt x="21082" y="360045"/>
                  </a:lnTo>
                  <a:lnTo>
                    <a:pt x="17653" y="363474"/>
                  </a:lnTo>
                  <a:cubicBezTo>
                    <a:pt x="14859" y="360680"/>
                    <a:pt x="12319" y="357632"/>
                    <a:pt x="10160" y="354330"/>
                  </a:cubicBezTo>
                  <a:lnTo>
                    <a:pt x="14097" y="351663"/>
                  </a:lnTo>
                  <a:lnTo>
                    <a:pt x="10160" y="354330"/>
                  </a:lnTo>
                  <a:cubicBezTo>
                    <a:pt x="8001" y="351028"/>
                    <a:pt x="6096" y="347599"/>
                    <a:pt x="4572" y="343916"/>
                  </a:cubicBezTo>
                  <a:lnTo>
                    <a:pt x="9017" y="342138"/>
                  </a:lnTo>
                  <a:lnTo>
                    <a:pt x="4572" y="343916"/>
                  </a:lnTo>
                  <a:cubicBezTo>
                    <a:pt x="3048" y="340233"/>
                    <a:pt x="1905" y="336550"/>
                    <a:pt x="1143" y="332613"/>
                  </a:cubicBezTo>
                  <a:lnTo>
                    <a:pt x="5842" y="331724"/>
                  </a:lnTo>
                  <a:lnTo>
                    <a:pt x="1143" y="332613"/>
                  </a:lnTo>
                  <a:cubicBezTo>
                    <a:pt x="381" y="328803"/>
                    <a:pt x="0" y="324866"/>
                    <a:pt x="0" y="320929"/>
                  </a:cubicBezTo>
                  <a:lnTo>
                    <a:pt x="4826" y="320929"/>
                  </a:lnTo>
                  <a:lnTo>
                    <a:pt x="127" y="320929"/>
                  </a:lnTo>
                  <a:moveTo>
                    <a:pt x="9652" y="320929"/>
                  </a:moveTo>
                  <a:cubicBezTo>
                    <a:pt x="9652" y="324231"/>
                    <a:pt x="10033" y="327533"/>
                    <a:pt x="10668" y="330835"/>
                  </a:cubicBezTo>
                  <a:lnTo>
                    <a:pt x="10668" y="330835"/>
                  </a:lnTo>
                  <a:lnTo>
                    <a:pt x="10668" y="330835"/>
                  </a:lnTo>
                  <a:cubicBezTo>
                    <a:pt x="11303" y="334010"/>
                    <a:pt x="12319" y="337185"/>
                    <a:pt x="13589" y="340360"/>
                  </a:cubicBezTo>
                  <a:lnTo>
                    <a:pt x="13589" y="340360"/>
                  </a:lnTo>
                  <a:lnTo>
                    <a:pt x="13589" y="340360"/>
                  </a:lnTo>
                  <a:cubicBezTo>
                    <a:pt x="14859" y="343408"/>
                    <a:pt x="16383" y="346329"/>
                    <a:pt x="18288" y="349123"/>
                  </a:cubicBezTo>
                  <a:lnTo>
                    <a:pt x="18288" y="349123"/>
                  </a:lnTo>
                  <a:lnTo>
                    <a:pt x="18288" y="349123"/>
                  </a:lnTo>
                  <a:cubicBezTo>
                    <a:pt x="20193" y="351917"/>
                    <a:pt x="22225" y="354457"/>
                    <a:pt x="24511" y="356743"/>
                  </a:cubicBezTo>
                  <a:lnTo>
                    <a:pt x="24511" y="356743"/>
                  </a:lnTo>
                  <a:lnTo>
                    <a:pt x="24511" y="356743"/>
                  </a:lnTo>
                  <a:cubicBezTo>
                    <a:pt x="26797" y="359029"/>
                    <a:pt x="29464" y="361188"/>
                    <a:pt x="32131" y="362966"/>
                  </a:cubicBezTo>
                  <a:lnTo>
                    <a:pt x="29464" y="366903"/>
                  </a:lnTo>
                  <a:lnTo>
                    <a:pt x="32131" y="362966"/>
                  </a:lnTo>
                  <a:cubicBezTo>
                    <a:pt x="34925" y="364744"/>
                    <a:pt x="37846" y="366395"/>
                    <a:pt x="40894" y="367665"/>
                  </a:cubicBezTo>
                  <a:lnTo>
                    <a:pt x="39116" y="372110"/>
                  </a:lnTo>
                  <a:lnTo>
                    <a:pt x="40894" y="367665"/>
                  </a:lnTo>
                  <a:cubicBezTo>
                    <a:pt x="43942" y="368935"/>
                    <a:pt x="47117" y="369951"/>
                    <a:pt x="50419" y="370586"/>
                  </a:cubicBezTo>
                  <a:lnTo>
                    <a:pt x="50419" y="370586"/>
                  </a:lnTo>
                  <a:lnTo>
                    <a:pt x="50419" y="370586"/>
                  </a:lnTo>
                  <a:cubicBezTo>
                    <a:pt x="53721" y="371221"/>
                    <a:pt x="56896" y="371602"/>
                    <a:pt x="60325" y="371602"/>
                  </a:cubicBezTo>
                  <a:lnTo>
                    <a:pt x="330835" y="371602"/>
                  </a:lnTo>
                  <a:cubicBezTo>
                    <a:pt x="334137" y="371602"/>
                    <a:pt x="337439" y="371221"/>
                    <a:pt x="340614" y="370586"/>
                  </a:cubicBezTo>
                  <a:lnTo>
                    <a:pt x="340614" y="370586"/>
                  </a:lnTo>
                  <a:lnTo>
                    <a:pt x="340614" y="370586"/>
                  </a:lnTo>
                  <a:cubicBezTo>
                    <a:pt x="343916" y="369951"/>
                    <a:pt x="346964" y="368935"/>
                    <a:pt x="350012" y="367665"/>
                  </a:cubicBezTo>
                  <a:lnTo>
                    <a:pt x="351790" y="372110"/>
                  </a:lnTo>
                  <a:lnTo>
                    <a:pt x="350012" y="367665"/>
                  </a:lnTo>
                  <a:cubicBezTo>
                    <a:pt x="353060" y="366395"/>
                    <a:pt x="355981" y="364871"/>
                    <a:pt x="358775" y="362966"/>
                  </a:cubicBezTo>
                  <a:lnTo>
                    <a:pt x="361442" y="366903"/>
                  </a:lnTo>
                  <a:lnTo>
                    <a:pt x="358775" y="362966"/>
                  </a:lnTo>
                  <a:cubicBezTo>
                    <a:pt x="361569" y="361061"/>
                    <a:pt x="364109" y="359029"/>
                    <a:pt x="366395" y="356743"/>
                  </a:cubicBezTo>
                  <a:lnTo>
                    <a:pt x="366395" y="356743"/>
                  </a:lnTo>
                  <a:lnTo>
                    <a:pt x="366395" y="356743"/>
                  </a:lnTo>
                  <a:cubicBezTo>
                    <a:pt x="368681" y="354457"/>
                    <a:pt x="370840" y="351790"/>
                    <a:pt x="372618" y="349123"/>
                  </a:cubicBezTo>
                  <a:lnTo>
                    <a:pt x="376555" y="351790"/>
                  </a:lnTo>
                  <a:lnTo>
                    <a:pt x="372618" y="349123"/>
                  </a:lnTo>
                  <a:cubicBezTo>
                    <a:pt x="374396" y="346329"/>
                    <a:pt x="376047" y="343408"/>
                    <a:pt x="377317" y="340360"/>
                  </a:cubicBezTo>
                  <a:lnTo>
                    <a:pt x="381762" y="342138"/>
                  </a:lnTo>
                  <a:lnTo>
                    <a:pt x="377317" y="340360"/>
                  </a:lnTo>
                  <a:cubicBezTo>
                    <a:pt x="378587" y="337312"/>
                    <a:pt x="379603" y="334137"/>
                    <a:pt x="380238" y="330835"/>
                  </a:cubicBezTo>
                  <a:lnTo>
                    <a:pt x="380238" y="330835"/>
                  </a:lnTo>
                  <a:lnTo>
                    <a:pt x="380238" y="330835"/>
                  </a:lnTo>
                  <a:cubicBezTo>
                    <a:pt x="380873" y="327533"/>
                    <a:pt x="381254" y="324358"/>
                    <a:pt x="381254" y="320929"/>
                  </a:cubicBezTo>
                  <a:lnTo>
                    <a:pt x="381254" y="60198"/>
                  </a:lnTo>
                  <a:cubicBezTo>
                    <a:pt x="381254" y="56896"/>
                    <a:pt x="380873" y="53594"/>
                    <a:pt x="380238" y="50292"/>
                  </a:cubicBezTo>
                  <a:lnTo>
                    <a:pt x="380238" y="50292"/>
                  </a:lnTo>
                  <a:lnTo>
                    <a:pt x="380238" y="50292"/>
                  </a:lnTo>
                  <a:cubicBezTo>
                    <a:pt x="379603" y="47117"/>
                    <a:pt x="378587" y="43942"/>
                    <a:pt x="377317" y="40767"/>
                  </a:cubicBezTo>
                  <a:lnTo>
                    <a:pt x="381762" y="38989"/>
                  </a:lnTo>
                  <a:lnTo>
                    <a:pt x="377317" y="40767"/>
                  </a:lnTo>
                  <a:cubicBezTo>
                    <a:pt x="376047" y="37719"/>
                    <a:pt x="374523" y="34798"/>
                    <a:pt x="372618" y="32004"/>
                  </a:cubicBezTo>
                  <a:lnTo>
                    <a:pt x="376555" y="29337"/>
                  </a:lnTo>
                  <a:lnTo>
                    <a:pt x="372618" y="32004"/>
                  </a:lnTo>
                  <a:cubicBezTo>
                    <a:pt x="370713" y="29210"/>
                    <a:pt x="368681" y="26670"/>
                    <a:pt x="366395" y="24384"/>
                  </a:cubicBezTo>
                  <a:lnTo>
                    <a:pt x="366395" y="24384"/>
                  </a:lnTo>
                  <a:lnTo>
                    <a:pt x="366395" y="24384"/>
                  </a:lnTo>
                  <a:cubicBezTo>
                    <a:pt x="364109" y="22098"/>
                    <a:pt x="361442" y="19939"/>
                    <a:pt x="358775" y="18161"/>
                  </a:cubicBezTo>
                  <a:lnTo>
                    <a:pt x="361442" y="14224"/>
                  </a:lnTo>
                  <a:lnTo>
                    <a:pt x="358775" y="18161"/>
                  </a:lnTo>
                  <a:cubicBezTo>
                    <a:pt x="355981" y="16256"/>
                    <a:pt x="353060" y="14732"/>
                    <a:pt x="350012" y="13462"/>
                  </a:cubicBezTo>
                  <a:lnTo>
                    <a:pt x="350012" y="13462"/>
                  </a:lnTo>
                  <a:lnTo>
                    <a:pt x="350012" y="13462"/>
                  </a:lnTo>
                  <a:cubicBezTo>
                    <a:pt x="346964" y="12192"/>
                    <a:pt x="343789" y="11176"/>
                    <a:pt x="340614" y="10541"/>
                  </a:cubicBezTo>
                  <a:lnTo>
                    <a:pt x="340614" y="10541"/>
                  </a:lnTo>
                  <a:lnTo>
                    <a:pt x="340614" y="10541"/>
                  </a:lnTo>
                  <a:cubicBezTo>
                    <a:pt x="337312" y="9906"/>
                    <a:pt x="334137" y="9525"/>
                    <a:pt x="330835"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9017" y="38989"/>
                  </a:lnTo>
                  <a:lnTo>
                    <a:pt x="13462" y="40767"/>
                  </a:lnTo>
                  <a:cubicBezTo>
                    <a:pt x="12192" y="43815"/>
                    <a:pt x="11176" y="46990"/>
                    <a:pt x="10541" y="50292"/>
                  </a:cubicBezTo>
                  <a:lnTo>
                    <a:pt x="10541" y="50292"/>
                  </a:lnTo>
                  <a:lnTo>
                    <a:pt x="10541" y="50292"/>
                  </a:lnTo>
                  <a:cubicBezTo>
                    <a:pt x="9906" y="53594"/>
                    <a:pt x="9525" y="56769"/>
                    <a:pt x="9525" y="60198"/>
                  </a:cubicBezTo>
                  <a:lnTo>
                    <a:pt x="9525" y="321056"/>
                  </a:lnTo>
                  <a:close/>
                </a:path>
              </a:pathLst>
            </a:custGeom>
            <a:solidFill>
              <a:srgbClr val="313E80"/>
            </a:solidFill>
          </p:spPr>
        </p:sp>
      </p:grpSp>
      <p:grpSp>
        <p:nvGrpSpPr>
          <p:cNvPr name="Group 10" id="10"/>
          <p:cNvGrpSpPr>
            <a:grpSpLocks noChangeAspect="true"/>
          </p:cNvGrpSpPr>
          <p:nvPr/>
        </p:nvGrpSpPr>
        <p:grpSpPr>
          <a:xfrm rot="0">
            <a:off x="4822822" y="2679697"/>
            <a:ext cx="517522" cy="507997"/>
            <a:chOff x="0" y="0"/>
            <a:chExt cx="517525" cy="508000"/>
          </a:xfrm>
        </p:grpSpPr>
        <p:sp>
          <p:nvSpPr>
            <p:cNvPr name="Freeform 11" id="11"/>
            <p:cNvSpPr/>
            <p:nvPr/>
          </p:nvSpPr>
          <p:spPr>
            <a:xfrm flipH="false" flipV="false" rot="0">
              <a:off x="68326" y="68326"/>
              <a:ext cx="381000" cy="371348"/>
            </a:xfrm>
            <a:custGeom>
              <a:avLst/>
              <a:gdLst/>
              <a:ahLst/>
              <a:cxnLst/>
              <a:rect r="r" b="b" t="t" l="l"/>
              <a:pathLst>
                <a:path h="371348" w="381000">
                  <a:moveTo>
                    <a:pt x="0" y="316103"/>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325755" y="0"/>
                  </a:lnTo>
                  <a:cubicBezTo>
                    <a:pt x="329438" y="0"/>
                    <a:pt x="332994" y="381"/>
                    <a:pt x="336550" y="1016"/>
                  </a:cubicBezTo>
                  <a:cubicBezTo>
                    <a:pt x="340106" y="1651"/>
                    <a:pt x="343535" y="2794"/>
                    <a:pt x="346964" y="4191"/>
                  </a:cubicBezTo>
                  <a:cubicBezTo>
                    <a:pt x="350393" y="5588"/>
                    <a:pt x="353441" y="7239"/>
                    <a:pt x="356489" y="9271"/>
                  </a:cubicBezTo>
                  <a:cubicBezTo>
                    <a:pt x="359537" y="11303"/>
                    <a:pt x="362331" y="13589"/>
                    <a:pt x="364871" y="16129"/>
                  </a:cubicBezTo>
                  <a:cubicBezTo>
                    <a:pt x="367411" y="18669"/>
                    <a:pt x="369697" y="21463"/>
                    <a:pt x="371729" y="24511"/>
                  </a:cubicBezTo>
                  <a:cubicBezTo>
                    <a:pt x="373761" y="27559"/>
                    <a:pt x="375412" y="30734"/>
                    <a:pt x="376809" y="34036"/>
                  </a:cubicBezTo>
                  <a:cubicBezTo>
                    <a:pt x="378206" y="37338"/>
                    <a:pt x="379222" y="40894"/>
                    <a:pt x="379984" y="44450"/>
                  </a:cubicBezTo>
                  <a:cubicBezTo>
                    <a:pt x="380746" y="48006"/>
                    <a:pt x="381000" y="51562"/>
                    <a:pt x="381000" y="55245"/>
                  </a:cubicBezTo>
                  <a:lnTo>
                    <a:pt x="381000" y="316103"/>
                  </a:lnTo>
                  <a:cubicBezTo>
                    <a:pt x="381000" y="319786"/>
                    <a:pt x="380619" y="323342"/>
                    <a:pt x="379984" y="326898"/>
                  </a:cubicBezTo>
                  <a:cubicBezTo>
                    <a:pt x="379349" y="330454"/>
                    <a:pt x="378206" y="333883"/>
                    <a:pt x="376809" y="337312"/>
                  </a:cubicBezTo>
                  <a:cubicBezTo>
                    <a:pt x="375412" y="340741"/>
                    <a:pt x="373761" y="343789"/>
                    <a:pt x="371729" y="346837"/>
                  </a:cubicBezTo>
                  <a:cubicBezTo>
                    <a:pt x="369697" y="349885"/>
                    <a:pt x="367411" y="352679"/>
                    <a:pt x="364871" y="355219"/>
                  </a:cubicBezTo>
                  <a:cubicBezTo>
                    <a:pt x="362331" y="357759"/>
                    <a:pt x="359537" y="360045"/>
                    <a:pt x="356489" y="362077"/>
                  </a:cubicBezTo>
                  <a:cubicBezTo>
                    <a:pt x="353441" y="364109"/>
                    <a:pt x="350266" y="365760"/>
                    <a:pt x="346964" y="367157"/>
                  </a:cubicBezTo>
                  <a:cubicBezTo>
                    <a:pt x="343662" y="368554"/>
                    <a:pt x="340106" y="369570"/>
                    <a:pt x="336550" y="370332"/>
                  </a:cubicBezTo>
                  <a:cubicBezTo>
                    <a:pt x="332994" y="371094"/>
                    <a:pt x="329438" y="371348"/>
                    <a:pt x="325755" y="371348"/>
                  </a:cubicBezTo>
                  <a:lnTo>
                    <a:pt x="55245" y="371348"/>
                  </a:lnTo>
                  <a:cubicBezTo>
                    <a:pt x="51562" y="371348"/>
                    <a:pt x="48006" y="370967"/>
                    <a:pt x="44450" y="370332"/>
                  </a:cubicBezTo>
                  <a:cubicBezTo>
                    <a:pt x="40894" y="369697"/>
                    <a:pt x="37465" y="368554"/>
                    <a:pt x="34036" y="367157"/>
                  </a:cubicBezTo>
                  <a:cubicBezTo>
                    <a:pt x="30607" y="365760"/>
                    <a:pt x="27559" y="364109"/>
                    <a:pt x="24511" y="362077"/>
                  </a:cubicBezTo>
                  <a:cubicBezTo>
                    <a:pt x="21463" y="360045"/>
                    <a:pt x="18669" y="357759"/>
                    <a:pt x="16129" y="355219"/>
                  </a:cubicBezTo>
                  <a:cubicBezTo>
                    <a:pt x="13589" y="352679"/>
                    <a:pt x="11303" y="349885"/>
                    <a:pt x="9271" y="346837"/>
                  </a:cubicBezTo>
                  <a:cubicBezTo>
                    <a:pt x="7239" y="343789"/>
                    <a:pt x="5588" y="340614"/>
                    <a:pt x="4191" y="337312"/>
                  </a:cubicBezTo>
                  <a:cubicBezTo>
                    <a:pt x="2794" y="334010"/>
                    <a:pt x="1778" y="330454"/>
                    <a:pt x="1016" y="326898"/>
                  </a:cubicBezTo>
                  <a:cubicBezTo>
                    <a:pt x="254" y="323342"/>
                    <a:pt x="0" y="319786"/>
                    <a:pt x="0" y="316103"/>
                  </a:cubicBezTo>
                </a:path>
              </a:pathLst>
            </a:custGeom>
            <a:solidFill>
              <a:srgbClr val="182567"/>
            </a:solidFill>
          </p:spPr>
        </p:sp>
        <p:sp>
          <p:nvSpPr>
            <p:cNvPr name="Freeform 12" id="12"/>
            <p:cNvSpPr/>
            <p:nvPr/>
          </p:nvSpPr>
          <p:spPr>
            <a:xfrm flipH="false" flipV="false" rot="0">
              <a:off x="63373" y="63373"/>
              <a:ext cx="391033" cy="381127"/>
            </a:xfrm>
            <a:custGeom>
              <a:avLst/>
              <a:gdLst/>
              <a:ahLst/>
              <a:cxnLst/>
              <a:rect r="r" b="b" t="t" l="l"/>
              <a:pathLst>
                <a:path h="381127" w="391033">
                  <a:moveTo>
                    <a:pt x="127" y="321056"/>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4699" y="37211"/>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127"/>
                  </a:lnTo>
                  <a:lnTo>
                    <a:pt x="330835" y="127"/>
                  </a:lnTo>
                  <a:lnTo>
                    <a:pt x="330835" y="4953"/>
                  </a:lnTo>
                  <a:lnTo>
                    <a:pt x="330835" y="127"/>
                  </a:lnTo>
                  <a:cubicBezTo>
                    <a:pt x="334772" y="127"/>
                    <a:pt x="338709" y="508"/>
                    <a:pt x="342519" y="1270"/>
                  </a:cubicBezTo>
                  <a:lnTo>
                    <a:pt x="341630" y="5969"/>
                  </a:lnTo>
                  <a:lnTo>
                    <a:pt x="342519" y="1270"/>
                  </a:lnTo>
                  <a:cubicBezTo>
                    <a:pt x="346456" y="2032"/>
                    <a:pt x="350139" y="3175"/>
                    <a:pt x="353822" y="4699"/>
                  </a:cubicBezTo>
                  <a:lnTo>
                    <a:pt x="352044" y="9144"/>
                  </a:lnTo>
                  <a:lnTo>
                    <a:pt x="353822" y="4699"/>
                  </a:lnTo>
                  <a:cubicBezTo>
                    <a:pt x="357505" y="6223"/>
                    <a:pt x="360934" y="8001"/>
                    <a:pt x="364236" y="10287"/>
                  </a:cubicBezTo>
                  <a:lnTo>
                    <a:pt x="364236" y="10287"/>
                  </a:lnTo>
                  <a:lnTo>
                    <a:pt x="364236" y="10287"/>
                  </a:lnTo>
                  <a:cubicBezTo>
                    <a:pt x="367538" y="12446"/>
                    <a:pt x="370586" y="14986"/>
                    <a:pt x="373380" y="17780"/>
                  </a:cubicBezTo>
                  <a:lnTo>
                    <a:pt x="369951" y="21209"/>
                  </a:lnTo>
                  <a:lnTo>
                    <a:pt x="373380" y="17780"/>
                  </a:lnTo>
                  <a:cubicBezTo>
                    <a:pt x="376174" y="20574"/>
                    <a:pt x="378714" y="23622"/>
                    <a:pt x="380873" y="26924"/>
                  </a:cubicBezTo>
                  <a:lnTo>
                    <a:pt x="380873" y="26924"/>
                  </a:lnTo>
                  <a:lnTo>
                    <a:pt x="380873" y="26924"/>
                  </a:lnTo>
                  <a:cubicBezTo>
                    <a:pt x="383032" y="30226"/>
                    <a:pt x="384937" y="33655"/>
                    <a:pt x="386461" y="37338"/>
                  </a:cubicBezTo>
                  <a:lnTo>
                    <a:pt x="386461" y="37338"/>
                  </a:lnTo>
                  <a:lnTo>
                    <a:pt x="386461" y="37338"/>
                  </a:lnTo>
                  <a:cubicBezTo>
                    <a:pt x="387985" y="41021"/>
                    <a:pt x="389128" y="44704"/>
                    <a:pt x="389890" y="48641"/>
                  </a:cubicBezTo>
                  <a:lnTo>
                    <a:pt x="385191" y="49530"/>
                  </a:lnTo>
                  <a:lnTo>
                    <a:pt x="389890" y="48641"/>
                  </a:lnTo>
                  <a:cubicBezTo>
                    <a:pt x="390652" y="52451"/>
                    <a:pt x="391033" y="56388"/>
                    <a:pt x="391033" y="60325"/>
                  </a:cubicBezTo>
                  <a:lnTo>
                    <a:pt x="386207" y="60325"/>
                  </a:lnTo>
                  <a:lnTo>
                    <a:pt x="391033" y="60325"/>
                  </a:lnTo>
                  <a:lnTo>
                    <a:pt x="391033" y="321056"/>
                  </a:lnTo>
                  <a:lnTo>
                    <a:pt x="386207" y="321056"/>
                  </a:lnTo>
                  <a:lnTo>
                    <a:pt x="391033" y="321056"/>
                  </a:lnTo>
                  <a:cubicBezTo>
                    <a:pt x="391033" y="324993"/>
                    <a:pt x="390652" y="328930"/>
                    <a:pt x="389890" y="332740"/>
                  </a:cubicBezTo>
                  <a:lnTo>
                    <a:pt x="385191" y="331851"/>
                  </a:lnTo>
                  <a:lnTo>
                    <a:pt x="389890" y="332740"/>
                  </a:lnTo>
                  <a:cubicBezTo>
                    <a:pt x="389128" y="336677"/>
                    <a:pt x="387985" y="340360"/>
                    <a:pt x="386461" y="344043"/>
                  </a:cubicBezTo>
                  <a:lnTo>
                    <a:pt x="386461" y="344043"/>
                  </a:lnTo>
                  <a:lnTo>
                    <a:pt x="386461" y="344043"/>
                  </a:lnTo>
                  <a:cubicBezTo>
                    <a:pt x="384937" y="347726"/>
                    <a:pt x="383159" y="351155"/>
                    <a:pt x="380873" y="354330"/>
                  </a:cubicBezTo>
                  <a:lnTo>
                    <a:pt x="380873" y="354330"/>
                  </a:lnTo>
                  <a:lnTo>
                    <a:pt x="380873" y="354330"/>
                  </a:lnTo>
                  <a:cubicBezTo>
                    <a:pt x="378714" y="357632"/>
                    <a:pt x="376174" y="360680"/>
                    <a:pt x="373380" y="363474"/>
                  </a:cubicBezTo>
                  <a:lnTo>
                    <a:pt x="369951" y="360045"/>
                  </a:lnTo>
                  <a:lnTo>
                    <a:pt x="373380" y="363474"/>
                  </a:lnTo>
                  <a:cubicBezTo>
                    <a:pt x="370586" y="366268"/>
                    <a:pt x="367538" y="368808"/>
                    <a:pt x="364236" y="370967"/>
                  </a:cubicBezTo>
                  <a:lnTo>
                    <a:pt x="364236" y="370967"/>
                  </a:lnTo>
                  <a:lnTo>
                    <a:pt x="364236" y="370967"/>
                  </a:lnTo>
                  <a:cubicBezTo>
                    <a:pt x="360934" y="373126"/>
                    <a:pt x="357505" y="375031"/>
                    <a:pt x="353822" y="376555"/>
                  </a:cubicBezTo>
                  <a:lnTo>
                    <a:pt x="353822" y="376555"/>
                  </a:lnTo>
                  <a:lnTo>
                    <a:pt x="353822" y="376555"/>
                  </a:lnTo>
                  <a:cubicBezTo>
                    <a:pt x="350139" y="378079"/>
                    <a:pt x="346456" y="379222"/>
                    <a:pt x="342519" y="379984"/>
                  </a:cubicBezTo>
                  <a:lnTo>
                    <a:pt x="341630" y="375285"/>
                  </a:lnTo>
                  <a:lnTo>
                    <a:pt x="342519" y="379984"/>
                  </a:lnTo>
                  <a:cubicBezTo>
                    <a:pt x="338709" y="380746"/>
                    <a:pt x="334772" y="381127"/>
                    <a:pt x="330835" y="381127"/>
                  </a:cubicBezTo>
                  <a:lnTo>
                    <a:pt x="330835" y="376301"/>
                  </a:lnTo>
                  <a:lnTo>
                    <a:pt x="330835" y="381127"/>
                  </a:lnTo>
                  <a:lnTo>
                    <a:pt x="60198" y="381127"/>
                  </a:lnTo>
                  <a:lnTo>
                    <a:pt x="60198" y="376301"/>
                  </a:lnTo>
                  <a:lnTo>
                    <a:pt x="60198" y="381127"/>
                  </a:lnTo>
                  <a:cubicBezTo>
                    <a:pt x="56261" y="381127"/>
                    <a:pt x="52324" y="380746"/>
                    <a:pt x="48514" y="379984"/>
                  </a:cubicBezTo>
                  <a:lnTo>
                    <a:pt x="49403" y="375285"/>
                  </a:lnTo>
                  <a:lnTo>
                    <a:pt x="48514" y="379984"/>
                  </a:lnTo>
                  <a:cubicBezTo>
                    <a:pt x="44577" y="379222"/>
                    <a:pt x="40894" y="378079"/>
                    <a:pt x="37211" y="376555"/>
                  </a:cubicBezTo>
                  <a:lnTo>
                    <a:pt x="37211" y="376555"/>
                  </a:lnTo>
                  <a:lnTo>
                    <a:pt x="37211" y="376555"/>
                  </a:lnTo>
                  <a:cubicBezTo>
                    <a:pt x="33528" y="375031"/>
                    <a:pt x="30099" y="373253"/>
                    <a:pt x="26797" y="370967"/>
                  </a:cubicBezTo>
                  <a:lnTo>
                    <a:pt x="26797" y="370967"/>
                  </a:lnTo>
                  <a:lnTo>
                    <a:pt x="26797" y="370967"/>
                  </a:lnTo>
                  <a:cubicBezTo>
                    <a:pt x="23495" y="368808"/>
                    <a:pt x="20447" y="366268"/>
                    <a:pt x="17653" y="363474"/>
                  </a:cubicBezTo>
                  <a:lnTo>
                    <a:pt x="21082" y="360045"/>
                  </a:lnTo>
                  <a:lnTo>
                    <a:pt x="17653" y="363474"/>
                  </a:lnTo>
                  <a:cubicBezTo>
                    <a:pt x="14859" y="360680"/>
                    <a:pt x="12319" y="357632"/>
                    <a:pt x="10160" y="354330"/>
                  </a:cubicBezTo>
                  <a:lnTo>
                    <a:pt x="14097" y="351663"/>
                  </a:lnTo>
                  <a:lnTo>
                    <a:pt x="10160" y="354330"/>
                  </a:lnTo>
                  <a:cubicBezTo>
                    <a:pt x="8001" y="351028"/>
                    <a:pt x="6096" y="347599"/>
                    <a:pt x="4572" y="343916"/>
                  </a:cubicBezTo>
                  <a:lnTo>
                    <a:pt x="9017" y="342138"/>
                  </a:lnTo>
                  <a:lnTo>
                    <a:pt x="4572" y="343916"/>
                  </a:lnTo>
                  <a:cubicBezTo>
                    <a:pt x="3048" y="340233"/>
                    <a:pt x="1905" y="336550"/>
                    <a:pt x="1143" y="332613"/>
                  </a:cubicBezTo>
                  <a:lnTo>
                    <a:pt x="5842" y="331724"/>
                  </a:lnTo>
                  <a:lnTo>
                    <a:pt x="1143" y="332613"/>
                  </a:lnTo>
                  <a:cubicBezTo>
                    <a:pt x="381" y="328803"/>
                    <a:pt x="0" y="324866"/>
                    <a:pt x="0" y="320929"/>
                  </a:cubicBezTo>
                  <a:lnTo>
                    <a:pt x="4826" y="320929"/>
                  </a:lnTo>
                  <a:lnTo>
                    <a:pt x="127" y="320929"/>
                  </a:lnTo>
                  <a:moveTo>
                    <a:pt x="9652" y="320929"/>
                  </a:moveTo>
                  <a:cubicBezTo>
                    <a:pt x="9652" y="324231"/>
                    <a:pt x="10033" y="327533"/>
                    <a:pt x="10668" y="330835"/>
                  </a:cubicBezTo>
                  <a:lnTo>
                    <a:pt x="10668" y="330835"/>
                  </a:lnTo>
                  <a:lnTo>
                    <a:pt x="10668" y="330835"/>
                  </a:lnTo>
                  <a:cubicBezTo>
                    <a:pt x="11303" y="334010"/>
                    <a:pt x="12319" y="337185"/>
                    <a:pt x="13589" y="340360"/>
                  </a:cubicBezTo>
                  <a:lnTo>
                    <a:pt x="13589" y="340360"/>
                  </a:lnTo>
                  <a:lnTo>
                    <a:pt x="13589" y="340360"/>
                  </a:lnTo>
                  <a:cubicBezTo>
                    <a:pt x="14859" y="343408"/>
                    <a:pt x="16383" y="346329"/>
                    <a:pt x="18288" y="349123"/>
                  </a:cubicBezTo>
                  <a:lnTo>
                    <a:pt x="18288" y="349123"/>
                  </a:lnTo>
                  <a:lnTo>
                    <a:pt x="18288" y="349123"/>
                  </a:lnTo>
                  <a:cubicBezTo>
                    <a:pt x="20193" y="351917"/>
                    <a:pt x="22225" y="354457"/>
                    <a:pt x="24511" y="356743"/>
                  </a:cubicBezTo>
                  <a:lnTo>
                    <a:pt x="24511" y="356743"/>
                  </a:lnTo>
                  <a:lnTo>
                    <a:pt x="24511" y="356743"/>
                  </a:lnTo>
                  <a:cubicBezTo>
                    <a:pt x="26797" y="359029"/>
                    <a:pt x="29464" y="361188"/>
                    <a:pt x="32131" y="362966"/>
                  </a:cubicBezTo>
                  <a:lnTo>
                    <a:pt x="29464" y="366903"/>
                  </a:lnTo>
                  <a:lnTo>
                    <a:pt x="32131" y="362966"/>
                  </a:lnTo>
                  <a:cubicBezTo>
                    <a:pt x="34925" y="364744"/>
                    <a:pt x="37846" y="366395"/>
                    <a:pt x="40894" y="367665"/>
                  </a:cubicBezTo>
                  <a:lnTo>
                    <a:pt x="39116" y="372110"/>
                  </a:lnTo>
                  <a:lnTo>
                    <a:pt x="40894" y="367665"/>
                  </a:lnTo>
                  <a:cubicBezTo>
                    <a:pt x="43942" y="368935"/>
                    <a:pt x="47117" y="369951"/>
                    <a:pt x="50419" y="370586"/>
                  </a:cubicBezTo>
                  <a:lnTo>
                    <a:pt x="50419" y="370586"/>
                  </a:lnTo>
                  <a:lnTo>
                    <a:pt x="50419" y="370586"/>
                  </a:lnTo>
                  <a:cubicBezTo>
                    <a:pt x="53721" y="371221"/>
                    <a:pt x="56896" y="371602"/>
                    <a:pt x="60325" y="371602"/>
                  </a:cubicBezTo>
                  <a:lnTo>
                    <a:pt x="330835" y="371602"/>
                  </a:lnTo>
                  <a:cubicBezTo>
                    <a:pt x="334137" y="371602"/>
                    <a:pt x="337439" y="371221"/>
                    <a:pt x="340614" y="370586"/>
                  </a:cubicBezTo>
                  <a:lnTo>
                    <a:pt x="340614" y="370586"/>
                  </a:lnTo>
                  <a:lnTo>
                    <a:pt x="340614" y="370586"/>
                  </a:lnTo>
                  <a:cubicBezTo>
                    <a:pt x="343916" y="369951"/>
                    <a:pt x="346964" y="368935"/>
                    <a:pt x="350012" y="367665"/>
                  </a:cubicBezTo>
                  <a:lnTo>
                    <a:pt x="351790" y="372110"/>
                  </a:lnTo>
                  <a:lnTo>
                    <a:pt x="350012" y="367665"/>
                  </a:lnTo>
                  <a:cubicBezTo>
                    <a:pt x="353060" y="366395"/>
                    <a:pt x="355981" y="364871"/>
                    <a:pt x="358775" y="362966"/>
                  </a:cubicBezTo>
                  <a:lnTo>
                    <a:pt x="361442" y="366903"/>
                  </a:lnTo>
                  <a:lnTo>
                    <a:pt x="358775" y="362966"/>
                  </a:lnTo>
                  <a:cubicBezTo>
                    <a:pt x="361569" y="361061"/>
                    <a:pt x="364109" y="359029"/>
                    <a:pt x="366395" y="356743"/>
                  </a:cubicBezTo>
                  <a:lnTo>
                    <a:pt x="366395" y="356743"/>
                  </a:lnTo>
                  <a:lnTo>
                    <a:pt x="366395" y="356743"/>
                  </a:lnTo>
                  <a:cubicBezTo>
                    <a:pt x="368681" y="354457"/>
                    <a:pt x="370840" y="351790"/>
                    <a:pt x="372618" y="349123"/>
                  </a:cubicBezTo>
                  <a:lnTo>
                    <a:pt x="376555" y="351790"/>
                  </a:lnTo>
                  <a:lnTo>
                    <a:pt x="372618" y="349123"/>
                  </a:lnTo>
                  <a:cubicBezTo>
                    <a:pt x="374396" y="346329"/>
                    <a:pt x="376047" y="343408"/>
                    <a:pt x="377317" y="340360"/>
                  </a:cubicBezTo>
                  <a:lnTo>
                    <a:pt x="381762" y="342138"/>
                  </a:lnTo>
                  <a:lnTo>
                    <a:pt x="377317" y="340360"/>
                  </a:lnTo>
                  <a:cubicBezTo>
                    <a:pt x="378587" y="337312"/>
                    <a:pt x="379603" y="334137"/>
                    <a:pt x="380238" y="330835"/>
                  </a:cubicBezTo>
                  <a:lnTo>
                    <a:pt x="380238" y="330835"/>
                  </a:lnTo>
                  <a:lnTo>
                    <a:pt x="380238" y="330835"/>
                  </a:lnTo>
                  <a:cubicBezTo>
                    <a:pt x="380873" y="327533"/>
                    <a:pt x="381254" y="324358"/>
                    <a:pt x="381254" y="320929"/>
                  </a:cubicBezTo>
                  <a:lnTo>
                    <a:pt x="381254" y="60198"/>
                  </a:lnTo>
                  <a:cubicBezTo>
                    <a:pt x="381254" y="56896"/>
                    <a:pt x="380873" y="53594"/>
                    <a:pt x="380238" y="50292"/>
                  </a:cubicBezTo>
                  <a:lnTo>
                    <a:pt x="380238" y="50292"/>
                  </a:lnTo>
                  <a:lnTo>
                    <a:pt x="380238" y="50292"/>
                  </a:lnTo>
                  <a:cubicBezTo>
                    <a:pt x="379603" y="47117"/>
                    <a:pt x="378587" y="43942"/>
                    <a:pt x="377317" y="40767"/>
                  </a:cubicBezTo>
                  <a:lnTo>
                    <a:pt x="381762" y="38989"/>
                  </a:lnTo>
                  <a:lnTo>
                    <a:pt x="377317" y="40767"/>
                  </a:lnTo>
                  <a:cubicBezTo>
                    <a:pt x="376047" y="37719"/>
                    <a:pt x="374523" y="34798"/>
                    <a:pt x="372618" y="32004"/>
                  </a:cubicBezTo>
                  <a:lnTo>
                    <a:pt x="376555" y="29337"/>
                  </a:lnTo>
                  <a:lnTo>
                    <a:pt x="372618" y="32004"/>
                  </a:lnTo>
                  <a:cubicBezTo>
                    <a:pt x="370713" y="29210"/>
                    <a:pt x="368681" y="26670"/>
                    <a:pt x="366395" y="24384"/>
                  </a:cubicBezTo>
                  <a:lnTo>
                    <a:pt x="366395" y="24384"/>
                  </a:lnTo>
                  <a:lnTo>
                    <a:pt x="366395" y="24384"/>
                  </a:lnTo>
                  <a:cubicBezTo>
                    <a:pt x="364109" y="22098"/>
                    <a:pt x="361442" y="19939"/>
                    <a:pt x="358775" y="18161"/>
                  </a:cubicBezTo>
                  <a:lnTo>
                    <a:pt x="361442" y="14224"/>
                  </a:lnTo>
                  <a:lnTo>
                    <a:pt x="358775" y="18161"/>
                  </a:lnTo>
                  <a:cubicBezTo>
                    <a:pt x="355981" y="16256"/>
                    <a:pt x="353060" y="14732"/>
                    <a:pt x="350012" y="13462"/>
                  </a:cubicBezTo>
                  <a:lnTo>
                    <a:pt x="350012" y="13462"/>
                  </a:lnTo>
                  <a:lnTo>
                    <a:pt x="350012" y="13462"/>
                  </a:lnTo>
                  <a:cubicBezTo>
                    <a:pt x="346964" y="12192"/>
                    <a:pt x="343789" y="11176"/>
                    <a:pt x="340614" y="10541"/>
                  </a:cubicBezTo>
                  <a:lnTo>
                    <a:pt x="340614" y="10541"/>
                  </a:lnTo>
                  <a:lnTo>
                    <a:pt x="340614" y="10541"/>
                  </a:lnTo>
                  <a:cubicBezTo>
                    <a:pt x="337312" y="9906"/>
                    <a:pt x="334137" y="9525"/>
                    <a:pt x="330835"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9017" y="38989"/>
                  </a:lnTo>
                  <a:lnTo>
                    <a:pt x="13462" y="40767"/>
                  </a:lnTo>
                  <a:cubicBezTo>
                    <a:pt x="12192" y="43815"/>
                    <a:pt x="11176" y="46990"/>
                    <a:pt x="10541" y="50292"/>
                  </a:cubicBezTo>
                  <a:lnTo>
                    <a:pt x="10541" y="50292"/>
                  </a:lnTo>
                  <a:lnTo>
                    <a:pt x="10541" y="50292"/>
                  </a:lnTo>
                  <a:cubicBezTo>
                    <a:pt x="9906" y="53594"/>
                    <a:pt x="9525" y="56769"/>
                    <a:pt x="9525" y="60198"/>
                  </a:cubicBezTo>
                  <a:lnTo>
                    <a:pt x="9525" y="321056"/>
                  </a:lnTo>
                  <a:close/>
                </a:path>
              </a:pathLst>
            </a:custGeom>
            <a:solidFill>
              <a:srgbClr val="313E80"/>
            </a:solidFill>
          </p:spPr>
        </p:sp>
      </p:grpSp>
      <p:grpSp>
        <p:nvGrpSpPr>
          <p:cNvPr name="Group 13" id="13"/>
          <p:cNvGrpSpPr>
            <a:grpSpLocks noChangeAspect="true"/>
          </p:cNvGrpSpPr>
          <p:nvPr/>
        </p:nvGrpSpPr>
        <p:grpSpPr>
          <a:xfrm rot="0">
            <a:off x="4822822" y="3727447"/>
            <a:ext cx="517522" cy="507997"/>
            <a:chOff x="0" y="0"/>
            <a:chExt cx="517525" cy="508000"/>
          </a:xfrm>
        </p:grpSpPr>
        <p:sp>
          <p:nvSpPr>
            <p:cNvPr name="Freeform 14" id="14"/>
            <p:cNvSpPr/>
            <p:nvPr/>
          </p:nvSpPr>
          <p:spPr>
            <a:xfrm flipH="false" flipV="false" rot="0">
              <a:off x="68326" y="68199"/>
              <a:ext cx="381000" cy="371475"/>
            </a:xfrm>
            <a:custGeom>
              <a:avLst/>
              <a:gdLst/>
              <a:ahLst/>
              <a:cxnLst/>
              <a:rect r="r" b="b" t="t" l="l"/>
              <a:pathLst>
                <a:path h="371475" w="381000">
                  <a:moveTo>
                    <a:pt x="0" y="316230"/>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325755" y="0"/>
                  </a:lnTo>
                  <a:cubicBezTo>
                    <a:pt x="329438" y="0"/>
                    <a:pt x="332994" y="381"/>
                    <a:pt x="336550" y="1016"/>
                  </a:cubicBezTo>
                  <a:cubicBezTo>
                    <a:pt x="340106" y="1651"/>
                    <a:pt x="343535" y="2794"/>
                    <a:pt x="346964" y="4191"/>
                  </a:cubicBezTo>
                  <a:cubicBezTo>
                    <a:pt x="350393" y="5588"/>
                    <a:pt x="353441" y="7239"/>
                    <a:pt x="356489" y="9271"/>
                  </a:cubicBezTo>
                  <a:cubicBezTo>
                    <a:pt x="359537" y="11303"/>
                    <a:pt x="362331" y="13589"/>
                    <a:pt x="364871" y="16129"/>
                  </a:cubicBezTo>
                  <a:cubicBezTo>
                    <a:pt x="367411" y="18669"/>
                    <a:pt x="369697" y="21463"/>
                    <a:pt x="371729" y="24511"/>
                  </a:cubicBezTo>
                  <a:cubicBezTo>
                    <a:pt x="373761" y="27559"/>
                    <a:pt x="375412" y="30734"/>
                    <a:pt x="376809" y="34036"/>
                  </a:cubicBezTo>
                  <a:cubicBezTo>
                    <a:pt x="378206" y="37338"/>
                    <a:pt x="379222" y="40894"/>
                    <a:pt x="379984" y="44450"/>
                  </a:cubicBezTo>
                  <a:cubicBezTo>
                    <a:pt x="380746" y="48006"/>
                    <a:pt x="381000" y="51562"/>
                    <a:pt x="381000" y="55245"/>
                  </a:cubicBezTo>
                  <a:lnTo>
                    <a:pt x="381000" y="316230"/>
                  </a:lnTo>
                  <a:cubicBezTo>
                    <a:pt x="381000" y="319913"/>
                    <a:pt x="380619" y="323469"/>
                    <a:pt x="379984" y="327025"/>
                  </a:cubicBezTo>
                  <a:cubicBezTo>
                    <a:pt x="379349" y="330581"/>
                    <a:pt x="378206" y="334010"/>
                    <a:pt x="376809" y="337439"/>
                  </a:cubicBezTo>
                  <a:cubicBezTo>
                    <a:pt x="375412" y="340868"/>
                    <a:pt x="373761" y="343916"/>
                    <a:pt x="371729" y="346964"/>
                  </a:cubicBezTo>
                  <a:cubicBezTo>
                    <a:pt x="369697" y="350012"/>
                    <a:pt x="367411" y="352806"/>
                    <a:pt x="364871" y="355346"/>
                  </a:cubicBezTo>
                  <a:cubicBezTo>
                    <a:pt x="362331" y="357886"/>
                    <a:pt x="359537" y="360172"/>
                    <a:pt x="356489" y="362204"/>
                  </a:cubicBezTo>
                  <a:cubicBezTo>
                    <a:pt x="353441" y="364236"/>
                    <a:pt x="350266" y="365887"/>
                    <a:pt x="346964" y="367284"/>
                  </a:cubicBezTo>
                  <a:cubicBezTo>
                    <a:pt x="343662" y="368681"/>
                    <a:pt x="340106" y="369697"/>
                    <a:pt x="336550" y="370459"/>
                  </a:cubicBezTo>
                  <a:cubicBezTo>
                    <a:pt x="332994" y="371221"/>
                    <a:pt x="329438" y="371475"/>
                    <a:pt x="325755" y="371475"/>
                  </a:cubicBezTo>
                  <a:lnTo>
                    <a:pt x="55245" y="371475"/>
                  </a:lnTo>
                  <a:cubicBezTo>
                    <a:pt x="51562" y="371475"/>
                    <a:pt x="48006" y="371094"/>
                    <a:pt x="44450" y="370459"/>
                  </a:cubicBezTo>
                  <a:cubicBezTo>
                    <a:pt x="40894" y="369824"/>
                    <a:pt x="37465" y="368681"/>
                    <a:pt x="34036" y="367284"/>
                  </a:cubicBezTo>
                  <a:cubicBezTo>
                    <a:pt x="30607" y="365887"/>
                    <a:pt x="27559" y="364236"/>
                    <a:pt x="24511" y="362204"/>
                  </a:cubicBezTo>
                  <a:cubicBezTo>
                    <a:pt x="21463" y="360172"/>
                    <a:pt x="18669" y="357886"/>
                    <a:pt x="16129" y="355346"/>
                  </a:cubicBezTo>
                  <a:cubicBezTo>
                    <a:pt x="13589" y="352806"/>
                    <a:pt x="11303" y="350012"/>
                    <a:pt x="9271" y="346964"/>
                  </a:cubicBezTo>
                  <a:cubicBezTo>
                    <a:pt x="7239" y="343916"/>
                    <a:pt x="5588" y="340741"/>
                    <a:pt x="4191" y="337439"/>
                  </a:cubicBezTo>
                  <a:cubicBezTo>
                    <a:pt x="2794" y="334137"/>
                    <a:pt x="1778" y="330581"/>
                    <a:pt x="1016" y="327025"/>
                  </a:cubicBezTo>
                  <a:cubicBezTo>
                    <a:pt x="254" y="323469"/>
                    <a:pt x="0" y="319913"/>
                    <a:pt x="0" y="316230"/>
                  </a:cubicBezTo>
                </a:path>
              </a:pathLst>
            </a:custGeom>
            <a:solidFill>
              <a:srgbClr val="182567"/>
            </a:solidFill>
          </p:spPr>
        </p:sp>
        <p:sp>
          <p:nvSpPr>
            <p:cNvPr name="Freeform 15" id="15"/>
            <p:cNvSpPr/>
            <p:nvPr/>
          </p:nvSpPr>
          <p:spPr>
            <a:xfrm flipH="false" flipV="false" rot="0">
              <a:off x="63373" y="63246"/>
              <a:ext cx="391033" cy="381254"/>
            </a:xfrm>
            <a:custGeom>
              <a:avLst/>
              <a:gdLst/>
              <a:ahLst/>
              <a:cxnLst/>
              <a:rect r="r" b="b" t="t" l="l"/>
              <a:pathLst>
                <a:path h="381254" w="391033">
                  <a:moveTo>
                    <a:pt x="127" y="321183"/>
                  </a:moveTo>
                  <a:lnTo>
                    <a:pt x="127" y="60198"/>
                  </a:lnTo>
                  <a:lnTo>
                    <a:pt x="4953" y="60198"/>
                  </a:lnTo>
                  <a:lnTo>
                    <a:pt x="127" y="60198"/>
                  </a:lnTo>
                  <a:cubicBezTo>
                    <a:pt x="127" y="56261"/>
                    <a:pt x="508" y="52324"/>
                    <a:pt x="1270" y="48514"/>
                  </a:cubicBezTo>
                  <a:lnTo>
                    <a:pt x="5969" y="49403"/>
                  </a:lnTo>
                  <a:lnTo>
                    <a:pt x="1270" y="48514"/>
                  </a:lnTo>
                  <a:cubicBezTo>
                    <a:pt x="2032" y="44577"/>
                    <a:pt x="3175" y="40894"/>
                    <a:pt x="4699" y="37211"/>
                  </a:cubicBezTo>
                  <a:lnTo>
                    <a:pt x="9144" y="38989"/>
                  </a:lnTo>
                  <a:lnTo>
                    <a:pt x="4699" y="37211"/>
                  </a:lnTo>
                  <a:cubicBezTo>
                    <a:pt x="6223" y="33528"/>
                    <a:pt x="8001" y="30099"/>
                    <a:pt x="10287" y="26797"/>
                  </a:cubicBezTo>
                  <a:lnTo>
                    <a:pt x="10287" y="26797"/>
                  </a:lnTo>
                  <a:lnTo>
                    <a:pt x="10287" y="26797"/>
                  </a:lnTo>
                  <a:cubicBezTo>
                    <a:pt x="12446" y="23495"/>
                    <a:pt x="14986" y="20447"/>
                    <a:pt x="17780" y="17653"/>
                  </a:cubicBezTo>
                  <a:lnTo>
                    <a:pt x="21209" y="21082"/>
                  </a:lnTo>
                  <a:lnTo>
                    <a:pt x="17780" y="17653"/>
                  </a:lnTo>
                  <a:cubicBezTo>
                    <a:pt x="20574" y="14859"/>
                    <a:pt x="23622" y="12319"/>
                    <a:pt x="26924" y="10160"/>
                  </a:cubicBezTo>
                  <a:lnTo>
                    <a:pt x="26924" y="10160"/>
                  </a:lnTo>
                  <a:lnTo>
                    <a:pt x="26924" y="10160"/>
                  </a:lnTo>
                  <a:cubicBezTo>
                    <a:pt x="30226" y="8001"/>
                    <a:pt x="33655" y="6096"/>
                    <a:pt x="37338" y="4572"/>
                  </a:cubicBezTo>
                  <a:lnTo>
                    <a:pt x="39116" y="9017"/>
                  </a:lnTo>
                  <a:lnTo>
                    <a:pt x="37338" y="4572"/>
                  </a:lnTo>
                  <a:cubicBezTo>
                    <a:pt x="41021" y="3048"/>
                    <a:pt x="44704" y="1905"/>
                    <a:pt x="48641" y="1143"/>
                  </a:cubicBezTo>
                  <a:lnTo>
                    <a:pt x="49530" y="5842"/>
                  </a:lnTo>
                  <a:lnTo>
                    <a:pt x="48641" y="1143"/>
                  </a:lnTo>
                  <a:cubicBezTo>
                    <a:pt x="52451" y="381"/>
                    <a:pt x="56388" y="0"/>
                    <a:pt x="60325" y="0"/>
                  </a:cubicBezTo>
                  <a:lnTo>
                    <a:pt x="60325" y="4826"/>
                  </a:lnTo>
                  <a:lnTo>
                    <a:pt x="60325" y="254"/>
                  </a:lnTo>
                  <a:lnTo>
                    <a:pt x="330835" y="254"/>
                  </a:lnTo>
                  <a:lnTo>
                    <a:pt x="330835" y="5080"/>
                  </a:lnTo>
                  <a:lnTo>
                    <a:pt x="330835" y="254"/>
                  </a:lnTo>
                  <a:cubicBezTo>
                    <a:pt x="334772" y="254"/>
                    <a:pt x="338709" y="635"/>
                    <a:pt x="342519" y="1397"/>
                  </a:cubicBezTo>
                  <a:lnTo>
                    <a:pt x="341630" y="6096"/>
                  </a:lnTo>
                  <a:lnTo>
                    <a:pt x="342519" y="1397"/>
                  </a:lnTo>
                  <a:cubicBezTo>
                    <a:pt x="346456" y="2159"/>
                    <a:pt x="350139" y="3302"/>
                    <a:pt x="353822" y="4826"/>
                  </a:cubicBezTo>
                  <a:lnTo>
                    <a:pt x="352044" y="9271"/>
                  </a:lnTo>
                  <a:lnTo>
                    <a:pt x="353822" y="4826"/>
                  </a:lnTo>
                  <a:cubicBezTo>
                    <a:pt x="357505" y="6350"/>
                    <a:pt x="360934" y="8128"/>
                    <a:pt x="364236" y="10414"/>
                  </a:cubicBezTo>
                  <a:lnTo>
                    <a:pt x="364236" y="10414"/>
                  </a:lnTo>
                  <a:lnTo>
                    <a:pt x="364236" y="10414"/>
                  </a:lnTo>
                  <a:cubicBezTo>
                    <a:pt x="367538" y="12573"/>
                    <a:pt x="370586" y="15113"/>
                    <a:pt x="373380" y="17907"/>
                  </a:cubicBezTo>
                  <a:lnTo>
                    <a:pt x="369951" y="21336"/>
                  </a:lnTo>
                  <a:lnTo>
                    <a:pt x="373380" y="17907"/>
                  </a:lnTo>
                  <a:cubicBezTo>
                    <a:pt x="376174" y="20701"/>
                    <a:pt x="378714" y="23749"/>
                    <a:pt x="380873" y="27051"/>
                  </a:cubicBezTo>
                  <a:lnTo>
                    <a:pt x="380873" y="27051"/>
                  </a:lnTo>
                  <a:lnTo>
                    <a:pt x="380873" y="27051"/>
                  </a:lnTo>
                  <a:cubicBezTo>
                    <a:pt x="383032" y="30353"/>
                    <a:pt x="384937" y="33782"/>
                    <a:pt x="386461" y="37465"/>
                  </a:cubicBezTo>
                  <a:lnTo>
                    <a:pt x="386461" y="37465"/>
                  </a:lnTo>
                  <a:lnTo>
                    <a:pt x="386461" y="37465"/>
                  </a:lnTo>
                  <a:cubicBezTo>
                    <a:pt x="387985" y="41148"/>
                    <a:pt x="389128" y="44831"/>
                    <a:pt x="389890" y="48768"/>
                  </a:cubicBezTo>
                  <a:lnTo>
                    <a:pt x="385191" y="49657"/>
                  </a:lnTo>
                  <a:lnTo>
                    <a:pt x="389890" y="48768"/>
                  </a:lnTo>
                  <a:cubicBezTo>
                    <a:pt x="390652" y="52578"/>
                    <a:pt x="391033" y="56515"/>
                    <a:pt x="391033" y="60452"/>
                  </a:cubicBezTo>
                  <a:lnTo>
                    <a:pt x="386207" y="60452"/>
                  </a:lnTo>
                  <a:lnTo>
                    <a:pt x="391033" y="60452"/>
                  </a:lnTo>
                  <a:lnTo>
                    <a:pt x="391033" y="321183"/>
                  </a:lnTo>
                  <a:lnTo>
                    <a:pt x="386207" y="321183"/>
                  </a:lnTo>
                  <a:lnTo>
                    <a:pt x="391033" y="321183"/>
                  </a:lnTo>
                  <a:cubicBezTo>
                    <a:pt x="391033" y="325120"/>
                    <a:pt x="390652" y="329057"/>
                    <a:pt x="389890" y="332867"/>
                  </a:cubicBezTo>
                  <a:lnTo>
                    <a:pt x="385191" y="331978"/>
                  </a:lnTo>
                  <a:lnTo>
                    <a:pt x="389890" y="332867"/>
                  </a:lnTo>
                  <a:cubicBezTo>
                    <a:pt x="389128" y="336804"/>
                    <a:pt x="387985" y="340487"/>
                    <a:pt x="386461" y="344170"/>
                  </a:cubicBezTo>
                  <a:lnTo>
                    <a:pt x="386461" y="344170"/>
                  </a:lnTo>
                  <a:lnTo>
                    <a:pt x="386461" y="344170"/>
                  </a:lnTo>
                  <a:cubicBezTo>
                    <a:pt x="384937" y="347853"/>
                    <a:pt x="383159" y="351282"/>
                    <a:pt x="380873" y="354457"/>
                  </a:cubicBezTo>
                  <a:lnTo>
                    <a:pt x="380873" y="354457"/>
                  </a:lnTo>
                  <a:lnTo>
                    <a:pt x="380873" y="354457"/>
                  </a:lnTo>
                  <a:cubicBezTo>
                    <a:pt x="378714" y="357759"/>
                    <a:pt x="376174" y="360807"/>
                    <a:pt x="373380" y="363601"/>
                  </a:cubicBezTo>
                  <a:lnTo>
                    <a:pt x="369951" y="360172"/>
                  </a:lnTo>
                  <a:lnTo>
                    <a:pt x="373380" y="363601"/>
                  </a:lnTo>
                  <a:cubicBezTo>
                    <a:pt x="370586" y="366395"/>
                    <a:pt x="367538" y="368935"/>
                    <a:pt x="364236" y="371094"/>
                  </a:cubicBezTo>
                  <a:lnTo>
                    <a:pt x="364236" y="371094"/>
                  </a:lnTo>
                  <a:lnTo>
                    <a:pt x="364236" y="371094"/>
                  </a:lnTo>
                  <a:cubicBezTo>
                    <a:pt x="360934" y="373253"/>
                    <a:pt x="357505" y="375158"/>
                    <a:pt x="353822" y="376682"/>
                  </a:cubicBezTo>
                  <a:lnTo>
                    <a:pt x="353822" y="376682"/>
                  </a:lnTo>
                  <a:lnTo>
                    <a:pt x="353822" y="376682"/>
                  </a:lnTo>
                  <a:cubicBezTo>
                    <a:pt x="350139" y="378206"/>
                    <a:pt x="346456" y="379349"/>
                    <a:pt x="342519" y="380111"/>
                  </a:cubicBezTo>
                  <a:lnTo>
                    <a:pt x="341630" y="375412"/>
                  </a:lnTo>
                  <a:lnTo>
                    <a:pt x="342519" y="380111"/>
                  </a:lnTo>
                  <a:cubicBezTo>
                    <a:pt x="338709" y="380873"/>
                    <a:pt x="334772" y="381254"/>
                    <a:pt x="330835" y="381254"/>
                  </a:cubicBezTo>
                  <a:lnTo>
                    <a:pt x="330835" y="376428"/>
                  </a:lnTo>
                  <a:lnTo>
                    <a:pt x="330835" y="381254"/>
                  </a:lnTo>
                  <a:lnTo>
                    <a:pt x="60198" y="381254"/>
                  </a:lnTo>
                  <a:lnTo>
                    <a:pt x="60198" y="376428"/>
                  </a:lnTo>
                  <a:lnTo>
                    <a:pt x="60198" y="381254"/>
                  </a:lnTo>
                  <a:cubicBezTo>
                    <a:pt x="56261" y="381254"/>
                    <a:pt x="52324" y="380873"/>
                    <a:pt x="48514" y="380111"/>
                  </a:cubicBezTo>
                  <a:lnTo>
                    <a:pt x="49403" y="375412"/>
                  </a:lnTo>
                  <a:lnTo>
                    <a:pt x="48514" y="380111"/>
                  </a:lnTo>
                  <a:cubicBezTo>
                    <a:pt x="44577" y="379349"/>
                    <a:pt x="40894" y="378206"/>
                    <a:pt x="37211" y="376682"/>
                  </a:cubicBezTo>
                  <a:lnTo>
                    <a:pt x="37211" y="376682"/>
                  </a:lnTo>
                  <a:lnTo>
                    <a:pt x="37211" y="376682"/>
                  </a:lnTo>
                  <a:cubicBezTo>
                    <a:pt x="33528" y="375158"/>
                    <a:pt x="30099" y="373380"/>
                    <a:pt x="26797" y="371094"/>
                  </a:cubicBezTo>
                  <a:lnTo>
                    <a:pt x="26797" y="371094"/>
                  </a:lnTo>
                  <a:lnTo>
                    <a:pt x="26797" y="371094"/>
                  </a:lnTo>
                  <a:cubicBezTo>
                    <a:pt x="23495" y="368935"/>
                    <a:pt x="20447" y="366395"/>
                    <a:pt x="17653" y="363601"/>
                  </a:cubicBezTo>
                  <a:lnTo>
                    <a:pt x="21082" y="360172"/>
                  </a:lnTo>
                  <a:lnTo>
                    <a:pt x="17653" y="363601"/>
                  </a:lnTo>
                  <a:cubicBezTo>
                    <a:pt x="14859" y="360807"/>
                    <a:pt x="12319" y="357759"/>
                    <a:pt x="10160" y="354457"/>
                  </a:cubicBezTo>
                  <a:lnTo>
                    <a:pt x="14097" y="351790"/>
                  </a:lnTo>
                  <a:lnTo>
                    <a:pt x="10160" y="354457"/>
                  </a:lnTo>
                  <a:cubicBezTo>
                    <a:pt x="8001" y="351155"/>
                    <a:pt x="6096" y="347726"/>
                    <a:pt x="4572" y="344043"/>
                  </a:cubicBezTo>
                  <a:lnTo>
                    <a:pt x="9017" y="342265"/>
                  </a:lnTo>
                  <a:lnTo>
                    <a:pt x="4572" y="344043"/>
                  </a:lnTo>
                  <a:cubicBezTo>
                    <a:pt x="3048" y="340360"/>
                    <a:pt x="1905" y="336677"/>
                    <a:pt x="1143" y="332740"/>
                  </a:cubicBezTo>
                  <a:lnTo>
                    <a:pt x="5842" y="331851"/>
                  </a:lnTo>
                  <a:lnTo>
                    <a:pt x="1143" y="332740"/>
                  </a:lnTo>
                  <a:cubicBezTo>
                    <a:pt x="381" y="328930"/>
                    <a:pt x="0" y="324993"/>
                    <a:pt x="0" y="321056"/>
                  </a:cubicBezTo>
                  <a:lnTo>
                    <a:pt x="4826" y="321056"/>
                  </a:lnTo>
                  <a:lnTo>
                    <a:pt x="127" y="321056"/>
                  </a:lnTo>
                  <a:moveTo>
                    <a:pt x="9652" y="321056"/>
                  </a:moveTo>
                  <a:cubicBezTo>
                    <a:pt x="9652" y="324358"/>
                    <a:pt x="10033" y="327660"/>
                    <a:pt x="10668" y="330962"/>
                  </a:cubicBezTo>
                  <a:lnTo>
                    <a:pt x="10668" y="330962"/>
                  </a:lnTo>
                  <a:lnTo>
                    <a:pt x="10668" y="330962"/>
                  </a:lnTo>
                  <a:cubicBezTo>
                    <a:pt x="11303" y="334137"/>
                    <a:pt x="12319" y="337312"/>
                    <a:pt x="13589" y="340487"/>
                  </a:cubicBezTo>
                  <a:lnTo>
                    <a:pt x="13589" y="340487"/>
                  </a:lnTo>
                  <a:lnTo>
                    <a:pt x="13589" y="340487"/>
                  </a:lnTo>
                  <a:cubicBezTo>
                    <a:pt x="14859" y="343535"/>
                    <a:pt x="16383" y="346456"/>
                    <a:pt x="18288" y="349250"/>
                  </a:cubicBezTo>
                  <a:lnTo>
                    <a:pt x="18288" y="349250"/>
                  </a:lnTo>
                  <a:lnTo>
                    <a:pt x="18288" y="349250"/>
                  </a:lnTo>
                  <a:cubicBezTo>
                    <a:pt x="20193" y="352044"/>
                    <a:pt x="22225" y="354584"/>
                    <a:pt x="24511" y="356870"/>
                  </a:cubicBezTo>
                  <a:lnTo>
                    <a:pt x="24511" y="356870"/>
                  </a:lnTo>
                  <a:lnTo>
                    <a:pt x="24511" y="356870"/>
                  </a:lnTo>
                  <a:cubicBezTo>
                    <a:pt x="26797" y="359156"/>
                    <a:pt x="29464" y="361315"/>
                    <a:pt x="32131" y="363093"/>
                  </a:cubicBezTo>
                  <a:lnTo>
                    <a:pt x="29464" y="367030"/>
                  </a:lnTo>
                  <a:lnTo>
                    <a:pt x="32131" y="363093"/>
                  </a:lnTo>
                  <a:cubicBezTo>
                    <a:pt x="34925" y="364871"/>
                    <a:pt x="37846" y="366522"/>
                    <a:pt x="40894" y="367792"/>
                  </a:cubicBezTo>
                  <a:lnTo>
                    <a:pt x="39116" y="372237"/>
                  </a:lnTo>
                  <a:lnTo>
                    <a:pt x="40894" y="367792"/>
                  </a:lnTo>
                  <a:cubicBezTo>
                    <a:pt x="43942" y="369062"/>
                    <a:pt x="47117" y="370078"/>
                    <a:pt x="50419" y="370713"/>
                  </a:cubicBezTo>
                  <a:lnTo>
                    <a:pt x="50419" y="370713"/>
                  </a:lnTo>
                  <a:lnTo>
                    <a:pt x="50419" y="370713"/>
                  </a:lnTo>
                  <a:cubicBezTo>
                    <a:pt x="53721" y="371348"/>
                    <a:pt x="56896" y="371729"/>
                    <a:pt x="60325" y="371729"/>
                  </a:cubicBezTo>
                  <a:lnTo>
                    <a:pt x="330835" y="371729"/>
                  </a:lnTo>
                  <a:cubicBezTo>
                    <a:pt x="334137" y="371729"/>
                    <a:pt x="337439" y="371348"/>
                    <a:pt x="340614" y="370713"/>
                  </a:cubicBezTo>
                  <a:lnTo>
                    <a:pt x="340614" y="370713"/>
                  </a:lnTo>
                  <a:lnTo>
                    <a:pt x="340614" y="370713"/>
                  </a:lnTo>
                  <a:cubicBezTo>
                    <a:pt x="343916" y="370078"/>
                    <a:pt x="346964" y="369062"/>
                    <a:pt x="350012" y="367792"/>
                  </a:cubicBezTo>
                  <a:lnTo>
                    <a:pt x="351790" y="372237"/>
                  </a:lnTo>
                  <a:lnTo>
                    <a:pt x="350012" y="367792"/>
                  </a:lnTo>
                  <a:cubicBezTo>
                    <a:pt x="353060" y="366522"/>
                    <a:pt x="355981" y="364998"/>
                    <a:pt x="358775" y="363093"/>
                  </a:cubicBezTo>
                  <a:lnTo>
                    <a:pt x="361442" y="367030"/>
                  </a:lnTo>
                  <a:lnTo>
                    <a:pt x="358775" y="363093"/>
                  </a:lnTo>
                  <a:cubicBezTo>
                    <a:pt x="361569" y="361188"/>
                    <a:pt x="364109" y="359156"/>
                    <a:pt x="366395" y="356870"/>
                  </a:cubicBezTo>
                  <a:lnTo>
                    <a:pt x="366395" y="356870"/>
                  </a:lnTo>
                  <a:lnTo>
                    <a:pt x="366395" y="356870"/>
                  </a:lnTo>
                  <a:cubicBezTo>
                    <a:pt x="368681" y="354584"/>
                    <a:pt x="370840" y="351917"/>
                    <a:pt x="372618" y="349250"/>
                  </a:cubicBezTo>
                  <a:lnTo>
                    <a:pt x="376555" y="351917"/>
                  </a:lnTo>
                  <a:lnTo>
                    <a:pt x="372618" y="349250"/>
                  </a:lnTo>
                  <a:cubicBezTo>
                    <a:pt x="374396" y="346456"/>
                    <a:pt x="376047" y="343535"/>
                    <a:pt x="377317" y="340487"/>
                  </a:cubicBezTo>
                  <a:lnTo>
                    <a:pt x="381762" y="342265"/>
                  </a:lnTo>
                  <a:lnTo>
                    <a:pt x="377317" y="340487"/>
                  </a:lnTo>
                  <a:cubicBezTo>
                    <a:pt x="378587" y="337439"/>
                    <a:pt x="379603" y="334264"/>
                    <a:pt x="380238" y="330962"/>
                  </a:cubicBezTo>
                  <a:lnTo>
                    <a:pt x="380238" y="330962"/>
                  </a:lnTo>
                  <a:lnTo>
                    <a:pt x="380238" y="330962"/>
                  </a:lnTo>
                  <a:cubicBezTo>
                    <a:pt x="380873" y="327660"/>
                    <a:pt x="381254" y="324485"/>
                    <a:pt x="381254" y="321056"/>
                  </a:cubicBezTo>
                  <a:lnTo>
                    <a:pt x="381254" y="60198"/>
                  </a:lnTo>
                  <a:cubicBezTo>
                    <a:pt x="381254" y="56896"/>
                    <a:pt x="380873" y="53594"/>
                    <a:pt x="380238" y="50292"/>
                  </a:cubicBezTo>
                  <a:lnTo>
                    <a:pt x="380238" y="50292"/>
                  </a:lnTo>
                  <a:lnTo>
                    <a:pt x="380238" y="50292"/>
                  </a:lnTo>
                  <a:cubicBezTo>
                    <a:pt x="379603" y="47117"/>
                    <a:pt x="378587" y="43942"/>
                    <a:pt x="377317" y="40767"/>
                  </a:cubicBezTo>
                  <a:lnTo>
                    <a:pt x="381762" y="38989"/>
                  </a:lnTo>
                  <a:lnTo>
                    <a:pt x="377317" y="40767"/>
                  </a:lnTo>
                  <a:cubicBezTo>
                    <a:pt x="376047" y="37719"/>
                    <a:pt x="374523" y="34798"/>
                    <a:pt x="372618" y="32004"/>
                  </a:cubicBezTo>
                  <a:lnTo>
                    <a:pt x="376555" y="29337"/>
                  </a:lnTo>
                  <a:lnTo>
                    <a:pt x="372618" y="32004"/>
                  </a:lnTo>
                  <a:cubicBezTo>
                    <a:pt x="370713" y="29210"/>
                    <a:pt x="368681" y="26670"/>
                    <a:pt x="366395" y="24384"/>
                  </a:cubicBezTo>
                  <a:lnTo>
                    <a:pt x="366395" y="24384"/>
                  </a:lnTo>
                  <a:lnTo>
                    <a:pt x="366395" y="24384"/>
                  </a:lnTo>
                  <a:cubicBezTo>
                    <a:pt x="364109" y="22098"/>
                    <a:pt x="361442" y="19939"/>
                    <a:pt x="358775" y="18161"/>
                  </a:cubicBezTo>
                  <a:lnTo>
                    <a:pt x="361442" y="14224"/>
                  </a:lnTo>
                  <a:lnTo>
                    <a:pt x="358775" y="18161"/>
                  </a:lnTo>
                  <a:cubicBezTo>
                    <a:pt x="355981" y="16256"/>
                    <a:pt x="353060" y="14732"/>
                    <a:pt x="350012" y="13462"/>
                  </a:cubicBezTo>
                  <a:lnTo>
                    <a:pt x="350012" y="13462"/>
                  </a:lnTo>
                  <a:lnTo>
                    <a:pt x="350012" y="13462"/>
                  </a:lnTo>
                  <a:cubicBezTo>
                    <a:pt x="346964" y="12192"/>
                    <a:pt x="343789" y="11176"/>
                    <a:pt x="340614" y="10541"/>
                  </a:cubicBezTo>
                  <a:lnTo>
                    <a:pt x="340614" y="10541"/>
                  </a:lnTo>
                  <a:lnTo>
                    <a:pt x="340614" y="10541"/>
                  </a:lnTo>
                  <a:cubicBezTo>
                    <a:pt x="337312" y="9906"/>
                    <a:pt x="334137" y="9525"/>
                    <a:pt x="330835" y="9525"/>
                  </a:cubicBezTo>
                  <a:lnTo>
                    <a:pt x="60198" y="9525"/>
                  </a:lnTo>
                  <a:cubicBezTo>
                    <a:pt x="56896" y="9525"/>
                    <a:pt x="53594" y="9906"/>
                    <a:pt x="50292" y="10541"/>
                  </a:cubicBezTo>
                  <a:lnTo>
                    <a:pt x="50292" y="10541"/>
                  </a:lnTo>
                  <a:lnTo>
                    <a:pt x="50292" y="10541"/>
                  </a:lnTo>
                  <a:cubicBezTo>
                    <a:pt x="47117" y="11176"/>
                    <a:pt x="43942" y="12192"/>
                    <a:pt x="40767" y="13462"/>
                  </a:cubicBezTo>
                  <a:lnTo>
                    <a:pt x="40767" y="13462"/>
                  </a:lnTo>
                  <a:lnTo>
                    <a:pt x="40767" y="13462"/>
                  </a:lnTo>
                  <a:cubicBezTo>
                    <a:pt x="37719" y="14732"/>
                    <a:pt x="34798" y="16256"/>
                    <a:pt x="32004" y="18161"/>
                  </a:cubicBezTo>
                  <a:lnTo>
                    <a:pt x="29337" y="14224"/>
                  </a:lnTo>
                  <a:lnTo>
                    <a:pt x="32004" y="18161"/>
                  </a:lnTo>
                  <a:cubicBezTo>
                    <a:pt x="29210" y="20066"/>
                    <a:pt x="26670" y="22098"/>
                    <a:pt x="24384" y="24384"/>
                  </a:cubicBezTo>
                  <a:lnTo>
                    <a:pt x="24384" y="24384"/>
                  </a:lnTo>
                  <a:lnTo>
                    <a:pt x="24384" y="24384"/>
                  </a:lnTo>
                  <a:cubicBezTo>
                    <a:pt x="22098" y="26670"/>
                    <a:pt x="19939" y="29337"/>
                    <a:pt x="18161" y="32004"/>
                  </a:cubicBezTo>
                  <a:lnTo>
                    <a:pt x="14224" y="29337"/>
                  </a:lnTo>
                  <a:lnTo>
                    <a:pt x="18161" y="32004"/>
                  </a:lnTo>
                  <a:cubicBezTo>
                    <a:pt x="16256" y="34798"/>
                    <a:pt x="14732" y="37719"/>
                    <a:pt x="13462" y="40767"/>
                  </a:cubicBezTo>
                  <a:lnTo>
                    <a:pt x="13462" y="40767"/>
                  </a:lnTo>
                  <a:lnTo>
                    <a:pt x="13462" y="40767"/>
                  </a:lnTo>
                  <a:cubicBezTo>
                    <a:pt x="12192" y="43815"/>
                    <a:pt x="11176" y="46990"/>
                    <a:pt x="10541" y="50292"/>
                  </a:cubicBezTo>
                  <a:lnTo>
                    <a:pt x="10541" y="50292"/>
                  </a:lnTo>
                  <a:lnTo>
                    <a:pt x="10541" y="50292"/>
                  </a:lnTo>
                  <a:cubicBezTo>
                    <a:pt x="9906" y="53594"/>
                    <a:pt x="9525" y="56769"/>
                    <a:pt x="9525" y="60198"/>
                  </a:cubicBezTo>
                  <a:lnTo>
                    <a:pt x="9525" y="321183"/>
                  </a:lnTo>
                  <a:close/>
                </a:path>
              </a:pathLst>
            </a:custGeom>
            <a:solidFill>
              <a:srgbClr val="313E80"/>
            </a:solidFill>
          </p:spPr>
        </p:sp>
      </p:grpSp>
      <p:grpSp>
        <p:nvGrpSpPr>
          <p:cNvPr name="Group 16" id="16"/>
          <p:cNvGrpSpPr>
            <a:grpSpLocks noChangeAspect="true"/>
          </p:cNvGrpSpPr>
          <p:nvPr/>
        </p:nvGrpSpPr>
        <p:grpSpPr>
          <a:xfrm rot="0">
            <a:off x="4822822" y="4775197"/>
            <a:ext cx="517522" cy="507997"/>
            <a:chOff x="0" y="0"/>
            <a:chExt cx="517525" cy="508000"/>
          </a:xfrm>
        </p:grpSpPr>
        <p:sp>
          <p:nvSpPr>
            <p:cNvPr name="Freeform 17" id="17"/>
            <p:cNvSpPr/>
            <p:nvPr/>
          </p:nvSpPr>
          <p:spPr>
            <a:xfrm flipH="false" flipV="false" rot="0">
              <a:off x="68326" y="68199"/>
              <a:ext cx="381000" cy="371475"/>
            </a:xfrm>
            <a:custGeom>
              <a:avLst/>
              <a:gdLst/>
              <a:ahLst/>
              <a:cxnLst/>
              <a:rect r="r" b="b" t="t" l="l"/>
              <a:pathLst>
                <a:path h="371475" w="381000">
                  <a:moveTo>
                    <a:pt x="0" y="316230"/>
                  </a:moveTo>
                  <a:lnTo>
                    <a:pt x="0" y="55245"/>
                  </a:lnTo>
                  <a:cubicBezTo>
                    <a:pt x="0" y="51562"/>
                    <a:pt x="381" y="48006"/>
                    <a:pt x="1016" y="44450"/>
                  </a:cubicBezTo>
                  <a:cubicBezTo>
                    <a:pt x="1651" y="40894"/>
                    <a:pt x="2794" y="37465"/>
                    <a:pt x="4191" y="34036"/>
                  </a:cubicBezTo>
                  <a:cubicBezTo>
                    <a:pt x="5588" y="30607"/>
                    <a:pt x="7239" y="27559"/>
                    <a:pt x="9271" y="24511"/>
                  </a:cubicBezTo>
                  <a:cubicBezTo>
                    <a:pt x="11303" y="21463"/>
                    <a:pt x="13589" y="18669"/>
                    <a:pt x="16129" y="16129"/>
                  </a:cubicBezTo>
                  <a:cubicBezTo>
                    <a:pt x="18669" y="13589"/>
                    <a:pt x="21463" y="11303"/>
                    <a:pt x="24511" y="9271"/>
                  </a:cubicBezTo>
                  <a:cubicBezTo>
                    <a:pt x="27559" y="7239"/>
                    <a:pt x="30734" y="5588"/>
                    <a:pt x="34036" y="4191"/>
                  </a:cubicBezTo>
                  <a:cubicBezTo>
                    <a:pt x="37338" y="2794"/>
                    <a:pt x="40894" y="1778"/>
                    <a:pt x="44450" y="1016"/>
                  </a:cubicBezTo>
                  <a:cubicBezTo>
                    <a:pt x="48006" y="254"/>
                    <a:pt x="51562" y="0"/>
                    <a:pt x="55245" y="0"/>
                  </a:cubicBezTo>
                  <a:lnTo>
                    <a:pt x="325755" y="0"/>
                  </a:lnTo>
                  <a:cubicBezTo>
                    <a:pt x="329438" y="0"/>
                    <a:pt x="332994" y="381"/>
                    <a:pt x="336550" y="1016"/>
                  </a:cubicBezTo>
                  <a:cubicBezTo>
                    <a:pt x="340106" y="1651"/>
                    <a:pt x="343535" y="2794"/>
                    <a:pt x="346964" y="4191"/>
                  </a:cubicBezTo>
                  <a:cubicBezTo>
                    <a:pt x="350393" y="5588"/>
                    <a:pt x="353441" y="7239"/>
                    <a:pt x="356489" y="9271"/>
                  </a:cubicBezTo>
                  <a:cubicBezTo>
                    <a:pt x="359537" y="11303"/>
                    <a:pt x="362331" y="13589"/>
                    <a:pt x="364871" y="16129"/>
                  </a:cubicBezTo>
                  <a:cubicBezTo>
                    <a:pt x="367411" y="18669"/>
                    <a:pt x="369697" y="21463"/>
                    <a:pt x="371729" y="24511"/>
                  </a:cubicBezTo>
                  <a:cubicBezTo>
                    <a:pt x="373761" y="27559"/>
                    <a:pt x="375412" y="30734"/>
                    <a:pt x="376809" y="34036"/>
                  </a:cubicBezTo>
                  <a:cubicBezTo>
                    <a:pt x="378206" y="37338"/>
                    <a:pt x="379222" y="40894"/>
                    <a:pt x="379984" y="44450"/>
                  </a:cubicBezTo>
                  <a:cubicBezTo>
                    <a:pt x="380746" y="48006"/>
                    <a:pt x="381000" y="51562"/>
                    <a:pt x="381000" y="55245"/>
                  </a:cubicBezTo>
                  <a:lnTo>
                    <a:pt x="381000" y="316230"/>
                  </a:lnTo>
                  <a:cubicBezTo>
                    <a:pt x="381000" y="319913"/>
                    <a:pt x="380619" y="323469"/>
                    <a:pt x="379984" y="327025"/>
                  </a:cubicBezTo>
                  <a:cubicBezTo>
                    <a:pt x="379349" y="330581"/>
                    <a:pt x="378206" y="334010"/>
                    <a:pt x="376809" y="337439"/>
                  </a:cubicBezTo>
                  <a:cubicBezTo>
                    <a:pt x="375412" y="340868"/>
                    <a:pt x="373761" y="343916"/>
                    <a:pt x="371729" y="346964"/>
                  </a:cubicBezTo>
                  <a:cubicBezTo>
                    <a:pt x="369697" y="350012"/>
                    <a:pt x="367411" y="352806"/>
                    <a:pt x="364871" y="355346"/>
                  </a:cubicBezTo>
                  <a:cubicBezTo>
                    <a:pt x="362331" y="357886"/>
                    <a:pt x="359537" y="360172"/>
                    <a:pt x="356489" y="362204"/>
                  </a:cubicBezTo>
                  <a:cubicBezTo>
                    <a:pt x="353441" y="364236"/>
                    <a:pt x="350266" y="365887"/>
                    <a:pt x="346964" y="367284"/>
                  </a:cubicBezTo>
                  <a:cubicBezTo>
                    <a:pt x="343662" y="368681"/>
                    <a:pt x="340106" y="369697"/>
                    <a:pt x="336550" y="370459"/>
                  </a:cubicBezTo>
                  <a:cubicBezTo>
                    <a:pt x="332994" y="371221"/>
                    <a:pt x="329438" y="371475"/>
                    <a:pt x="325755" y="371475"/>
                  </a:cubicBezTo>
                  <a:lnTo>
                    <a:pt x="55245" y="371475"/>
                  </a:lnTo>
                  <a:cubicBezTo>
                    <a:pt x="51562" y="371475"/>
                    <a:pt x="48006" y="371094"/>
                    <a:pt x="44450" y="370459"/>
                  </a:cubicBezTo>
                  <a:cubicBezTo>
                    <a:pt x="40894" y="369824"/>
                    <a:pt x="37465" y="368681"/>
                    <a:pt x="34036" y="367284"/>
                  </a:cubicBezTo>
                  <a:cubicBezTo>
                    <a:pt x="30607" y="365887"/>
                    <a:pt x="27559" y="364236"/>
                    <a:pt x="24511" y="362204"/>
                  </a:cubicBezTo>
                  <a:cubicBezTo>
                    <a:pt x="21463" y="360172"/>
                    <a:pt x="18669" y="357886"/>
                    <a:pt x="16129" y="355346"/>
                  </a:cubicBezTo>
                  <a:cubicBezTo>
                    <a:pt x="13589" y="352806"/>
                    <a:pt x="11303" y="350012"/>
                    <a:pt x="9271" y="346964"/>
                  </a:cubicBezTo>
                  <a:cubicBezTo>
                    <a:pt x="7239" y="343916"/>
                    <a:pt x="5588" y="340741"/>
                    <a:pt x="4191" y="337439"/>
                  </a:cubicBezTo>
                  <a:cubicBezTo>
                    <a:pt x="2794" y="334137"/>
                    <a:pt x="1778" y="330581"/>
                    <a:pt x="1016" y="327025"/>
                  </a:cubicBezTo>
                  <a:cubicBezTo>
                    <a:pt x="254" y="323469"/>
                    <a:pt x="0" y="319913"/>
                    <a:pt x="0" y="316230"/>
                  </a:cubicBezTo>
                </a:path>
              </a:pathLst>
            </a:custGeom>
            <a:solidFill>
              <a:srgbClr val="182567"/>
            </a:solidFill>
          </p:spPr>
        </p:sp>
        <p:sp>
          <p:nvSpPr>
            <p:cNvPr name="Freeform 18" id="18"/>
            <p:cNvSpPr/>
            <p:nvPr/>
          </p:nvSpPr>
          <p:spPr>
            <a:xfrm flipH="false" flipV="false" rot="0">
              <a:off x="63373" y="63500"/>
              <a:ext cx="390906" cy="381127"/>
            </a:xfrm>
            <a:custGeom>
              <a:avLst/>
              <a:gdLst/>
              <a:ahLst/>
              <a:cxnLst/>
              <a:rect r="r" b="b" t="t" l="l"/>
              <a:pathLst>
                <a:path h="381127" w="390906">
                  <a:moveTo>
                    <a:pt x="127" y="320929"/>
                  </a:moveTo>
                  <a:lnTo>
                    <a:pt x="127" y="59944"/>
                  </a:lnTo>
                  <a:lnTo>
                    <a:pt x="4953" y="59944"/>
                  </a:lnTo>
                  <a:lnTo>
                    <a:pt x="127" y="59944"/>
                  </a:lnTo>
                  <a:cubicBezTo>
                    <a:pt x="127" y="56007"/>
                    <a:pt x="508" y="52070"/>
                    <a:pt x="1270" y="48260"/>
                  </a:cubicBezTo>
                  <a:lnTo>
                    <a:pt x="5969" y="49149"/>
                  </a:lnTo>
                  <a:lnTo>
                    <a:pt x="1270" y="48260"/>
                  </a:lnTo>
                  <a:cubicBezTo>
                    <a:pt x="2032" y="44323"/>
                    <a:pt x="3175" y="40640"/>
                    <a:pt x="4699" y="36957"/>
                  </a:cubicBezTo>
                  <a:lnTo>
                    <a:pt x="9144" y="38735"/>
                  </a:lnTo>
                  <a:lnTo>
                    <a:pt x="4699" y="36957"/>
                  </a:lnTo>
                  <a:cubicBezTo>
                    <a:pt x="6223" y="33274"/>
                    <a:pt x="8001" y="29845"/>
                    <a:pt x="10287" y="26543"/>
                  </a:cubicBezTo>
                  <a:lnTo>
                    <a:pt x="10287" y="26543"/>
                  </a:lnTo>
                  <a:lnTo>
                    <a:pt x="10287" y="26543"/>
                  </a:lnTo>
                  <a:cubicBezTo>
                    <a:pt x="12446" y="23241"/>
                    <a:pt x="14986" y="20193"/>
                    <a:pt x="17780" y="17399"/>
                  </a:cubicBezTo>
                  <a:lnTo>
                    <a:pt x="21209" y="20828"/>
                  </a:lnTo>
                  <a:lnTo>
                    <a:pt x="17780" y="17399"/>
                  </a:lnTo>
                  <a:cubicBezTo>
                    <a:pt x="20574" y="14605"/>
                    <a:pt x="23622" y="12065"/>
                    <a:pt x="26924" y="9906"/>
                  </a:cubicBezTo>
                  <a:lnTo>
                    <a:pt x="29591" y="13843"/>
                  </a:lnTo>
                  <a:lnTo>
                    <a:pt x="26797" y="10160"/>
                  </a:lnTo>
                  <a:cubicBezTo>
                    <a:pt x="30099" y="8001"/>
                    <a:pt x="33528" y="6096"/>
                    <a:pt x="37211" y="4572"/>
                  </a:cubicBezTo>
                  <a:lnTo>
                    <a:pt x="38989" y="9017"/>
                  </a:lnTo>
                  <a:lnTo>
                    <a:pt x="37211" y="4572"/>
                  </a:lnTo>
                  <a:cubicBezTo>
                    <a:pt x="40894" y="3048"/>
                    <a:pt x="44577" y="1905"/>
                    <a:pt x="48514" y="1143"/>
                  </a:cubicBezTo>
                  <a:lnTo>
                    <a:pt x="49403" y="5842"/>
                  </a:lnTo>
                  <a:lnTo>
                    <a:pt x="48514" y="1143"/>
                  </a:lnTo>
                  <a:cubicBezTo>
                    <a:pt x="52324" y="381"/>
                    <a:pt x="56261" y="0"/>
                    <a:pt x="60198" y="0"/>
                  </a:cubicBezTo>
                  <a:lnTo>
                    <a:pt x="60198" y="4826"/>
                  </a:lnTo>
                  <a:lnTo>
                    <a:pt x="60198" y="0"/>
                  </a:lnTo>
                  <a:lnTo>
                    <a:pt x="330708" y="0"/>
                  </a:lnTo>
                  <a:lnTo>
                    <a:pt x="330708" y="4826"/>
                  </a:lnTo>
                  <a:lnTo>
                    <a:pt x="330708" y="0"/>
                  </a:lnTo>
                  <a:cubicBezTo>
                    <a:pt x="334645" y="0"/>
                    <a:pt x="338582" y="381"/>
                    <a:pt x="342392" y="1143"/>
                  </a:cubicBezTo>
                  <a:lnTo>
                    <a:pt x="341503" y="5842"/>
                  </a:lnTo>
                  <a:lnTo>
                    <a:pt x="342392" y="1143"/>
                  </a:lnTo>
                  <a:cubicBezTo>
                    <a:pt x="346329" y="1905"/>
                    <a:pt x="350012" y="3048"/>
                    <a:pt x="353695" y="4572"/>
                  </a:cubicBezTo>
                  <a:lnTo>
                    <a:pt x="351917" y="9017"/>
                  </a:lnTo>
                  <a:lnTo>
                    <a:pt x="353695" y="4572"/>
                  </a:lnTo>
                  <a:cubicBezTo>
                    <a:pt x="357378" y="6096"/>
                    <a:pt x="360807" y="7874"/>
                    <a:pt x="364109" y="10160"/>
                  </a:cubicBezTo>
                  <a:lnTo>
                    <a:pt x="361442" y="14097"/>
                  </a:lnTo>
                  <a:lnTo>
                    <a:pt x="364109" y="10160"/>
                  </a:lnTo>
                  <a:cubicBezTo>
                    <a:pt x="367411" y="12319"/>
                    <a:pt x="370459" y="14859"/>
                    <a:pt x="373253" y="17653"/>
                  </a:cubicBezTo>
                  <a:lnTo>
                    <a:pt x="369824" y="21082"/>
                  </a:lnTo>
                  <a:lnTo>
                    <a:pt x="373253" y="17653"/>
                  </a:lnTo>
                  <a:cubicBezTo>
                    <a:pt x="376047" y="20447"/>
                    <a:pt x="378587" y="23495"/>
                    <a:pt x="380746" y="26797"/>
                  </a:cubicBezTo>
                  <a:lnTo>
                    <a:pt x="380746" y="26797"/>
                  </a:lnTo>
                  <a:lnTo>
                    <a:pt x="380746" y="26797"/>
                  </a:lnTo>
                  <a:cubicBezTo>
                    <a:pt x="382905" y="30099"/>
                    <a:pt x="384810" y="33528"/>
                    <a:pt x="386334" y="37211"/>
                  </a:cubicBezTo>
                  <a:lnTo>
                    <a:pt x="386334" y="37211"/>
                  </a:lnTo>
                  <a:lnTo>
                    <a:pt x="386334" y="37211"/>
                  </a:lnTo>
                  <a:cubicBezTo>
                    <a:pt x="387858" y="40894"/>
                    <a:pt x="389001" y="44577"/>
                    <a:pt x="389763" y="48514"/>
                  </a:cubicBezTo>
                  <a:lnTo>
                    <a:pt x="385064" y="49403"/>
                  </a:lnTo>
                  <a:lnTo>
                    <a:pt x="389763" y="48514"/>
                  </a:lnTo>
                  <a:cubicBezTo>
                    <a:pt x="390525" y="52324"/>
                    <a:pt x="390906" y="56261"/>
                    <a:pt x="390906" y="60198"/>
                  </a:cubicBezTo>
                  <a:lnTo>
                    <a:pt x="386080" y="60198"/>
                  </a:lnTo>
                  <a:lnTo>
                    <a:pt x="390906" y="60198"/>
                  </a:lnTo>
                  <a:lnTo>
                    <a:pt x="390906" y="320929"/>
                  </a:lnTo>
                  <a:lnTo>
                    <a:pt x="386080" y="320929"/>
                  </a:lnTo>
                  <a:lnTo>
                    <a:pt x="390906" y="320929"/>
                  </a:lnTo>
                  <a:cubicBezTo>
                    <a:pt x="390906" y="324866"/>
                    <a:pt x="390525" y="328803"/>
                    <a:pt x="389763" y="332613"/>
                  </a:cubicBezTo>
                  <a:lnTo>
                    <a:pt x="385064" y="331724"/>
                  </a:lnTo>
                  <a:lnTo>
                    <a:pt x="389763" y="332613"/>
                  </a:lnTo>
                  <a:cubicBezTo>
                    <a:pt x="389001" y="336550"/>
                    <a:pt x="387858" y="340233"/>
                    <a:pt x="386334" y="343916"/>
                  </a:cubicBezTo>
                  <a:lnTo>
                    <a:pt x="386334" y="343916"/>
                  </a:lnTo>
                  <a:lnTo>
                    <a:pt x="386334" y="343916"/>
                  </a:lnTo>
                  <a:cubicBezTo>
                    <a:pt x="384810" y="347599"/>
                    <a:pt x="383032" y="351028"/>
                    <a:pt x="380746" y="354330"/>
                  </a:cubicBezTo>
                  <a:lnTo>
                    <a:pt x="380746" y="354330"/>
                  </a:lnTo>
                  <a:lnTo>
                    <a:pt x="380746" y="354330"/>
                  </a:lnTo>
                  <a:cubicBezTo>
                    <a:pt x="378587" y="357632"/>
                    <a:pt x="376047" y="360680"/>
                    <a:pt x="373253" y="363474"/>
                  </a:cubicBezTo>
                  <a:lnTo>
                    <a:pt x="373253" y="363474"/>
                  </a:lnTo>
                  <a:lnTo>
                    <a:pt x="373253" y="363474"/>
                  </a:lnTo>
                  <a:cubicBezTo>
                    <a:pt x="370459" y="366268"/>
                    <a:pt x="367411" y="368681"/>
                    <a:pt x="364109" y="370967"/>
                  </a:cubicBezTo>
                  <a:lnTo>
                    <a:pt x="364109" y="370967"/>
                  </a:lnTo>
                  <a:lnTo>
                    <a:pt x="364109" y="370967"/>
                  </a:lnTo>
                  <a:cubicBezTo>
                    <a:pt x="360807" y="373126"/>
                    <a:pt x="357378" y="375031"/>
                    <a:pt x="353695" y="376555"/>
                  </a:cubicBezTo>
                  <a:lnTo>
                    <a:pt x="351917" y="372110"/>
                  </a:lnTo>
                  <a:lnTo>
                    <a:pt x="353695" y="376555"/>
                  </a:lnTo>
                  <a:cubicBezTo>
                    <a:pt x="350012" y="378079"/>
                    <a:pt x="346329" y="379222"/>
                    <a:pt x="342392" y="379984"/>
                  </a:cubicBezTo>
                  <a:lnTo>
                    <a:pt x="342392" y="379984"/>
                  </a:lnTo>
                  <a:lnTo>
                    <a:pt x="342392" y="379984"/>
                  </a:lnTo>
                  <a:cubicBezTo>
                    <a:pt x="338582" y="380746"/>
                    <a:pt x="334645" y="381127"/>
                    <a:pt x="330708" y="381127"/>
                  </a:cubicBezTo>
                  <a:lnTo>
                    <a:pt x="330708" y="376301"/>
                  </a:lnTo>
                  <a:lnTo>
                    <a:pt x="330708" y="381000"/>
                  </a:lnTo>
                  <a:lnTo>
                    <a:pt x="60198" y="381000"/>
                  </a:lnTo>
                  <a:lnTo>
                    <a:pt x="60198" y="376174"/>
                  </a:lnTo>
                  <a:lnTo>
                    <a:pt x="60198" y="381000"/>
                  </a:lnTo>
                  <a:cubicBezTo>
                    <a:pt x="56261" y="381000"/>
                    <a:pt x="52324" y="380619"/>
                    <a:pt x="48514" y="379857"/>
                  </a:cubicBezTo>
                  <a:lnTo>
                    <a:pt x="48514" y="379857"/>
                  </a:lnTo>
                  <a:lnTo>
                    <a:pt x="48514" y="379857"/>
                  </a:lnTo>
                  <a:cubicBezTo>
                    <a:pt x="44704" y="379095"/>
                    <a:pt x="40894" y="377952"/>
                    <a:pt x="37211" y="376428"/>
                  </a:cubicBezTo>
                  <a:lnTo>
                    <a:pt x="38989" y="371983"/>
                  </a:lnTo>
                  <a:lnTo>
                    <a:pt x="37211" y="376428"/>
                  </a:lnTo>
                  <a:cubicBezTo>
                    <a:pt x="33528" y="374904"/>
                    <a:pt x="30099" y="373126"/>
                    <a:pt x="26797" y="370840"/>
                  </a:cubicBezTo>
                  <a:lnTo>
                    <a:pt x="26797" y="370840"/>
                  </a:lnTo>
                  <a:lnTo>
                    <a:pt x="26797" y="370840"/>
                  </a:lnTo>
                  <a:cubicBezTo>
                    <a:pt x="23495" y="368681"/>
                    <a:pt x="20447" y="366141"/>
                    <a:pt x="17653" y="363347"/>
                  </a:cubicBezTo>
                  <a:lnTo>
                    <a:pt x="17653" y="363347"/>
                  </a:lnTo>
                  <a:lnTo>
                    <a:pt x="17653" y="363347"/>
                  </a:lnTo>
                  <a:cubicBezTo>
                    <a:pt x="14859" y="360553"/>
                    <a:pt x="12319" y="357505"/>
                    <a:pt x="10160" y="354203"/>
                  </a:cubicBezTo>
                  <a:lnTo>
                    <a:pt x="10160" y="354203"/>
                  </a:lnTo>
                  <a:lnTo>
                    <a:pt x="10160" y="354203"/>
                  </a:lnTo>
                  <a:cubicBezTo>
                    <a:pt x="8001" y="350901"/>
                    <a:pt x="6096" y="347472"/>
                    <a:pt x="4572" y="343789"/>
                  </a:cubicBezTo>
                  <a:lnTo>
                    <a:pt x="9017" y="342011"/>
                  </a:lnTo>
                  <a:lnTo>
                    <a:pt x="4572" y="343789"/>
                  </a:lnTo>
                  <a:cubicBezTo>
                    <a:pt x="3048" y="340106"/>
                    <a:pt x="1905" y="336423"/>
                    <a:pt x="1143" y="332486"/>
                  </a:cubicBezTo>
                  <a:lnTo>
                    <a:pt x="5842" y="331597"/>
                  </a:lnTo>
                  <a:lnTo>
                    <a:pt x="1143" y="332486"/>
                  </a:lnTo>
                  <a:cubicBezTo>
                    <a:pt x="381" y="328676"/>
                    <a:pt x="0" y="324739"/>
                    <a:pt x="0" y="320802"/>
                  </a:cubicBezTo>
                  <a:lnTo>
                    <a:pt x="4826" y="320802"/>
                  </a:lnTo>
                  <a:lnTo>
                    <a:pt x="127" y="320802"/>
                  </a:lnTo>
                  <a:moveTo>
                    <a:pt x="9652" y="320802"/>
                  </a:moveTo>
                  <a:cubicBezTo>
                    <a:pt x="9652" y="324104"/>
                    <a:pt x="10033" y="327406"/>
                    <a:pt x="10668" y="330708"/>
                  </a:cubicBezTo>
                  <a:lnTo>
                    <a:pt x="10668" y="330708"/>
                  </a:lnTo>
                  <a:lnTo>
                    <a:pt x="10668" y="330708"/>
                  </a:lnTo>
                  <a:cubicBezTo>
                    <a:pt x="11303" y="333883"/>
                    <a:pt x="12319" y="337058"/>
                    <a:pt x="13589" y="340233"/>
                  </a:cubicBezTo>
                  <a:lnTo>
                    <a:pt x="13589" y="340233"/>
                  </a:lnTo>
                  <a:lnTo>
                    <a:pt x="13589" y="340233"/>
                  </a:lnTo>
                  <a:cubicBezTo>
                    <a:pt x="14859" y="343281"/>
                    <a:pt x="16383" y="346202"/>
                    <a:pt x="18288" y="348996"/>
                  </a:cubicBezTo>
                  <a:lnTo>
                    <a:pt x="14351" y="351663"/>
                  </a:lnTo>
                  <a:lnTo>
                    <a:pt x="18288" y="348996"/>
                  </a:lnTo>
                  <a:cubicBezTo>
                    <a:pt x="20193" y="351790"/>
                    <a:pt x="22225" y="354330"/>
                    <a:pt x="24511" y="356616"/>
                  </a:cubicBezTo>
                  <a:lnTo>
                    <a:pt x="21082" y="360045"/>
                  </a:lnTo>
                  <a:lnTo>
                    <a:pt x="24511" y="356616"/>
                  </a:lnTo>
                  <a:cubicBezTo>
                    <a:pt x="26797" y="358902"/>
                    <a:pt x="29464" y="361061"/>
                    <a:pt x="32131" y="362839"/>
                  </a:cubicBezTo>
                  <a:lnTo>
                    <a:pt x="29464" y="366776"/>
                  </a:lnTo>
                  <a:lnTo>
                    <a:pt x="32131" y="362839"/>
                  </a:lnTo>
                  <a:cubicBezTo>
                    <a:pt x="34925" y="364744"/>
                    <a:pt x="37846" y="366268"/>
                    <a:pt x="40894" y="367538"/>
                  </a:cubicBezTo>
                  <a:lnTo>
                    <a:pt x="40894" y="367538"/>
                  </a:lnTo>
                  <a:lnTo>
                    <a:pt x="40894" y="367538"/>
                  </a:lnTo>
                  <a:cubicBezTo>
                    <a:pt x="43942" y="368808"/>
                    <a:pt x="47117" y="369824"/>
                    <a:pt x="50419" y="370459"/>
                  </a:cubicBezTo>
                  <a:lnTo>
                    <a:pt x="49530" y="375158"/>
                  </a:lnTo>
                  <a:lnTo>
                    <a:pt x="50419" y="370459"/>
                  </a:lnTo>
                  <a:cubicBezTo>
                    <a:pt x="53721" y="371094"/>
                    <a:pt x="56896" y="371475"/>
                    <a:pt x="60325" y="371475"/>
                  </a:cubicBezTo>
                  <a:lnTo>
                    <a:pt x="330835" y="371475"/>
                  </a:lnTo>
                  <a:cubicBezTo>
                    <a:pt x="334137" y="371475"/>
                    <a:pt x="337439" y="371094"/>
                    <a:pt x="340741" y="370459"/>
                  </a:cubicBezTo>
                  <a:lnTo>
                    <a:pt x="341630" y="375158"/>
                  </a:lnTo>
                  <a:lnTo>
                    <a:pt x="340741" y="370459"/>
                  </a:lnTo>
                  <a:cubicBezTo>
                    <a:pt x="344043" y="369824"/>
                    <a:pt x="347218" y="368808"/>
                    <a:pt x="350266" y="367538"/>
                  </a:cubicBezTo>
                  <a:lnTo>
                    <a:pt x="350266" y="367538"/>
                  </a:lnTo>
                  <a:lnTo>
                    <a:pt x="350266" y="367538"/>
                  </a:lnTo>
                  <a:cubicBezTo>
                    <a:pt x="353314" y="366268"/>
                    <a:pt x="356235" y="364744"/>
                    <a:pt x="359029" y="362839"/>
                  </a:cubicBezTo>
                  <a:lnTo>
                    <a:pt x="361696" y="366776"/>
                  </a:lnTo>
                  <a:lnTo>
                    <a:pt x="359029" y="362839"/>
                  </a:lnTo>
                  <a:cubicBezTo>
                    <a:pt x="361823" y="360934"/>
                    <a:pt x="364363" y="358902"/>
                    <a:pt x="366649" y="356616"/>
                  </a:cubicBezTo>
                  <a:lnTo>
                    <a:pt x="370078" y="360045"/>
                  </a:lnTo>
                  <a:lnTo>
                    <a:pt x="366649" y="356616"/>
                  </a:lnTo>
                  <a:cubicBezTo>
                    <a:pt x="368935" y="354330"/>
                    <a:pt x="371094" y="351663"/>
                    <a:pt x="372872" y="348996"/>
                  </a:cubicBezTo>
                  <a:lnTo>
                    <a:pt x="376809" y="351663"/>
                  </a:lnTo>
                  <a:lnTo>
                    <a:pt x="372872" y="348996"/>
                  </a:lnTo>
                  <a:cubicBezTo>
                    <a:pt x="374650" y="346202"/>
                    <a:pt x="376301" y="343281"/>
                    <a:pt x="377571" y="340233"/>
                  </a:cubicBezTo>
                  <a:lnTo>
                    <a:pt x="382016" y="342011"/>
                  </a:lnTo>
                  <a:lnTo>
                    <a:pt x="377571" y="340233"/>
                  </a:lnTo>
                  <a:cubicBezTo>
                    <a:pt x="378841" y="337185"/>
                    <a:pt x="379857" y="334010"/>
                    <a:pt x="380492" y="330708"/>
                  </a:cubicBezTo>
                  <a:lnTo>
                    <a:pt x="380492" y="330708"/>
                  </a:lnTo>
                  <a:lnTo>
                    <a:pt x="380492" y="330708"/>
                  </a:lnTo>
                  <a:cubicBezTo>
                    <a:pt x="381127" y="327406"/>
                    <a:pt x="381508" y="324231"/>
                    <a:pt x="381508" y="320802"/>
                  </a:cubicBezTo>
                  <a:lnTo>
                    <a:pt x="381508" y="59944"/>
                  </a:lnTo>
                  <a:cubicBezTo>
                    <a:pt x="381508" y="56642"/>
                    <a:pt x="381127" y="53340"/>
                    <a:pt x="380492" y="50038"/>
                  </a:cubicBezTo>
                  <a:lnTo>
                    <a:pt x="380492" y="50038"/>
                  </a:lnTo>
                  <a:lnTo>
                    <a:pt x="380492" y="50038"/>
                  </a:lnTo>
                  <a:cubicBezTo>
                    <a:pt x="379857" y="46863"/>
                    <a:pt x="378841" y="43688"/>
                    <a:pt x="377571" y="40513"/>
                  </a:cubicBezTo>
                  <a:lnTo>
                    <a:pt x="382016" y="38735"/>
                  </a:lnTo>
                  <a:lnTo>
                    <a:pt x="377571" y="40513"/>
                  </a:lnTo>
                  <a:cubicBezTo>
                    <a:pt x="376301" y="37465"/>
                    <a:pt x="374777" y="34544"/>
                    <a:pt x="372872" y="31750"/>
                  </a:cubicBezTo>
                  <a:lnTo>
                    <a:pt x="376809" y="29083"/>
                  </a:lnTo>
                  <a:lnTo>
                    <a:pt x="372872" y="31750"/>
                  </a:lnTo>
                  <a:cubicBezTo>
                    <a:pt x="370967" y="28956"/>
                    <a:pt x="368935" y="26416"/>
                    <a:pt x="366649" y="24130"/>
                  </a:cubicBezTo>
                  <a:lnTo>
                    <a:pt x="366649" y="24130"/>
                  </a:lnTo>
                  <a:lnTo>
                    <a:pt x="366649" y="24130"/>
                  </a:lnTo>
                  <a:cubicBezTo>
                    <a:pt x="364363" y="21844"/>
                    <a:pt x="361696" y="19685"/>
                    <a:pt x="359029" y="17907"/>
                  </a:cubicBezTo>
                  <a:lnTo>
                    <a:pt x="359029" y="17907"/>
                  </a:lnTo>
                  <a:lnTo>
                    <a:pt x="359029" y="17907"/>
                  </a:lnTo>
                  <a:cubicBezTo>
                    <a:pt x="356235" y="16002"/>
                    <a:pt x="353314" y="14478"/>
                    <a:pt x="350266" y="13208"/>
                  </a:cubicBezTo>
                  <a:lnTo>
                    <a:pt x="350266" y="13208"/>
                  </a:lnTo>
                  <a:lnTo>
                    <a:pt x="350266" y="13208"/>
                  </a:lnTo>
                  <a:cubicBezTo>
                    <a:pt x="347218" y="11938"/>
                    <a:pt x="344043" y="10922"/>
                    <a:pt x="340868" y="10287"/>
                  </a:cubicBezTo>
                  <a:lnTo>
                    <a:pt x="340868" y="10287"/>
                  </a:lnTo>
                  <a:lnTo>
                    <a:pt x="340868" y="10287"/>
                  </a:lnTo>
                  <a:cubicBezTo>
                    <a:pt x="337566" y="9652"/>
                    <a:pt x="334391" y="9271"/>
                    <a:pt x="331089" y="9271"/>
                  </a:cubicBezTo>
                  <a:lnTo>
                    <a:pt x="60198" y="9271"/>
                  </a:lnTo>
                  <a:cubicBezTo>
                    <a:pt x="56896" y="9271"/>
                    <a:pt x="53594" y="9652"/>
                    <a:pt x="50292" y="10287"/>
                  </a:cubicBezTo>
                  <a:lnTo>
                    <a:pt x="50292" y="10287"/>
                  </a:lnTo>
                  <a:lnTo>
                    <a:pt x="50292" y="10287"/>
                  </a:lnTo>
                  <a:cubicBezTo>
                    <a:pt x="47117" y="10922"/>
                    <a:pt x="43942" y="11938"/>
                    <a:pt x="40767" y="13208"/>
                  </a:cubicBezTo>
                  <a:lnTo>
                    <a:pt x="40767" y="13208"/>
                  </a:lnTo>
                  <a:lnTo>
                    <a:pt x="40767" y="13208"/>
                  </a:lnTo>
                  <a:cubicBezTo>
                    <a:pt x="37719" y="14478"/>
                    <a:pt x="34798" y="16002"/>
                    <a:pt x="32004" y="17907"/>
                  </a:cubicBezTo>
                  <a:lnTo>
                    <a:pt x="32004" y="17907"/>
                  </a:lnTo>
                  <a:lnTo>
                    <a:pt x="32004" y="17907"/>
                  </a:lnTo>
                  <a:cubicBezTo>
                    <a:pt x="29210" y="19685"/>
                    <a:pt x="26670" y="21844"/>
                    <a:pt x="24384" y="24130"/>
                  </a:cubicBezTo>
                  <a:lnTo>
                    <a:pt x="24384" y="24130"/>
                  </a:lnTo>
                  <a:lnTo>
                    <a:pt x="24384" y="24130"/>
                  </a:lnTo>
                  <a:cubicBezTo>
                    <a:pt x="22098" y="26416"/>
                    <a:pt x="19939" y="29083"/>
                    <a:pt x="18161" y="31750"/>
                  </a:cubicBezTo>
                  <a:lnTo>
                    <a:pt x="14224" y="29083"/>
                  </a:lnTo>
                  <a:lnTo>
                    <a:pt x="18161" y="31750"/>
                  </a:lnTo>
                  <a:cubicBezTo>
                    <a:pt x="16256" y="34544"/>
                    <a:pt x="14732" y="37465"/>
                    <a:pt x="13462" y="40513"/>
                  </a:cubicBezTo>
                  <a:lnTo>
                    <a:pt x="13462" y="40513"/>
                  </a:lnTo>
                  <a:lnTo>
                    <a:pt x="13462" y="40513"/>
                  </a:lnTo>
                  <a:cubicBezTo>
                    <a:pt x="12192" y="43561"/>
                    <a:pt x="11176" y="46736"/>
                    <a:pt x="10541" y="50038"/>
                  </a:cubicBezTo>
                  <a:lnTo>
                    <a:pt x="10541" y="50038"/>
                  </a:lnTo>
                  <a:lnTo>
                    <a:pt x="10541" y="50038"/>
                  </a:lnTo>
                  <a:cubicBezTo>
                    <a:pt x="9906" y="53340"/>
                    <a:pt x="9525" y="56515"/>
                    <a:pt x="9525" y="59944"/>
                  </a:cubicBezTo>
                  <a:lnTo>
                    <a:pt x="9525" y="320929"/>
                  </a:lnTo>
                  <a:close/>
                </a:path>
              </a:pathLst>
            </a:custGeom>
            <a:solidFill>
              <a:srgbClr val="313E80"/>
            </a:solidFill>
          </p:spPr>
        </p:sp>
      </p:grpSp>
      <p:sp>
        <p:nvSpPr>
          <p:cNvPr name="TextBox 19" id="19"/>
          <p:cNvSpPr txBox="true"/>
          <p:nvPr/>
        </p:nvSpPr>
        <p:spPr>
          <a:xfrm rot="0">
            <a:off x="4886325" y="847163"/>
            <a:ext cx="6055452" cy="587540"/>
          </a:xfrm>
          <a:prstGeom prst="rect">
            <a:avLst/>
          </a:prstGeom>
        </p:spPr>
        <p:txBody>
          <a:bodyPr anchor="t" rtlCol="false" tIns="0" lIns="0" bIns="0" rIns="0">
            <a:spAutoFit/>
          </a:bodyPr>
          <a:lstStyle/>
          <a:p>
            <a:pPr algn="l">
              <a:lnSpc>
                <a:spcPts val="4725"/>
              </a:lnSpc>
            </a:pPr>
            <a:r>
              <a:rPr lang="en-US" sz="3375">
                <a:solidFill>
                  <a:srgbClr val="FFFFFF"/>
                </a:solidFill>
                <a:latin typeface="Roboto"/>
                <a:ea typeface="Roboto"/>
                <a:cs typeface="Roboto"/>
                <a:sym typeface="Roboto"/>
              </a:rPr>
              <a:t>Key Takeaways and Next Steps</a:t>
            </a:r>
          </a:p>
        </p:txBody>
      </p:sp>
      <p:sp>
        <p:nvSpPr>
          <p:cNvPr name="TextBox 20" id="20"/>
          <p:cNvSpPr txBox="true"/>
          <p:nvPr/>
        </p:nvSpPr>
        <p:spPr>
          <a:xfrm rot="0">
            <a:off x="5005988" y="1461992"/>
            <a:ext cx="149000" cy="573500"/>
          </a:xfrm>
          <a:prstGeom prst="rect">
            <a:avLst/>
          </a:prstGeom>
        </p:spPr>
        <p:txBody>
          <a:bodyPr anchor="t" rtlCol="false" tIns="0" lIns="0" bIns="0" rIns="0">
            <a:spAutoFit/>
          </a:bodyPr>
          <a:lstStyle/>
          <a:p>
            <a:pPr algn="l">
              <a:lnSpc>
                <a:spcPts val="5062"/>
              </a:lnSpc>
            </a:pPr>
            <a:r>
              <a:rPr lang="en-US" sz="2025">
                <a:solidFill>
                  <a:srgbClr val="CFD0D8"/>
                </a:solidFill>
                <a:latin typeface="Roboto"/>
                <a:ea typeface="Roboto"/>
                <a:cs typeface="Roboto"/>
                <a:sym typeface="Roboto"/>
              </a:rPr>
              <a:t>1</a:t>
            </a:r>
          </a:p>
        </p:txBody>
      </p:sp>
      <p:sp>
        <p:nvSpPr>
          <p:cNvPr name="TextBox 21" id="21"/>
          <p:cNvSpPr txBox="true"/>
          <p:nvPr/>
        </p:nvSpPr>
        <p:spPr>
          <a:xfrm rot="0">
            <a:off x="5005988" y="2509742"/>
            <a:ext cx="149000" cy="573500"/>
          </a:xfrm>
          <a:prstGeom prst="rect">
            <a:avLst/>
          </a:prstGeom>
        </p:spPr>
        <p:txBody>
          <a:bodyPr anchor="t" rtlCol="false" tIns="0" lIns="0" bIns="0" rIns="0">
            <a:spAutoFit/>
          </a:bodyPr>
          <a:lstStyle/>
          <a:p>
            <a:pPr algn="l">
              <a:lnSpc>
                <a:spcPts val="5062"/>
              </a:lnSpc>
            </a:pPr>
            <a:r>
              <a:rPr lang="en-US" sz="2025">
                <a:solidFill>
                  <a:srgbClr val="CFD0D8"/>
                </a:solidFill>
                <a:latin typeface="Roboto"/>
                <a:ea typeface="Roboto"/>
                <a:cs typeface="Roboto"/>
                <a:sym typeface="Roboto"/>
              </a:rPr>
              <a:t>2</a:t>
            </a:r>
          </a:p>
        </p:txBody>
      </p:sp>
      <p:sp>
        <p:nvSpPr>
          <p:cNvPr name="TextBox 22" id="22"/>
          <p:cNvSpPr txBox="true"/>
          <p:nvPr/>
        </p:nvSpPr>
        <p:spPr>
          <a:xfrm rot="0">
            <a:off x="5005988" y="3557492"/>
            <a:ext cx="149000" cy="573500"/>
          </a:xfrm>
          <a:prstGeom prst="rect">
            <a:avLst/>
          </a:prstGeom>
        </p:spPr>
        <p:txBody>
          <a:bodyPr anchor="t" rtlCol="false" tIns="0" lIns="0" bIns="0" rIns="0">
            <a:spAutoFit/>
          </a:bodyPr>
          <a:lstStyle/>
          <a:p>
            <a:pPr algn="l">
              <a:lnSpc>
                <a:spcPts val="5062"/>
              </a:lnSpc>
            </a:pPr>
            <a:r>
              <a:rPr lang="en-US" sz="2025">
                <a:solidFill>
                  <a:srgbClr val="CFD0D8"/>
                </a:solidFill>
                <a:latin typeface="Roboto"/>
                <a:ea typeface="Roboto"/>
                <a:cs typeface="Roboto"/>
                <a:sym typeface="Roboto"/>
              </a:rPr>
              <a:t>3</a:t>
            </a:r>
          </a:p>
        </p:txBody>
      </p:sp>
      <p:sp>
        <p:nvSpPr>
          <p:cNvPr name="TextBox 23" id="23"/>
          <p:cNvSpPr txBox="true"/>
          <p:nvPr/>
        </p:nvSpPr>
        <p:spPr>
          <a:xfrm rot="0">
            <a:off x="5005988" y="4605242"/>
            <a:ext cx="149000" cy="573500"/>
          </a:xfrm>
          <a:prstGeom prst="rect">
            <a:avLst/>
          </a:prstGeom>
        </p:spPr>
        <p:txBody>
          <a:bodyPr anchor="t" rtlCol="false" tIns="0" lIns="0" bIns="0" rIns="0">
            <a:spAutoFit/>
          </a:bodyPr>
          <a:lstStyle/>
          <a:p>
            <a:pPr algn="l">
              <a:lnSpc>
                <a:spcPts val="5062"/>
              </a:lnSpc>
            </a:pPr>
            <a:r>
              <a:rPr lang="en-US" sz="2025">
                <a:solidFill>
                  <a:srgbClr val="CFD0D8"/>
                </a:solidFill>
                <a:latin typeface="Roboto"/>
                <a:ea typeface="Roboto"/>
                <a:cs typeface="Roboto"/>
                <a:sym typeface="Roboto"/>
              </a:rPr>
              <a:t>4</a:t>
            </a:r>
          </a:p>
        </p:txBody>
      </p:sp>
      <p:sp>
        <p:nvSpPr>
          <p:cNvPr name="TextBox 24" id="24"/>
          <p:cNvSpPr txBox="true"/>
          <p:nvPr/>
        </p:nvSpPr>
        <p:spPr>
          <a:xfrm rot="0">
            <a:off x="5443538" y="1728511"/>
            <a:ext cx="4734420" cy="634622"/>
          </a:xfrm>
          <a:prstGeom prst="rect">
            <a:avLst/>
          </a:prstGeom>
        </p:spPr>
        <p:txBody>
          <a:bodyPr anchor="t" rtlCol="false" tIns="0" lIns="0" bIns="0" rIns="0">
            <a:spAutoFit/>
          </a:bodyPr>
          <a:lstStyle/>
          <a:p>
            <a:pPr algn="l">
              <a:lnSpc>
                <a:spcPts val="2362"/>
              </a:lnSpc>
            </a:pPr>
            <a:r>
              <a:rPr lang="en-US" sz="1687">
                <a:solidFill>
                  <a:srgbClr val="CFD0D8"/>
                </a:solidFill>
                <a:latin typeface="Roboto"/>
                <a:ea typeface="Roboto"/>
                <a:cs typeface="Roboto"/>
                <a:sym typeface="Roboto"/>
              </a:rPr>
              <a:t>Regional Focus</a:t>
            </a:r>
          </a:p>
          <a:p>
            <a:pPr algn="l">
              <a:lnSpc>
                <a:spcPts val="1889"/>
              </a:lnSpc>
            </a:pPr>
            <a:r>
              <a:rPr lang="en-US" sz="1350">
                <a:solidFill>
                  <a:srgbClr val="CFD0D8"/>
                </a:solidFill>
                <a:latin typeface="Roboto"/>
                <a:ea typeface="Roboto"/>
                <a:cs typeface="Roboto"/>
                <a:sym typeface="Roboto"/>
              </a:rPr>
              <a:t>Prioritize the West region for continued growth opportunities.</a:t>
            </a:r>
          </a:p>
        </p:txBody>
      </p:sp>
      <p:sp>
        <p:nvSpPr>
          <p:cNvPr name="TextBox 25" id="25"/>
          <p:cNvSpPr txBox="true"/>
          <p:nvPr/>
        </p:nvSpPr>
        <p:spPr>
          <a:xfrm rot="0">
            <a:off x="5443538" y="3824011"/>
            <a:ext cx="4773292" cy="634622"/>
          </a:xfrm>
          <a:prstGeom prst="rect">
            <a:avLst/>
          </a:prstGeom>
        </p:spPr>
        <p:txBody>
          <a:bodyPr anchor="t" rtlCol="false" tIns="0" lIns="0" bIns="0" rIns="0">
            <a:spAutoFit/>
          </a:bodyPr>
          <a:lstStyle/>
          <a:p>
            <a:pPr algn="l">
              <a:lnSpc>
                <a:spcPts val="2362"/>
              </a:lnSpc>
            </a:pPr>
            <a:r>
              <a:rPr lang="en-US" sz="1687">
                <a:solidFill>
                  <a:srgbClr val="CFD0D8"/>
                </a:solidFill>
                <a:latin typeface="Roboto"/>
                <a:ea typeface="Roboto"/>
                <a:cs typeface="Roboto"/>
                <a:sym typeface="Roboto"/>
              </a:rPr>
              <a:t>Product Strategy</a:t>
            </a:r>
          </a:p>
          <a:p>
            <a:pPr algn="l">
              <a:lnSpc>
                <a:spcPts val="1889"/>
              </a:lnSpc>
            </a:pPr>
            <a:r>
              <a:rPr lang="en-US" sz="1350">
                <a:solidFill>
                  <a:srgbClr val="CFD0D8"/>
                </a:solidFill>
                <a:latin typeface="Roboto"/>
                <a:ea typeface="Roboto"/>
                <a:cs typeface="Roboto"/>
                <a:sym typeface="Roboto"/>
              </a:rPr>
              <a:t>Leverage strong performance in Street Footwear and Apparel.</a:t>
            </a:r>
          </a:p>
        </p:txBody>
      </p:sp>
      <p:sp>
        <p:nvSpPr>
          <p:cNvPr name="TextBox 26" id="26"/>
          <p:cNvSpPr txBox="true"/>
          <p:nvPr/>
        </p:nvSpPr>
        <p:spPr>
          <a:xfrm rot="0">
            <a:off x="5443538" y="4871761"/>
            <a:ext cx="5220900" cy="634622"/>
          </a:xfrm>
          <a:prstGeom prst="rect">
            <a:avLst/>
          </a:prstGeom>
        </p:spPr>
        <p:txBody>
          <a:bodyPr anchor="t" rtlCol="false" tIns="0" lIns="0" bIns="0" rIns="0">
            <a:spAutoFit/>
          </a:bodyPr>
          <a:lstStyle/>
          <a:p>
            <a:pPr algn="l">
              <a:lnSpc>
                <a:spcPts val="2362"/>
              </a:lnSpc>
            </a:pPr>
            <a:r>
              <a:rPr lang="en-US" sz="1687">
                <a:solidFill>
                  <a:srgbClr val="CFD0D8"/>
                </a:solidFill>
                <a:latin typeface="Roboto"/>
                <a:ea typeface="Roboto"/>
                <a:cs typeface="Roboto"/>
                <a:sym typeface="Roboto"/>
              </a:rPr>
              <a:t>Gender-Specific Marketing</a:t>
            </a:r>
          </a:p>
          <a:p>
            <a:pPr algn="l">
              <a:lnSpc>
                <a:spcPts val="1889"/>
              </a:lnSpc>
            </a:pPr>
            <a:r>
              <a:rPr lang="en-US" sz="1350">
                <a:solidFill>
                  <a:srgbClr val="CFD0D8"/>
                </a:solidFill>
                <a:latin typeface="Roboto"/>
                <a:ea typeface="Roboto"/>
                <a:cs typeface="Roboto"/>
                <a:sym typeface="Roboto"/>
              </a:rPr>
              <a:t>Tailor campaigns to target male and female preferences effectively.</a:t>
            </a:r>
          </a:p>
        </p:txBody>
      </p:sp>
      <p:sp>
        <p:nvSpPr>
          <p:cNvPr name="TextBox 27" id="27"/>
          <p:cNvSpPr txBox="true"/>
          <p:nvPr/>
        </p:nvSpPr>
        <p:spPr>
          <a:xfrm rot="0">
            <a:off x="5443538" y="2776261"/>
            <a:ext cx="4581811" cy="634622"/>
          </a:xfrm>
          <a:prstGeom prst="rect">
            <a:avLst/>
          </a:prstGeom>
        </p:spPr>
        <p:txBody>
          <a:bodyPr anchor="t" rtlCol="false" tIns="0" lIns="0" bIns="0" rIns="0">
            <a:spAutoFit/>
          </a:bodyPr>
          <a:lstStyle/>
          <a:p>
            <a:pPr algn="l">
              <a:lnSpc>
                <a:spcPts val="2362"/>
              </a:lnSpc>
            </a:pPr>
            <a:r>
              <a:rPr lang="en-US" sz="1687">
                <a:solidFill>
                  <a:srgbClr val="CFD0D8"/>
                </a:solidFill>
                <a:latin typeface="Roboto"/>
                <a:ea typeface="Roboto"/>
                <a:cs typeface="Roboto"/>
                <a:sym typeface="Roboto"/>
              </a:rPr>
              <a:t>Sales Channel Optimization</a:t>
            </a:r>
          </a:p>
          <a:p>
            <a:pPr algn="l">
              <a:lnSpc>
                <a:spcPts val="1889"/>
              </a:lnSpc>
            </a:pPr>
            <a:r>
              <a:rPr lang="en-US" sz="1350">
                <a:solidFill>
                  <a:srgbClr val="CFD0D8"/>
                </a:solidFill>
                <a:latin typeface="Roboto"/>
                <a:ea typeface="Roboto"/>
                <a:cs typeface="Roboto"/>
                <a:sym typeface="Roboto"/>
              </a:rPr>
              <a:t>Balance efforts across in-store, online, and outlet channels.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DAGps04OzV8</dc:identifier>
  <dcterms:modified xsi:type="dcterms:W3CDTF">2011-08-01T06:04:30Z</dcterms:modified>
  <cp:revision>1</cp:revision>
  <dc:title>Adidas-Sales-Data-Analysis.pdf</dc:title>
</cp:coreProperties>
</file>