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10579100"/>
  <p:notesSz cx="6858000" cy="9144000"/>
  <p:embeddedFontLst>
    <p:embeddedFont>
      <p:font typeface="Prompt Medium" charset="1" panose="00000600000000000000"/>
      <p:regular r:id="rId15"/>
    </p:embeddedFont>
    <p:embeddedFont>
      <p:font typeface="Mukta Light" charset="1" panose="020B0000000000000000"/>
      <p:regular r:id="rId16"/>
    </p:embeddedFont>
    <p:embeddedFont>
      <p:font typeface="Mukta Bold" charset="1" panose="020B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2.jpe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jpeg" Type="http://schemas.openxmlformats.org/officeDocument/2006/relationships/image"/><Relationship Id="rId7" Target="https://gamma.app/?utm_source=made-with-gamma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2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700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700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2069745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0C23">
                <a:alpha val="89804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750" y="2070002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80245" y="7995818"/>
            <a:ext cx="1754505" cy="419100"/>
          </a:xfrm>
          <a:custGeom>
            <a:avLst/>
            <a:gdLst/>
            <a:ahLst/>
            <a:cxnLst/>
            <a:rect r="r" b="b" t="t" l="l"/>
            <a:pathLst>
              <a:path h="419100" w="1754505">
                <a:moveTo>
                  <a:pt x="0" y="0"/>
                </a:moveTo>
                <a:lnTo>
                  <a:pt x="1754505" y="0"/>
                </a:lnTo>
                <a:lnTo>
                  <a:pt x="1754505" y="419100"/>
                </a:lnTo>
                <a:lnTo>
                  <a:pt x="0" y="419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75084" y="4195696"/>
            <a:ext cx="5362365" cy="1593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9"/>
              </a:lnSpc>
            </a:pPr>
            <a:r>
              <a:rPr lang="en-US" b="true" sz="295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Data Validation &amp; Insights 3 Week 3</a:t>
            </a:r>
          </a:p>
          <a:p>
            <a:pPr algn="just">
              <a:lnSpc>
                <a:spcPts val="5906"/>
              </a:lnSpc>
            </a:pPr>
            <a:r>
              <a:rPr lang="en-US" b="true" sz="236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5084" y="5357327"/>
            <a:ext cx="3881495" cy="440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b="true" sz="236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Shipping</a:t>
            </a:r>
            <a:r>
              <a:rPr lang="en-US" b="true" sz="2362">
                <a:solidFill>
                  <a:srgbClr val="000000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b="true" sz="236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Dataset</a:t>
            </a:r>
            <a:r>
              <a:rPr lang="en-US" b="true" sz="2362">
                <a:solidFill>
                  <a:srgbClr val="000000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b="true" sz="236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65506"/>
            <a:ext cx="11430000" cy="7048243"/>
          </a:xfrm>
          <a:custGeom>
            <a:avLst/>
            <a:gdLst/>
            <a:ahLst/>
            <a:cxnLst/>
            <a:rect r="r" b="b" t="t" l="l"/>
            <a:pathLst>
              <a:path h="7048243" w="11430000">
                <a:moveTo>
                  <a:pt x="0" y="0"/>
                </a:moveTo>
                <a:lnTo>
                  <a:pt x="11430000" y="0"/>
                </a:lnTo>
                <a:lnTo>
                  <a:pt x="11430000" y="7048243"/>
                </a:lnTo>
                <a:lnTo>
                  <a:pt x="0" y="7048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765506"/>
            <a:ext cx="11430000" cy="7048243"/>
          </a:xfrm>
          <a:custGeom>
            <a:avLst/>
            <a:gdLst/>
            <a:ahLst/>
            <a:cxnLst/>
            <a:rect r="r" b="b" t="t" l="l"/>
            <a:pathLst>
              <a:path h="7048243" w="11430000">
                <a:moveTo>
                  <a:pt x="0" y="0"/>
                </a:moveTo>
                <a:lnTo>
                  <a:pt x="11430000" y="0"/>
                </a:lnTo>
                <a:lnTo>
                  <a:pt x="11430000" y="7048243"/>
                </a:lnTo>
                <a:lnTo>
                  <a:pt x="0" y="7048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765250"/>
            <a:ext cx="11430000" cy="7048500"/>
            <a:chOff x="0" y="0"/>
            <a:chExt cx="11430000" cy="7048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7048500"/>
            </a:xfrm>
            <a:custGeom>
              <a:avLst/>
              <a:gdLst/>
              <a:ahLst/>
              <a:cxnLst/>
              <a:rect r="r" b="b" t="t" l="l"/>
              <a:pathLst>
                <a:path h="7048500" w="11430000">
                  <a:moveTo>
                    <a:pt x="0" y="7048500"/>
                  </a:moveTo>
                  <a:lnTo>
                    <a:pt x="11430000" y="70485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0C23">
                <a:alpha val="89804"/>
              </a:srgbClr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76275" y="3146374"/>
            <a:ext cx="4829175" cy="4829175"/>
            <a:chOff x="0" y="0"/>
            <a:chExt cx="6438900" cy="64389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38773" cy="6438773"/>
            </a:xfrm>
            <a:custGeom>
              <a:avLst/>
              <a:gdLst/>
              <a:ahLst/>
              <a:cxnLst/>
              <a:rect r="r" b="b" t="t" l="l"/>
              <a:pathLst>
                <a:path h="6438773" w="6438773">
                  <a:moveTo>
                    <a:pt x="78740" y="0"/>
                  </a:moveTo>
                  <a:cubicBezTo>
                    <a:pt x="68326" y="0"/>
                    <a:pt x="58293" y="2032"/>
                    <a:pt x="48641" y="5969"/>
                  </a:cubicBezTo>
                  <a:cubicBezTo>
                    <a:pt x="38989" y="9906"/>
                    <a:pt x="30480" y="15621"/>
                    <a:pt x="23114" y="23114"/>
                  </a:cubicBezTo>
                  <a:cubicBezTo>
                    <a:pt x="15748" y="30607"/>
                    <a:pt x="10033" y="38989"/>
                    <a:pt x="5969" y="48641"/>
                  </a:cubicBezTo>
                  <a:cubicBezTo>
                    <a:pt x="1905" y="58293"/>
                    <a:pt x="0" y="68326"/>
                    <a:pt x="0" y="78740"/>
                  </a:cubicBezTo>
                  <a:lnTo>
                    <a:pt x="0" y="6360160"/>
                  </a:lnTo>
                  <a:cubicBezTo>
                    <a:pt x="0" y="6370574"/>
                    <a:pt x="2032" y="6380607"/>
                    <a:pt x="5969" y="6390259"/>
                  </a:cubicBezTo>
                  <a:cubicBezTo>
                    <a:pt x="9906" y="6399911"/>
                    <a:pt x="15621" y="6408420"/>
                    <a:pt x="22987" y="6415786"/>
                  </a:cubicBezTo>
                  <a:cubicBezTo>
                    <a:pt x="30353" y="6423152"/>
                    <a:pt x="38862" y="6428867"/>
                    <a:pt x="48514" y="6432804"/>
                  </a:cubicBezTo>
                  <a:cubicBezTo>
                    <a:pt x="57912" y="6436741"/>
                    <a:pt x="67691" y="6438646"/>
                    <a:pt x="77851" y="6438773"/>
                  </a:cubicBezTo>
                  <a:lnTo>
                    <a:pt x="6360922" y="6438773"/>
                  </a:lnTo>
                  <a:cubicBezTo>
                    <a:pt x="6371082" y="6438646"/>
                    <a:pt x="6380861" y="6436614"/>
                    <a:pt x="6390259" y="6432804"/>
                  </a:cubicBezTo>
                  <a:cubicBezTo>
                    <a:pt x="6399911" y="6428867"/>
                    <a:pt x="6408420" y="6423152"/>
                    <a:pt x="6415786" y="6415786"/>
                  </a:cubicBezTo>
                  <a:cubicBezTo>
                    <a:pt x="6423152" y="6408420"/>
                    <a:pt x="6428867" y="6399911"/>
                    <a:pt x="6432804" y="6390259"/>
                  </a:cubicBezTo>
                  <a:cubicBezTo>
                    <a:pt x="6436741" y="6380607"/>
                    <a:pt x="6438773" y="6370574"/>
                    <a:pt x="6438773" y="6360160"/>
                  </a:cubicBezTo>
                  <a:lnTo>
                    <a:pt x="6438773" y="78740"/>
                  </a:lnTo>
                  <a:cubicBezTo>
                    <a:pt x="6438773" y="68326"/>
                    <a:pt x="6436741" y="58293"/>
                    <a:pt x="6432804" y="48641"/>
                  </a:cubicBezTo>
                  <a:cubicBezTo>
                    <a:pt x="6428867" y="38989"/>
                    <a:pt x="6423152" y="30480"/>
                    <a:pt x="6415786" y="23114"/>
                  </a:cubicBezTo>
                  <a:cubicBezTo>
                    <a:pt x="6408420" y="15748"/>
                    <a:pt x="6399911" y="10033"/>
                    <a:pt x="6390259" y="5969"/>
                  </a:cubicBezTo>
                  <a:cubicBezTo>
                    <a:pt x="6380607" y="1905"/>
                    <a:pt x="6370574" y="0"/>
                    <a:pt x="636016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-1" b="-1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75084" y="2148126"/>
            <a:ext cx="3651542" cy="53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Executive Summary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30351" y="2966542"/>
            <a:ext cx="2055981" cy="420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90"/>
              </a:lnSpc>
            </a:pPr>
            <a:r>
              <a:rPr lang="en-US" b="true" sz="177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Analysis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211110" y="3427762"/>
            <a:ext cx="37338" cy="38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30351" y="3542062"/>
            <a:ext cx="4357554" cy="26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7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Thiscomprehensive datavalidation assessment examined our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30351" y="3808762"/>
            <a:ext cx="4945332" cy="435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7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shipping dataset to identify critical data quality issues that could impact business operations and decision-making processes. Our systematic approach uncovered multiple areas requiring immediate </a:t>
            </a:r>
          </a:p>
          <a:p>
            <a:pPr algn="l">
              <a:lnSpc>
                <a:spcPts val="194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attention to ensure data reliability and accuracy.</a:t>
            </a:r>
          </a:p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Through rigorous validation checks and statistical analysis, we </a:t>
            </a:r>
          </a:p>
          <a:p>
            <a:pPr algn="l">
              <a:lnSpc>
                <a:spcPts val="102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identified five distinct categories of data quality issues, each with </a:t>
            </a:r>
          </a:p>
          <a:p>
            <a:pPr algn="l">
              <a:lnSpc>
                <a:spcPts val="317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specific implications for our shipping operations and customer service </a:t>
            </a:r>
          </a:p>
          <a:p>
            <a:pPr algn="l">
              <a:lnSpc>
                <a:spcPts val="102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delivery. The findings reveal both systemic weaknesses in our data </a:t>
            </a:r>
          </a:p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collection processes and opportunities for significant operational </a:t>
            </a:r>
          </a:p>
          <a:p>
            <a:pPr algn="l">
              <a:lnSpc>
                <a:spcPts val="87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improvements.</a:t>
            </a:r>
          </a:p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This report provides actionable insights and strategic </a:t>
            </a:r>
          </a:p>
          <a:p>
            <a:pPr algn="l">
              <a:lnSpc>
                <a:spcPts val="102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recommendations to transform our data infrastructure, enabling </a:t>
            </a:r>
          </a:p>
          <a:p>
            <a:pPr algn="l">
              <a:lnSpc>
                <a:spcPts val="317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more accurate analytics, improved operational efficiency, and </a:t>
            </a:r>
          </a:p>
          <a:p>
            <a:pPr algn="l">
              <a:lnSpc>
                <a:spcPts val="102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enhanced decision-making capabilities across all shipping-related </a:t>
            </a:r>
          </a:p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business processes.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700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700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2006241"/>
            <a:ext cx="11556997" cy="6565897"/>
          </a:xfrm>
          <a:custGeom>
            <a:avLst/>
            <a:gdLst/>
            <a:ahLst/>
            <a:cxnLst/>
            <a:rect r="r" b="b" t="t" l="l"/>
            <a:pathLst>
              <a:path h="6565897" w="11556997">
                <a:moveTo>
                  <a:pt x="0" y="0"/>
                </a:moveTo>
                <a:lnTo>
                  <a:pt x="11556997" y="0"/>
                </a:lnTo>
                <a:lnTo>
                  <a:pt x="11556997" y="6565897"/>
                </a:lnTo>
                <a:lnTo>
                  <a:pt x="0" y="6565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5084" y="2814571"/>
            <a:ext cx="1796939" cy="53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3383" y="6509385"/>
            <a:ext cx="4278754" cy="966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Check business rule compliance</a:t>
            </a:r>
          </a:p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Validation againstestablishedbusinesslogicand operational constraints to ensure data meets organizational standards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80270" y="6885032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3383" y="4432935"/>
            <a:ext cx="3293821" cy="34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Verify consistency &amp; completeness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03846" y="4808582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77690" y="4432935"/>
            <a:ext cx="4408399" cy="966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Detect duplicates &amp; anomalies</a:t>
            </a:r>
          </a:p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Advanced pattern recognition toidentifyduplicate entries and statistical outliers that could skew analysis results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11245" y="4808582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77690" y="6509385"/>
            <a:ext cx="3712007" cy="34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Recommend data quality improvements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6140" y="6885032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3383" y="4865732"/>
            <a:ext cx="4214089" cy="26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Systematic examinationofdataintegrity acrossall shipping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53383" y="5132432"/>
            <a:ext cx="4311396" cy="26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records to ensure field completeness and internal consistency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977690" y="6942182"/>
            <a:ext cx="4716104" cy="26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Strategicrecommendationsfor processenhancements and system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77690" y="7208882"/>
            <a:ext cx="3539490" cy="26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modifications to prevent future data quality issues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700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700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2006241"/>
            <a:ext cx="11556997" cy="6565897"/>
          </a:xfrm>
          <a:custGeom>
            <a:avLst/>
            <a:gdLst/>
            <a:ahLst/>
            <a:cxnLst/>
            <a:rect r="r" b="b" t="t" l="l"/>
            <a:pathLst>
              <a:path h="6565897" w="11556997">
                <a:moveTo>
                  <a:pt x="0" y="0"/>
                </a:moveTo>
                <a:lnTo>
                  <a:pt x="11556997" y="0"/>
                </a:lnTo>
                <a:lnTo>
                  <a:pt x="11556997" y="6565897"/>
                </a:lnTo>
                <a:lnTo>
                  <a:pt x="0" y="6565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5084" y="2938396"/>
            <a:ext cx="4986852" cy="27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"/>
              </a:lnSpc>
            </a:pPr>
            <a:r>
              <a:rPr lang="en-US" b="true" sz="295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Detailed Validation 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09477" y="3555168"/>
            <a:ext cx="39576" cy="38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</a:pPr>
            <a:r>
              <a:rPr lang="en-US" b="true" sz="1328">
                <a:solidFill>
                  <a:srgbClr val="DAD8E9"/>
                </a:solidFill>
                <a:latin typeface="Mukta Bold"/>
                <a:ea typeface="Mukta Bold"/>
                <a:cs typeface="Mukta Bold"/>
                <a:sym typeface="Mukta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3383" y="3555168"/>
            <a:ext cx="1588903" cy="282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</a:pPr>
            <a:r>
              <a:rPr lang="en-US" b="true" sz="1328">
                <a:solidFill>
                  <a:srgbClr val="DAD8E9"/>
                </a:solidFill>
                <a:latin typeface="Mukta Bold"/>
                <a:ea typeface="Mukta Bold"/>
                <a:cs typeface="Mukta Bold"/>
                <a:sym typeface="Mukta Bold"/>
              </a:rPr>
              <a:t>ValidationCheck</a:t>
            </a:r>
          </a:p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Duplicate shipping_id Invalid status values Missing customer IDs Missing status Negative customer IDs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79414" y="3555168"/>
            <a:ext cx="1814389" cy="282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</a:pPr>
            <a:r>
              <a:rPr lang="en-US" b="true" sz="1328">
                <a:solidFill>
                  <a:srgbClr val="DAD8E9"/>
                </a:solidFill>
                <a:latin typeface="Mukta Bold"/>
                <a:ea typeface="Mukta Bold"/>
                <a:cs typeface="Mukta Bold"/>
                <a:sym typeface="Mukta Bold"/>
              </a:rPr>
              <a:t>Issue Detected</a:t>
            </a:r>
          </a:p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Same ID appears &gt;1 Status = 5 (only 0,1,2 valid) NULL customer column NULL status column Invalid negative values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00683" y="3555168"/>
            <a:ext cx="449104" cy="2827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0"/>
              </a:lnSpc>
            </a:pPr>
            <a:r>
              <a:rPr lang="en-US" b="true" sz="1328">
                <a:solidFill>
                  <a:srgbClr val="DAD8E9"/>
                </a:solidFill>
                <a:latin typeface="Mukta Bold"/>
                <a:ea typeface="Mukta Bold"/>
                <a:cs typeface="Mukta Bold"/>
                <a:sym typeface="Mukta Bold"/>
              </a:rPr>
              <a:t>Count</a:t>
            </a:r>
          </a:p>
          <a:p>
            <a:pPr algn="just">
              <a:lnSpc>
                <a:spcPts val="3320"/>
              </a:lnSpc>
            </a:pPr>
            <a:r>
              <a:rPr lang="en-US" sz="1328">
                <a:solidFill>
                  <a:srgbClr val="A95B95"/>
                </a:solidFill>
                <a:latin typeface="Mukta Light"/>
                <a:ea typeface="Mukta Light"/>
                <a:cs typeface="Mukta Light"/>
                <a:sym typeface="Mukta Light"/>
              </a:rPr>
              <a:t>1 1 1 1 1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75075" y="6580232"/>
            <a:ext cx="10256225" cy="1193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Our comprehensive validation process identified five critical data quality issues within the shipping dataset. Each issue represents a specific failure </a:t>
            </a:r>
          </a:p>
          <a:p>
            <a:pPr algn="just">
              <a:lnSpc>
                <a:spcPts val="102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point in our data collection and validation processes. While the absolute count of issues is relatively low, the impact on data reliability and business </a:t>
            </a:r>
          </a:p>
          <a:p>
            <a:pPr algn="just">
              <a:lnSpc>
                <a:spcPts val="317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operations is significant. These findings highlight the need for enhanced data governance protocols and automated validation systems to prevent </a:t>
            </a:r>
          </a:p>
          <a:p>
            <a:pPr algn="just">
              <a:lnSpc>
                <a:spcPts val="102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similar issues in future data processing cycles.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700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070002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2"/>
                </a:lnTo>
                <a:lnTo>
                  <a:pt x="0" y="64386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3503" y="2006241"/>
            <a:ext cx="11556997" cy="6565897"/>
          </a:xfrm>
          <a:custGeom>
            <a:avLst/>
            <a:gdLst/>
            <a:ahLst/>
            <a:cxnLst/>
            <a:rect r="r" b="b" t="t" l="l"/>
            <a:pathLst>
              <a:path h="6565897" w="11556997">
                <a:moveTo>
                  <a:pt x="0" y="0"/>
                </a:moveTo>
                <a:lnTo>
                  <a:pt x="11556997" y="0"/>
                </a:lnTo>
                <a:lnTo>
                  <a:pt x="11556997" y="6565897"/>
                </a:lnTo>
                <a:lnTo>
                  <a:pt x="0" y="65658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5084" y="2471671"/>
            <a:ext cx="6592519" cy="64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7"/>
              </a:lnSpc>
            </a:pPr>
            <a:r>
              <a:rPr lang="en-US" b="true" sz="295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Validation Results 3 Visual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3562" y="3309137"/>
            <a:ext cx="82610" cy="50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b="true" sz="177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5084" y="3499637"/>
            <a:ext cx="2940425" cy="316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b="true" sz="177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Issue</a:t>
            </a:r>
            <a:r>
              <a:rPr lang="en-US" b="true" sz="1771">
                <a:solidFill>
                  <a:srgbClr val="000000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b="true" sz="177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Distribution</a:t>
            </a:r>
            <a:r>
              <a:rPr lang="en-US" b="true" sz="1771">
                <a:solidFill>
                  <a:srgbClr val="000000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b="true" sz="177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30351" y="3499637"/>
            <a:ext cx="3197581" cy="316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b="true" sz="1771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StatusDistribution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5993" y="5668709"/>
            <a:ext cx="115519" cy="13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"/>
              </a:lnSpc>
            </a:pPr>
            <a:r>
              <a:rPr lang="en-US" sz="700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0.4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6441" y="4841824"/>
            <a:ext cx="114976" cy="13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"/>
              </a:lnSpc>
            </a:pPr>
            <a:r>
              <a:rPr lang="en-US" sz="700" spc="3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0.8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7872" y="4008692"/>
            <a:ext cx="93221" cy="136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"/>
              </a:lnSpc>
            </a:pPr>
            <a:r>
              <a:rPr lang="en-US" sz="700" spc="7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1.2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19402" y="6399257"/>
            <a:ext cx="588083" cy="18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6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Status 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72375" y="6399257"/>
            <a:ext cx="549545" cy="18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6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Status 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817626" y="6399257"/>
            <a:ext cx="571567" cy="18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6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Status 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43652" y="6399257"/>
            <a:ext cx="576386" cy="345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6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Invalid</a:t>
            </a:r>
          </a:p>
          <a:p>
            <a:pPr algn="l">
              <a:lnSpc>
                <a:spcPts val="664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Status 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68058" y="6530416"/>
            <a:ext cx="52178" cy="107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"/>
              </a:lnSpc>
            </a:pPr>
            <a:r>
              <a:rPr lang="en-US" sz="700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0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76607" y="6654251"/>
            <a:ext cx="352692" cy="7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"/>
              </a:lnSpc>
            </a:pPr>
            <a:r>
              <a:rPr lang="en-US" sz="700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Duplicate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78203" y="6654251"/>
            <a:ext cx="496233" cy="7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"/>
              </a:lnSpc>
            </a:pPr>
            <a:r>
              <a:rPr lang="en-US" sz="700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Invalid Status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866996" y="6654251"/>
            <a:ext cx="665798" cy="7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"/>
              </a:lnSpc>
            </a:pPr>
            <a:r>
              <a:rPr lang="en-US" sz="700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Missing Customer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00742" y="6654251"/>
            <a:ext cx="539563" cy="7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"/>
              </a:lnSpc>
            </a:pPr>
            <a:r>
              <a:rPr lang="en-US" sz="700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Missing Status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27953" y="6654251"/>
            <a:ext cx="426930" cy="78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"/>
              </a:lnSpc>
            </a:pPr>
            <a:r>
              <a:rPr lang="en-US" sz="700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Negative ID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75084" y="6961232"/>
            <a:ext cx="10279294" cy="92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The visual analysis reveals an even distribution of data quality issues across different validation categories, suggesting systemic rather than </a:t>
            </a:r>
          </a:p>
          <a:p>
            <a:pPr algn="l">
              <a:lnSpc>
                <a:spcPts val="87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isolated problems. The status distribution chart shows that while most records follow valid status codes (0, 1, 2), the presence of invalid status code </a:t>
            </a:r>
          </a:p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5 indicates a breakdown in input validation processes.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63503" y="1599790"/>
            <a:ext cx="11556997" cy="7375522"/>
            <a:chOff x="0" y="0"/>
            <a:chExt cx="11557000" cy="73755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7248525"/>
            </a:xfrm>
            <a:custGeom>
              <a:avLst/>
              <a:gdLst/>
              <a:ahLst/>
              <a:cxnLst/>
              <a:rect r="r" b="b" t="t" l="l"/>
              <a:pathLst>
                <a:path h="7248525" w="11430000">
                  <a:moveTo>
                    <a:pt x="0" y="0"/>
                  </a:moveTo>
                  <a:lnTo>
                    <a:pt x="0" y="7248525"/>
                  </a:lnTo>
                  <a:lnTo>
                    <a:pt x="11430000" y="72485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11430000" cy="7248525"/>
            </a:xfrm>
            <a:custGeom>
              <a:avLst/>
              <a:gdLst/>
              <a:ahLst/>
              <a:cxnLst/>
              <a:rect r="r" b="b" t="t" l="l"/>
              <a:pathLst>
                <a:path h="7248525" w="11430000">
                  <a:moveTo>
                    <a:pt x="0" y="0"/>
                  </a:moveTo>
                  <a:lnTo>
                    <a:pt x="0" y="7248525"/>
                  </a:lnTo>
                  <a:lnTo>
                    <a:pt x="11430000" y="72485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1663294"/>
            <a:ext cx="11430000" cy="7248525"/>
          </a:xfrm>
          <a:custGeom>
            <a:avLst/>
            <a:gdLst/>
            <a:ahLst/>
            <a:cxnLst/>
            <a:rect r="r" b="b" t="t" l="l"/>
            <a:pathLst>
              <a:path h="7248525" w="11430000">
                <a:moveTo>
                  <a:pt x="0" y="0"/>
                </a:moveTo>
                <a:lnTo>
                  <a:pt x="11430000" y="0"/>
                </a:lnTo>
                <a:lnTo>
                  <a:pt x="11430000" y="7248525"/>
                </a:lnTo>
                <a:lnTo>
                  <a:pt x="0" y="7248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0" y="1663292"/>
            <a:ext cx="11430000" cy="7248525"/>
            <a:chOff x="0" y="0"/>
            <a:chExt cx="11430000" cy="72485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30000" cy="7248525"/>
            </a:xfrm>
            <a:custGeom>
              <a:avLst/>
              <a:gdLst/>
              <a:ahLst/>
              <a:cxnLst/>
              <a:rect r="r" b="b" t="t" l="l"/>
              <a:pathLst>
                <a:path h="7248525" w="11430000">
                  <a:moveTo>
                    <a:pt x="0" y="0"/>
                  </a:moveTo>
                  <a:lnTo>
                    <a:pt x="0" y="7248525"/>
                  </a:lnTo>
                  <a:lnTo>
                    <a:pt x="11430000" y="7248525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0B0C23">
                <a:alpha val="89804"/>
              </a:srgbClr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143750" y="1663294"/>
            <a:ext cx="4286250" cy="7248525"/>
          </a:xfrm>
          <a:custGeom>
            <a:avLst/>
            <a:gdLst/>
            <a:ahLst/>
            <a:cxnLst/>
            <a:rect r="r" b="b" t="t" l="l"/>
            <a:pathLst>
              <a:path h="7248525" w="4286250">
                <a:moveTo>
                  <a:pt x="0" y="0"/>
                </a:moveTo>
                <a:lnTo>
                  <a:pt x="4286250" y="0"/>
                </a:lnTo>
                <a:lnTo>
                  <a:pt x="4286250" y="7248525"/>
                </a:lnTo>
                <a:lnTo>
                  <a:pt x="0" y="72485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6" t="0" r="-56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42950" y="2872692"/>
            <a:ext cx="253155" cy="216951"/>
            <a:chOff x="0" y="0"/>
            <a:chExt cx="253162" cy="21695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-889"/>
              <a:ext cx="254127" cy="218694"/>
            </a:xfrm>
            <a:custGeom>
              <a:avLst/>
              <a:gdLst/>
              <a:ahLst/>
              <a:cxnLst/>
              <a:rect r="r" b="b" t="t" l="l"/>
              <a:pathLst>
                <a:path h="218694" w="254127">
                  <a:moveTo>
                    <a:pt x="250571" y="115697"/>
                  </a:moveTo>
                  <a:cubicBezTo>
                    <a:pt x="254127" y="112141"/>
                    <a:pt x="254127" y="106426"/>
                    <a:pt x="250571" y="102870"/>
                  </a:cubicBezTo>
                  <a:lnTo>
                    <a:pt x="151003" y="3556"/>
                  </a:lnTo>
                  <a:cubicBezTo>
                    <a:pt x="147447" y="0"/>
                    <a:pt x="141732" y="0"/>
                    <a:pt x="138176" y="3556"/>
                  </a:cubicBezTo>
                  <a:cubicBezTo>
                    <a:pt x="134620" y="7112"/>
                    <a:pt x="134620" y="12827"/>
                    <a:pt x="138176" y="16256"/>
                  </a:cubicBezTo>
                  <a:lnTo>
                    <a:pt x="222250" y="100330"/>
                  </a:lnTo>
                  <a:lnTo>
                    <a:pt x="9017" y="100330"/>
                  </a:lnTo>
                  <a:cubicBezTo>
                    <a:pt x="4064" y="100330"/>
                    <a:pt x="0" y="104394"/>
                    <a:pt x="0" y="109347"/>
                  </a:cubicBezTo>
                  <a:cubicBezTo>
                    <a:pt x="0" y="114300"/>
                    <a:pt x="4064" y="118364"/>
                    <a:pt x="9017" y="118364"/>
                  </a:cubicBezTo>
                  <a:lnTo>
                    <a:pt x="222377" y="118364"/>
                  </a:lnTo>
                  <a:lnTo>
                    <a:pt x="138303" y="202438"/>
                  </a:lnTo>
                  <a:cubicBezTo>
                    <a:pt x="134747" y="205867"/>
                    <a:pt x="134747" y="211709"/>
                    <a:pt x="138303" y="215138"/>
                  </a:cubicBezTo>
                  <a:cubicBezTo>
                    <a:pt x="141859" y="218567"/>
                    <a:pt x="147574" y="218694"/>
                    <a:pt x="151130" y="215138"/>
                  </a:cubicBezTo>
                  <a:lnTo>
                    <a:pt x="250571" y="115697"/>
                  </a:lnTo>
                </a:path>
              </a:pathLst>
            </a:custGeom>
            <a:solidFill>
              <a:srgbClr val="DAD8E9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42950" y="4358592"/>
            <a:ext cx="253155" cy="216951"/>
            <a:chOff x="0" y="0"/>
            <a:chExt cx="253162" cy="2169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-889"/>
              <a:ext cx="254127" cy="218948"/>
            </a:xfrm>
            <a:custGeom>
              <a:avLst/>
              <a:gdLst/>
              <a:ahLst/>
              <a:cxnLst/>
              <a:rect r="r" b="b" t="t" l="l"/>
              <a:pathLst>
                <a:path h="218948" w="254127">
                  <a:moveTo>
                    <a:pt x="250571" y="115697"/>
                  </a:moveTo>
                  <a:cubicBezTo>
                    <a:pt x="254127" y="112141"/>
                    <a:pt x="254127" y="106426"/>
                    <a:pt x="250571" y="102870"/>
                  </a:cubicBezTo>
                  <a:lnTo>
                    <a:pt x="151003" y="3556"/>
                  </a:lnTo>
                  <a:cubicBezTo>
                    <a:pt x="147447" y="0"/>
                    <a:pt x="141732" y="0"/>
                    <a:pt x="138176" y="3556"/>
                  </a:cubicBezTo>
                  <a:cubicBezTo>
                    <a:pt x="134620" y="7112"/>
                    <a:pt x="134620" y="12827"/>
                    <a:pt x="138176" y="16383"/>
                  </a:cubicBezTo>
                  <a:lnTo>
                    <a:pt x="222250" y="100457"/>
                  </a:lnTo>
                  <a:lnTo>
                    <a:pt x="9017" y="100457"/>
                  </a:lnTo>
                  <a:cubicBezTo>
                    <a:pt x="4064" y="100457"/>
                    <a:pt x="0" y="104521"/>
                    <a:pt x="0" y="109474"/>
                  </a:cubicBezTo>
                  <a:cubicBezTo>
                    <a:pt x="0" y="114427"/>
                    <a:pt x="4064" y="118491"/>
                    <a:pt x="9017" y="118491"/>
                  </a:cubicBezTo>
                  <a:lnTo>
                    <a:pt x="222377" y="118491"/>
                  </a:lnTo>
                  <a:lnTo>
                    <a:pt x="138303" y="202565"/>
                  </a:lnTo>
                  <a:cubicBezTo>
                    <a:pt x="134747" y="205994"/>
                    <a:pt x="134747" y="211836"/>
                    <a:pt x="138303" y="215392"/>
                  </a:cubicBezTo>
                  <a:cubicBezTo>
                    <a:pt x="141859" y="218948"/>
                    <a:pt x="147574" y="218948"/>
                    <a:pt x="151130" y="215392"/>
                  </a:cubicBezTo>
                  <a:lnTo>
                    <a:pt x="250571" y="115951"/>
                  </a:lnTo>
                </a:path>
              </a:pathLst>
            </a:custGeom>
            <a:solidFill>
              <a:srgbClr val="DAD8E9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42950" y="5844492"/>
            <a:ext cx="253155" cy="216951"/>
            <a:chOff x="0" y="0"/>
            <a:chExt cx="253162" cy="21695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-889"/>
              <a:ext cx="254127" cy="218948"/>
            </a:xfrm>
            <a:custGeom>
              <a:avLst/>
              <a:gdLst/>
              <a:ahLst/>
              <a:cxnLst/>
              <a:rect r="r" b="b" t="t" l="l"/>
              <a:pathLst>
                <a:path h="218948" w="254127">
                  <a:moveTo>
                    <a:pt x="250571" y="115697"/>
                  </a:moveTo>
                  <a:cubicBezTo>
                    <a:pt x="254127" y="112141"/>
                    <a:pt x="254127" y="106426"/>
                    <a:pt x="250571" y="102870"/>
                  </a:cubicBezTo>
                  <a:lnTo>
                    <a:pt x="151003" y="3556"/>
                  </a:lnTo>
                  <a:cubicBezTo>
                    <a:pt x="147447" y="0"/>
                    <a:pt x="141732" y="0"/>
                    <a:pt x="138176" y="3556"/>
                  </a:cubicBezTo>
                  <a:cubicBezTo>
                    <a:pt x="134620" y="7112"/>
                    <a:pt x="134620" y="12827"/>
                    <a:pt x="138176" y="16383"/>
                  </a:cubicBezTo>
                  <a:lnTo>
                    <a:pt x="222250" y="100457"/>
                  </a:lnTo>
                  <a:lnTo>
                    <a:pt x="9017" y="100457"/>
                  </a:lnTo>
                  <a:cubicBezTo>
                    <a:pt x="4064" y="100457"/>
                    <a:pt x="0" y="104521"/>
                    <a:pt x="0" y="109474"/>
                  </a:cubicBezTo>
                  <a:cubicBezTo>
                    <a:pt x="0" y="114427"/>
                    <a:pt x="4064" y="118491"/>
                    <a:pt x="9017" y="118491"/>
                  </a:cubicBezTo>
                  <a:lnTo>
                    <a:pt x="222377" y="118491"/>
                  </a:lnTo>
                  <a:lnTo>
                    <a:pt x="138303" y="202565"/>
                  </a:lnTo>
                  <a:cubicBezTo>
                    <a:pt x="134747" y="205994"/>
                    <a:pt x="134747" y="211836"/>
                    <a:pt x="138303" y="215392"/>
                  </a:cubicBezTo>
                  <a:cubicBezTo>
                    <a:pt x="141859" y="218948"/>
                    <a:pt x="147574" y="218948"/>
                    <a:pt x="151130" y="215392"/>
                  </a:cubicBezTo>
                  <a:lnTo>
                    <a:pt x="250571" y="115951"/>
                  </a:lnTo>
                </a:path>
              </a:pathLst>
            </a:custGeom>
            <a:solidFill>
              <a:srgbClr val="DAD8E9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42950" y="7320867"/>
            <a:ext cx="253155" cy="216951"/>
            <a:chOff x="0" y="0"/>
            <a:chExt cx="253162" cy="2169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-889"/>
              <a:ext cx="254127" cy="218821"/>
            </a:xfrm>
            <a:custGeom>
              <a:avLst/>
              <a:gdLst/>
              <a:ahLst/>
              <a:cxnLst/>
              <a:rect r="r" b="b" t="t" l="l"/>
              <a:pathLst>
                <a:path h="218821" w="254127">
                  <a:moveTo>
                    <a:pt x="250571" y="115697"/>
                  </a:moveTo>
                  <a:cubicBezTo>
                    <a:pt x="254127" y="112141"/>
                    <a:pt x="254127" y="106426"/>
                    <a:pt x="250571" y="102870"/>
                  </a:cubicBezTo>
                  <a:lnTo>
                    <a:pt x="151003" y="3556"/>
                  </a:lnTo>
                  <a:cubicBezTo>
                    <a:pt x="147447" y="0"/>
                    <a:pt x="141732" y="0"/>
                    <a:pt x="138176" y="3556"/>
                  </a:cubicBezTo>
                  <a:cubicBezTo>
                    <a:pt x="134620" y="7112"/>
                    <a:pt x="134620" y="12827"/>
                    <a:pt x="138176" y="16383"/>
                  </a:cubicBezTo>
                  <a:lnTo>
                    <a:pt x="222250" y="100457"/>
                  </a:lnTo>
                  <a:lnTo>
                    <a:pt x="9017" y="100457"/>
                  </a:lnTo>
                  <a:cubicBezTo>
                    <a:pt x="4064" y="100457"/>
                    <a:pt x="0" y="104521"/>
                    <a:pt x="0" y="109474"/>
                  </a:cubicBezTo>
                  <a:cubicBezTo>
                    <a:pt x="0" y="114427"/>
                    <a:pt x="4064" y="118491"/>
                    <a:pt x="9017" y="118491"/>
                  </a:cubicBezTo>
                  <a:lnTo>
                    <a:pt x="222377" y="118491"/>
                  </a:lnTo>
                  <a:lnTo>
                    <a:pt x="138303" y="202565"/>
                  </a:lnTo>
                  <a:cubicBezTo>
                    <a:pt x="134747" y="206121"/>
                    <a:pt x="134747" y="211836"/>
                    <a:pt x="138303" y="215265"/>
                  </a:cubicBezTo>
                  <a:cubicBezTo>
                    <a:pt x="141859" y="218694"/>
                    <a:pt x="147574" y="218821"/>
                    <a:pt x="151130" y="215265"/>
                  </a:cubicBezTo>
                  <a:lnTo>
                    <a:pt x="250571" y="115824"/>
                  </a:lnTo>
                </a:path>
              </a:pathLst>
            </a:custGeom>
            <a:solidFill>
              <a:srgbClr val="DAD8E9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75084" y="2160470"/>
            <a:ext cx="2289067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9"/>
              </a:lnSpc>
            </a:pPr>
            <a:r>
              <a:rPr lang="en-US" b="true" sz="295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Key Insights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70881" y="2664409"/>
            <a:ext cx="68828" cy="41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3515" y="4197934"/>
            <a:ext cx="2816590" cy="35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Invalid status = process errors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52450" y="4583106"/>
            <a:ext cx="37338" cy="326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3515" y="2731084"/>
            <a:ext cx="2881589" cy="34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Duplicates</a:t>
            </a:r>
            <a:r>
              <a:rPr lang="en-US" b="true" sz="1476">
                <a:solidFill>
                  <a:srgbClr val="000000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cause</a:t>
            </a:r>
            <a:r>
              <a:rPr lang="en-US" b="true" sz="1476">
                <a:solidFill>
                  <a:srgbClr val="000000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overcounting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27584" y="3106731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3515" y="7179259"/>
            <a:ext cx="3393596" cy="34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Negative IDs = weak validation rules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036790" y="7554906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23515" y="5693359"/>
            <a:ext cx="4228605" cy="34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Missing values reduce analysis completeness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588580" y="6069006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23515" y="6116631"/>
            <a:ext cx="5155578" cy="26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NULLvalues in criticalfields likecustomerIDandstatussignificantly limit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23515" y="6392856"/>
            <a:ext cx="5020780" cy="536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our analytical capabilities, preventing comprehensive customer journey mapping and performance optimization.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23515" y="7602531"/>
            <a:ext cx="4679528" cy="26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Negative customer IDs reveal insufficientinputvalidation controls,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23515" y="7869231"/>
            <a:ext cx="5161359" cy="54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suggesting broader data integrity vulnerabilities that could affect system reliability and customer data accuracy.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23515" y="4649781"/>
            <a:ext cx="4972660" cy="26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Status code 5outside thevalidrange (0,1,2) indicates upstream system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23515" y="4916481"/>
            <a:ext cx="5336848" cy="526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failures or manual data entry errors that compromise tracking accuracy and automated workflow processes.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23515" y="3154356"/>
            <a:ext cx="5242389" cy="81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Duplicate shipping IDs createinflatedmetrics and inaccurate reporting, potentially leading to incorrect inventory management and financial discrepancies that impact customer satisfaction and operational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2057402"/>
            <a:ext cx="11430000" cy="6457950"/>
            <a:chOff x="0" y="0"/>
            <a:chExt cx="11430000" cy="64579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30000" cy="6457950"/>
            </a:xfrm>
            <a:custGeom>
              <a:avLst/>
              <a:gdLst/>
              <a:ahLst/>
              <a:cxnLst/>
              <a:rect r="r" b="b" t="t" l="l"/>
              <a:pathLst>
                <a:path h="6457950" w="11430000">
                  <a:moveTo>
                    <a:pt x="0" y="6457950"/>
                  </a:moveTo>
                  <a:lnTo>
                    <a:pt x="11430000" y="64579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2057400"/>
            <a:ext cx="11430000" cy="6457950"/>
          </a:xfrm>
          <a:custGeom>
            <a:avLst/>
            <a:gdLst/>
            <a:ahLst/>
            <a:cxnLst/>
            <a:rect r="r" b="b" t="t" l="l"/>
            <a:pathLst>
              <a:path h="6457950" w="11430000">
                <a:moveTo>
                  <a:pt x="0" y="0"/>
                </a:moveTo>
                <a:lnTo>
                  <a:pt x="11430000" y="0"/>
                </a:lnTo>
                <a:lnTo>
                  <a:pt x="11430000" y="6457950"/>
                </a:lnTo>
                <a:lnTo>
                  <a:pt x="0" y="6457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3503" y="1994411"/>
            <a:ext cx="11556997" cy="6584442"/>
          </a:xfrm>
          <a:custGeom>
            <a:avLst/>
            <a:gdLst/>
            <a:ahLst/>
            <a:cxnLst/>
            <a:rect r="r" b="b" t="t" l="l"/>
            <a:pathLst>
              <a:path h="6584442" w="11556997">
                <a:moveTo>
                  <a:pt x="0" y="0"/>
                </a:moveTo>
                <a:lnTo>
                  <a:pt x="11556997" y="0"/>
                </a:lnTo>
                <a:lnTo>
                  <a:pt x="11556997" y="6584442"/>
                </a:lnTo>
                <a:lnTo>
                  <a:pt x="0" y="65844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5084" y="2440276"/>
            <a:ext cx="5205203" cy="536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b="true" sz="295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Strategic 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2908" y="3877666"/>
            <a:ext cx="4616158" cy="1519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Remove or merge duplicates</a:t>
            </a:r>
          </a:p>
          <a:p>
            <a:pPr algn="l">
              <a:lnSpc>
                <a:spcPts val="2125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Implementautomateddeduplication processes and establish unique constraint enforcement at the database level. Create merge protocols for legitimate duplicate scenarios while </a:t>
            </a:r>
          </a:p>
          <a:p>
            <a:pPr algn="l">
              <a:lnSpc>
                <a:spcPts val="2324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maintaining data lineage and audit trails for compliance purposes.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15630" y="4253313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2908" y="6325591"/>
            <a:ext cx="3317891" cy="34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Fix missing values (impute/remove)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5222" y="6701238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87215" y="3877666"/>
            <a:ext cx="2795178" cy="34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Standardize status (0,1,2 only)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892634" y="4253313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87215" y="6325591"/>
            <a:ext cx="3617595" cy="34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Enforce constraints to block negatives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820463" y="6701238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2908" y="6748863"/>
            <a:ext cx="4275125" cy="26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7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Develop intelligentimputation strategies based on historical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62908" y="7025088"/>
            <a:ext cx="4528175" cy="80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37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patterns and business logic. Establish mandatory field validation with appropriate default values and implement progressive data collection to capture missing information over time.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87215" y="6748863"/>
            <a:ext cx="4524537" cy="26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7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Implement comprehensiveinput validation withpositive integer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987215" y="7025088"/>
            <a:ext cx="4609690" cy="802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7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constraints for ID fields. Create automated testing frameworks to prevent regression and establish monitoring dashboards for real- time data quality oversight.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87215" y="4300938"/>
            <a:ext cx="4645981" cy="26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Deploy data validation rulesat point ofentry and establish lookup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87215" y="4577163"/>
            <a:ext cx="4641723" cy="812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25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tables with referential integrity constraints. Implement status code mapping for legacy systems and create automated alerts for </a:t>
            </a:r>
          </a:p>
          <a:p>
            <a:pPr algn="l">
              <a:lnSpc>
                <a:spcPts val="2324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invalid status code attempts.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2"/>
            <a:ext cx="11430000" cy="10572750"/>
            <a:chOff x="0" y="0"/>
            <a:chExt cx="11430000" cy="105727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30000" cy="10572750"/>
            </a:xfrm>
            <a:custGeom>
              <a:avLst/>
              <a:gdLst/>
              <a:ahLst/>
              <a:cxnLst/>
              <a:rect r="r" b="b" t="t" l="l"/>
              <a:pathLst>
                <a:path h="10572750" w="11430000">
                  <a:moveTo>
                    <a:pt x="0" y="10572750"/>
                  </a:moveTo>
                  <a:lnTo>
                    <a:pt x="11430000" y="105727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0" y="505"/>
            <a:ext cx="11430000" cy="10572245"/>
          </a:xfrm>
          <a:custGeom>
            <a:avLst/>
            <a:gdLst/>
            <a:ahLst/>
            <a:cxnLst/>
            <a:rect r="r" b="b" t="t" l="l"/>
            <a:pathLst>
              <a:path h="10572245" w="11430000">
                <a:moveTo>
                  <a:pt x="0" y="0"/>
                </a:moveTo>
                <a:lnTo>
                  <a:pt x="11430000" y="0"/>
                </a:lnTo>
                <a:lnTo>
                  <a:pt x="11430000" y="10572245"/>
                </a:lnTo>
                <a:lnTo>
                  <a:pt x="0" y="10572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4" r="-7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-1"/>
            <a:ext cx="11430000" cy="10572750"/>
          </a:xfrm>
          <a:custGeom>
            <a:avLst/>
            <a:gdLst/>
            <a:ahLst/>
            <a:cxnLst/>
            <a:rect r="r" b="b" t="t" l="l"/>
            <a:pathLst>
              <a:path h="10572750" w="11430000">
                <a:moveTo>
                  <a:pt x="0" y="0"/>
                </a:moveTo>
                <a:lnTo>
                  <a:pt x="11430000" y="0"/>
                </a:lnTo>
                <a:lnTo>
                  <a:pt x="11430000" y="10572750"/>
                </a:lnTo>
                <a:lnTo>
                  <a:pt x="0" y="105727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3503" y="-62989"/>
            <a:ext cx="11556997" cy="10699242"/>
          </a:xfrm>
          <a:custGeom>
            <a:avLst/>
            <a:gdLst/>
            <a:ahLst/>
            <a:cxnLst/>
            <a:rect r="r" b="b" t="t" l="l"/>
            <a:pathLst>
              <a:path h="10699242" w="11556997">
                <a:moveTo>
                  <a:pt x="0" y="0"/>
                </a:moveTo>
                <a:lnTo>
                  <a:pt x="11556997" y="0"/>
                </a:lnTo>
                <a:lnTo>
                  <a:pt x="11556997" y="10699242"/>
                </a:lnTo>
                <a:lnTo>
                  <a:pt x="0" y="10699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562725" y="4086225"/>
            <a:ext cx="4191000" cy="4191000"/>
            <a:chOff x="0" y="0"/>
            <a:chExt cx="5588000" cy="5588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587873" cy="5587873"/>
            </a:xfrm>
            <a:custGeom>
              <a:avLst/>
              <a:gdLst/>
              <a:ahLst/>
              <a:cxnLst/>
              <a:rect r="r" b="b" t="t" l="l"/>
              <a:pathLst>
                <a:path h="5587873" w="5587873">
                  <a:moveTo>
                    <a:pt x="78740" y="0"/>
                  </a:moveTo>
                  <a:cubicBezTo>
                    <a:pt x="68326" y="0"/>
                    <a:pt x="58293" y="2032"/>
                    <a:pt x="48641" y="5969"/>
                  </a:cubicBezTo>
                  <a:cubicBezTo>
                    <a:pt x="38989" y="9906"/>
                    <a:pt x="30480" y="15621"/>
                    <a:pt x="23114" y="23114"/>
                  </a:cubicBezTo>
                  <a:cubicBezTo>
                    <a:pt x="15748" y="30607"/>
                    <a:pt x="10033" y="38989"/>
                    <a:pt x="5969" y="48641"/>
                  </a:cubicBezTo>
                  <a:cubicBezTo>
                    <a:pt x="1905" y="58293"/>
                    <a:pt x="0" y="68326"/>
                    <a:pt x="0" y="78740"/>
                  </a:cubicBezTo>
                  <a:lnTo>
                    <a:pt x="0" y="5509260"/>
                  </a:lnTo>
                  <a:cubicBezTo>
                    <a:pt x="0" y="5519674"/>
                    <a:pt x="2032" y="5529707"/>
                    <a:pt x="5969" y="5539359"/>
                  </a:cubicBezTo>
                  <a:cubicBezTo>
                    <a:pt x="9906" y="5549011"/>
                    <a:pt x="15621" y="5557520"/>
                    <a:pt x="22987" y="5564886"/>
                  </a:cubicBezTo>
                  <a:cubicBezTo>
                    <a:pt x="30353" y="5572252"/>
                    <a:pt x="38862" y="5577967"/>
                    <a:pt x="48514" y="5581904"/>
                  </a:cubicBezTo>
                  <a:cubicBezTo>
                    <a:pt x="58166" y="5585841"/>
                    <a:pt x="68199" y="5587873"/>
                    <a:pt x="78613" y="5587873"/>
                  </a:cubicBezTo>
                  <a:lnTo>
                    <a:pt x="5509260" y="5587873"/>
                  </a:lnTo>
                  <a:cubicBezTo>
                    <a:pt x="5519674" y="5587873"/>
                    <a:pt x="5529707" y="5585841"/>
                    <a:pt x="5539359" y="5581904"/>
                  </a:cubicBezTo>
                  <a:cubicBezTo>
                    <a:pt x="5549011" y="5577967"/>
                    <a:pt x="5557520" y="5572252"/>
                    <a:pt x="5564886" y="5564886"/>
                  </a:cubicBezTo>
                  <a:cubicBezTo>
                    <a:pt x="5572252" y="5557520"/>
                    <a:pt x="5577967" y="5549011"/>
                    <a:pt x="5581904" y="5539359"/>
                  </a:cubicBezTo>
                  <a:cubicBezTo>
                    <a:pt x="5585841" y="5529707"/>
                    <a:pt x="5587873" y="5519674"/>
                    <a:pt x="5587873" y="5509260"/>
                  </a:cubicBezTo>
                  <a:lnTo>
                    <a:pt x="5587873" y="78740"/>
                  </a:lnTo>
                  <a:cubicBezTo>
                    <a:pt x="5587873" y="68326"/>
                    <a:pt x="5585841" y="58293"/>
                    <a:pt x="5581904" y="48641"/>
                  </a:cubicBezTo>
                  <a:cubicBezTo>
                    <a:pt x="5577967" y="38989"/>
                    <a:pt x="5572252" y="30480"/>
                    <a:pt x="5564886" y="23114"/>
                  </a:cubicBezTo>
                  <a:cubicBezTo>
                    <a:pt x="5557520" y="15748"/>
                    <a:pt x="5549011" y="10033"/>
                    <a:pt x="5539359" y="5969"/>
                  </a:cubicBezTo>
                  <a:cubicBezTo>
                    <a:pt x="5529707" y="1905"/>
                    <a:pt x="5519674" y="0"/>
                    <a:pt x="550926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0" r="-2" b="-2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572250" y="8934450"/>
            <a:ext cx="66675" cy="66675"/>
            <a:chOff x="0" y="0"/>
            <a:chExt cx="66675" cy="666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675" cy="66675"/>
            </a:xfrm>
            <a:custGeom>
              <a:avLst/>
              <a:gdLst/>
              <a:ahLst/>
              <a:cxnLst/>
              <a:rect r="r" b="b" t="t" l="l"/>
              <a:pathLst>
                <a:path h="66675" w="66675">
                  <a:moveTo>
                    <a:pt x="66675" y="33401"/>
                  </a:moveTo>
                  <a:cubicBezTo>
                    <a:pt x="66675" y="37846"/>
                    <a:pt x="65786" y="42037"/>
                    <a:pt x="64135" y="46101"/>
                  </a:cubicBezTo>
                  <a:cubicBezTo>
                    <a:pt x="62484" y="50165"/>
                    <a:pt x="60071" y="53848"/>
                    <a:pt x="56896" y="56896"/>
                  </a:cubicBezTo>
                  <a:cubicBezTo>
                    <a:pt x="53721" y="59944"/>
                    <a:pt x="50165" y="62484"/>
                    <a:pt x="46101" y="64135"/>
                  </a:cubicBezTo>
                  <a:cubicBezTo>
                    <a:pt x="42037" y="65786"/>
                    <a:pt x="37719" y="66675"/>
                    <a:pt x="33401" y="66675"/>
                  </a:cubicBezTo>
                  <a:cubicBezTo>
                    <a:pt x="29083" y="66675"/>
                    <a:pt x="24765" y="65786"/>
                    <a:pt x="20701" y="64135"/>
                  </a:cubicBezTo>
                  <a:cubicBezTo>
                    <a:pt x="16637" y="62484"/>
                    <a:pt x="12954" y="60071"/>
                    <a:pt x="9906" y="56896"/>
                  </a:cubicBezTo>
                  <a:cubicBezTo>
                    <a:pt x="6858" y="53721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701"/>
                  </a:cubicBezTo>
                  <a:cubicBezTo>
                    <a:pt x="4191" y="16637"/>
                    <a:pt x="6604" y="12827"/>
                    <a:pt x="9779" y="9779"/>
                  </a:cubicBezTo>
                  <a:cubicBezTo>
                    <a:pt x="12954" y="6731"/>
                    <a:pt x="16510" y="4191"/>
                    <a:pt x="20574" y="2540"/>
                  </a:cubicBezTo>
                  <a:cubicBezTo>
                    <a:pt x="24638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5974" y="2540"/>
                  </a:cubicBezTo>
                  <a:cubicBezTo>
                    <a:pt x="50038" y="4191"/>
                    <a:pt x="53721" y="6604"/>
                    <a:pt x="56769" y="9779"/>
                  </a:cubicBezTo>
                  <a:cubicBezTo>
                    <a:pt x="59817" y="12954"/>
                    <a:pt x="62357" y="16510"/>
                    <a:pt x="64008" y="20574"/>
                  </a:cubicBezTo>
                  <a:cubicBezTo>
                    <a:pt x="65659" y="24638"/>
                    <a:pt x="66548" y="28956"/>
                    <a:pt x="66548" y="33274"/>
                  </a:cubicBezTo>
                </a:path>
              </a:pathLst>
            </a:custGeom>
            <a:solidFill>
              <a:srgbClr val="A95B95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572250" y="9267825"/>
            <a:ext cx="66675" cy="66675"/>
            <a:chOff x="0" y="0"/>
            <a:chExt cx="66675" cy="666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675" cy="66548"/>
            </a:xfrm>
            <a:custGeom>
              <a:avLst/>
              <a:gdLst/>
              <a:ahLst/>
              <a:cxnLst/>
              <a:rect r="r" b="b" t="t" l="l"/>
              <a:pathLst>
                <a:path h="66548" w="66675">
                  <a:moveTo>
                    <a:pt x="66675" y="33274"/>
                  </a:moveTo>
                  <a:cubicBezTo>
                    <a:pt x="66675" y="37719"/>
                    <a:pt x="65786" y="41910"/>
                    <a:pt x="64135" y="45974"/>
                  </a:cubicBezTo>
                  <a:cubicBezTo>
                    <a:pt x="62484" y="50038"/>
                    <a:pt x="60071" y="53721"/>
                    <a:pt x="56896" y="56769"/>
                  </a:cubicBezTo>
                  <a:cubicBezTo>
                    <a:pt x="53721" y="59817"/>
                    <a:pt x="50165" y="62357"/>
                    <a:pt x="46101" y="64008"/>
                  </a:cubicBezTo>
                  <a:cubicBezTo>
                    <a:pt x="42037" y="65659"/>
                    <a:pt x="37719" y="66548"/>
                    <a:pt x="33401" y="66548"/>
                  </a:cubicBezTo>
                  <a:cubicBezTo>
                    <a:pt x="29083" y="66548"/>
                    <a:pt x="24765" y="65659"/>
                    <a:pt x="20701" y="64008"/>
                  </a:cubicBezTo>
                  <a:cubicBezTo>
                    <a:pt x="16637" y="62357"/>
                    <a:pt x="12954" y="59944"/>
                    <a:pt x="9906" y="56769"/>
                  </a:cubicBezTo>
                  <a:cubicBezTo>
                    <a:pt x="6858" y="53594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574"/>
                  </a:cubicBezTo>
                  <a:cubicBezTo>
                    <a:pt x="4191" y="16383"/>
                    <a:pt x="6604" y="12954"/>
                    <a:pt x="9779" y="9779"/>
                  </a:cubicBezTo>
                  <a:cubicBezTo>
                    <a:pt x="12954" y="6604"/>
                    <a:pt x="16510" y="4191"/>
                    <a:pt x="20574" y="2540"/>
                  </a:cubicBezTo>
                  <a:cubicBezTo>
                    <a:pt x="24638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5974" y="2540"/>
                  </a:cubicBezTo>
                  <a:cubicBezTo>
                    <a:pt x="50038" y="4191"/>
                    <a:pt x="53721" y="6604"/>
                    <a:pt x="56769" y="9779"/>
                  </a:cubicBezTo>
                  <a:cubicBezTo>
                    <a:pt x="59817" y="12954"/>
                    <a:pt x="62357" y="16510"/>
                    <a:pt x="64008" y="20574"/>
                  </a:cubicBezTo>
                  <a:cubicBezTo>
                    <a:pt x="65659" y="24638"/>
                    <a:pt x="66548" y="28956"/>
                    <a:pt x="66548" y="33401"/>
                  </a:cubicBezTo>
                </a:path>
              </a:pathLst>
            </a:custGeom>
            <a:solidFill>
              <a:srgbClr val="A95B95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572250" y="9591675"/>
            <a:ext cx="66675" cy="66675"/>
            <a:chOff x="0" y="0"/>
            <a:chExt cx="66675" cy="66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675" cy="66548"/>
            </a:xfrm>
            <a:custGeom>
              <a:avLst/>
              <a:gdLst/>
              <a:ahLst/>
              <a:cxnLst/>
              <a:rect r="r" b="b" t="t" l="l"/>
              <a:pathLst>
                <a:path h="66548" w="66675">
                  <a:moveTo>
                    <a:pt x="66675" y="33274"/>
                  </a:moveTo>
                  <a:cubicBezTo>
                    <a:pt x="66675" y="37719"/>
                    <a:pt x="65786" y="41910"/>
                    <a:pt x="64135" y="45974"/>
                  </a:cubicBezTo>
                  <a:cubicBezTo>
                    <a:pt x="62484" y="50038"/>
                    <a:pt x="60071" y="53721"/>
                    <a:pt x="56896" y="56769"/>
                  </a:cubicBezTo>
                  <a:cubicBezTo>
                    <a:pt x="53721" y="59817"/>
                    <a:pt x="50165" y="62357"/>
                    <a:pt x="46101" y="64008"/>
                  </a:cubicBezTo>
                  <a:cubicBezTo>
                    <a:pt x="42037" y="65659"/>
                    <a:pt x="37719" y="66548"/>
                    <a:pt x="33401" y="66548"/>
                  </a:cubicBezTo>
                  <a:cubicBezTo>
                    <a:pt x="29083" y="66548"/>
                    <a:pt x="24765" y="65659"/>
                    <a:pt x="20701" y="64008"/>
                  </a:cubicBezTo>
                  <a:cubicBezTo>
                    <a:pt x="16637" y="62357"/>
                    <a:pt x="12954" y="59944"/>
                    <a:pt x="9906" y="56769"/>
                  </a:cubicBezTo>
                  <a:cubicBezTo>
                    <a:pt x="6858" y="53594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701"/>
                  </a:cubicBezTo>
                  <a:cubicBezTo>
                    <a:pt x="4191" y="16637"/>
                    <a:pt x="6604" y="12827"/>
                    <a:pt x="9779" y="9779"/>
                  </a:cubicBezTo>
                  <a:cubicBezTo>
                    <a:pt x="12954" y="6731"/>
                    <a:pt x="16510" y="4191"/>
                    <a:pt x="20574" y="2540"/>
                  </a:cubicBezTo>
                  <a:cubicBezTo>
                    <a:pt x="24638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5974" y="2540"/>
                  </a:cubicBezTo>
                  <a:cubicBezTo>
                    <a:pt x="50038" y="4191"/>
                    <a:pt x="53721" y="6604"/>
                    <a:pt x="56769" y="9779"/>
                  </a:cubicBezTo>
                  <a:cubicBezTo>
                    <a:pt x="59817" y="12954"/>
                    <a:pt x="62357" y="16510"/>
                    <a:pt x="64008" y="20574"/>
                  </a:cubicBezTo>
                  <a:cubicBezTo>
                    <a:pt x="65659" y="24638"/>
                    <a:pt x="66548" y="28956"/>
                    <a:pt x="66548" y="33274"/>
                  </a:cubicBezTo>
                </a:path>
              </a:pathLst>
            </a:custGeom>
            <a:solidFill>
              <a:srgbClr val="A95B95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6572250" y="9925050"/>
            <a:ext cx="66675" cy="66675"/>
            <a:chOff x="0" y="0"/>
            <a:chExt cx="66675" cy="666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675" cy="66548"/>
            </a:xfrm>
            <a:custGeom>
              <a:avLst/>
              <a:gdLst/>
              <a:ahLst/>
              <a:cxnLst/>
              <a:rect r="r" b="b" t="t" l="l"/>
              <a:pathLst>
                <a:path h="66548" w="66675">
                  <a:moveTo>
                    <a:pt x="66675" y="33274"/>
                  </a:moveTo>
                  <a:cubicBezTo>
                    <a:pt x="66675" y="37719"/>
                    <a:pt x="65786" y="41910"/>
                    <a:pt x="64135" y="45974"/>
                  </a:cubicBezTo>
                  <a:cubicBezTo>
                    <a:pt x="62484" y="50038"/>
                    <a:pt x="60071" y="53721"/>
                    <a:pt x="56896" y="56769"/>
                  </a:cubicBezTo>
                  <a:cubicBezTo>
                    <a:pt x="53721" y="59817"/>
                    <a:pt x="50165" y="62357"/>
                    <a:pt x="46101" y="64008"/>
                  </a:cubicBezTo>
                  <a:cubicBezTo>
                    <a:pt x="42037" y="65659"/>
                    <a:pt x="37719" y="66548"/>
                    <a:pt x="33401" y="66548"/>
                  </a:cubicBezTo>
                  <a:cubicBezTo>
                    <a:pt x="29083" y="66548"/>
                    <a:pt x="24765" y="65659"/>
                    <a:pt x="20701" y="64008"/>
                  </a:cubicBezTo>
                  <a:cubicBezTo>
                    <a:pt x="16637" y="62357"/>
                    <a:pt x="12954" y="59944"/>
                    <a:pt x="9906" y="56769"/>
                  </a:cubicBezTo>
                  <a:cubicBezTo>
                    <a:pt x="6858" y="53594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701"/>
                  </a:cubicBezTo>
                  <a:cubicBezTo>
                    <a:pt x="4191" y="16637"/>
                    <a:pt x="6604" y="12827"/>
                    <a:pt x="9779" y="9779"/>
                  </a:cubicBezTo>
                  <a:cubicBezTo>
                    <a:pt x="12954" y="6731"/>
                    <a:pt x="16510" y="4191"/>
                    <a:pt x="20574" y="2540"/>
                  </a:cubicBezTo>
                  <a:cubicBezTo>
                    <a:pt x="24638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5974" y="2540"/>
                  </a:cubicBezTo>
                  <a:cubicBezTo>
                    <a:pt x="50038" y="4191"/>
                    <a:pt x="53721" y="6604"/>
                    <a:pt x="56769" y="9779"/>
                  </a:cubicBezTo>
                  <a:cubicBezTo>
                    <a:pt x="59817" y="12954"/>
                    <a:pt x="62357" y="16510"/>
                    <a:pt x="64008" y="20574"/>
                  </a:cubicBezTo>
                  <a:cubicBezTo>
                    <a:pt x="65659" y="24638"/>
                    <a:pt x="66548" y="28956"/>
                    <a:pt x="66548" y="33274"/>
                  </a:cubicBezTo>
                </a:path>
              </a:pathLst>
            </a:custGeom>
            <a:solidFill>
              <a:srgbClr val="A95B95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75084" y="497176"/>
            <a:ext cx="4768529" cy="42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9"/>
              </a:lnSpc>
            </a:pPr>
            <a:r>
              <a:rPr lang="en-US" b="true" sz="295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Implementation Roadmap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139335" y="1134466"/>
            <a:ext cx="68828" cy="411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672814" y="1079706"/>
            <a:ext cx="85830" cy="50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b="true" sz="1771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649135" y="2098881"/>
            <a:ext cx="134245" cy="50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b="true" sz="1771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649592" y="2965656"/>
            <a:ext cx="133102" cy="50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b="true" sz="1771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646315" y="3841956"/>
            <a:ext cx="139751" cy="50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b="true" sz="1771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558848" y="8364093"/>
            <a:ext cx="2289467" cy="37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7"/>
              </a:lnSpc>
            </a:pPr>
            <a:r>
              <a:rPr lang="en-US" b="true" sz="1771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Expected Outcomes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37930" y="8739588"/>
            <a:ext cx="37338" cy="345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6"/>
              </a:lnSpc>
            </a:pPr>
            <a:r>
              <a:rPr lang="en-US" sz="1328">
                <a:solidFill>
                  <a:srgbClr val="A95B95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75894" y="3077566"/>
            <a:ext cx="2647083" cy="35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Phase 3: Process Integration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206828" y="3462747"/>
            <a:ext cx="37338" cy="326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99877" y="1191616"/>
            <a:ext cx="2316623" cy="35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3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Phase</a:t>
            </a:r>
            <a:r>
              <a:rPr lang="en-US" b="true" sz="1476">
                <a:solidFill>
                  <a:srgbClr val="000000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1:</a:t>
            </a:r>
            <a:r>
              <a:rPr lang="en-US" b="true" sz="1476">
                <a:solidFill>
                  <a:srgbClr val="000000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Immediate</a:t>
            </a:r>
            <a:r>
              <a:rPr lang="en-US" b="true" sz="1476">
                <a:solidFill>
                  <a:srgbClr val="000000"/>
                </a:solidFill>
                <a:latin typeface="Prompt Medium"/>
                <a:ea typeface="Prompt Medium"/>
                <a:cs typeface="Prompt Medium"/>
                <a:sym typeface="Prompt Medium"/>
              </a:rPr>
              <a:t> </a:t>
            </a: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Fixes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698023" y="1576797"/>
            <a:ext cx="37338" cy="326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558848" y="2220316"/>
            <a:ext cx="4239901" cy="1243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b="true" sz="1476">
                <a:solidFill>
                  <a:srgbClr val="DAD8E9"/>
                </a:solidFill>
                <a:latin typeface="Prompt Medium"/>
                <a:ea typeface="Prompt Medium"/>
                <a:cs typeface="Prompt Medium"/>
                <a:sym typeface="Prompt Medium"/>
              </a:rPr>
              <a:t>Phase 2: System Enhancement</a:t>
            </a:r>
          </a:p>
          <a:p>
            <a:pPr algn="l">
              <a:lnSpc>
                <a:spcPts val="215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Deployautomated validation systems,establish data quality monitoring, and implement comprehensive constraint enforcement across all data entry points.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032336" y="2595972"/>
            <a:ext cx="37338" cy="317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2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16685" y="3529422"/>
            <a:ext cx="3764899" cy="526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Integrate dataquality checks into existingworkflows, establish governance protocols, and create ongoing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80930" y="4062822"/>
            <a:ext cx="2744000" cy="26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monitoring and reporting mechanisms.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46227" y="1643472"/>
            <a:ext cx="4244759" cy="526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Address current data qualityissuesthroughmanual cleanup processes and implement emergency validation rules to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894714" y="2176872"/>
            <a:ext cx="2015947" cy="26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prevent further degradation.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6828673" y="8777688"/>
            <a:ext cx="3714036" cy="30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328">
                <a:solidFill>
                  <a:srgbClr val="A95B95"/>
                </a:solidFill>
                <a:latin typeface="Mukta Light"/>
                <a:ea typeface="Mukta Light"/>
                <a:cs typeface="Mukta Light"/>
                <a:sym typeface="Mukta Light"/>
              </a:rPr>
              <a:t>95%reduction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indata qualityissues within 6 months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828673" y="9111072"/>
            <a:ext cx="3733171" cy="96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328">
                <a:solidFill>
                  <a:srgbClr val="A95B95"/>
                </a:solidFill>
                <a:latin typeface="Mukta Light"/>
                <a:ea typeface="Mukta Light"/>
                <a:cs typeface="Mukta Light"/>
                <a:sym typeface="Mukta Light"/>
              </a:rPr>
              <a:t>Enhanced accuracy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in reporting and analytics </a:t>
            </a:r>
            <a:r>
              <a:rPr lang="en-US" sz="1328">
                <a:solidFill>
                  <a:srgbClr val="A95B95"/>
                </a:solidFill>
                <a:latin typeface="Mukta Light"/>
                <a:ea typeface="Mukta Light"/>
                <a:cs typeface="Mukta Light"/>
                <a:sym typeface="Mukta Light"/>
              </a:rPr>
              <a:t>Improved operational efficiency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through reliable data</a:t>
            </a:r>
          </a:p>
          <a:p>
            <a:pPr algn="l">
              <a:lnSpc>
                <a:spcPts val="2774"/>
              </a:lnSpc>
            </a:pPr>
            <a:r>
              <a:rPr lang="en-US" sz="1328">
                <a:solidFill>
                  <a:srgbClr val="A95B95"/>
                </a:solidFill>
                <a:latin typeface="Mukta Light"/>
                <a:ea typeface="Mukta Light"/>
                <a:cs typeface="Mukta Light"/>
                <a:sym typeface="Mukta Light"/>
              </a:rPr>
              <a:t>Better decision-making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capabilities acro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  <a:hlinkClick r:id="rId7" tooltip="https://gamma.app/?utm_source=made-with-gamma"/>
              </a:rPr>
              <a:t>ss teams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555546"/>
            <a:ext cx="11430000" cy="7467600"/>
          </a:xfrm>
          <a:custGeom>
            <a:avLst/>
            <a:gdLst/>
            <a:ahLst/>
            <a:cxnLst/>
            <a:rect r="r" b="b" t="t" l="l"/>
            <a:pathLst>
              <a:path h="7467600" w="11430000">
                <a:moveTo>
                  <a:pt x="0" y="0"/>
                </a:moveTo>
                <a:lnTo>
                  <a:pt x="11430000" y="0"/>
                </a:lnTo>
                <a:lnTo>
                  <a:pt x="11430000" y="7467600"/>
                </a:lnTo>
                <a:lnTo>
                  <a:pt x="0" y="746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0" y="1555547"/>
            <a:ext cx="11430000" cy="7467600"/>
            <a:chOff x="0" y="0"/>
            <a:chExt cx="11430000" cy="7467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30000" cy="7467600"/>
            </a:xfrm>
            <a:custGeom>
              <a:avLst/>
              <a:gdLst/>
              <a:ahLst/>
              <a:cxnLst/>
              <a:rect r="r" b="b" t="t" l="l"/>
              <a:pathLst>
                <a:path h="7467600" w="11430000">
                  <a:moveTo>
                    <a:pt x="0" y="7467600"/>
                  </a:moveTo>
                  <a:lnTo>
                    <a:pt x="11430000" y="74676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0C23">
                <a:alpha val="89804"/>
              </a:srgbClr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1555547"/>
            <a:ext cx="11430000" cy="2105025"/>
          </a:xfrm>
          <a:custGeom>
            <a:avLst/>
            <a:gdLst/>
            <a:ahLst/>
            <a:cxnLst/>
            <a:rect r="r" b="b" t="t" l="l"/>
            <a:pathLst>
              <a:path h="2105025" w="11430000">
                <a:moveTo>
                  <a:pt x="0" y="0"/>
                </a:moveTo>
                <a:lnTo>
                  <a:pt x="11430000" y="0"/>
                </a:lnTo>
                <a:lnTo>
                  <a:pt x="11430000" y="2105025"/>
                </a:lnTo>
                <a:lnTo>
                  <a:pt x="0" y="21050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8" r="0" b="-345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12772" y="8001714"/>
            <a:ext cx="10204447" cy="155572"/>
            <a:chOff x="0" y="0"/>
            <a:chExt cx="10204450" cy="1555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10077450" cy="28575"/>
            </a:xfrm>
            <a:custGeom>
              <a:avLst/>
              <a:gdLst/>
              <a:ahLst/>
              <a:cxnLst/>
              <a:rect r="r" b="b" t="t" l="l"/>
              <a:pathLst>
                <a:path h="28575" w="10077450">
                  <a:moveTo>
                    <a:pt x="0" y="28575"/>
                  </a:moveTo>
                  <a:lnTo>
                    <a:pt x="10077450" y="28575"/>
                  </a:lnTo>
                  <a:lnTo>
                    <a:pt x="100774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AD8E9">
                <a:alpha val="25098"/>
              </a:srgbClr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82550"/>
              <a:ext cx="10077450" cy="9525"/>
            </a:xfrm>
            <a:custGeom>
              <a:avLst/>
              <a:gdLst/>
              <a:ahLst/>
              <a:cxnLst/>
              <a:rect r="r" b="b" t="t" l="l"/>
              <a:pathLst>
                <a:path h="9525" w="10077450">
                  <a:moveTo>
                    <a:pt x="0" y="9525"/>
                  </a:moveTo>
                  <a:lnTo>
                    <a:pt x="10077450" y="9525"/>
                  </a:lnTo>
                  <a:lnTo>
                    <a:pt x="100774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D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675084" y="3986298"/>
            <a:ext cx="2045494" cy="593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1"/>
              </a:lnSpc>
            </a:pPr>
            <a:r>
              <a:rPr lang="en-US" b="true" sz="2952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42450" y="4569104"/>
            <a:ext cx="8787279" cy="119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44"/>
              </a:lnSpc>
            </a:pPr>
            <a:r>
              <a:rPr lang="en-US" b="true" sz="5906">
                <a:solidFill>
                  <a:srgbClr val="A95B95"/>
                </a:solidFill>
                <a:latin typeface="Prompt Medium"/>
                <a:ea typeface="Prompt Medium"/>
                <a:cs typeface="Prompt Medium"/>
                <a:sym typeface="Prompt Medium"/>
              </a:rPr>
              <a:t>Clean Data</a:t>
            </a:r>
            <a:r>
              <a:rPr lang="en-US" b="true" sz="5906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 ³ </a:t>
            </a:r>
            <a:r>
              <a:rPr lang="en-US" b="true" sz="5906">
                <a:solidFill>
                  <a:srgbClr val="A95B95"/>
                </a:solidFill>
                <a:latin typeface="Prompt Medium"/>
                <a:ea typeface="Prompt Medium"/>
                <a:cs typeface="Prompt Medium"/>
                <a:sym typeface="Prompt Medium"/>
              </a:rPr>
              <a:t>Accurate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20766" y="5883554"/>
            <a:ext cx="10188130" cy="82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0"/>
              </a:lnSpc>
            </a:pPr>
            <a:r>
              <a:rPr lang="en-US" b="true" sz="5906">
                <a:solidFill>
                  <a:srgbClr val="A95B95"/>
                </a:solidFill>
                <a:latin typeface="Prompt Medium"/>
                <a:ea typeface="Prompt Medium"/>
                <a:cs typeface="Prompt Medium"/>
                <a:sym typeface="Prompt Medium"/>
              </a:rPr>
              <a:t>Insights</a:t>
            </a:r>
            <a:r>
              <a:rPr lang="en-US" b="true" sz="5906">
                <a:solidFill>
                  <a:srgbClr val="C6BFEE"/>
                </a:solidFill>
                <a:latin typeface="Prompt Medium"/>
                <a:ea typeface="Prompt Medium"/>
                <a:cs typeface="Prompt Medium"/>
                <a:sym typeface="Prompt Medium"/>
              </a:rPr>
              <a:t> ³ </a:t>
            </a:r>
            <a:r>
              <a:rPr lang="en-US" b="true" sz="5906">
                <a:solidFill>
                  <a:srgbClr val="A95B95"/>
                </a:solidFill>
                <a:latin typeface="Prompt Medium"/>
                <a:ea typeface="Prompt Medium"/>
                <a:cs typeface="Prompt Medium"/>
                <a:sym typeface="Prompt Medium"/>
              </a:rPr>
              <a:t>Better Decisions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8220" y="6837559"/>
            <a:ext cx="37338" cy="38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5511" y="6961384"/>
            <a:ext cx="10158165" cy="260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Our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comprehensive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validation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analysis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has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revealed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critical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opportunities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to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enhance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data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quality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and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operational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efficiency.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By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implementing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the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7472" y="7228084"/>
            <a:ext cx="10174329" cy="526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recommended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solutions,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we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can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transform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our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shipping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data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infrastructure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into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a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reliable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foundation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for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strategic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decision-making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and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improved customer</a:t>
            </a:r>
            <a:r>
              <a:rPr lang="en-US" sz="1328">
                <a:solidFill>
                  <a:srgbClr val="000000"/>
                </a:solidFill>
                <a:latin typeface="Mukta Light"/>
                <a:ea typeface="Mukta Light"/>
                <a:cs typeface="Mukta Light"/>
                <a:sym typeface="Mukta Light"/>
              </a:rPr>
              <a:t> </a:t>
            </a: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experiences.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60641" y="8142484"/>
            <a:ext cx="722919" cy="38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0"/>
              </a:lnSpc>
            </a:pPr>
            <a:r>
              <a:rPr lang="en-US" sz="1328">
                <a:solidFill>
                  <a:srgbClr val="DAD8E9"/>
                </a:solidFill>
                <a:latin typeface="Mukta Light"/>
                <a:ea typeface="Mukta Light"/>
                <a:cs typeface="Mukta Light"/>
                <a:sym typeface="Mukta Light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DAGzV_xhFDs</dc:identifier>
  <dcterms:modified xsi:type="dcterms:W3CDTF">2011-08-01T06:04:30Z</dcterms:modified>
  <cp:revision>1</cp:revision>
  <dc:title>Data-Validation-and-Insights-Week-3.pdf</dc:title>
</cp:coreProperties>
</file>