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1430000" cy="10198100"/>
  <p:notesSz cx="6858000" cy="9144000"/>
  <p:embeddedFontLst>
    <p:embeddedFont>
      <p:font typeface="Montserrat Bold" charset="1" panose="00000600000000000000"/>
      <p:regular r:id="rId15"/>
    </p:embeddedFont>
    <p:embeddedFont>
      <p:font typeface="Arimo" charset="1" panose="020B0604020202020204"/>
      <p:regular r:id="rId16"/>
    </p:embeddedFont>
    <p:embeddedFont>
      <p:font typeface="Arimo Bold" charset="1" panose="020B0704020202020204"/>
      <p:regular r:id="rId17"/>
    </p:embeddedFont>
    <p:embeddedFont>
      <p:font typeface="Montserrat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0A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43750" y="1879806"/>
            <a:ext cx="4286250" cy="6438643"/>
          </a:xfrm>
          <a:custGeom>
            <a:avLst/>
            <a:gdLst/>
            <a:ahLst/>
            <a:cxnLst/>
            <a:rect r="r" b="b" t="t" l="l"/>
            <a:pathLst>
              <a:path h="6438643" w="4286250">
                <a:moveTo>
                  <a:pt x="0" y="0"/>
                </a:moveTo>
                <a:lnTo>
                  <a:pt x="4286250" y="0"/>
                </a:lnTo>
                <a:lnTo>
                  <a:pt x="428625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" t="-3" r="-7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7575" y="2917327"/>
            <a:ext cx="5499002" cy="3573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9"/>
              </a:lnSpc>
            </a:pPr>
            <a:r>
              <a:rPr lang="en-US" b="true" sz="2952" spc="11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Employee Attrition Prediction using HR Analytics</a:t>
            </a:r>
          </a:p>
          <a:p>
            <a:pPr algn="l">
              <a:lnSpc>
                <a:spcPts val="5101"/>
              </a:lnSpc>
            </a:pPr>
            <a:r>
              <a:rPr lang="en-US" b="true" sz="4074" spc="16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Predicting Employee Attrition with HR Analytics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35006" y="6635363"/>
            <a:ext cx="45187" cy="359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37575" y="6740138"/>
            <a:ext cx="5896470" cy="254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Acomprehensive data-driven approachtounderstandingandpredictingemployee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7575" y="6997313"/>
            <a:ext cx="3051820" cy="254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turnoverpatterns inmodern organizations.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0A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43750" y="1879806"/>
            <a:ext cx="4286250" cy="6438643"/>
          </a:xfrm>
          <a:custGeom>
            <a:avLst/>
            <a:gdLst/>
            <a:ahLst/>
            <a:cxnLst/>
            <a:rect r="r" b="b" t="t" l="l"/>
            <a:pathLst>
              <a:path h="6438643" w="4286250">
                <a:moveTo>
                  <a:pt x="0" y="0"/>
                </a:moveTo>
                <a:lnTo>
                  <a:pt x="4286250" y="0"/>
                </a:lnTo>
                <a:lnTo>
                  <a:pt x="428625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" t="-3" r="-74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638175" y="3594049"/>
            <a:ext cx="2857500" cy="1666875"/>
            <a:chOff x="0" y="0"/>
            <a:chExt cx="2857500" cy="16668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57500" cy="1666875"/>
            </a:xfrm>
            <a:custGeom>
              <a:avLst/>
              <a:gdLst/>
              <a:ahLst/>
              <a:cxnLst/>
              <a:rect r="r" b="b" t="t" l="l"/>
              <a:pathLst>
                <a:path h="1666875" w="2857500">
                  <a:moveTo>
                    <a:pt x="0" y="1646936"/>
                  </a:moveTo>
                  <a:lnTo>
                    <a:pt x="0" y="19939"/>
                  </a:lnTo>
                  <a:cubicBezTo>
                    <a:pt x="0" y="17272"/>
                    <a:pt x="508" y="14732"/>
                    <a:pt x="1524" y="12319"/>
                  </a:cubicBezTo>
                  <a:cubicBezTo>
                    <a:pt x="2540" y="9906"/>
                    <a:pt x="3937" y="7747"/>
                    <a:pt x="5842" y="5842"/>
                  </a:cubicBezTo>
                  <a:cubicBezTo>
                    <a:pt x="7747" y="3937"/>
                    <a:pt x="9906" y="2540"/>
                    <a:pt x="12319" y="1524"/>
                  </a:cubicBezTo>
                  <a:cubicBezTo>
                    <a:pt x="14732" y="508"/>
                    <a:pt x="17272" y="0"/>
                    <a:pt x="19939" y="0"/>
                  </a:cubicBezTo>
                  <a:lnTo>
                    <a:pt x="2837561" y="0"/>
                  </a:lnTo>
                  <a:cubicBezTo>
                    <a:pt x="2840228" y="0"/>
                    <a:pt x="2842768" y="508"/>
                    <a:pt x="2845181" y="1524"/>
                  </a:cubicBezTo>
                  <a:cubicBezTo>
                    <a:pt x="2847594" y="2540"/>
                    <a:pt x="2849753" y="3937"/>
                    <a:pt x="2851658" y="5842"/>
                  </a:cubicBezTo>
                  <a:cubicBezTo>
                    <a:pt x="2853563" y="7747"/>
                    <a:pt x="2854960" y="9906"/>
                    <a:pt x="2855976" y="12319"/>
                  </a:cubicBezTo>
                  <a:cubicBezTo>
                    <a:pt x="2856992" y="14732"/>
                    <a:pt x="2857500" y="17272"/>
                    <a:pt x="2857500" y="19939"/>
                  </a:cubicBezTo>
                  <a:lnTo>
                    <a:pt x="2857500" y="1646936"/>
                  </a:lnTo>
                  <a:cubicBezTo>
                    <a:pt x="2857500" y="1649603"/>
                    <a:pt x="2856992" y="1652143"/>
                    <a:pt x="2855976" y="1654556"/>
                  </a:cubicBezTo>
                  <a:cubicBezTo>
                    <a:pt x="2854960" y="1656969"/>
                    <a:pt x="2853563" y="1659128"/>
                    <a:pt x="2851658" y="1661033"/>
                  </a:cubicBezTo>
                  <a:cubicBezTo>
                    <a:pt x="2849753" y="1662938"/>
                    <a:pt x="2847594" y="1664335"/>
                    <a:pt x="2845181" y="1665351"/>
                  </a:cubicBezTo>
                  <a:cubicBezTo>
                    <a:pt x="2842768" y="1666367"/>
                    <a:pt x="2840228" y="1666875"/>
                    <a:pt x="2837561" y="1666875"/>
                  </a:cubicBezTo>
                  <a:lnTo>
                    <a:pt x="19939" y="1666875"/>
                  </a:lnTo>
                  <a:cubicBezTo>
                    <a:pt x="17272" y="1666875"/>
                    <a:pt x="14732" y="1666367"/>
                    <a:pt x="12319" y="1665351"/>
                  </a:cubicBezTo>
                  <a:cubicBezTo>
                    <a:pt x="9906" y="1664335"/>
                    <a:pt x="7747" y="1662938"/>
                    <a:pt x="5842" y="1661033"/>
                  </a:cubicBezTo>
                  <a:cubicBezTo>
                    <a:pt x="3937" y="1659128"/>
                    <a:pt x="2540" y="1656969"/>
                    <a:pt x="1524" y="1654556"/>
                  </a:cubicBezTo>
                  <a:cubicBezTo>
                    <a:pt x="508" y="1652143"/>
                    <a:pt x="0" y="1649603"/>
                    <a:pt x="0" y="1646936"/>
                  </a:cubicBezTo>
                </a:path>
              </a:pathLst>
            </a:custGeom>
            <a:solidFill>
              <a:srgbClr val="2B2952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638175" y="5422849"/>
            <a:ext cx="5867400" cy="1162050"/>
            <a:chOff x="0" y="0"/>
            <a:chExt cx="5867400" cy="11620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867400" cy="1162050"/>
            </a:xfrm>
            <a:custGeom>
              <a:avLst/>
              <a:gdLst/>
              <a:ahLst/>
              <a:cxnLst/>
              <a:rect r="r" b="b" t="t" l="l"/>
              <a:pathLst>
                <a:path h="1162050" w="5867400">
                  <a:moveTo>
                    <a:pt x="0" y="1142111"/>
                  </a:moveTo>
                  <a:lnTo>
                    <a:pt x="0" y="19939"/>
                  </a:lnTo>
                  <a:cubicBezTo>
                    <a:pt x="0" y="17272"/>
                    <a:pt x="508" y="14732"/>
                    <a:pt x="1524" y="12319"/>
                  </a:cubicBezTo>
                  <a:cubicBezTo>
                    <a:pt x="2540" y="9906"/>
                    <a:pt x="3937" y="7747"/>
                    <a:pt x="5842" y="5842"/>
                  </a:cubicBezTo>
                  <a:cubicBezTo>
                    <a:pt x="7747" y="3937"/>
                    <a:pt x="9906" y="2540"/>
                    <a:pt x="12319" y="1524"/>
                  </a:cubicBezTo>
                  <a:cubicBezTo>
                    <a:pt x="14732" y="508"/>
                    <a:pt x="17272" y="0"/>
                    <a:pt x="19939" y="0"/>
                  </a:cubicBezTo>
                  <a:lnTo>
                    <a:pt x="5847461" y="0"/>
                  </a:lnTo>
                  <a:cubicBezTo>
                    <a:pt x="5850128" y="0"/>
                    <a:pt x="5852668" y="508"/>
                    <a:pt x="5855081" y="1524"/>
                  </a:cubicBezTo>
                  <a:cubicBezTo>
                    <a:pt x="5857494" y="2540"/>
                    <a:pt x="5859653" y="3937"/>
                    <a:pt x="5861558" y="5842"/>
                  </a:cubicBezTo>
                  <a:cubicBezTo>
                    <a:pt x="5863463" y="7747"/>
                    <a:pt x="5864860" y="9906"/>
                    <a:pt x="5865876" y="12319"/>
                  </a:cubicBezTo>
                  <a:cubicBezTo>
                    <a:pt x="5866892" y="14732"/>
                    <a:pt x="5867400" y="17272"/>
                    <a:pt x="5867400" y="19939"/>
                  </a:cubicBezTo>
                  <a:lnTo>
                    <a:pt x="5867400" y="1142111"/>
                  </a:lnTo>
                  <a:cubicBezTo>
                    <a:pt x="5867400" y="1144778"/>
                    <a:pt x="5866892" y="1147318"/>
                    <a:pt x="5865876" y="1149731"/>
                  </a:cubicBezTo>
                  <a:cubicBezTo>
                    <a:pt x="5864860" y="1152144"/>
                    <a:pt x="5863463" y="1154303"/>
                    <a:pt x="5861558" y="1156208"/>
                  </a:cubicBezTo>
                  <a:cubicBezTo>
                    <a:pt x="5859653" y="1158113"/>
                    <a:pt x="5857494" y="1159510"/>
                    <a:pt x="5855081" y="1160526"/>
                  </a:cubicBezTo>
                  <a:cubicBezTo>
                    <a:pt x="5852668" y="1161542"/>
                    <a:pt x="5850128" y="1162050"/>
                    <a:pt x="5847461" y="1162050"/>
                  </a:cubicBezTo>
                  <a:lnTo>
                    <a:pt x="19939" y="1162050"/>
                  </a:lnTo>
                  <a:cubicBezTo>
                    <a:pt x="17272" y="1162050"/>
                    <a:pt x="14732" y="1161542"/>
                    <a:pt x="12319" y="1160526"/>
                  </a:cubicBezTo>
                  <a:cubicBezTo>
                    <a:pt x="9906" y="1159510"/>
                    <a:pt x="7747" y="1158113"/>
                    <a:pt x="5842" y="1156208"/>
                  </a:cubicBezTo>
                  <a:cubicBezTo>
                    <a:pt x="3937" y="1154303"/>
                    <a:pt x="2540" y="1152144"/>
                    <a:pt x="1524" y="1149731"/>
                  </a:cubicBezTo>
                  <a:cubicBezTo>
                    <a:pt x="508" y="1147318"/>
                    <a:pt x="0" y="1144778"/>
                    <a:pt x="0" y="1142111"/>
                  </a:cubicBezTo>
                </a:path>
              </a:pathLst>
            </a:custGeom>
            <a:solidFill>
              <a:srgbClr val="2B2952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3648075" y="3594049"/>
            <a:ext cx="2857500" cy="1666875"/>
            <a:chOff x="0" y="0"/>
            <a:chExt cx="2857500" cy="16668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57500" cy="1666875"/>
            </a:xfrm>
            <a:custGeom>
              <a:avLst/>
              <a:gdLst/>
              <a:ahLst/>
              <a:cxnLst/>
              <a:rect r="r" b="b" t="t" l="l"/>
              <a:pathLst>
                <a:path h="1666875" w="2857500">
                  <a:moveTo>
                    <a:pt x="0" y="1646936"/>
                  </a:moveTo>
                  <a:lnTo>
                    <a:pt x="0" y="19939"/>
                  </a:lnTo>
                  <a:cubicBezTo>
                    <a:pt x="0" y="17272"/>
                    <a:pt x="508" y="14732"/>
                    <a:pt x="1524" y="12319"/>
                  </a:cubicBezTo>
                  <a:cubicBezTo>
                    <a:pt x="2540" y="9906"/>
                    <a:pt x="3937" y="7747"/>
                    <a:pt x="5842" y="5842"/>
                  </a:cubicBezTo>
                  <a:cubicBezTo>
                    <a:pt x="7747" y="3937"/>
                    <a:pt x="9906" y="2540"/>
                    <a:pt x="12319" y="1524"/>
                  </a:cubicBezTo>
                  <a:cubicBezTo>
                    <a:pt x="14732" y="508"/>
                    <a:pt x="17272" y="0"/>
                    <a:pt x="19939" y="0"/>
                  </a:cubicBezTo>
                  <a:lnTo>
                    <a:pt x="2837561" y="0"/>
                  </a:lnTo>
                  <a:cubicBezTo>
                    <a:pt x="2840228" y="0"/>
                    <a:pt x="2842768" y="508"/>
                    <a:pt x="2845181" y="1524"/>
                  </a:cubicBezTo>
                  <a:cubicBezTo>
                    <a:pt x="2847594" y="2540"/>
                    <a:pt x="2849753" y="3937"/>
                    <a:pt x="2851658" y="5842"/>
                  </a:cubicBezTo>
                  <a:cubicBezTo>
                    <a:pt x="2853563" y="7747"/>
                    <a:pt x="2854960" y="9906"/>
                    <a:pt x="2855976" y="12319"/>
                  </a:cubicBezTo>
                  <a:cubicBezTo>
                    <a:pt x="2856992" y="14732"/>
                    <a:pt x="2857500" y="17272"/>
                    <a:pt x="2857500" y="19939"/>
                  </a:cubicBezTo>
                  <a:lnTo>
                    <a:pt x="2857500" y="1646936"/>
                  </a:lnTo>
                  <a:cubicBezTo>
                    <a:pt x="2857500" y="1649603"/>
                    <a:pt x="2856992" y="1652143"/>
                    <a:pt x="2855976" y="1654556"/>
                  </a:cubicBezTo>
                  <a:cubicBezTo>
                    <a:pt x="2854960" y="1656969"/>
                    <a:pt x="2853563" y="1659128"/>
                    <a:pt x="2851658" y="1661033"/>
                  </a:cubicBezTo>
                  <a:cubicBezTo>
                    <a:pt x="2849753" y="1662938"/>
                    <a:pt x="2847594" y="1664335"/>
                    <a:pt x="2845181" y="1665351"/>
                  </a:cubicBezTo>
                  <a:cubicBezTo>
                    <a:pt x="2842768" y="1666367"/>
                    <a:pt x="2840228" y="1666875"/>
                    <a:pt x="2837561" y="1666875"/>
                  </a:cubicBezTo>
                  <a:lnTo>
                    <a:pt x="19939" y="1666875"/>
                  </a:lnTo>
                  <a:cubicBezTo>
                    <a:pt x="17272" y="1666875"/>
                    <a:pt x="14732" y="1666367"/>
                    <a:pt x="12319" y="1665351"/>
                  </a:cubicBezTo>
                  <a:cubicBezTo>
                    <a:pt x="9906" y="1664335"/>
                    <a:pt x="7747" y="1662938"/>
                    <a:pt x="5842" y="1661033"/>
                  </a:cubicBezTo>
                  <a:cubicBezTo>
                    <a:pt x="3937" y="1659128"/>
                    <a:pt x="2540" y="1656969"/>
                    <a:pt x="1524" y="1654556"/>
                  </a:cubicBezTo>
                  <a:cubicBezTo>
                    <a:pt x="508" y="1652143"/>
                    <a:pt x="0" y="1649603"/>
                    <a:pt x="0" y="1646936"/>
                  </a:cubicBezTo>
                </a:path>
              </a:pathLst>
            </a:custGeom>
            <a:solidFill>
              <a:srgbClr val="2B2952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637575" y="2412502"/>
            <a:ext cx="5434346" cy="926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76"/>
              </a:lnSpc>
            </a:pPr>
            <a:r>
              <a:rPr lang="en-US" b="true" sz="2952" spc="11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Understanding Employee Attrition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87583" y="3570056"/>
            <a:ext cx="46082" cy="405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b="true" sz="1476" spc="59">
                <a:solidFill>
                  <a:srgbClr val="D9E1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96976" y="3655781"/>
            <a:ext cx="1812074" cy="320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0"/>
              </a:lnSpc>
            </a:pPr>
            <a:r>
              <a:rPr lang="en-US" b="true" sz="1476" spc="59">
                <a:solidFill>
                  <a:srgbClr val="D9E1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What</a:t>
            </a:r>
            <a:r>
              <a:rPr lang="en-US" b="true" sz="1476" spc="5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1476" spc="59">
                <a:solidFill>
                  <a:srgbClr val="D9E1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is</a:t>
            </a:r>
            <a:r>
              <a:rPr lang="en-US" b="true" sz="1476" spc="5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1476" spc="59">
                <a:solidFill>
                  <a:srgbClr val="D9E1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Attrition?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67082" y="4015988"/>
            <a:ext cx="45187" cy="302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9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96976" y="5484581"/>
            <a:ext cx="2238670" cy="320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0"/>
              </a:lnSpc>
            </a:pPr>
            <a:r>
              <a:rPr lang="en-US" b="true" sz="1476" spc="59">
                <a:solidFill>
                  <a:srgbClr val="D9E1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Strategic Importance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99214" y="5844788"/>
            <a:ext cx="45187" cy="302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9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810886" y="3655781"/>
            <a:ext cx="1565338" cy="320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0"/>
              </a:lnSpc>
            </a:pPr>
            <a:r>
              <a:rPr lang="en-US" b="true" sz="1476" spc="59">
                <a:solidFill>
                  <a:srgbClr val="D9E1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Why</a:t>
            </a:r>
            <a:r>
              <a:rPr lang="en-US" b="true" sz="1476" spc="5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1476" spc="59">
                <a:solidFill>
                  <a:srgbClr val="D9E1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It</a:t>
            </a:r>
            <a:r>
              <a:rPr lang="en-US" b="true" sz="1476" spc="5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1476" spc="59">
                <a:solidFill>
                  <a:srgbClr val="D9E1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Matters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704845" y="4015988"/>
            <a:ext cx="45187" cy="302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9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96976" y="4063613"/>
            <a:ext cx="2555262" cy="1026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The rate atwhichemployees leave an organization over a specific period, either voluntarily or involuntarily.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96976" y="5892413"/>
            <a:ext cx="5372614" cy="254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Understanding attritionpatternsenables proactive retention strategies and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96976" y="6149588"/>
            <a:ext cx="2591333" cy="254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better workforce planning decisions.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37575" y="6635363"/>
            <a:ext cx="5468550" cy="1130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36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Employee attrition is a critical business challenge that affects organizational </a:t>
            </a:r>
          </a:p>
          <a:p>
            <a:pPr algn="just">
              <a:lnSpc>
                <a:spcPts val="913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performance, culture, and bottom-line results. By leveraging data analytics, </a:t>
            </a:r>
          </a:p>
          <a:p>
            <a:pPr algn="just">
              <a:lnSpc>
                <a:spcPts val="3136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companies can transform reactive HR practices into strategic, predictive </a:t>
            </a:r>
          </a:p>
          <a:p>
            <a:pPr algn="just">
              <a:lnSpc>
                <a:spcPts val="913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approaches.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810886" y="4063613"/>
            <a:ext cx="2257120" cy="254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High attritiondisrupts business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810886" y="4320788"/>
            <a:ext cx="2362324" cy="768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continuity, increases recruitment costs, and impacts team morale and productivity.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0A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43750" y="1879806"/>
            <a:ext cx="4286250" cy="6438643"/>
          </a:xfrm>
          <a:custGeom>
            <a:avLst/>
            <a:gdLst/>
            <a:ahLst/>
            <a:cxnLst/>
            <a:rect r="r" b="b" t="t" l="l"/>
            <a:pathLst>
              <a:path h="6438643" w="4286250">
                <a:moveTo>
                  <a:pt x="0" y="0"/>
                </a:moveTo>
                <a:lnTo>
                  <a:pt x="4286250" y="0"/>
                </a:lnTo>
                <a:lnTo>
                  <a:pt x="428625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" t="-3" r="-74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666750" y="4746574"/>
            <a:ext cx="47625" cy="47625"/>
            <a:chOff x="0" y="0"/>
            <a:chExt cx="47625" cy="476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271" y="42926"/>
                    <a:pt x="6985" y="40640"/>
                  </a:cubicBezTo>
                  <a:cubicBezTo>
                    <a:pt x="4699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271"/>
                    <a:pt x="6985" y="6985"/>
                  </a:cubicBezTo>
                  <a:cubicBezTo>
                    <a:pt x="9271" y="4699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D9E1FF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666750" y="5308549"/>
            <a:ext cx="47625" cy="47625"/>
            <a:chOff x="0" y="0"/>
            <a:chExt cx="47625" cy="476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271" y="42926"/>
                    <a:pt x="6985" y="40640"/>
                  </a:cubicBezTo>
                  <a:cubicBezTo>
                    <a:pt x="4699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144"/>
                    <a:pt x="6985" y="6985"/>
                  </a:cubicBezTo>
                  <a:cubicBezTo>
                    <a:pt x="9271" y="4826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D9E1FF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666750" y="5880049"/>
            <a:ext cx="47625" cy="47625"/>
            <a:chOff x="0" y="0"/>
            <a:chExt cx="47625" cy="4762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271" y="42926"/>
                    <a:pt x="6985" y="40640"/>
                  </a:cubicBezTo>
                  <a:cubicBezTo>
                    <a:pt x="4699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144"/>
                    <a:pt x="6985" y="6985"/>
                  </a:cubicBezTo>
                  <a:cubicBezTo>
                    <a:pt x="9271" y="4826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D9E1FF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666750" y="6184849"/>
            <a:ext cx="47625" cy="47625"/>
            <a:chOff x="0" y="0"/>
            <a:chExt cx="47625" cy="476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271" y="42926"/>
                    <a:pt x="6985" y="40640"/>
                  </a:cubicBezTo>
                  <a:cubicBezTo>
                    <a:pt x="4699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144"/>
                    <a:pt x="6985" y="6985"/>
                  </a:cubicBezTo>
                  <a:cubicBezTo>
                    <a:pt x="9271" y="4826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D9E1FF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3800475" y="4746574"/>
            <a:ext cx="47625" cy="47625"/>
            <a:chOff x="0" y="0"/>
            <a:chExt cx="47625" cy="4762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271" y="42926"/>
                    <a:pt x="6985" y="40640"/>
                  </a:cubicBezTo>
                  <a:cubicBezTo>
                    <a:pt x="4699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271"/>
                    <a:pt x="6985" y="6985"/>
                  </a:cubicBezTo>
                  <a:cubicBezTo>
                    <a:pt x="9271" y="4699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D9E1FF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3800475" y="5308549"/>
            <a:ext cx="47625" cy="47625"/>
            <a:chOff x="0" y="0"/>
            <a:chExt cx="47625" cy="476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271" y="42926"/>
                    <a:pt x="6985" y="40640"/>
                  </a:cubicBezTo>
                  <a:cubicBezTo>
                    <a:pt x="4699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144"/>
                    <a:pt x="6985" y="6985"/>
                  </a:cubicBezTo>
                  <a:cubicBezTo>
                    <a:pt x="9271" y="4826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D9E1FF"/>
            </a:solid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3800475" y="5880049"/>
            <a:ext cx="47625" cy="47625"/>
            <a:chOff x="0" y="0"/>
            <a:chExt cx="47625" cy="4762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271" y="42926"/>
                    <a:pt x="6985" y="40640"/>
                  </a:cubicBezTo>
                  <a:cubicBezTo>
                    <a:pt x="4699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144"/>
                    <a:pt x="6985" y="6985"/>
                  </a:cubicBezTo>
                  <a:cubicBezTo>
                    <a:pt x="9271" y="4826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D9E1FF"/>
            </a:solid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3800475" y="6184849"/>
            <a:ext cx="47625" cy="47625"/>
            <a:chOff x="0" y="0"/>
            <a:chExt cx="47625" cy="4762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271" y="42926"/>
                    <a:pt x="6985" y="40640"/>
                  </a:cubicBezTo>
                  <a:cubicBezTo>
                    <a:pt x="4699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144"/>
                    <a:pt x="6985" y="6985"/>
                  </a:cubicBezTo>
                  <a:cubicBezTo>
                    <a:pt x="9271" y="4826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D9E1FF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637575" y="2583952"/>
            <a:ext cx="4433945" cy="926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76"/>
              </a:lnSpc>
            </a:pPr>
            <a:r>
              <a:rPr lang="en-US" b="true" sz="2952" spc="11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Business Impact Problem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76860" y="3706197"/>
            <a:ext cx="55302" cy="489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8"/>
              </a:lnSpc>
            </a:pPr>
            <a:r>
              <a:rPr lang="en-US" b="true" sz="1771" spc="7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37575" y="3915747"/>
            <a:ext cx="1894942" cy="565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9"/>
              </a:lnSpc>
            </a:pPr>
            <a:r>
              <a:rPr lang="en-US" b="true" sz="1771" spc="7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Financial Consequences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50952" y="4530338"/>
            <a:ext cx="45187" cy="359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775777" y="3915747"/>
            <a:ext cx="1556194" cy="565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9"/>
              </a:lnSpc>
            </a:pPr>
            <a:r>
              <a:rPr lang="en-US" b="true" sz="1771" spc="7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Operational Challenges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92521" y="4635113"/>
            <a:ext cx="2474004" cy="169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Recruitmentand training costs average </a:t>
            </a:r>
            <a:r>
              <a:rPr lang="en-US" b="true" sz="1254">
                <a:solidFill>
                  <a:srgbClr val="D9E1FF"/>
                </a:solidFill>
                <a:latin typeface="Arimo Bold"/>
                <a:ea typeface="Arimo Bold"/>
                <a:cs typeface="Arimo Bold"/>
                <a:sym typeface="Arimo Bold"/>
              </a:rPr>
              <a:t>20-50% of annual salary</a:t>
            </a:r>
          </a:p>
          <a:p>
            <a:pPr algn="l">
              <a:lnSpc>
                <a:spcPts val="2775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Lost productivity during transition </a:t>
            </a:r>
          </a:p>
          <a:p>
            <a:pPr algn="l">
              <a:lnSpc>
                <a:spcPts val="1274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periods</a:t>
            </a:r>
            <a:r>
              <a:rPr lang="en-US" sz="1254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Knowledge loss and skill gaps</a:t>
            </a:r>
          </a:p>
          <a:p>
            <a:pPr algn="l">
              <a:lnSpc>
                <a:spcPts val="1662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Overtime costs for remaining staff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030713" y="4635113"/>
            <a:ext cx="2275494" cy="1950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Disrupted project timelines and deliverables</a:t>
            </a:r>
          </a:p>
          <a:p>
            <a:pPr algn="l">
              <a:lnSpc>
                <a:spcPts val="2775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Decreased team morale and </a:t>
            </a:r>
          </a:p>
          <a:p>
            <a:pPr algn="l">
              <a:lnSpc>
                <a:spcPts val="1274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engagement</a:t>
            </a:r>
          </a:p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Customer service interruptions</a:t>
            </a:r>
          </a:p>
          <a:p>
            <a:pPr algn="l">
              <a:lnSpc>
                <a:spcPts val="1662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Increased workload on existing </a:t>
            </a:r>
          </a:p>
          <a:p>
            <a:pPr algn="l">
              <a:lnSpc>
                <a:spcPts val="2386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employees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37575" y="6721088"/>
            <a:ext cx="5823471" cy="864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High employee turnover creates a cascade of negative effects throughout the </a:t>
            </a:r>
          </a:p>
          <a:p>
            <a:pPr algn="l">
              <a:lnSpc>
                <a:spcPts val="762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organization. Without predictive insights, companies remain reactive, addressing </a:t>
            </a:r>
          </a:p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attrition only after valuable talent has already left.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C0A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38175" y="3994099"/>
            <a:ext cx="5000625" cy="19050"/>
            <a:chOff x="0" y="0"/>
            <a:chExt cx="5000625" cy="190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00625" cy="19050"/>
            </a:xfrm>
            <a:custGeom>
              <a:avLst/>
              <a:gdLst/>
              <a:ahLst/>
              <a:cxnLst/>
              <a:rect r="r" b="b" t="t" l="l"/>
              <a:pathLst>
                <a:path h="19050" w="5000625">
                  <a:moveTo>
                    <a:pt x="0" y="19050"/>
                  </a:moveTo>
                  <a:lnTo>
                    <a:pt x="5000625" y="19050"/>
                  </a:lnTo>
                  <a:lnTo>
                    <a:pt x="50006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61FF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38175" y="5479999"/>
            <a:ext cx="5000625" cy="19050"/>
            <a:chOff x="0" y="0"/>
            <a:chExt cx="5000625" cy="190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000625" cy="19050"/>
            </a:xfrm>
            <a:custGeom>
              <a:avLst/>
              <a:gdLst/>
              <a:ahLst/>
              <a:cxnLst/>
              <a:rect r="r" b="b" t="t" l="l"/>
              <a:pathLst>
                <a:path h="19050" w="5000625">
                  <a:moveTo>
                    <a:pt x="0" y="19050"/>
                  </a:moveTo>
                  <a:lnTo>
                    <a:pt x="5000625" y="19050"/>
                  </a:lnTo>
                  <a:lnTo>
                    <a:pt x="50006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61FF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5791200" y="3994099"/>
            <a:ext cx="5000625" cy="19050"/>
            <a:chOff x="0" y="0"/>
            <a:chExt cx="5000625" cy="190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00625" cy="19050"/>
            </a:xfrm>
            <a:custGeom>
              <a:avLst/>
              <a:gdLst/>
              <a:ahLst/>
              <a:cxnLst/>
              <a:rect r="r" b="b" t="t" l="l"/>
              <a:pathLst>
                <a:path h="19050" w="5000625">
                  <a:moveTo>
                    <a:pt x="0" y="19050"/>
                  </a:moveTo>
                  <a:lnTo>
                    <a:pt x="5000625" y="19050"/>
                  </a:lnTo>
                  <a:lnTo>
                    <a:pt x="50006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61FF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5791200" y="5479999"/>
            <a:ext cx="5000625" cy="19050"/>
            <a:chOff x="0" y="0"/>
            <a:chExt cx="5000625" cy="190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000625" cy="19050"/>
            </a:xfrm>
            <a:custGeom>
              <a:avLst/>
              <a:gdLst/>
              <a:ahLst/>
              <a:cxnLst/>
              <a:rect r="r" b="b" t="t" l="l"/>
              <a:pathLst>
                <a:path h="19050" w="5000625">
                  <a:moveTo>
                    <a:pt x="0" y="19050"/>
                  </a:moveTo>
                  <a:lnTo>
                    <a:pt x="5000625" y="19050"/>
                  </a:lnTo>
                  <a:lnTo>
                    <a:pt x="50006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61F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637575" y="2898277"/>
            <a:ext cx="3840832" cy="1430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33"/>
              </a:lnSpc>
            </a:pPr>
            <a:r>
              <a:rPr lang="en-US" b="true" sz="2952" spc="11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Project Objectives</a:t>
            </a:r>
          </a:p>
          <a:p>
            <a:pPr algn="l">
              <a:lnSpc>
                <a:spcPts val="1756"/>
              </a:lnSpc>
            </a:pPr>
            <a:r>
              <a:rPr lang="en-US" sz="1254" spc="50">
                <a:solidFill>
                  <a:srgbClr val="D9E1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</a:p>
          <a:p>
            <a:pPr algn="l">
              <a:lnSpc>
                <a:spcPts val="2802"/>
              </a:lnSpc>
            </a:pPr>
            <a:r>
              <a:rPr lang="en-US" b="true" sz="1476" spc="59">
                <a:solidFill>
                  <a:srgbClr val="D9E1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Develop Predictive Models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34165" y="5205422"/>
            <a:ext cx="3155709" cy="608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56"/>
              </a:lnSpc>
            </a:pPr>
            <a:r>
              <a:rPr lang="en-US" sz="1254" spc="50">
                <a:solidFill>
                  <a:srgbClr val="D9E1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</a:p>
          <a:p>
            <a:pPr algn="l">
              <a:lnSpc>
                <a:spcPts val="2802"/>
              </a:lnSpc>
            </a:pPr>
            <a:r>
              <a:rPr lang="en-US" b="true" sz="1476" spc="59">
                <a:solidFill>
                  <a:srgbClr val="D9E1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Enable Strategic Interventions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784799" y="5205422"/>
            <a:ext cx="4867570" cy="1212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56"/>
              </a:lnSpc>
            </a:pPr>
            <a:r>
              <a:rPr lang="en-US" sz="1254" spc="50">
                <a:solidFill>
                  <a:srgbClr val="D9E1FF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</a:p>
          <a:p>
            <a:pPr algn="l">
              <a:lnSpc>
                <a:spcPts val="2802"/>
              </a:lnSpc>
            </a:pPr>
            <a:r>
              <a:rPr lang="en-US" b="true" sz="1476" spc="59">
                <a:solidFill>
                  <a:srgbClr val="D9E1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Measure Business Impact</a:t>
            </a:r>
          </a:p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Quantify potential costsavingsandROI from reduced turnover and improved retention rates.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791495" y="3709997"/>
            <a:ext cx="2583771" cy="618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56"/>
              </a:lnSpc>
            </a:pPr>
            <a:r>
              <a:rPr lang="en-US" sz="1254" spc="50">
                <a:solidFill>
                  <a:srgbClr val="D9E1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</a:p>
          <a:p>
            <a:pPr algn="l">
              <a:lnSpc>
                <a:spcPts val="2802"/>
              </a:lnSpc>
            </a:pPr>
            <a:r>
              <a:rPr lang="en-US" b="true" sz="1476" spc="59">
                <a:solidFill>
                  <a:srgbClr val="D9E1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Identify Key Risk Factors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1686" y="4368413"/>
            <a:ext cx="45187" cy="311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7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531945" y="5854313"/>
            <a:ext cx="45187" cy="311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7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79654" y="4368413"/>
            <a:ext cx="45187" cy="311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7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585670" y="5854313"/>
            <a:ext cx="45187" cy="311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7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37575" y="4435088"/>
            <a:ext cx="4974888" cy="492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9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Buildaccuratemachinelearning modelsto identify employees at risk of leaving before they make the decision.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794629" y="4435088"/>
            <a:ext cx="4776187" cy="245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9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Discover themostinfluentialvariables that contribute to employee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794629" y="4682738"/>
            <a:ext cx="3391824" cy="245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9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attrition across different departments and roles.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37575" y="5911463"/>
            <a:ext cx="5046983" cy="511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Provide actionable insightsthat allowHRteams to implement targeted retention strategies for high-risk employees.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37594" y="6616313"/>
            <a:ext cx="10066725" cy="616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This project aims to transform HR decision-making from reactive to proactive, enabling organizations to retain top talent through data-driven </a:t>
            </a:r>
          </a:p>
          <a:p>
            <a:pPr algn="l">
              <a:lnSpc>
                <a:spcPts val="913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insights and strategic interventions.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1803711"/>
            <a:ext cx="11556997" cy="6584947"/>
            <a:chOff x="0" y="0"/>
            <a:chExt cx="11557000" cy="65849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11430000" cy="6457950"/>
            </a:xfrm>
            <a:custGeom>
              <a:avLst/>
              <a:gdLst/>
              <a:ahLst/>
              <a:cxnLst/>
              <a:rect r="r" b="b" t="t" l="l"/>
              <a:pathLst>
                <a:path h="6457950" w="11430000">
                  <a:moveTo>
                    <a:pt x="0" y="6457950"/>
                  </a:moveTo>
                  <a:lnTo>
                    <a:pt x="11430000" y="645795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6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4008"/>
              <a:ext cx="11430000" cy="6457442"/>
            </a:xfrm>
            <a:custGeom>
              <a:avLst/>
              <a:gdLst/>
              <a:ahLst/>
              <a:cxnLst/>
              <a:rect r="r" b="b" t="t" l="l"/>
              <a:pathLst>
                <a:path h="6457442" w="11430000">
                  <a:moveTo>
                    <a:pt x="0" y="0"/>
                  </a:moveTo>
                  <a:lnTo>
                    <a:pt x="0" y="6457442"/>
                  </a:lnTo>
                  <a:lnTo>
                    <a:pt x="11430000" y="6457442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150D48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63500"/>
              <a:ext cx="11430000" cy="6457950"/>
            </a:xfrm>
            <a:custGeom>
              <a:avLst/>
              <a:gdLst/>
              <a:ahLst/>
              <a:cxnLst/>
              <a:rect r="r" b="b" t="t" l="l"/>
              <a:pathLst>
                <a:path h="6457950" w="11430000">
                  <a:moveTo>
                    <a:pt x="0" y="6457950"/>
                  </a:moveTo>
                  <a:lnTo>
                    <a:pt x="11430000" y="645795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0D48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4008"/>
              <a:ext cx="11430000" cy="6457442"/>
            </a:xfrm>
            <a:custGeom>
              <a:avLst/>
              <a:gdLst/>
              <a:ahLst/>
              <a:cxnLst/>
              <a:rect r="r" b="b" t="t" l="l"/>
              <a:pathLst>
                <a:path h="6457442" w="11430000">
                  <a:moveTo>
                    <a:pt x="0" y="0"/>
                  </a:moveTo>
                  <a:lnTo>
                    <a:pt x="0" y="6457442"/>
                  </a:lnTo>
                  <a:lnTo>
                    <a:pt x="11430000" y="6457442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0C0A3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0" y="1867710"/>
            <a:ext cx="11430000" cy="1991363"/>
          </a:xfrm>
          <a:custGeom>
            <a:avLst/>
            <a:gdLst/>
            <a:ahLst/>
            <a:cxnLst/>
            <a:rect r="r" b="b" t="t" l="l"/>
            <a:pathLst>
              <a:path h="1991363" w="11430000">
                <a:moveTo>
                  <a:pt x="0" y="0"/>
                </a:moveTo>
                <a:lnTo>
                  <a:pt x="11430000" y="0"/>
                </a:lnTo>
                <a:lnTo>
                  <a:pt x="11430000" y="1991363"/>
                </a:lnTo>
                <a:lnTo>
                  <a:pt x="0" y="19913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58" r="0" b="-383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25281" y="5010455"/>
            <a:ext cx="224152" cy="398412"/>
            <a:chOff x="0" y="0"/>
            <a:chExt cx="224155" cy="39841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1778" y="0"/>
              <a:ext cx="227711" cy="398399"/>
            </a:xfrm>
            <a:custGeom>
              <a:avLst/>
              <a:gdLst/>
              <a:ahLst/>
              <a:cxnLst/>
              <a:rect r="r" b="b" t="t" l="l"/>
              <a:pathLst>
                <a:path h="398399" w="227711">
                  <a:moveTo>
                    <a:pt x="113919" y="62230"/>
                  </a:moveTo>
                  <a:cubicBezTo>
                    <a:pt x="116332" y="62230"/>
                    <a:pt x="118745" y="61722"/>
                    <a:pt x="121031" y="60833"/>
                  </a:cubicBezTo>
                  <a:cubicBezTo>
                    <a:pt x="123317" y="59944"/>
                    <a:pt x="125349" y="58547"/>
                    <a:pt x="127127" y="56769"/>
                  </a:cubicBezTo>
                  <a:cubicBezTo>
                    <a:pt x="128905" y="54991"/>
                    <a:pt x="130175" y="52959"/>
                    <a:pt x="131191" y="50673"/>
                  </a:cubicBezTo>
                  <a:cubicBezTo>
                    <a:pt x="132207" y="48387"/>
                    <a:pt x="132588" y="45974"/>
                    <a:pt x="132588" y="43561"/>
                  </a:cubicBezTo>
                  <a:cubicBezTo>
                    <a:pt x="132588" y="41148"/>
                    <a:pt x="132080" y="38735"/>
                    <a:pt x="131191" y="36449"/>
                  </a:cubicBezTo>
                  <a:cubicBezTo>
                    <a:pt x="130302" y="34163"/>
                    <a:pt x="128905" y="32131"/>
                    <a:pt x="127127" y="30353"/>
                  </a:cubicBezTo>
                  <a:cubicBezTo>
                    <a:pt x="125349" y="28575"/>
                    <a:pt x="123317" y="27305"/>
                    <a:pt x="121031" y="26289"/>
                  </a:cubicBezTo>
                  <a:cubicBezTo>
                    <a:pt x="118745" y="25273"/>
                    <a:pt x="116332" y="24892"/>
                    <a:pt x="113919" y="24892"/>
                  </a:cubicBezTo>
                  <a:cubicBezTo>
                    <a:pt x="111506" y="24892"/>
                    <a:pt x="109093" y="25400"/>
                    <a:pt x="106807" y="26289"/>
                  </a:cubicBezTo>
                  <a:cubicBezTo>
                    <a:pt x="104521" y="27178"/>
                    <a:pt x="102489" y="28575"/>
                    <a:pt x="100711" y="30353"/>
                  </a:cubicBezTo>
                  <a:cubicBezTo>
                    <a:pt x="98933" y="32131"/>
                    <a:pt x="97663" y="34163"/>
                    <a:pt x="96647" y="36449"/>
                  </a:cubicBezTo>
                  <a:cubicBezTo>
                    <a:pt x="95631" y="38735"/>
                    <a:pt x="95250" y="41148"/>
                    <a:pt x="95250" y="43561"/>
                  </a:cubicBezTo>
                  <a:cubicBezTo>
                    <a:pt x="95250" y="45974"/>
                    <a:pt x="95758" y="48387"/>
                    <a:pt x="96647" y="50673"/>
                  </a:cubicBezTo>
                  <a:cubicBezTo>
                    <a:pt x="97536" y="52959"/>
                    <a:pt x="98933" y="54991"/>
                    <a:pt x="100711" y="56769"/>
                  </a:cubicBezTo>
                  <a:cubicBezTo>
                    <a:pt x="102489" y="58547"/>
                    <a:pt x="104521" y="59817"/>
                    <a:pt x="106807" y="60833"/>
                  </a:cubicBezTo>
                  <a:cubicBezTo>
                    <a:pt x="109093" y="61849"/>
                    <a:pt x="111506" y="62230"/>
                    <a:pt x="113919" y="62230"/>
                  </a:cubicBezTo>
                  <a:close/>
                  <a:moveTo>
                    <a:pt x="113919" y="0"/>
                  </a:moveTo>
                  <a:cubicBezTo>
                    <a:pt x="119761" y="0"/>
                    <a:pt x="125222" y="1143"/>
                    <a:pt x="130556" y="3302"/>
                  </a:cubicBezTo>
                  <a:cubicBezTo>
                    <a:pt x="135890" y="5461"/>
                    <a:pt x="140589" y="8636"/>
                    <a:pt x="144653" y="12700"/>
                  </a:cubicBezTo>
                  <a:cubicBezTo>
                    <a:pt x="148717" y="16764"/>
                    <a:pt x="151892" y="21463"/>
                    <a:pt x="154051" y="26797"/>
                  </a:cubicBezTo>
                  <a:cubicBezTo>
                    <a:pt x="156210" y="32131"/>
                    <a:pt x="157353" y="37719"/>
                    <a:pt x="157353" y="43434"/>
                  </a:cubicBezTo>
                  <a:cubicBezTo>
                    <a:pt x="157353" y="49149"/>
                    <a:pt x="156210" y="54737"/>
                    <a:pt x="154051" y="60071"/>
                  </a:cubicBezTo>
                  <a:cubicBezTo>
                    <a:pt x="151892" y="65405"/>
                    <a:pt x="148717" y="70104"/>
                    <a:pt x="144653" y="74168"/>
                  </a:cubicBezTo>
                  <a:cubicBezTo>
                    <a:pt x="140589" y="78232"/>
                    <a:pt x="135890" y="81407"/>
                    <a:pt x="130556" y="83566"/>
                  </a:cubicBezTo>
                  <a:cubicBezTo>
                    <a:pt x="125222" y="85725"/>
                    <a:pt x="119634" y="86868"/>
                    <a:pt x="113919" y="86868"/>
                  </a:cubicBezTo>
                  <a:cubicBezTo>
                    <a:pt x="108204" y="86868"/>
                    <a:pt x="102616" y="85725"/>
                    <a:pt x="97282" y="83566"/>
                  </a:cubicBezTo>
                  <a:cubicBezTo>
                    <a:pt x="91948" y="81407"/>
                    <a:pt x="87249" y="78232"/>
                    <a:pt x="83185" y="74168"/>
                  </a:cubicBezTo>
                  <a:cubicBezTo>
                    <a:pt x="79121" y="70104"/>
                    <a:pt x="75946" y="65405"/>
                    <a:pt x="73787" y="60071"/>
                  </a:cubicBezTo>
                  <a:cubicBezTo>
                    <a:pt x="71628" y="54737"/>
                    <a:pt x="70485" y="49149"/>
                    <a:pt x="70485" y="43434"/>
                  </a:cubicBezTo>
                  <a:cubicBezTo>
                    <a:pt x="70485" y="37719"/>
                    <a:pt x="71628" y="32131"/>
                    <a:pt x="73787" y="26797"/>
                  </a:cubicBezTo>
                  <a:cubicBezTo>
                    <a:pt x="75946" y="21463"/>
                    <a:pt x="79121" y="16764"/>
                    <a:pt x="83185" y="12700"/>
                  </a:cubicBezTo>
                  <a:cubicBezTo>
                    <a:pt x="87249" y="8636"/>
                    <a:pt x="91821" y="5461"/>
                    <a:pt x="97155" y="3302"/>
                  </a:cubicBezTo>
                  <a:cubicBezTo>
                    <a:pt x="102489" y="1143"/>
                    <a:pt x="108077" y="0"/>
                    <a:pt x="113919" y="0"/>
                  </a:cubicBezTo>
                  <a:close/>
                  <a:moveTo>
                    <a:pt x="89027" y="127635"/>
                  </a:moveTo>
                  <a:lnTo>
                    <a:pt x="89027" y="249047"/>
                  </a:lnTo>
                  <a:lnTo>
                    <a:pt x="138811" y="249047"/>
                  </a:lnTo>
                  <a:lnTo>
                    <a:pt x="138811" y="127635"/>
                  </a:lnTo>
                  <a:cubicBezTo>
                    <a:pt x="134112" y="125603"/>
                    <a:pt x="129032" y="124460"/>
                    <a:pt x="123825" y="124460"/>
                  </a:cubicBezTo>
                  <a:lnTo>
                    <a:pt x="104013" y="124460"/>
                  </a:lnTo>
                  <a:cubicBezTo>
                    <a:pt x="98679" y="124460"/>
                    <a:pt x="93726" y="125603"/>
                    <a:pt x="89027" y="127635"/>
                  </a:cubicBezTo>
                  <a:close/>
                  <a:moveTo>
                    <a:pt x="89027" y="273939"/>
                  </a:moveTo>
                  <a:lnTo>
                    <a:pt x="89027" y="385953"/>
                  </a:lnTo>
                  <a:cubicBezTo>
                    <a:pt x="89027" y="392811"/>
                    <a:pt x="83439" y="398399"/>
                    <a:pt x="76581" y="398399"/>
                  </a:cubicBezTo>
                  <a:cubicBezTo>
                    <a:pt x="69723" y="398399"/>
                    <a:pt x="64135" y="392811"/>
                    <a:pt x="64135" y="385953"/>
                  </a:cubicBezTo>
                  <a:lnTo>
                    <a:pt x="64135" y="157226"/>
                  </a:lnTo>
                  <a:lnTo>
                    <a:pt x="25273" y="229997"/>
                  </a:lnTo>
                  <a:cubicBezTo>
                    <a:pt x="21971" y="236093"/>
                    <a:pt x="14478" y="238252"/>
                    <a:pt x="8382" y="235077"/>
                  </a:cubicBezTo>
                  <a:cubicBezTo>
                    <a:pt x="2286" y="231902"/>
                    <a:pt x="0" y="224282"/>
                    <a:pt x="3302" y="218186"/>
                  </a:cubicBezTo>
                  <a:lnTo>
                    <a:pt x="49149" y="132461"/>
                  </a:lnTo>
                  <a:cubicBezTo>
                    <a:pt x="59944" y="112268"/>
                    <a:pt x="81026" y="99568"/>
                    <a:pt x="104140" y="99568"/>
                  </a:cubicBezTo>
                  <a:lnTo>
                    <a:pt x="123698" y="99568"/>
                  </a:lnTo>
                  <a:cubicBezTo>
                    <a:pt x="146685" y="99568"/>
                    <a:pt x="167767" y="112268"/>
                    <a:pt x="178689" y="132461"/>
                  </a:cubicBezTo>
                  <a:lnTo>
                    <a:pt x="224409" y="218186"/>
                  </a:lnTo>
                  <a:cubicBezTo>
                    <a:pt x="227711" y="224282"/>
                    <a:pt x="225298" y="231775"/>
                    <a:pt x="219329" y="235077"/>
                  </a:cubicBezTo>
                  <a:cubicBezTo>
                    <a:pt x="213360" y="238379"/>
                    <a:pt x="205740" y="235966"/>
                    <a:pt x="202438" y="229997"/>
                  </a:cubicBezTo>
                  <a:lnTo>
                    <a:pt x="163703" y="157353"/>
                  </a:lnTo>
                  <a:lnTo>
                    <a:pt x="163703" y="385953"/>
                  </a:lnTo>
                  <a:cubicBezTo>
                    <a:pt x="163703" y="392811"/>
                    <a:pt x="158115" y="398399"/>
                    <a:pt x="151257" y="398399"/>
                  </a:cubicBezTo>
                  <a:cubicBezTo>
                    <a:pt x="144399" y="398399"/>
                    <a:pt x="138811" y="392811"/>
                    <a:pt x="138811" y="385953"/>
                  </a:cubicBezTo>
                  <a:lnTo>
                    <a:pt x="138811" y="273939"/>
                  </a:lnTo>
                  <a:lnTo>
                    <a:pt x="89027" y="273939"/>
                  </a:lnTo>
                </a:path>
              </a:pathLst>
            </a:custGeom>
            <a:solidFill>
              <a:srgbClr val="8061FF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725329" y="6258230"/>
            <a:ext cx="224266" cy="398412"/>
            <a:chOff x="0" y="0"/>
            <a:chExt cx="224269" cy="39841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1651" y="0"/>
              <a:ext cx="227330" cy="398526"/>
            </a:xfrm>
            <a:custGeom>
              <a:avLst/>
              <a:gdLst/>
              <a:ahLst/>
              <a:cxnLst/>
              <a:rect r="r" b="b" t="t" l="l"/>
              <a:pathLst>
                <a:path h="398526" w="227330">
                  <a:moveTo>
                    <a:pt x="126111" y="12446"/>
                  </a:moveTo>
                  <a:cubicBezTo>
                    <a:pt x="126111" y="5588"/>
                    <a:pt x="120523" y="0"/>
                    <a:pt x="113665" y="0"/>
                  </a:cubicBezTo>
                  <a:cubicBezTo>
                    <a:pt x="106807" y="0"/>
                    <a:pt x="101219" y="5588"/>
                    <a:pt x="101219" y="12446"/>
                  </a:cubicBezTo>
                  <a:lnTo>
                    <a:pt x="101219" y="49403"/>
                  </a:lnTo>
                  <a:cubicBezTo>
                    <a:pt x="96266" y="49530"/>
                    <a:pt x="91440" y="49657"/>
                    <a:pt x="86614" y="50165"/>
                  </a:cubicBezTo>
                  <a:cubicBezTo>
                    <a:pt x="67945" y="51689"/>
                    <a:pt x="49403" y="56261"/>
                    <a:pt x="34163" y="66167"/>
                  </a:cubicBezTo>
                  <a:cubicBezTo>
                    <a:pt x="18542" y="76327"/>
                    <a:pt x="7239" y="91821"/>
                    <a:pt x="3175" y="113665"/>
                  </a:cubicBezTo>
                  <a:cubicBezTo>
                    <a:pt x="127" y="129413"/>
                    <a:pt x="1651" y="143383"/>
                    <a:pt x="7620" y="155448"/>
                  </a:cubicBezTo>
                  <a:cubicBezTo>
                    <a:pt x="13335" y="167386"/>
                    <a:pt x="22733" y="176276"/>
                    <a:pt x="33655" y="183261"/>
                  </a:cubicBezTo>
                  <a:cubicBezTo>
                    <a:pt x="54483" y="196469"/>
                    <a:pt x="83185" y="204089"/>
                    <a:pt x="109347" y="210947"/>
                  </a:cubicBezTo>
                  <a:lnTo>
                    <a:pt x="110617" y="211201"/>
                  </a:lnTo>
                  <a:cubicBezTo>
                    <a:pt x="138430" y="218567"/>
                    <a:pt x="163322" y="225171"/>
                    <a:pt x="180467" y="235966"/>
                  </a:cubicBezTo>
                  <a:cubicBezTo>
                    <a:pt x="188722" y="241300"/>
                    <a:pt x="194310" y="247015"/>
                    <a:pt x="197485" y="253492"/>
                  </a:cubicBezTo>
                  <a:cubicBezTo>
                    <a:pt x="200660" y="259969"/>
                    <a:pt x="202057" y="268224"/>
                    <a:pt x="199771" y="279781"/>
                  </a:cubicBezTo>
                  <a:cubicBezTo>
                    <a:pt x="196723" y="295910"/>
                    <a:pt x="185420" y="308102"/>
                    <a:pt x="166370" y="315595"/>
                  </a:cubicBezTo>
                  <a:cubicBezTo>
                    <a:pt x="146939" y="323215"/>
                    <a:pt x="120396" y="325374"/>
                    <a:pt x="90170" y="321056"/>
                  </a:cubicBezTo>
                  <a:cubicBezTo>
                    <a:pt x="71247" y="318262"/>
                    <a:pt x="42672" y="311658"/>
                    <a:pt x="19177" y="301498"/>
                  </a:cubicBezTo>
                  <a:cubicBezTo>
                    <a:pt x="12827" y="298831"/>
                    <a:pt x="5588" y="301625"/>
                    <a:pt x="2794" y="307975"/>
                  </a:cubicBezTo>
                  <a:cubicBezTo>
                    <a:pt x="0" y="314325"/>
                    <a:pt x="2921" y="321564"/>
                    <a:pt x="9271" y="324358"/>
                  </a:cubicBezTo>
                  <a:cubicBezTo>
                    <a:pt x="35433" y="335661"/>
                    <a:pt x="66167" y="342646"/>
                    <a:pt x="86487" y="345694"/>
                  </a:cubicBezTo>
                  <a:lnTo>
                    <a:pt x="86741" y="345694"/>
                  </a:lnTo>
                  <a:cubicBezTo>
                    <a:pt x="91694" y="346329"/>
                    <a:pt x="96647" y="346964"/>
                    <a:pt x="101473" y="347345"/>
                  </a:cubicBezTo>
                  <a:lnTo>
                    <a:pt x="101473" y="386080"/>
                  </a:lnTo>
                  <a:cubicBezTo>
                    <a:pt x="101473" y="392938"/>
                    <a:pt x="107061" y="398526"/>
                    <a:pt x="113919" y="398526"/>
                  </a:cubicBezTo>
                  <a:cubicBezTo>
                    <a:pt x="120777" y="398526"/>
                    <a:pt x="126365" y="392938"/>
                    <a:pt x="126365" y="386080"/>
                  </a:cubicBezTo>
                  <a:lnTo>
                    <a:pt x="126365" y="348107"/>
                  </a:lnTo>
                  <a:cubicBezTo>
                    <a:pt x="144399" y="347599"/>
                    <a:pt x="161163" y="344424"/>
                    <a:pt x="175641" y="338836"/>
                  </a:cubicBezTo>
                  <a:cubicBezTo>
                    <a:pt x="200533" y="329057"/>
                    <a:pt x="219329" y="311023"/>
                    <a:pt x="224409" y="284480"/>
                  </a:cubicBezTo>
                  <a:cubicBezTo>
                    <a:pt x="227330" y="268732"/>
                    <a:pt x="225933" y="254762"/>
                    <a:pt x="219964" y="242697"/>
                  </a:cubicBezTo>
                  <a:cubicBezTo>
                    <a:pt x="214249" y="230759"/>
                    <a:pt x="204724" y="221869"/>
                    <a:pt x="193929" y="215011"/>
                  </a:cubicBezTo>
                  <a:cubicBezTo>
                    <a:pt x="173101" y="201803"/>
                    <a:pt x="144399" y="194310"/>
                    <a:pt x="118237" y="187452"/>
                  </a:cubicBezTo>
                  <a:lnTo>
                    <a:pt x="116967" y="187198"/>
                  </a:lnTo>
                  <a:cubicBezTo>
                    <a:pt x="89154" y="179832"/>
                    <a:pt x="64262" y="173228"/>
                    <a:pt x="47117" y="162306"/>
                  </a:cubicBezTo>
                  <a:cubicBezTo>
                    <a:pt x="38862" y="156972"/>
                    <a:pt x="33274" y="151257"/>
                    <a:pt x="30099" y="144653"/>
                  </a:cubicBezTo>
                  <a:cubicBezTo>
                    <a:pt x="26924" y="138049"/>
                    <a:pt x="25527" y="129921"/>
                    <a:pt x="27813" y="118364"/>
                  </a:cubicBezTo>
                  <a:cubicBezTo>
                    <a:pt x="30607" y="103378"/>
                    <a:pt x="37973" y="93599"/>
                    <a:pt x="48006" y="87122"/>
                  </a:cubicBezTo>
                  <a:cubicBezTo>
                    <a:pt x="58420" y="80264"/>
                    <a:pt x="72517" y="76454"/>
                    <a:pt x="88900" y="75057"/>
                  </a:cubicBezTo>
                  <a:cubicBezTo>
                    <a:pt x="121793" y="72390"/>
                    <a:pt x="159893" y="79756"/>
                    <a:pt x="185674" y="85979"/>
                  </a:cubicBezTo>
                  <a:cubicBezTo>
                    <a:pt x="192405" y="87630"/>
                    <a:pt x="199009" y="83439"/>
                    <a:pt x="200660" y="76835"/>
                  </a:cubicBezTo>
                  <a:cubicBezTo>
                    <a:pt x="202311" y="70231"/>
                    <a:pt x="198120" y="63500"/>
                    <a:pt x="191516" y="61849"/>
                  </a:cubicBezTo>
                  <a:cubicBezTo>
                    <a:pt x="174498" y="57785"/>
                    <a:pt x="151003" y="52705"/>
                    <a:pt x="126365" y="50673"/>
                  </a:cubicBezTo>
                  <a:lnTo>
                    <a:pt x="126365" y="12573"/>
                  </a:lnTo>
                  <a:lnTo>
                    <a:pt x="126111" y="12573"/>
                  </a:lnTo>
                </a:path>
              </a:pathLst>
            </a:custGeom>
            <a:solidFill>
              <a:srgbClr val="8061FF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5810250" y="5010455"/>
            <a:ext cx="398412" cy="373504"/>
            <a:chOff x="0" y="0"/>
            <a:chExt cx="398412" cy="37350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98272" cy="373507"/>
            </a:xfrm>
            <a:custGeom>
              <a:avLst/>
              <a:gdLst/>
              <a:ahLst/>
              <a:cxnLst/>
              <a:rect r="r" b="b" t="t" l="l"/>
              <a:pathLst>
                <a:path h="373507" w="398272">
                  <a:moveTo>
                    <a:pt x="124460" y="37338"/>
                  </a:moveTo>
                  <a:lnTo>
                    <a:pt x="124460" y="74676"/>
                  </a:lnTo>
                  <a:lnTo>
                    <a:pt x="273939" y="74676"/>
                  </a:lnTo>
                  <a:lnTo>
                    <a:pt x="273939" y="37338"/>
                  </a:lnTo>
                  <a:cubicBezTo>
                    <a:pt x="273939" y="30480"/>
                    <a:pt x="268351" y="24892"/>
                    <a:pt x="261493" y="24892"/>
                  </a:cubicBezTo>
                  <a:lnTo>
                    <a:pt x="137033" y="24892"/>
                  </a:lnTo>
                  <a:cubicBezTo>
                    <a:pt x="130175" y="24892"/>
                    <a:pt x="124587" y="30480"/>
                    <a:pt x="124587" y="37338"/>
                  </a:cubicBezTo>
                  <a:close/>
                  <a:moveTo>
                    <a:pt x="99568" y="74676"/>
                  </a:moveTo>
                  <a:lnTo>
                    <a:pt x="99568" y="37338"/>
                  </a:lnTo>
                  <a:cubicBezTo>
                    <a:pt x="99568" y="16764"/>
                    <a:pt x="116332" y="0"/>
                    <a:pt x="136906" y="0"/>
                  </a:cubicBezTo>
                  <a:lnTo>
                    <a:pt x="261366" y="0"/>
                  </a:lnTo>
                  <a:cubicBezTo>
                    <a:pt x="281940" y="0"/>
                    <a:pt x="298704" y="16764"/>
                    <a:pt x="298704" y="37338"/>
                  </a:cubicBezTo>
                  <a:lnTo>
                    <a:pt x="298704" y="74676"/>
                  </a:lnTo>
                  <a:lnTo>
                    <a:pt x="348488" y="74676"/>
                  </a:lnTo>
                  <a:cubicBezTo>
                    <a:pt x="375920" y="74676"/>
                    <a:pt x="398272" y="97028"/>
                    <a:pt x="398272" y="124460"/>
                  </a:cubicBezTo>
                  <a:lnTo>
                    <a:pt x="398272" y="323723"/>
                  </a:lnTo>
                  <a:cubicBezTo>
                    <a:pt x="398272" y="351155"/>
                    <a:pt x="375920" y="373507"/>
                    <a:pt x="348488" y="373507"/>
                  </a:cubicBezTo>
                  <a:lnTo>
                    <a:pt x="49784" y="373507"/>
                  </a:lnTo>
                  <a:cubicBezTo>
                    <a:pt x="22352" y="373507"/>
                    <a:pt x="0" y="351155"/>
                    <a:pt x="0" y="323723"/>
                  </a:cubicBezTo>
                  <a:lnTo>
                    <a:pt x="0" y="124460"/>
                  </a:lnTo>
                  <a:cubicBezTo>
                    <a:pt x="0" y="97028"/>
                    <a:pt x="22352" y="74676"/>
                    <a:pt x="49784" y="74676"/>
                  </a:cubicBezTo>
                  <a:lnTo>
                    <a:pt x="99568" y="74676"/>
                  </a:lnTo>
                  <a:close/>
                  <a:moveTo>
                    <a:pt x="286258" y="99568"/>
                  </a:moveTo>
                  <a:lnTo>
                    <a:pt x="49784" y="99568"/>
                  </a:lnTo>
                  <a:cubicBezTo>
                    <a:pt x="36068" y="99568"/>
                    <a:pt x="24892" y="110744"/>
                    <a:pt x="24892" y="124460"/>
                  </a:cubicBezTo>
                  <a:lnTo>
                    <a:pt x="24892" y="199136"/>
                  </a:lnTo>
                  <a:lnTo>
                    <a:pt x="136906" y="199136"/>
                  </a:lnTo>
                  <a:lnTo>
                    <a:pt x="161798" y="199136"/>
                  </a:lnTo>
                  <a:lnTo>
                    <a:pt x="236474" y="199136"/>
                  </a:lnTo>
                  <a:lnTo>
                    <a:pt x="261366" y="199136"/>
                  </a:lnTo>
                  <a:lnTo>
                    <a:pt x="373380" y="199136"/>
                  </a:lnTo>
                  <a:lnTo>
                    <a:pt x="373380" y="124460"/>
                  </a:lnTo>
                  <a:cubicBezTo>
                    <a:pt x="373380" y="110744"/>
                    <a:pt x="362204" y="99568"/>
                    <a:pt x="348488" y="99568"/>
                  </a:cubicBezTo>
                  <a:lnTo>
                    <a:pt x="286258" y="99568"/>
                  </a:lnTo>
                  <a:close/>
                  <a:moveTo>
                    <a:pt x="373380" y="224028"/>
                  </a:moveTo>
                  <a:lnTo>
                    <a:pt x="261493" y="224028"/>
                  </a:lnTo>
                  <a:lnTo>
                    <a:pt x="261493" y="261366"/>
                  </a:lnTo>
                  <a:cubicBezTo>
                    <a:pt x="261493" y="275209"/>
                    <a:pt x="250317" y="286258"/>
                    <a:pt x="236601" y="286258"/>
                  </a:cubicBezTo>
                  <a:lnTo>
                    <a:pt x="161925" y="286258"/>
                  </a:lnTo>
                  <a:cubicBezTo>
                    <a:pt x="148082" y="286258"/>
                    <a:pt x="137033" y="275082"/>
                    <a:pt x="137033" y="261366"/>
                  </a:cubicBezTo>
                  <a:lnTo>
                    <a:pt x="137033" y="224155"/>
                  </a:lnTo>
                  <a:lnTo>
                    <a:pt x="24892" y="224155"/>
                  </a:lnTo>
                  <a:lnTo>
                    <a:pt x="24892" y="323723"/>
                  </a:lnTo>
                  <a:cubicBezTo>
                    <a:pt x="24892" y="337566"/>
                    <a:pt x="36068" y="348615"/>
                    <a:pt x="49784" y="348615"/>
                  </a:cubicBezTo>
                  <a:lnTo>
                    <a:pt x="348615" y="348615"/>
                  </a:lnTo>
                  <a:cubicBezTo>
                    <a:pt x="362331" y="348615"/>
                    <a:pt x="373507" y="337439"/>
                    <a:pt x="373507" y="323723"/>
                  </a:cubicBezTo>
                  <a:lnTo>
                    <a:pt x="373507" y="224155"/>
                  </a:lnTo>
                  <a:close/>
                  <a:moveTo>
                    <a:pt x="161671" y="224028"/>
                  </a:moveTo>
                  <a:lnTo>
                    <a:pt x="161671" y="261366"/>
                  </a:lnTo>
                  <a:lnTo>
                    <a:pt x="236347" y="261366"/>
                  </a:lnTo>
                  <a:lnTo>
                    <a:pt x="236347" y="224155"/>
                  </a:lnTo>
                  <a:lnTo>
                    <a:pt x="161925" y="224155"/>
                  </a:lnTo>
                </a:path>
              </a:pathLst>
            </a:custGeom>
            <a:solidFill>
              <a:srgbClr val="8061FF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5810250" y="6291520"/>
            <a:ext cx="398412" cy="340138"/>
            <a:chOff x="0" y="0"/>
            <a:chExt cx="398412" cy="34013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-3937"/>
              <a:ext cx="398399" cy="344170"/>
            </a:xfrm>
            <a:custGeom>
              <a:avLst/>
              <a:gdLst/>
              <a:ahLst/>
              <a:cxnLst/>
              <a:rect r="r" b="b" t="t" l="l"/>
              <a:pathLst>
                <a:path h="344170" w="398399">
                  <a:moveTo>
                    <a:pt x="189865" y="72263"/>
                  </a:moveTo>
                  <a:lnTo>
                    <a:pt x="180467" y="61722"/>
                  </a:lnTo>
                  <a:lnTo>
                    <a:pt x="177165" y="58039"/>
                  </a:lnTo>
                  <a:cubicBezTo>
                    <a:pt x="156972" y="35306"/>
                    <a:pt x="126365" y="24765"/>
                    <a:pt x="96393" y="30226"/>
                  </a:cubicBezTo>
                  <a:cubicBezTo>
                    <a:pt x="54864" y="37719"/>
                    <a:pt x="24765" y="73914"/>
                    <a:pt x="24765" y="116078"/>
                  </a:cubicBezTo>
                  <a:lnTo>
                    <a:pt x="24765" y="118745"/>
                  </a:lnTo>
                  <a:cubicBezTo>
                    <a:pt x="24765" y="143891"/>
                    <a:pt x="35179" y="167894"/>
                    <a:pt x="53594" y="184912"/>
                  </a:cubicBezTo>
                  <a:lnTo>
                    <a:pt x="196850" y="318262"/>
                  </a:lnTo>
                  <a:cubicBezTo>
                    <a:pt x="197485" y="318770"/>
                    <a:pt x="198374" y="319151"/>
                    <a:pt x="199136" y="319151"/>
                  </a:cubicBezTo>
                  <a:cubicBezTo>
                    <a:pt x="199898" y="319151"/>
                    <a:pt x="200787" y="318897"/>
                    <a:pt x="201422" y="318262"/>
                  </a:cubicBezTo>
                  <a:lnTo>
                    <a:pt x="344551" y="184912"/>
                  </a:lnTo>
                  <a:cubicBezTo>
                    <a:pt x="362966" y="167767"/>
                    <a:pt x="373380" y="143764"/>
                    <a:pt x="373380" y="118745"/>
                  </a:cubicBezTo>
                  <a:lnTo>
                    <a:pt x="373380" y="116078"/>
                  </a:lnTo>
                  <a:cubicBezTo>
                    <a:pt x="373380" y="73914"/>
                    <a:pt x="343281" y="37846"/>
                    <a:pt x="301752" y="30226"/>
                  </a:cubicBezTo>
                  <a:cubicBezTo>
                    <a:pt x="271780" y="24765"/>
                    <a:pt x="241173" y="35306"/>
                    <a:pt x="220980" y="58039"/>
                  </a:cubicBezTo>
                  <a:lnTo>
                    <a:pt x="217678" y="61722"/>
                  </a:lnTo>
                  <a:lnTo>
                    <a:pt x="208280" y="72263"/>
                  </a:lnTo>
                  <a:cubicBezTo>
                    <a:pt x="205994" y="74930"/>
                    <a:pt x="202565" y="76454"/>
                    <a:pt x="199009" y="76454"/>
                  </a:cubicBezTo>
                  <a:cubicBezTo>
                    <a:pt x="195453" y="76454"/>
                    <a:pt x="192024" y="74930"/>
                    <a:pt x="189611" y="72263"/>
                  </a:cubicBezTo>
                  <a:close/>
                  <a:moveTo>
                    <a:pt x="217043" y="27813"/>
                  </a:moveTo>
                  <a:cubicBezTo>
                    <a:pt x="241935" y="8255"/>
                    <a:pt x="274447" y="0"/>
                    <a:pt x="306324" y="5715"/>
                  </a:cubicBezTo>
                  <a:cubicBezTo>
                    <a:pt x="359664" y="15494"/>
                    <a:pt x="398399" y="61849"/>
                    <a:pt x="398399" y="116078"/>
                  </a:cubicBezTo>
                  <a:lnTo>
                    <a:pt x="398399" y="118745"/>
                  </a:lnTo>
                  <a:cubicBezTo>
                    <a:pt x="398399" y="146812"/>
                    <a:pt x="388239" y="173736"/>
                    <a:pt x="369951" y="194564"/>
                  </a:cubicBezTo>
                  <a:cubicBezTo>
                    <a:pt x="367284" y="197485"/>
                    <a:pt x="364617" y="200406"/>
                    <a:pt x="361569" y="203073"/>
                  </a:cubicBezTo>
                  <a:lnTo>
                    <a:pt x="218440" y="336550"/>
                  </a:lnTo>
                  <a:cubicBezTo>
                    <a:pt x="217805" y="337185"/>
                    <a:pt x="217170" y="337693"/>
                    <a:pt x="216408" y="338328"/>
                  </a:cubicBezTo>
                  <a:cubicBezTo>
                    <a:pt x="211455" y="342138"/>
                    <a:pt x="205486" y="344170"/>
                    <a:pt x="199263" y="344170"/>
                  </a:cubicBezTo>
                  <a:cubicBezTo>
                    <a:pt x="192151" y="344170"/>
                    <a:pt x="185293" y="341503"/>
                    <a:pt x="179959" y="336677"/>
                  </a:cubicBezTo>
                  <a:lnTo>
                    <a:pt x="36703" y="203327"/>
                  </a:lnTo>
                  <a:cubicBezTo>
                    <a:pt x="33782" y="200660"/>
                    <a:pt x="30988" y="197739"/>
                    <a:pt x="28321" y="194818"/>
                  </a:cubicBezTo>
                  <a:cubicBezTo>
                    <a:pt x="10160" y="173736"/>
                    <a:pt x="0" y="146812"/>
                    <a:pt x="0" y="118745"/>
                  </a:cubicBezTo>
                  <a:lnTo>
                    <a:pt x="0" y="116078"/>
                  </a:lnTo>
                  <a:cubicBezTo>
                    <a:pt x="0" y="61976"/>
                    <a:pt x="38735" y="15494"/>
                    <a:pt x="92075" y="5715"/>
                  </a:cubicBezTo>
                  <a:cubicBezTo>
                    <a:pt x="123952" y="0"/>
                    <a:pt x="156337" y="8255"/>
                    <a:pt x="181356" y="27813"/>
                  </a:cubicBezTo>
                  <a:cubicBezTo>
                    <a:pt x="186563" y="31877"/>
                    <a:pt x="191516" y="36449"/>
                    <a:pt x="195961" y="41529"/>
                  </a:cubicBezTo>
                  <a:lnTo>
                    <a:pt x="199263" y="45212"/>
                  </a:lnTo>
                  <a:lnTo>
                    <a:pt x="202565" y="41529"/>
                  </a:lnTo>
                  <a:cubicBezTo>
                    <a:pt x="205867" y="37846"/>
                    <a:pt x="209296" y="34417"/>
                    <a:pt x="212979" y="31369"/>
                  </a:cubicBezTo>
                  <a:cubicBezTo>
                    <a:pt x="214376" y="30226"/>
                    <a:pt x="215773" y="29083"/>
                    <a:pt x="217170" y="27813"/>
                  </a:cubicBezTo>
                  <a:lnTo>
                    <a:pt x="217297" y="27813"/>
                  </a:lnTo>
                </a:path>
              </a:pathLst>
            </a:custGeom>
            <a:solidFill>
              <a:srgbClr val="8061FF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637575" y="4238482"/>
            <a:ext cx="3751402" cy="50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33"/>
              </a:lnSpc>
            </a:pPr>
            <a:r>
              <a:rPr lang="en-US" b="true" sz="2952" spc="11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Dataset Overview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35126" y="6243761"/>
            <a:ext cx="1566691" cy="329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2"/>
              </a:lnSpc>
            </a:pPr>
            <a:r>
              <a:rPr lang="en-US" b="true" sz="1476" spc="59">
                <a:solidFill>
                  <a:srgbClr val="D9E1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Compensation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92710" y="6613493"/>
            <a:ext cx="45187" cy="311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7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35126" y="5005511"/>
            <a:ext cx="1553299" cy="320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0"/>
              </a:lnSpc>
            </a:pPr>
            <a:r>
              <a:rPr lang="en-US" b="true" sz="1476" spc="59">
                <a:solidFill>
                  <a:srgbClr val="D9E1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Demographics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62719" y="5365718"/>
            <a:ext cx="45187" cy="302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9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412116" y="5005511"/>
            <a:ext cx="2060724" cy="320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0"/>
              </a:lnSpc>
            </a:pPr>
            <a:r>
              <a:rPr lang="en-US" b="true" sz="1476" spc="59">
                <a:solidFill>
                  <a:srgbClr val="D9E1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Job Characteristics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545114" y="5365718"/>
            <a:ext cx="45187" cy="302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9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412116" y="6243761"/>
            <a:ext cx="3927577" cy="676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2"/>
              </a:lnSpc>
            </a:pPr>
            <a:r>
              <a:rPr lang="en-US" b="true" sz="1476" spc="59">
                <a:solidFill>
                  <a:srgbClr val="D9E1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Satisfaction Metrics</a:t>
            </a:r>
          </a:p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Job satisfaction, environmentsatisfaction, relationship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474526" y="6613493"/>
            <a:ext cx="45187" cy="311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7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35126" y="5413343"/>
            <a:ext cx="4135555" cy="511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Age,gender,marital status, education level, and years of experience providing comprehensive employee profiles.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5126" y="6670643"/>
            <a:ext cx="3882333" cy="511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Monthlyincome,salary hikes, stock options, and total compensation packages across different levels.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412116" y="6927818"/>
            <a:ext cx="3214411" cy="254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satisfaction, and overall engagement scores.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37575" y="7251668"/>
            <a:ext cx="10130628" cy="616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Our comprehensive dataset includes over 35 variables capturing multiple dimensions of the employee experience, enabling robust predictive </a:t>
            </a:r>
          </a:p>
          <a:p>
            <a:pPr algn="l">
              <a:lnSpc>
                <a:spcPts val="913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modeling and deep insights into attrition patterns.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412116" y="5413343"/>
            <a:ext cx="4360688" cy="254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Department, jobrole,performance ratings, work-life balance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412116" y="5670518"/>
            <a:ext cx="3385966" cy="254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scores, and career advancement opportunities.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0A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879806"/>
            <a:ext cx="4286250" cy="6438643"/>
          </a:xfrm>
          <a:custGeom>
            <a:avLst/>
            <a:gdLst/>
            <a:ahLst/>
            <a:cxnLst/>
            <a:rect r="r" b="b" t="t" l="l"/>
            <a:pathLst>
              <a:path h="6438643" w="4286250">
                <a:moveTo>
                  <a:pt x="0" y="0"/>
                </a:moveTo>
                <a:lnTo>
                  <a:pt x="4286250" y="0"/>
                </a:lnTo>
                <a:lnTo>
                  <a:pt x="428625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" t="-3" r="-74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4860922" y="3178121"/>
            <a:ext cx="923973" cy="3600212"/>
            <a:chOff x="0" y="0"/>
            <a:chExt cx="923976" cy="360020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796925" cy="1158621"/>
            </a:xfrm>
            <a:custGeom>
              <a:avLst/>
              <a:gdLst/>
              <a:ahLst/>
              <a:cxnLst/>
              <a:rect r="r" b="b" t="t" l="l"/>
              <a:pathLst>
                <a:path h="1158621" w="796925">
                  <a:moveTo>
                    <a:pt x="0" y="999236"/>
                  </a:moveTo>
                  <a:lnTo>
                    <a:pt x="398526" y="1158621"/>
                  </a:lnTo>
                  <a:lnTo>
                    <a:pt x="796925" y="999236"/>
                  </a:lnTo>
                  <a:lnTo>
                    <a:pt x="796925" y="0"/>
                  </a:lnTo>
                  <a:lnTo>
                    <a:pt x="398526" y="159385"/>
                  </a:lnTo>
                  <a:lnTo>
                    <a:pt x="0" y="0"/>
                  </a:lnTo>
                  <a:lnTo>
                    <a:pt x="0" y="999236"/>
                  </a:lnTo>
                </a:path>
              </a:pathLst>
            </a:custGeom>
            <a:solidFill>
              <a:srgbClr val="2B2952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339598" y="520700"/>
              <a:ext cx="239903" cy="239776"/>
            </a:xfrm>
            <a:custGeom>
              <a:avLst/>
              <a:gdLst/>
              <a:ahLst/>
              <a:cxnLst/>
              <a:rect r="r" b="b" t="t" l="l"/>
              <a:pathLst>
                <a:path h="239776" w="239903">
                  <a:moveTo>
                    <a:pt x="179324" y="97155"/>
                  </a:moveTo>
                  <a:cubicBezTo>
                    <a:pt x="179324" y="91694"/>
                    <a:pt x="178816" y="86360"/>
                    <a:pt x="177800" y="81153"/>
                  </a:cubicBezTo>
                  <a:cubicBezTo>
                    <a:pt x="176784" y="75946"/>
                    <a:pt x="175133" y="70739"/>
                    <a:pt x="173101" y="65786"/>
                  </a:cubicBezTo>
                  <a:cubicBezTo>
                    <a:pt x="171069" y="60833"/>
                    <a:pt x="168529" y="56134"/>
                    <a:pt x="165481" y="51562"/>
                  </a:cubicBezTo>
                  <a:cubicBezTo>
                    <a:pt x="162433" y="46990"/>
                    <a:pt x="159131" y="42926"/>
                    <a:pt x="155321" y="39116"/>
                  </a:cubicBezTo>
                  <a:cubicBezTo>
                    <a:pt x="151511" y="35306"/>
                    <a:pt x="147320" y="31877"/>
                    <a:pt x="142875" y="28956"/>
                  </a:cubicBezTo>
                  <a:cubicBezTo>
                    <a:pt x="138430" y="26035"/>
                    <a:pt x="133604" y="23495"/>
                    <a:pt x="128651" y="21336"/>
                  </a:cubicBezTo>
                  <a:cubicBezTo>
                    <a:pt x="123698" y="19177"/>
                    <a:pt x="118491" y="17653"/>
                    <a:pt x="113284" y="16637"/>
                  </a:cubicBezTo>
                  <a:cubicBezTo>
                    <a:pt x="108077" y="15621"/>
                    <a:pt x="102616" y="15113"/>
                    <a:pt x="97282" y="15113"/>
                  </a:cubicBezTo>
                  <a:cubicBezTo>
                    <a:pt x="91948" y="15113"/>
                    <a:pt x="86487" y="15621"/>
                    <a:pt x="81280" y="16637"/>
                  </a:cubicBezTo>
                  <a:cubicBezTo>
                    <a:pt x="76073" y="17653"/>
                    <a:pt x="70866" y="19304"/>
                    <a:pt x="65913" y="21336"/>
                  </a:cubicBezTo>
                  <a:cubicBezTo>
                    <a:pt x="60960" y="23368"/>
                    <a:pt x="56134" y="25908"/>
                    <a:pt x="51689" y="28956"/>
                  </a:cubicBezTo>
                  <a:cubicBezTo>
                    <a:pt x="47244" y="32004"/>
                    <a:pt x="43053" y="35433"/>
                    <a:pt x="39243" y="39116"/>
                  </a:cubicBezTo>
                  <a:cubicBezTo>
                    <a:pt x="35433" y="42799"/>
                    <a:pt x="32004" y="47117"/>
                    <a:pt x="29083" y="51562"/>
                  </a:cubicBezTo>
                  <a:cubicBezTo>
                    <a:pt x="26162" y="56007"/>
                    <a:pt x="23622" y="60833"/>
                    <a:pt x="21463" y="65786"/>
                  </a:cubicBezTo>
                  <a:cubicBezTo>
                    <a:pt x="19304" y="70739"/>
                    <a:pt x="17780" y="75946"/>
                    <a:pt x="16764" y="81153"/>
                  </a:cubicBezTo>
                  <a:cubicBezTo>
                    <a:pt x="15748" y="86360"/>
                    <a:pt x="15240" y="91821"/>
                    <a:pt x="15240" y="97155"/>
                  </a:cubicBezTo>
                  <a:cubicBezTo>
                    <a:pt x="15240" y="102489"/>
                    <a:pt x="15748" y="107950"/>
                    <a:pt x="16764" y="113157"/>
                  </a:cubicBezTo>
                  <a:cubicBezTo>
                    <a:pt x="17780" y="118364"/>
                    <a:pt x="19431" y="123571"/>
                    <a:pt x="21463" y="128524"/>
                  </a:cubicBezTo>
                  <a:cubicBezTo>
                    <a:pt x="23495" y="133477"/>
                    <a:pt x="26035" y="138303"/>
                    <a:pt x="29083" y="142748"/>
                  </a:cubicBezTo>
                  <a:cubicBezTo>
                    <a:pt x="32131" y="147193"/>
                    <a:pt x="35433" y="151384"/>
                    <a:pt x="39243" y="155194"/>
                  </a:cubicBezTo>
                  <a:cubicBezTo>
                    <a:pt x="43053" y="159004"/>
                    <a:pt x="47244" y="162433"/>
                    <a:pt x="51689" y="165354"/>
                  </a:cubicBezTo>
                  <a:cubicBezTo>
                    <a:pt x="56134" y="168275"/>
                    <a:pt x="60960" y="170815"/>
                    <a:pt x="65913" y="172974"/>
                  </a:cubicBezTo>
                  <a:cubicBezTo>
                    <a:pt x="70866" y="175133"/>
                    <a:pt x="76073" y="176657"/>
                    <a:pt x="81280" y="177673"/>
                  </a:cubicBezTo>
                  <a:cubicBezTo>
                    <a:pt x="86487" y="178689"/>
                    <a:pt x="91948" y="179197"/>
                    <a:pt x="97282" y="179197"/>
                  </a:cubicBezTo>
                  <a:cubicBezTo>
                    <a:pt x="102616" y="179197"/>
                    <a:pt x="108077" y="178689"/>
                    <a:pt x="113284" y="177673"/>
                  </a:cubicBezTo>
                  <a:cubicBezTo>
                    <a:pt x="118491" y="176657"/>
                    <a:pt x="123698" y="175006"/>
                    <a:pt x="128651" y="172974"/>
                  </a:cubicBezTo>
                  <a:cubicBezTo>
                    <a:pt x="133604" y="170942"/>
                    <a:pt x="138430" y="168402"/>
                    <a:pt x="142875" y="165354"/>
                  </a:cubicBezTo>
                  <a:cubicBezTo>
                    <a:pt x="147320" y="162306"/>
                    <a:pt x="151511" y="159004"/>
                    <a:pt x="155321" y="155194"/>
                  </a:cubicBezTo>
                  <a:cubicBezTo>
                    <a:pt x="159131" y="151384"/>
                    <a:pt x="162560" y="147193"/>
                    <a:pt x="165481" y="142748"/>
                  </a:cubicBezTo>
                  <a:cubicBezTo>
                    <a:pt x="168402" y="138303"/>
                    <a:pt x="171069" y="133477"/>
                    <a:pt x="173101" y="128524"/>
                  </a:cubicBezTo>
                  <a:cubicBezTo>
                    <a:pt x="175133" y="123571"/>
                    <a:pt x="176784" y="118364"/>
                    <a:pt x="177800" y="113157"/>
                  </a:cubicBezTo>
                  <a:cubicBezTo>
                    <a:pt x="178816" y="107950"/>
                    <a:pt x="179324" y="102489"/>
                    <a:pt x="179324" y="97155"/>
                  </a:cubicBezTo>
                  <a:close/>
                  <a:moveTo>
                    <a:pt x="160274" y="170942"/>
                  </a:moveTo>
                  <a:cubicBezTo>
                    <a:pt x="143383" y="185547"/>
                    <a:pt x="121285" y="194310"/>
                    <a:pt x="97155" y="194310"/>
                  </a:cubicBezTo>
                  <a:cubicBezTo>
                    <a:pt x="43561" y="194310"/>
                    <a:pt x="0" y="150876"/>
                    <a:pt x="0" y="97282"/>
                  </a:cubicBezTo>
                  <a:cubicBezTo>
                    <a:pt x="0" y="43688"/>
                    <a:pt x="43561" y="0"/>
                    <a:pt x="97282" y="0"/>
                  </a:cubicBezTo>
                  <a:cubicBezTo>
                    <a:pt x="151003" y="0"/>
                    <a:pt x="194437" y="43434"/>
                    <a:pt x="194437" y="97155"/>
                  </a:cubicBezTo>
                  <a:cubicBezTo>
                    <a:pt x="194437" y="121285"/>
                    <a:pt x="185674" y="143383"/>
                    <a:pt x="171069" y="160274"/>
                  </a:cubicBezTo>
                  <a:lnTo>
                    <a:pt x="236982" y="226314"/>
                  </a:lnTo>
                  <a:cubicBezTo>
                    <a:pt x="239903" y="229235"/>
                    <a:pt x="239903" y="233934"/>
                    <a:pt x="236982" y="236855"/>
                  </a:cubicBezTo>
                  <a:cubicBezTo>
                    <a:pt x="234061" y="239776"/>
                    <a:pt x="229362" y="239776"/>
                    <a:pt x="226441" y="236855"/>
                  </a:cubicBezTo>
                  <a:lnTo>
                    <a:pt x="160401" y="170942"/>
                  </a:lnTo>
                </a:path>
              </a:pathLst>
            </a:custGeom>
            <a:solidFill>
              <a:srgbClr val="D9E1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1225550"/>
              <a:ext cx="797052" cy="1158621"/>
            </a:xfrm>
            <a:custGeom>
              <a:avLst/>
              <a:gdLst/>
              <a:ahLst/>
              <a:cxnLst/>
              <a:rect r="r" b="b" t="t" l="l"/>
              <a:pathLst>
                <a:path h="1158621" w="797052">
                  <a:moveTo>
                    <a:pt x="0" y="999236"/>
                  </a:moveTo>
                  <a:lnTo>
                    <a:pt x="398526" y="1158621"/>
                  </a:lnTo>
                  <a:lnTo>
                    <a:pt x="797052" y="999236"/>
                  </a:lnTo>
                  <a:lnTo>
                    <a:pt x="797052" y="0"/>
                  </a:lnTo>
                  <a:lnTo>
                    <a:pt x="398526" y="159385"/>
                  </a:lnTo>
                  <a:lnTo>
                    <a:pt x="0" y="0"/>
                  </a:lnTo>
                  <a:lnTo>
                    <a:pt x="0" y="999236"/>
                  </a:lnTo>
                </a:path>
              </a:pathLst>
            </a:custGeom>
            <a:solidFill>
              <a:srgbClr val="2B2952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369570" y="1682750"/>
              <a:ext cx="179324" cy="239141"/>
            </a:xfrm>
            <a:custGeom>
              <a:avLst/>
              <a:gdLst/>
              <a:ahLst/>
              <a:cxnLst/>
              <a:rect r="r" b="b" t="t" l="l"/>
              <a:pathLst>
                <a:path h="239141" w="179324">
                  <a:moveTo>
                    <a:pt x="59817" y="7493"/>
                  </a:moveTo>
                  <a:cubicBezTo>
                    <a:pt x="59817" y="3429"/>
                    <a:pt x="56515" y="0"/>
                    <a:pt x="52324" y="0"/>
                  </a:cubicBezTo>
                  <a:cubicBezTo>
                    <a:pt x="48133" y="0"/>
                    <a:pt x="44831" y="3302"/>
                    <a:pt x="44831" y="7493"/>
                  </a:cubicBezTo>
                  <a:lnTo>
                    <a:pt x="44831" y="14986"/>
                  </a:lnTo>
                  <a:lnTo>
                    <a:pt x="29845" y="14986"/>
                  </a:lnTo>
                  <a:cubicBezTo>
                    <a:pt x="25781" y="14986"/>
                    <a:pt x="22352" y="18288"/>
                    <a:pt x="22352" y="22479"/>
                  </a:cubicBezTo>
                  <a:cubicBezTo>
                    <a:pt x="22352" y="26670"/>
                    <a:pt x="25654" y="29972"/>
                    <a:pt x="29845" y="29972"/>
                  </a:cubicBezTo>
                  <a:lnTo>
                    <a:pt x="74676" y="29972"/>
                  </a:lnTo>
                  <a:cubicBezTo>
                    <a:pt x="78740" y="29972"/>
                    <a:pt x="82169" y="26670"/>
                    <a:pt x="82169" y="22479"/>
                  </a:cubicBezTo>
                  <a:cubicBezTo>
                    <a:pt x="82169" y="18288"/>
                    <a:pt x="78740" y="14986"/>
                    <a:pt x="74676" y="14986"/>
                  </a:cubicBezTo>
                  <a:lnTo>
                    <a:pt x="59817" y="14986"/>
                  </a:lnTo>
                  <a:lnTo>
                    <a:pt x="59817" y="7493"/>
                  </a:lnTo>
                  <a:close/>
                  <a:moveTo>
                    <a:pt x="134493" y="7493"/>
                  </a:moveTo>
                  <a:cubicBezTo>
                    <a:pt x="134493" y="3429"/>
                    <a:pt x="131191" y="0"/>
                    <a:pt x="127000" y="0"/>
                  </a:cubicBezTo>
                  <a:cubicBezTo>
                    <a:pt x="122809" y="0"/>
                    <a:pt x="119507" y="3302"/>
                    <a:pt x="119507" y="7493"/>
                  </a:cubicBezTo>
                  <a:lnTo>
                    <a:pt x="119507" y="14986"/>
                  </a:lnTo>
                  <a:lnTo>
                    <a:pt x="104648" y="14986"/>
                  </a:lnTo>
                  <a:cubicBezTo>
                    <a:pt x="100584" y="14986"/>
                    <a:pt x="97155" y="18288"/>
                    <a:pt x="97155" y="22479"/>
                  </a:cubicBezTo>
                  <a:cubicBezTo>
                    <a:pt x="97155" y="26670"/>
                    <a:pt x="100457" y="29972"/>
                    <a:pt x="104648" y="29972"/>
                  </a:cubicBezTo>
                  <a:lnTo>
                    <a:pt x="149479" y="29972"/>
                  </a:lnTo>
                  <a:cubicBezTo>
                    <a:pt x="153543" y="29972"/>
                    <a:pt x="156972" y="26670"/>
                    <a:pt x="156972" y="22479"/>
                  </a:cubicBezTo>
                  <a:cubicBezTo>
                    <a:pt x="156972" y="18288"/>
                    <a:pt x="153670" y="14986"/>
                    <a:pt x="149479" y="14986"/>
                  </a:cubicBezTo>
                  <a:lnTo>
                    <a:pt x="134493" y="14986"/>
                  </a:lnTo>
                  <a:lnTo>
                    <a:pt x="134493" y="7493"/>
                  </a:lnTo>
                  <a:close/>
                  <a:moveTo>
                    <a:pt x="22479" y="52324"/>
                  </a:moveTo>
                  <a:cubicBezTo>
                    <a:pt x="22479" y="56388"/>
                    <a:pt x="25781" y="59817"/>
                    <a:pt x="29972" y="59817"/>
                  </a:cubicBezTo>
                  <a:lnTo>
                    <a:pt x="74803" y="59817"/>
                  </a:lnTo>
                  <a:cubicBezTo>
                    <a:pt x="78867" y="59817"/>
                    <a:pt x="82296" y="56388"/>
                    <a:pt x="82296" y="52324"/>
                  </a:cubicBezTo>
                  <a:cubicBezTo>
                    <a:pt x="82296" y="48260"/>
                    <a:pt x="78867" y="44831"/>
                    <a:pt x="74803" y="44831"/>
                  </a:cubicBezTo>
                  <a:lnTo>
                    <a:pt x="29845" y="44831"/>
                  </a:lnTo>
                  <a:cubicBezTo>
                    <a:pt x="25781" y="44831"/>
                    <a:pt x="22352" y="48133"/>
                    <a:pt x="22352" y="52324"/>
                  </a:cubicBezTo>
                  <a:close/>
                  <a:moveTo>
                    <a:pt x="97155" y="52324"/>
                  </a:moveTo>
                  <a:cubicBezTo>
                    <a:pt x="97155" y="56388"/>
                    <a:pt x="100457" y="59817"/>
                    <a:pt x="104648" y="59817"/>
                  </a:cubicBezTo>
                  <a:lnTo>
                    <a:pt x="149479" y="59817"/>
                  </a:lnTo>
                  <a:cubicBezTo>
                    <a:pt x="153543" y="59817"/>
                    <a:pt x="156972" y="56388"/>
                    <a:pt x="156972" y="52324"/>
                  </a:cubicBezTo>
                  <a:cubicBezTo>
                    <a:pt x="156972" y="48260"/>
                    <a:pt x="153670" y="44831"/>
                    <a:pt x="149479" y="44831"/>
                  </a:cubicBezTo>
                  <a:lnTo>
                    <a:pt x="104648" y="44831"/>
                  </a:lnTo>
                  <a:cubicBezTo>
                    <a:pt x="100584" y="44831"/>
                    <a:pt x="97155" y="48133"/>
                    <a:pt x="97155" y="52324"/>
                  </a:cubicBezTo>
                  <a:close/>
                  <a:moveTo>
                    <a:pt x="7493" y="74676"/>
                  </a:moveTo>
                  <a:cubicBezTo>
                    <a:pt x="3429" y="74676"/>
                    <a:pt x="0" y="77978"/>
                    <a:pt x="0" y="82169"/>
                  </a:cubicBezTo>
                  <a:cubicBezTo>
                    <a:pt x="0" y="86360"/>
                    <a:pt x="3302" y="89662"/>
                    <a:pt x="7493" y="89662"/>
                  </a:cubicBezTo>
                  <a:lnTo>
                    <a:pt x="14986" y="89662"/>
                  </a:lnTo>
                  <a:lnTo>
                    <a:pt x="14986" y="224155"/>
                  </a:lnTo>
                  <a:lnTo>
                    <a:pt x="7493" y="224155"/>
                  </a:lnTo>
                  <a:cubicBezTo>
                    <a:pt x="3429" y="224155"/>
                    <a:pt x="0" y="227457"/>
                    <a:pt x="0" y="231648"/>
                  </a:cubicBezTo>
                  <a:cubicBezTo>
                    <a:pt x="0" y="235839"/>
                    <a:pt x="3302" y="239141"/>
                    <a:pt x="7493" y="239141"/>
                  </a:cubicBezTo>
                  <a:lnTo>
                    <a:pt x="22479" y="239141"/>
                  </a:lnTo>
                  <a:lnTo>
                    <a:pt x="156845" y="239141"/>
                  </a:lnTo>
                  <a:lnTo>
                    <a:pt x="171831" y="239141"/>
                  </a:lnTo>
                  <a:cubicBezTo>
                    <a:pt x="175895" y="239141"/>
                    <a:pt x="179324" y="235839"/>
                    <a:pt x="179324" y="231648"/>
                  </a:cubicBezTo>
                  <a:cubicBezTo>
                    <a:pt x="179324" y="227457"/>
                    <a:pt x="175895" y="224155"/>
                    <a:pt x="171831" y="224155"/>
                  </a:cubicBezTo>
                  <a:lnTo>
                    <a:pt x="164338" y="224155"/>
                  </a:lnTo>
                  <a:lnTo>
                    <a:pt x="164338" y="89662"/>
                  </a:lnTo>
                  <a:lnTo>
                    <a:pt x="171831" y="89662"/>
                  </a:lnTo>
                  <a:cubicBezTo>
                    <a:pt x="175895" y="89662"/>
                    <a:pt x="179324" y="86360"/>
                    <a:pt x="179324" y="82169"/>
                  </a:cubicBezTo>
                  <a:cubicBezTo>
                    <a:pt x="179324" y="77978"/>
                    <a:pt x="175895" y="74676"/>
                    <a:pt x="171831" y="74676"/>
                  </a:cubicBezTo>
                  <a:lnTo>
                    <a:pt x="156845" y="74676"/>
                  </a:lnTo>
                  <a:lnTo>
                    <a:pt x="22479" y="74676"/>
                  </a:lnTo>
                  <a:lnTo>
                    <a:pt x="7493" y="74676"/>
                  </a:lnTo>
                  <a:close/>
                  <a:moveTo>
                    <a:pt x="29845" y="224028"/>
                  </a:moveTo>
                  <a:lnTo>
                    <a:pt x="29845" y="89662"/>
                  </a:lnTo>
                  <a:lnTo>
                    <a:pt x="149352" y="89662"/>
                  </a:lnTo>
                  <a:lnTo>
                    <a:pt x="149352" y="224155"/>
                  </a:lnTo>
                  <a:lnTo>
                    <a:pt x="29845" y="224155"/>
                  </a:lnTo>
                  <a:close/>
                  <a:moveTo>
                    <a:pt x="66548" y="156845"/>
                  </a:moveTo>
                  <a:lnTo>
                    <a:pt x="95504" y="127889"/>
                  </a:lnTo>
                  <a:lnTo>
                    <a:pt x="93472" y="148590"/>
                  </a:lnTo>
                  <a:cubicBezTo>
                    <a:pt x="93345" y="150622"/>
                    <a:pt x="93980" y="152781"/>
                    <a:pt x="95377" y="154305"/>
                  </a:cubicBezTo>
                  <a:cubicBezTo>
                    <a:pt x="96774" y="155829"/>
                    <a:pt x="98806" y="156718"/>
                    <a:pt x="100965" y="156718"/>
                  </a:cubicBezTo>
                  <a:lnTo>
                    <a:pt x="112776" y="156718"/>
                  </a:lnTo>
                  <a:lnTo>
                    <a:pt x="83820" y="185674"/>
                  </a:lnTo>
                  <a:lnTo>
                    <a:pt x="85852" y="164973"/>
                  </a:lnTo>
                  <a:cubicBezTo>
                    <a:pt x="85979" y="162814"/>
                    <a:pt x="85344" y="160782"/>
                    <a:pt x="83947" y="159258"/>
                  </a:cubicBezTo>
                  <a:cubicBezTo>
                    <a:pt x="82550" y="157734"/>
                    <a:pt x="80518" y="156718"/>
                    <a:pt x="78359" y="156718"/>
                  </a:cubicBezTo>
                  <a:lnTo>
                    <a:pt x="66548" y="156718"/>
                  </a:lnTo>
                  <a:close/>
                  <a:moveTo>
                    <a:pt x="101854" y="104521"/>
                  </a:moveTo>
                  <a:cubicBezTo>
                    <a:pt x="99187" y="104521"/>
                    <a:pt x="96774" y="105537"/>
                    <a:pt x="94869" y="107442"/>
                  </a:cubicBezTo>
                  <a:lnTo>
                    <a:pt x="47752" y="154559"/>
                  </a:lnTo>
                  <a:cubicBezTo>
                    <a:pt x="45847" y="156464"/>
                    <a:pt x="44831" y="159004"/>
                    <a:pt x="44831" y="161671"/>
                  </a:cubicBezTo>
                  <a:cubicBezTo>
                    <a:pt x="44831" y="167259"/>
                    <a:pt x="49403" y="171831"/>
                    <a:pt x="54991" y="171831"/>
                  </a:cubicBezTo>
                  <a:lnTo>
                    <a:pt x="70231" y="171831"/>
                  </a:lnTo>
                  <a:lnTo>
                    <a:pt x="67564" y="198247"/>
                  </a:lnTo>
                  <a:cubicBezTo>
                    <a:pt x="66929" y="204089"/>
                    <a:pt x="71628" y="209169"/>
                    <a:pt x="77470" y="209169"/>
                  </a:cubicBezTo>
                  <a:cubicBezTo>
                    <a:pt x="80137" y="209169"/>
                    <a:pt x="82550" y="208153"/>
                    <a:pt x="84455" y="206248"/>
                  </a:cubicBezTo>
                  <a:lnTo>
                    <a:pt x="131445" y="159131"/>
                  </a:lnTo>
                  <a:cubicBezTo>
                    <a:pt x="133350" y="157226"/>
                    <a:pt x="134366" y="154686"/>
                    <a:pt x="134366" y="152019"/>
                  </a:cubicBezTo>
                  <a:cubicBezTo>
                    <a:pt x="134366" y="146431"/>
                    <a:pt x="129794" y="141859"/>
                    <a:pt x="124206" y="141859"/>
                  </a:cubicBezTo>
                  <a:lnTo>
                    <a:pt x="108966" y="141859"/>
                  </a:lnTo>
                  <a:lnTo>
                    <a:pt x="111633" y="115443"/>
                  </a:lnTo>
                  <a:cubicBezTo>
                    <a:pt x="112268" y="109601"/>
                    <a:pt x="107569" y="104521"/>
                    <a:pt x="101727" y="104521"/>
                  </a:cubicBezTo>
                </a:path>
              </a:pathLst>
            </a:custGeom>
            <a:solidFill>
              <a:srgbClr val="D9E1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3500" y="2378075"/>
              <a:ext cx="797052" cy="1158621"/>
            </a:xfrm>
            <a:custGeom>
              <a:avLst/>
              <a:gdLst/>
              <a:ahLst/>
              <a:cxnLst/>
              <a:rect r="r" b="b" t="t" l="l"/>
              <a:pathLst>
                <a:path h="1158621" w="797052">
                  <a:moveTo>
                    <a:pt x="0" y="999236"/>
                  </a:moveTo>
                  <a:lnTo>
                    <a:pt x="398526" y="1158621"/>
                  </a:lnTo>
                  <a:lnTo>
                    <a:pt x="797052" y="999236"/>
                  </a:lnTo>
                  <a:lnTo>
                    <a:pt x="797052" y="0"/>
                  </a:lnTo>
                  <a:lnTo>
                    <a:pt x="398526" y="159385"/>
                  </a:lnTo>
                  <a:lnTo>
                    <a:pt x="0" y="0"/>
                  </a:lnTo>
                  <a:lnTo>
                    <a:pt x="0" y="999236"/>
                  </a:lnTo>
                </a:path>
              </a:pathLst>
            </a:custGeom>
            <a:solidFill>
              <a:srgbClr val="2B2952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339725" y="2859024"/>
              <a:ext cx="239776" cy="210566"/>
            </a:xfrm>
            <a:custGeom>
              <a:avLst/>
              <a:gdLst/>
              <a:ahLst/>
              <a:cxnLst/>
              <a:rect r="r" b="b" t="t" l="l"/>
              <a:pathLst>
                <a:path h="210566" w="239776">
                  <a:moveTo>
                    <a:pt x="188976" y="2921"/>
                  </a:moveTo>
                  <a:cubicBezTo>
                    <a:pt x="191897" y="0"/>
                    <a:pt x="196596" y="0"/>
                    <a:pt x="199517" y="2921"/>
                  </a:cubicBezTo>
                  <a:lnTo>
                    <a:pt x="236855" y="40259"/>
                  </a:lnTo>
                  <a:cubicBezTo>
                    <a:pt x="239776" y="43180"/>
                    <a:pt x="239776" y="47879"/>
                    <a:pt x="236855" y="50800"/>
                  </a:cubicBezTo>
                  <a:lnTo>
                    <a:pt x="199517" y="88138"/>
                  </a:lnTo>
                  <a:cubicBezTo>
                    <a:pt x="196596" y="91059"/>
                    <a:pt x="191897" y="91059"/>
                    <a:pt x="188976" y="88138"/>
                  </a:cubicBezTo>
                  <a:cubicBezTo>
                    <a:pt x="186055" y="85217"/>
                    <a:pt x="186055" y="80518"/>
                    <a:pt x="188976" y="77597"/>
                  </a:cubicBezTo>
                  <a:lnTo>
                    <a:pt x="213614" y="52959"/>
                  </a:lnTo>
                  <a:lnTo>
                    <a:pt x="186690" y="52959"/>
                  </a:lnTo>
                  <a:lnTo>
                    <a:pt x="158623" y="52959"/>
                  </a:lnTo>
                  <a:cubicBezTo>
                    <a:pt x="154686" y="52959"/>
                    <a:pt x="150876" y="54483"/>
                    <a:pt x="148082" y="57404"/>
                  </a:cubicBezTo>
                  <a:lnTo>
                    <a:pt x="100203" y="105283"/>
                  </a:lnTo>
                  <a:lnTo>
                    <a:pt x="148082" y="153162"/>
                  </a:lnTo>
                  <a:cubicBezTo>
                    <a:pt x="150876" y="155956"/>
                    <a:pt x="154686" y="157607"/>
                    <a:pt x="158623" y="157607"/>
                  </a:cubicBezTo>
                  <a:lnTo>
                    <a:pt x="186690" y="157607"/>
                  </a:lnTo>
                  <a:lnTo>
                    <a:pt x="213487" y="157607"/>
                  </a:lnTo>
                  <a:lnTo>
                    <a:pt x="188849" y="132969"/>
                  </a:lnTo>
                  <a:cubicBezTo>
                    <a:pt x="185928" y="130048"/>
                    <a:pt x="185928" y="125349"/>
                    <a:pt x="188849" y="122428"/>
                  </a:cubicBezTo>
                  <a:cubicBezTo>
                    <a:pt x="191770" y="119507"/>
                    <a:pt x="196469" y="119507"/>
                    <a:pt x="199390" y="122428"/>
                  </a:cubicBezTo>
                  <a:lnTo>
                    <a:pt x="236728" y="159766"/>
                  </a:lnTo>
                  <a:cubicBezTo>
                    <a:pt x="239649" y="162687"/>
                    <a:pt x="239649" y="167386"/>
                    <a:pt x="236728" y="170307"/>
                  </a:cubicBezTo>
                  <a:lnTo>
                    <a:pt x="199390" y="207645"/>
                  </a:lnTo>
                  <a:cubicBezTo>
                    <a:pt x="196469" y="210566"/>
                    <a:pt x="191770" y="210566"/>
                    <a:pt x="188849" y="207645"/>
                  </a:cubicBezTo>
                  <a:cubicBezTo>
                    <a:pt x="185928" y="204724"/>
                    <a:pt x="185928" y="200025"/>
                    <a:pt x="188849" y="197104"/>
                  </a:cubicBezTo>
                  <a:lnTo>
                    <a:pt x="213487" y="172466"/>
                  </a:lnTo>
                  <a:lnTo>
                    <a:pt x="186690" y="172466"/>
                  </a:lnTo>
                  <a:lnTo>
                    <a:pt x="158623" y="172466"/>
                  </a:lnTo>
                  <a:cubicBezTo>
                    <a:pt x="150749" y="172466"/>
                    <a:pt x="143129" y="169291"/>
                    <a:pt x="137541" y="163703"/>
                  </a:cubicBezTo>
                  <a:lnTo>
                    <a:pt x="88773" y="114808"/>
                  </a:lnTo>
                  <a:cubicBezTo>
                    <a:pt x="87376" y="113411"/>
                    <a:pt x="85471" y="112649"/>
                    <a:pt x="83439" y="112649"/>
                  </a:cubicBezTo>
                  <a:lnTo>
                    <a:pt x="22352" y="112649"/>
                  </a:lnTo>
                  <a:lnTo>
                    <a:pt x="7493" y="112649"/>
                  </a:lnTo>
                  <a:cubicBezTo>
                    <a:pt x="3429" y="112649"/>
                    <a:pt x="0" y="109347"/>
                    <a:pt x="0" y="105156"/>
                  </a:cubicBezTo>
                  <a:cubicBezTo>
                    <a:pt x="0" y="100965"/>
                    <a:pt x="3302" y="97663"/>
                    <a:pt x="7493" y="97663"/>
                  </a:cubicBezTo>
                  <a:lnTo>
                    <a:pt x="22479" y="97663"/>
                  </a:lnTo>
                  <a:lnTo>
                    <a:pt x="83439" y="97663"/>
                  </a:lnTo>
                  <a:cubicBezTo>
                    <a:pt x="85344" y="97663"/>
                    <a:pt x="87376" y="96901"/>
                    <a:pt x="88646" y="95504"/>
                  </a:cubicBezTo>
                  <a:lnTo>
                    <a:pt x="137541" y="46609"/>
                  </a:lnTo>
                  <a:cubicBezTo>
                    <a:pt x="143129" y="41021"/>
                    <a:pt x="150749" y="37846"/>
                    <a:pt x="158623" y="37846"/>
                  </a:cubicBezTo>
                  <a:lnTo>
                    <a:pt x="186690" y="37846"/>
                  </a:lnTo>
                  <a:lnTo>
                    <a:pt x="213487" y="37846"/>
                  </a:lnTo>
                  <a:lnTo>
                    <a:pt x="188849" y="13208"/>
                  </a:lnTo>
                  <a:cubicBezTo>
                    <a:pt x="185928" y="10287"/>
                    <a:pt x="185928" y="5588"/>
                    <a:pt x="188849" y="2667"/>
                  </a:cubicBezTo>
                </a:path>
              </a:pathLst>
            </a:custGeom>
            <a:solidFill>
              <a:srgbClr val="D9E1F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4923825" y="2593477"/>
            <a:ext cx="5894318" cy="392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9"/>
              </a:lnSpc>
            </a:pPr>
            <a:r>
              <a:rPr lang="en-US" b="true" sz="2952" spc="11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Preprocessing Pipeline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395857" y="3217631"/>
            <a:ext cx="46082" cy="405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b="true" sz="1476" spc="59">
                <a:solidFill>
                  <a:srgbClr val="D9E1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880202" y="5608406"/>
            <a:ext cx="4848739" cy="676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2"/>
              </a:lnSpc>
            </a:pPr>
            <a:r>
              <a:rPr lang="en-US" b="true" sz="1476" spc="59">
                <a:solidFill>
                  <a:srgbClr val="D9E1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Train-Test Split</a:t>
            </a:r>
          </a:p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Implemented stratifiedsampling to ensure balanced representation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446845" y="5978138"/>
            <a:ext cx="45187" cy="311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7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880202" y="4465406"/>
            <a:ext cx="4704521" cy="657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0"/>
              </a:lnSpc>
            </a:pPr>
            <a:r>
              <a:rPr lang="en-US" b="true" sz="1476" spc="59">
                <a:solidFill>
                  <a:srgbClr val="D9E1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Feature Engineering</a:t>
            </a:r>
          </a:p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Applied categorical encoding,normalization, and created derived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960652" y="4825613"/>
            <a:ext cx="45187" cy="302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9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880202" y="3293831"/>
            <a:ext cx="2645359" cy="329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2"/>
              </a:lnSpc>
            </a:pPr>
            <a:r>
              <a:rPr lang="en-US" b="true" sz="1476" spc="59">
                <a:solidFill>
                  <a:srgbClr val="D9E1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</a:t>
            </a:r>
            <a:r>
              <a:rPr lang="en-US" b="true" sz="1476" spc="5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1476" spc="59">
                <a:solidFill>
                  <a:srgbClr val="D9E1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Quality</a:t>
            </a:r>
            <a:r>
              <a:rPr lang="en-US" b="true" sz="1476" spc="5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1476" spc="59">
                <a:solidFill>
                  <a:srgbClr val="D9E1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Assessment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526511" y="3663563"/>
            <a:ext cx="45187" cy="311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7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880202" y="3730238"/>
            <a:ext cx="4090606" cy="245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9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Identifiedandhandled missingvalues,outliers, and data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880202" y="3977888"/>
            <a:ext cx="2573007" cy="245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9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inconsistencies across all variables.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880202" y="5130413"/>
            <a:ext cx="2925556" cy="254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features to enhance model performance.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880202" y="6292463"/>
            <a:ext cx="2600449" cy="254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across training and testing datasets.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923834" y="6778238"/>
            <a:ext cx="5995006" cy="864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Rigorous data preprocessing ensures model reliability and accuracy. Our </a:t>
            </a:r>
          </a:p>
          <a:p>
            <a:pPr algn="l">
              <a:lnSpc>
                <a:spcPts val="913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systematic approach addresses data quality issues while preserving the integrity of </a:t>
            </a:r>
          </a:p>
          <a:p>
            <a:pPr algn="l">
              <a:lnSpc>
                <a:spcPts val="2986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employee patterns and relationships within the dataset.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1803711"/>
            <a:ext cx="11556997" cy="6584947"/>
            <a:chOff x="0" y="0"/>
            <a:chExt cx="11557000" cy="65849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11430000" cy="6457950"/>
            </a:xfrm>
            <a:custGeom>
              <a:avLst/>
              <a:gdLst/>
              <a:ahLst/>
              <a:cxnLst/>
              <a:rect r="r" b="b" t="t" l="l"/>
              <a:pathLst>
                <a:path h="6457950" w="11430000">
                  <a:moveTo>
                    <a:pt x="0" y="6457950"/>
                  </a:moveTo>
                  <a:lnTo>
                    <a:pt x="11430000" y="645795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6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4008"/>
              <a:ext cx="11430000" cy="6457442"/>
            </a:xfrm>
            <a:custGeom>
              <a:avLst/>
              <a:gdLst/>
              <a:ahLst/>
              <a:cxnLst/>
              <a:rect r="r" b="b" t="t" l="l"/>
              <a:pathLst>
                <a:path h="6457442" w="11430000">
                  <a:moveTo>
                    <a:pt x="0" y="0"/>
                  </a:moveTo>
                  <a:lnTo>
                    <a:pt x="0" y="6457442"/>
                  </a:lnTo>
                  <a:lnTo>
                    <a:pt x="11430000" y="6457442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150D48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63500"/>
              <a:ext cx="11430000" cy="6457950"/>
            </a:xfrm>
            <a:custGeom>
              <a:avLst/>
              <a:gdLst/>
              <a:ahLst/>
              <a:cxnLst/>
              <a:rect r="r" b="b" t="t" l="l"/>
              <a:pathLst>
                <a:path h="6457950" w="11430000">
                  <a:moveTo>
                    <a:pt x="0" y="6457950"/>
                  </a:moveTo>
                  <a:lnTo>
                    <a:pt x="11430000" y="645795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0D48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4008"/>
              <a:ext cx="11430000" cy="6457442"/>
            </a:xfrm>
            <a:custGeom>
              <a:avLst/>
              <a:gdLst/>
              <a:ahLst/>
              <a:cxnLst/>
              <a:rect r="r" b="b" t="t" l="l"/>
              <a:pathLst>
                <a:path h="6457442" w="11430000">
                  <a:moveTo>
                    <a:pt x="0" y="0"/>
                  </a:moveTo>
                  <a:lnTo>
                    <a:pt x="0" y="6457442"/>
                  </a:lnTo>
                  <a:lnTo>
                    <a:pt x="11430000" y="6457442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0C0A33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01675" y="1825625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0" y="342011"/>
                  </a:moveTo>
                  <a:lnTo>
                    <a:pt x="0" y="19939"/>
                  </a:lnTo>
                  <a:cubicBezTo>
                    <a:pt x="0" y="17272"/>
                    <a:pt x="508" y="14732"/>
                    <a:pt x="1524" y="12319"/>
                  </a:cubicBezTo>
                  <a:cubicBezTo>
                    <a:pt x="2540" y="9906"/>
                    <a:pt x="3937" y="7747"/>
                    <a:pt x="5842" y="5842"/>
                  </a:cubicBezTo>
                  <a:cubicBezTo>
                    <a:pt x="7747" y="3937"/>
                    <a:pt x="9906" y="2540"/>
                    <a:pt x="12319" y="1524"/>
                  </a:cubicBezTo>
                  <a:cubicBezTo>
                    <a:pt x="14732" y="508"/>
                    <a:pt x="17272" y="0"/>
                    <a:pt x="19939" y="0"/>
                  </a:cubicBezTo>
                  <a:lnTo>
                    <a:pt x="342011" y="0"/>
                  </a:lnTo>
                  <a:cubicBezTo>
                    <a:pt x="344678" y="0"/>
                    <a:pt x="347218" y="508"/>
                    <a:pt x="349631" y="1524"/>
                  </a:cubicBezTo>
                  <a:cubicBezTo>
                    <a:pt x="352044" y="2540"/>
                    <a:pt x="354203" y="3937"/>
                    <a:pt x="356108" y="5842"/>
                  </a:cubicBezTo>
                  <a:cubicBezTo>
                    <a:pt x="358013" y="7747"/>
                    <a:pt x="359410" y="9906"/>
                    <a:pt x="360426" y="12319"/>
                  </a:cubicBezTo>
                  <a:cubicBezTo>
                    <a:pt x="361442" y="14732"/>
                    <a:pt x="361950" y="17272"/>
                    <a:pt x="361950" y="19939"/>
                  </a:cubicBezTo>
                  <a:lnTo>
                    <a:pt x="361950" y="342011"/>
                  </a:lnTo>
                  <a:cubicBezTo>
                    <a:pt x="361950" y="344678"/>
                    <a:pt x="361442" y="347218"/>
                    <a:pt x="360426" y="349631"/>
                  </a:cubicBezTo>
                  <a:cubicBezTo>
                    <a:pt x="359410" y="352044"/>
                    <a:pt x="358013" y="354203"/>
                    <a:pt x="356108" y="356108"/>
                  </a:cubicBezTo>
                  <a:cubicBezTo>
                    <a:pt x="354203" y="358013"/>
                    <a:pt x="352044" y="359410"/>
                    <a:pt x="349631" y="360426"/>
                  </a:cubicBezTo>
                  <a:cubicBezTo>
                    <a:pt x="347218" y="361442"/>
                    <a:pt x="344678" y="361950"/>
                    <a:pt x="342011" y="361950"/>
                  </a:cubicBezTo>
                  <a:lnTo>
                    <a:pt x="19939" y="361950"/>
                  </a:lnTo>
                  <a:cubicBezTo>
                    <a:pt x="17272" y="361950"/>
                    <a:pt x="14732" y="361442"/>
                    <a:pt x="12319" y="360426"/>
                  </a:cubicBezTo>
                  <a:cubicBezTo>
                    <a:pt x="9906" y="359410"/>
                    <a:pt x="7747" y="358013"/>
                    <a:pt x="5842" y="356108"/>
                  </a:cubicBezTo>
                  <a:cubicBezTo>
                    <a:pt x="3937" y="354203"/>
                    <a:pt x="2540" y="352044"/>
                    <a:pt x="1524" y="349631"/>
                  </a:cubicBezTo>
                  <a:cubicBezTo>
                    <a:pt x="508" y="347218"/>
                    <a:pt x="0" y="344678"/>
                    <a:pt x="0" y="342011"/>
                  </a:cubicBezTo>
                </a:path>
              </a:pathLst>
            </a:custGeom>
            <a:solidFill>
              <a:srgbClr val="2B2952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3768725" y="1825625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0" y="342011"/>
                  </a:moveTo>
                  <a:lnTo>
                    <a:pt x="0" y="19939"/>
                  </a:lnTo>
                  <a:cubicBezTo>
                    <a:pt x="0" y="17272"/>
                    <a:pt x="508" y="14732"/>
                    <a:pt x="1524" y="12319"/>
                  </a:cubicBezTo>
                  <a:cubicBezTo>
                    <a:pt x="2540" y="9906"/>
                    <a:pt x="3937" y="7747"/>
                    <a:pt x="5842" y="5842"/>
                  </a:cubicBezTo>
                  <a:cubicBezTo>
                    <a:pt x="7747" y="3937"/>
                    <a:pt x="9906" y="2540"/>
                    <a:pt x="12319" y="1524"/>
                  </a:cubicBezTo>
                  <a:cubicBezTo>
                    <a:pt x="14732" y="508"/>
                    <a:pt x="17272" y="0"/>
                    <a:pt x="19939" y="0"/>
                  </a:cubicBezTo>
                  <a:lnTo>
                    <a:pt x="342011" y="0"/>
                  </a:lnTo>
                  <a:cubicBezTo>
                    <a:pt x="344678" y="0"/>
                    <a:pt x="347218" y="508"/>
                    <a:pt x="349631" y="1524"/>
                  </a:cubicBezTo>
                  <a:cubicBezTo>
                    <a:pt x="352044" y="2540"/>
                    <a:pt x="354203" y="3937"/>
                    <a:pt x="356108" y="5842"/>
                  </a:cubicBezTo>
                  <a:cubicBezTo>
                    <a:pt x="358013" y="7747"/>
                    <a:pt x="359410" y="9906"/>
                    <a:pt x="360426" y="12319"/>
                  </a:cubicBezTo>
                  <a:cubicBezTo>
                    <a:pt x="361442" y="14732"/>
                    <a:pt x="361950" y="17272"/>
                    <a:pt x="361950" y="19939"/>
                  </a:cubicBezTo>
                  <a:lnTo>
                    <a:pt x="361950" y="342011"/>
                  </a:lnTo>
                  <a:cubicBezTo>
                    <a:pt x="361950" y="344678"/>
                    <a:pt x="361442" y="347218"/>
                    <a:pt x="360426" y="349631"/>
                  </a:cubicBezTo>
                  <a:cubicBezTo>
                    <a:pt x="359410" y="352044"/>
                    <a:pt x="358013" y="354203"/>
                    <a:pt x="356108" y="356108"/>
                  </a:cubicBezTo>
                  <a:cubicBezTo>
                    <a:pt x="354203" y="358013"/>
                    <a:pt x="352044" y="359410"/>
                    <a:pt x="349631" y="360426"/>
                  </a:cubicBezTo>
                  <a:cubicBezTo>
                    <a:pt x="347218" y="361442"/>
                    <a:pt x="344678" y="361950"/>
                    <a:pt x="342011" y="361950"/>
                  </a:cubicBezTo>
                  <a:lnTo>
                    <a:pt x="19939" y="361950"/>
                  </a:lnTo>
                  <a:cubicBezTo>
                    <a:pt x="17272" y="361950"/>
                    <a:pt x="14732" y="361442"/>
                    <a:pt x="12319" y="360426"/>
                  </a:cubicBezTo>
                  <a:cubicBezTo>
                    <a:pt x="9906" y="359410"/>
                    <a:pt x="7747" y="358013"/>
                    <a:pt x="5842" y="356108"/>
                  </a:cubicBezTo>
                  <a:cubicBezTo>
                    <a:pt x="3937" y="354203"/>
                    <a:pt x="2540" y="352044"/>
                    <a:pt x="1524" y="349631"/>
                  </a:cubicBezTo>
                  <a:cubicBezTo>
                    <a:pt x="508" y="347218"/>
                    <a:pt x="0" y="344678"/>
                    <a:pt x="0" y="342011"/>
                  </a:cubicBezTo>
                </a:path>
              </a:pathLst>
            </a:custGeom>
            <a:solidFill>
              <a:srgbClr val="2B2952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701675" y="3616325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0" y="342011"/>
                  </a:moveTo>
                  <a:lnTo>
                    <a:pt x="0" y="19939"/>
                  </a:lnTo>
                  <a:cubicBezTo>
                    <a:pt x="0" y="17272"/>
                    <a:pt x="508" y="14732"/>
                    <a:pt x="1524" y="12319"/>
                  </a:cubicBezTo>
                  <a:cubicBezTo>
                    <a:pt x="2540" y="9906"/>
                    <a:pt x="3937" y="7747"/>
                    <a:pt x="5842" y="5842"/>
                  </a:cubicBezTo>
                  <a:cubicBezTo>
                    <a:pt x="7747" y="3937"/>
                    <a:pt x="9906" y="2540"/>
                    <a:pt x="12319" y="1524"/>
                  </a:cubicBezTo>
                  <a:cubicBezTo>
                    <a:pt x="14732" y="508"/>
                    <a:pt x="17272" y="0"/>
                    <a:pt x="19939" y="0"/>
                  </a:cubicBezTo>
                  <a:lnTo>
                    <a:pt x="342011" y="0"/>
                  </a:lnTo>
                  <a:cubicBezTo>
                    <a:pt x="344678" y="0"/>
                    <a:pt x="347218" y="508"/>
                    <a:pt x="349631" y="1524"/>
                  </a:cubicBezTo>
                  <a:cubicBezTo>
                    <a:pt x="352044" y="2540"/>
                    <a:pt x="354203" y="3937"/>
                    <a:pt x="356108" y="5842"/>
                  </a:cubicBezTo>
                  <a:cubicBezTo>
                    <a:pt x="358013" y="7747"/>
                    <a:pt x="359410" y="9906"/>
                    <a:pt x="360426" y="12319"/>
                  </a:cubicBezTo>
                  <a:cubicBezTo>
                    <a:pt x="361442" y="14732"/>
                    <a:pt x="361950" y="17272"/>
                    <a:pt x="361950" y="19939"/>
                  </a:cubicBezTo>
                  <a:lnTo>
                    <a:pt x="361950" y="342011"/>
                  </a:lnTo>
                  <a:cubicBezTo>
                    <a:pt x="361950" y="344678"/>
                    <a:pt x="361442" y="347218"/>
                    <a:pt x="360426" y="349631"/>
                  </a:cubicBezTo>
                  <a:cubicBezTo>
                    <a:pt x="359410" y="352044"/>
                    <a:pt x="358013" y="354203"/>
                    <a:pt x="356108" y="356108"/>
                  </a:cubicBezTo>
                  <a:cubicBezTo>
                    <a:pt x="354203" y="358013"/>
                    <a:pt x="352044" y="359410"/>
                    <a:pt x="349631" y="360426"/>
                  </a:cubicBezTo>
                  <a:cubicBezTo>
                    <a:pt x="347218" y="361442"/>
                    <a:pt x="344678" y="361950"/>
                    <a:pt x="342011" y="361950"/>
                  </a:cubicBezTo>
                  <a:lnTo>
                    <a:pt x="19939" y="361950"/>
                  </a:lnTo>
                  <a:cubicBezTo>
                    <a:pt x="17272" y="361950"/>
                    <a:pt x="14732" y="361442"/>
                    <a:pt x="12319" y="360426"/>
                  </a:cubicBezTo>
                  <a:cubicBezTo>
                    <a:pt x="9906" y="359410"/>
                    <a:pt x="7747" y="358013"/>
                    <a:pt x="5842" y="356108"/>
                  </a:cubicBezTo>
                  <a:cubicBezTo>
                    <a:pt x="3937" y="354203"/>
                    <a:pt x="2540" y="352044"/>
                    <a:pt x="1524" y="349631"/>
                  </a:cubicBezTo>
                  <a:cubicBezTo>
                    <a:pt x="508" y="347218"/>
                    <a:pt x="0" y="344678"/>
                    <a:pt x="0" y="342011"/>
                  </a:cubicBezTo>
                </a:path>
              </a:pathLst>
            </a:custGeom>
            <a:solidFill>
              <a:srgbClr val="2B2952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6972300" y="3191180"/>
            <a:ext cx="3829050" cy="3829050"/>
            <a:chOff x="0" y="0"/>
            <a:chExt cx="5105400" cy="5105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105400" cy="5105400"/>
            </a:xfrm>
            <a:custGeom>
              <a:avLst/>
              <a:gdLst/>
              <a:ahLst/>
              <a:cxnLst/>
              <a:rect r="r" b="b" t="t" l="l"/>
              <a:pathLst>
                <a:path h="5105400" w="5105400">
                  <a:moveTo>
                    <a:pt x="26416" y="0"/>
                  </a:moveTo>
                  <a:cubicBezTo>
                    <a:pt x="19177" y="0"/>
                    <a:pt x="12954" y="2667"/>
                    <a:pt x="7747" y="7747"/>
                  </a:cubicBezTo>
                  <a:cubicBezTo>
                    <a:pt x="2540" y="12827"/>
                    <a:pt x="0" y="19177"/>
                    <a:pt x="0" y="26543"/>
                  </a:cubicBezTo>
                  <a:lnTo>
                    <a:pt x="0" y="5078857"/>
                  </a:lnTo>
                  <a:cubicBezTo>
                    <a:pt x="0" y="5086223"/>
                    <a:pt x="2540" y="5092446"/>
                    <a:pt x="7747" y="5097653"/>
                  </a:cubicBezTo>
                  <a:cubicBezTo>
                    <a:pt x="12954" y="5102860"/>
                    <a:pt x="19177" y="5105400"/>
                    <a:pt x="26543" y="5105400"/>
                  </a:cubicBezTo>
                  <a:lnTo>
                    <a:pt x="5078857" y="5105400"/>
                  </a:lnTo>
                  <a:cubicBezTo>
                    <a:pt x="5086223" y="5105400"/>
                    <a:pt x="5092446" y="5102860"/>
                    <a:pt x="5097653" y="5097653"/>
                  </a:cubicBezTo>
                  <a:cubicBezTo>
                    <a:pt x="5102860" y="5092447"/>
                    <a:pt x="5105400" y="5086223"/>
                    <a:pt x="5105400" y="5078857"/>
                  </a:cubicBezTo>
                  <a:lnTo>
                    <a:pt x="5105400" y="26543"/>
                  </a:lnTo>
                  <a:cubicBezTo>
                    <a:pt x="5105400" y="19177"/>
                    <a:pt x="5102860" y="12954"/>
                    <a:pt x="5097653" y="7747"/>
                  </a:cubicBezTo>
                  <a:cubicBezTo>
                    <a:pt x="5092447" y="2540"/>
                    <a:pt x="5086223" y="0"/>
                    <a:pt x="5078984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637575" y="2152507"/>
            <a:ext cx="7115289" cy="602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4"/>
              </a:lnSpc>
            </a:pPr>
            <a:r>
              <a:rPr lang="en-US" b="true" sz="2952" spc="11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Exploratory Data Analysis Insights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96775" y="2950902"/>
            <a:ext cx="55302" cy="489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8"/>
              </a:lnSpc>
            </a:pPr>
            <a:r>
              <a:rPr lang="en-US" b="true" sz="1771" spc="7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37575" y="3141402"/>
            <a:ext cx="2660818" cy="298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80"/>
              </a:lnSpc>
            </a:pPr>
            <a:r>
              <a:rPr lang="en-US" b="true" sz="1771" spc="7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Attrition Patterns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55506" y="5443661"/>
            <a:ext cx="5020437" cy="914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6"/>
              </a:lnSpc>
            </a:pPr>
            <a:r>
              <a:rPr lang="en-US" b="true" sz="1476" spc="59">
                <a:solidFill>
                  <a:srgbClr val="D9E1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Job Role Impact</a:t>
            </a:r>
          </a:p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Laboratory technicians and sales executives demonstrate the highest attrition rates.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55506" y="3652961"/>
            <a:ext cx="2293401" cy="1429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6"/>
              </a:lnSpc>
            </a:pPr>
            <a:r>
              <a:rPr lang="en-US" b="true" sz="1476" spc="59">
                <a:solidFill>
                  <a:srgbClr val="D9E1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Age Demographics</a:t>
            </a:r>
          </a:p>
          <a:p>
            <a:pPr algn="l">
              <a:lnSpc>
                <a:spcPts val="1987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Highest attrition rates observed in </a:t>
            </a:r>
            <a:r>
              <a:rPr lang="en-US" b="true" sz="1254">
                <a:solidFill>
                  <a:srgbClr val="D9E1FF"/>
                </a:solidFill>
                <a:latin typeface="Arimo Bold"/>
                <a:ea typeface="Arimo Bold"/>
                <a:cs typeface="Arimo Bold"/>
                <a:sym typeface="Arimo Bold"/>
              </a:rPr>
              <a:t>25-35 age group</a:t>
            </a: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 seeking career advancement opportunities.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223737" y="3652961"/>
            <a:ext cx="2389451" cy="1171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6"/>
              </a:lnSpc>
            </a:pPr>
            <a:r>
              <a:rPr lang="en-US" b="true" sz="1476" spc="59">
                <a:solidFill>
                  <a:srgbClr val="D9E1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Department Variations</a:t>
            </a:r>
          </a:p>
          <a:p>
            <a:pPr algn="l">
              <a:lnSpc>
                <a:spcPts val="2000"/>
              </a:lnSpc>
            </a:pPr>
            <a:r>
              <a:rPr lang="en-US" b="true" sz="1254">
                <a:solidFill>
                  <a:srgbClr val="D9E1FF"/>
                </a:solidFill>
                <a:latin typeface="Arimo Bold"/>
                <a:ea typeface="Arimo Bold"/>
                <a:cs typeface="Arimo Bold"/>
                <a:sym typeface="Arimo Bold"/>
              </a:rPr>
              <a:t>Sales and R&amp;D departments</a:t>
            </a: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 show significantly higher turnover compared to HR and IT.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37575" y="7375493"/>
            <a:ext cx="9898513" cy="492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9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Visual analysis reveals distinct attrition patterns across demographic groups and organizational structures. These insights inform targeted retention strategies and help prioritize intervention efforts for maximum impact.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-63503"/>
            <a:ext cx="11556997" cy="10318747"/>
            <a:chOff x="0" y="0"/>
            <a:chExt cx="11557000" cy="103187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11430000" cy="10191750"/>
            </a:xfrm>
            <a:custGeom>
              <a:avLst/>
              <a:gdLst/>
              <a:ahLst/>
              <a:cxnLst/>
              <a:rect r="r" b="b" t="t" l="l"/>
              <a:pathLst>
                <a:path h="10191750" w="11430000">
                  <a:moveTo>
                    <a:pt x="0" y="0"/>
                  </a:moveTo>
                  <a:lnTo>
                    <a:pt x="0" y="10191750"/>
                  </a:lnTo>
                  <a:lnTo>
                    <a:pt x="11430000" y="10191750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5F5F6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4008"/>
              <a:ext cx="11430000" cy="10191242"/>
            </a:xfrm>
            <a:custGeom>
              <a:avLst/>
              <a:gdLst/>
              <a:ahLst/>
              <a:cxnLst/>
              <a:rect r="r" b="b" t="t" l="l"/>
              <a:pathLst>
                <a:path h="10191242" w="11430000">
                  <a:moveTo>
                    <a:pt x="0" y="0"/>
                  </a:moveTo>
                  <a:lnTo>
                    <a:pt x="0" y="10191242"/>
                  </a:lnTo>
                  <a:lnTo>
                    <a:pt x="11430000" y="10191242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150D48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63500"/>
              <a:ext cx="11430000" cy="10191750"/>
            </a:xfrm>
            <a:custGeom>
              <a:avLst/>
              <a:gdLst/>
              <a:ahLst/>
              <a:cxnLst/>
              <a:rect r="r" b="b" t="t" l="l"/>
              <a:pathLst>
                <a:path h="10191750" w="11430000">
                  <a:moveTo>
                    <a:pt x="0" y="0"/>
                  </a:moveTo>
                  <a:lnTo>
                    <a:pt x="0" y="10191750"/>
                  </a:lnTo>
                  <a:lnTo>
                    <a:pt x="11430000" y="10191750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150D48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4008"/>
              <a:ext cx="11430000" cy="10191242"/>
            </a:xfrm>
            <a:custGeom>
              <a:avLst/>
              <a:gdLst/>
              <a:ahLst/>
              <a:cxnLst/>
              <a:rect r="r" b="b" t="t" l="l"/>
              <a:pathLst>
                <a:path h="10191242" w="11430000">
                  <a:moveTo>
                    <a:pt x="0" y="0"/>
                  </a:moveTo>
                  <a:lnTo>
                    <a:pt x="0" y="10191242"/>
                  </a:lnTo>
                  <a:lnTo>
                    <a:pt x="11430000" y="10191242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0C0A3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0" y="505"/>
            <a:ext cx="4286250" cy="10191245"/>
          </a:xfrm>
          <a:custGeom>
            <a:avLst/>
            <a:gdLst/>
            <a:ahLst/>
            <a:cxnLst/>
            <a:rect r="r" b="b" t="t" l="l"/>
            <a:pathLst>
              <a:path h="10191245" w="4286250">
                <a:moveTo>
                  <a:pt x="0" y="0"/>
                </a:moveTo>
                <a:lnTo>
                  <a:pt x="4286250" y="0"/>
                </a:lnTo>
                <a:lnTo>
                  <a:pt x="4286250" y="10191245"/>
                </a:lnTo>
                <a:lnTo>
                  <a:pt x="0" y="101912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6" t="-4" r="-155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4860922" y="4994272"/>
            <a:ext cx="5994397" cy="1927222"/>
            <a:chOff x="0" y="0"/>
            <a:chExt cx="5994400" cy="19272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0" y="63500"/>
              <a:ext cx="5867400" cy="1800225"/>
            </a:xfrm>
            <a:custGeom>
              <a:avLst/>
              <a:gdLst/>
              <a:ahLst/>
              <a:cxnLst/>
              <a:rect r="r" b="b" t="t" l="l"/>
              <a:pathLst>
                <a:path h="1800225" w="5867400">
                  <a:moveTo>
                    <a:pt x="0" y="1780286"/>
                  </a:moveTo>
                  <a:lnTo>
                    <a:pt x="0" y="19939"/>
                  </a:lnTo>
                  <a:cubicBezTo>
                    <a:pt x="0" y="17272"/>
                    <a:pt x="508" y="14732"/>
                    <a:pt x="1524" y="12319"/>
                  </a:cubicBezTo>
                  <a:cubicBezTo>
                    <a:pt x="2540" y="9906"/>
                    <a:pt x="3937" y="7747"/>
                    <a:pt x="5842" y="5842"/>
                  </a:cubicBezTo>
                  <a:cubicBezTo>
                    <a:pt x="7747" y="3937"/>
                    <a:pt x="9906" y="2540"/>
                    <a:pt x="12319" y="1524"/>
                  </a:cubicBezTo>
                  <a:cubicBezTo>
                    <a:pt x="14732" y="508"/>
                    <a:pt x="17272" y="0"/>
                    <a:pt x="19939" y="0"/>
                  </a:cubicBezTo>
                  <a:lnTo>
                    <a:pt x="5847461" y="0"/>
                  </a:lnTo>
                  <a:cubicBezTo>
                    <a:pt x="5850128" y="0"/>
                    <a:pt x="5852668" y="508"/>
                    <a:pt x="5855081" y="1524"/>
                  </a:cubicBezTo>
                  <a:cubicBezTo>
                    <a:pt x="5857494" y="2540"/>
                    <a:pt x="5859653" y="3937"/>
                    <a:pt x="5861558" y="5842"/>
                  </a:cubicBezTo>
                  <a:cubicBezTo>
                    <a:pt x="5863463" y="7747"/>
                    <a:pt x="5864860" y="9906"/>
                    <a:pt x="5865876" y="12319"/>
                  </a:cubicBezTo>
                  <a:cubicBezTo>
                    <a:pt x="5866892" y="14732"/>
                    <a:pt x="5867400" y="17272"/>
                    <a:pt x="5867400" y="19939"/>
                  </a:cubicBezTo>
                  <a:lnTo>
                    <a:pt x="5867400" y="1780286"/>
                  </a:lnTo>
                  <a:cubicBezTo>
                    <a:pt x="5867400" y="1782953"/>
                    <a:pt x="5866892" y="1785493"/>
                    <a:pt x="5865876" y="1787906"/>
                  </a:cubicBezTo>
                  <a:cubicBezTo>
                    <a:pt x="5864860" y="1790319"/>
                    <a:pt x="5863463" y="1792478"/>
                    <a:pt x="5861558" y="1794383"/>
                  </a:cubicBezTo>
                  <a:cubicBezTo>
                    <a:pt x="5859653" y="1796288"/>
                    <a:pt x="5857494" y="1797685"/>
                    <a:pt x="5855081" y="1798701"/>
                  </a:cubicBezTo>
                  <a:cubicBezTo>
                    <a:pt x="5852668" y="1799717"/>
                    <a:pt x="5850128" y="1800225"/>
                    <a:pt x="5847461" y="1800225"/>
                  </a:cubicBezTo>
                  <a:lnTo>
                    <a:pt x="19939" y="1800225"/>
                  </a:lnTo>
                  <a:cubicBezTo>
                    <a:pt x="17272" y="1800225"/>
                    <a:pt x="14732" y="1799717"/>
                    <a:pt x="12319" y="1798701"/>
                  </a:cubicBezTo>
                  <a:cubicBezTo>
                    <a:pt x="9906" y="1797685"/>
                    <a:pt x="7747" y="1796288"/>
                    <a:pt x="5842" y="1794383"/>
                  </a:cubicBezTo>
                  <a:cubicBezTo>
                    <a:pt x="3937" y="1792478"/>
                    <a:pt x="2540" y="1790319"/>
                    <a:pt x="1524" y="1787906"/>
                  </a:cubicBezTo>
                  <a:cubicBezTo>
                    <a:pt x="508" y="1785493"/>
                    <a:pt x="0" y="1782953"/>
                    <a:pt x="0" y="1780286"/>
                  </a:cubicBezTo>
                </a:path>
              </a:pathLst>
            </a:custGeom>
            <a:solidFill>
              <a:srgbClr val="2B2952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24917" y="225171"/>
              <a:ext cx="476758" cy="476758"/>
            </a:xfrm>
            <a:custGeom>
              <a:avLst/>
              <a:gdLst/>
              <a:ahLst/>
              <a:cxnLst/>
              <a:rect r="r" b="b" t="t" l="l"/>
              <a:pathLst>
                <a:path h="476758" w="476758">
                  <a:moveTo>
                    <a:pt x="476758" y="238379"/>
                  </a:moveTo>
                  <a:cubicBezTo>
                    <a:pt x="476758" y="246126"/>
                    <a:pt x="476377" y="254000"/>
                    <a:pt x="475615" y="261747"/>
                  </a:cubicBezTo>
                  <a:cubicBezTo>
                    <a:pt x="474853" y="269494"/>
                    <a:pt x="473710" y="277241"/>
                    <a:pt x="472186" y="284861"/>
                  </a:cubicBezTo>
                  <a:cubicBezTo>
                    <a:pt x="470662" y="292481"/>
                    <a:pt x="468757" y="300101"/>
                    <a:pt x="466471" y="307594"/>
                  </a:cubicBezTo>
                  <a:cubicBezTo>
                    <a:pt x="464185" y="315087"/>
                    <a:pt x="461518" y="322453"/>
                    <a:pt x="458597" y="329565"/>
                  </a:cubicBezTo>
                  <a:cubicBezTo>
                    <a:pt x="455676" y="336677"/>
                    <a:pt x="452247" y="343789"/>
                    <a:pt x="448564" y="350647"/>
                  </a:cubicBezTo>
                  <a:cubicBezTo>
                    <a:pt x="444881" y="357505"/>
                    <a:pt x="440944" y="364236"/>
                    <a:pt x="436499" y="370713"/>
                  </a:cubicBezTo>
                  <a:cubicBezTo>
                    <a:pt x="432054" y="377190"/>
                    <a:pt x="427482" y="383413"/>
                    <a:pt x="422529" y="389509"/>
                  </a:cubicBezTo>
                  <a:cubicBezTo>
                    <a:pt x="417576" y="395605"/>
                    <a:pt x="412369" y="401320"/>
                    <a:pt x="406781" y="406781"/>
                  </a:cubicBezTo>
                  <a:cubicBezTo>
                    <a:pt x="401193" y="412242"/>
                    <a:pt x="395478" y="417576"/>
                    <a:pt x="389509" y="422529"/>
                  </a:cubicBezTo>
                  <a:cubicBezTo>
                    <a:pt x="383540" y="427482"/>
                    <a:pt x="377190" y="432181"/>
                    <a:pt x="370713" y="436499"/>
                  </a:cubicBezTo>
                  <a:cubicBezTo>
                    <a:pt x="364236" y="440817"/>
                    <a:pt x="357505" y="444881"/>
                    <a:pt x="350647" y="448564"/>
                  </a:cubicBezTo>
                  <a:cubicBezTo>
                    <a:pt x="343789" y="452247"/>
                    <a:pt x="336677" y="455549"/>
                    <a:pt x="329565" y="458597"/>
                  </a:cubicBezTo>
                  <a:cubicBezTo>
                    <a:pt x="322453" y="461645"/>
                    <a:pt x="314960" y="464185"/>
                    <a:pt x="307594" y="466471"/>
                  </a:cubicBezTo>
                  <a:cubicBezTo>
                    <a:pt x="300228" y="468757"/>
                    <a:pt x="292608" y="470662"/>
                    <a:pt x="284861" y="472186"/>
                  </a:cubicBezTo>
                  <a:cubicBezTo>
                    <a:pt x="277114" y="473710"/>
                    <a:pt x="269494" y="474853"/>
                    <a:pt x="261747" y="475615"/>
                  </a:cubicBezTo>
                  <a:cubicBezTo>
                    <a:pt x="254000" y="476377"/>
                    <a:pt x="246253" y="476758"/>
                    <a:pt x="238379" y="476758"/>
                  </a:cubicBezTo>
                  <a:cubicBezTo>
                    <a:pt x="230505" y="476758"/>
                    <a:pt x="222758" y="476377"/>
                    <a:pt x="215011" y="475615"/>
                  </a:cubicBezTo>
                  <a:cubicBezTo>
                    <a:pt x="207264" y="474853"/>
                    <a:pt x="199517" y="473710"/>
                    <a:pt x="191897" y="472186"/>
                  </a:cubicBezTo>
                  <a:cubicBezTo>
                    <a:pt x="184277" y="470662"/>
                    <a:pt x="176657" y="468757"/>
                    <a:pt x="169164" y="466471"/>
                  </a:cubicBezTo>
                  <a:cubicBezTo>
                    <a:pt x="161671" y="464185"/>
                    <a:pt x="154432" y="461518"/>
                    <a:pt x="147193" y="458597"/>
                  </a:cubicBezTo>
                  <a:cubicBezTo>
                    <a:pt x="139954" y="455676"/>
                    <a:pt x="132969" y="452247"/>
                    <a:pt x="126111" y="448564"/>
                  </a:cubicBezTo>
                  <a:cubicBezTo>
                    <a:pt x="119253" y="444881"/>
                    <a:pt x="112522" y="440817"/>
                    <a:pt x="106045" y="436499"/>
                  </a:cubicBezTo>
                  <a:cubicBezTo>
                    <a:pt x="99568" y="432181"/>
                    <a:pt x="93345" y="427482"/>
                    <a:pt x="87249" y="422529"/>
                  </a:cubicBezTo>
                  <a:cubicBezTo>
                    <a:pt x="81153" y="417576"/>
                    <a:pt x="75438" y="412369"/>
                    <a:pt x="69977" y="406781"/>
                  </a:cubicBezTo>
                  <a:cubicBezTo>
                    <a:pt x="64516" y="401193"/>
                    <a:pt x="59182" y="395478"/>
                    <a:pt x="54229" y="389509"/>
                  </a:cubicBezTo>
                  <a:cubicBezTo>
                    <a:pt x="49276" y="383540"/>
                    <a:pt x="44577" y="377190"/>
                    <a:pt x="40259" y="370713"/>
                  </a:cubicBezTo>
                  <a:cubicBezTo>
                    <a:pt x="35941" y="364236"/>
                    <a:pt x="31877" y="357505"/>
                    <a:pt x="28194" y="350647"/>
                  </a:cubicBezTo>
                  <a:cubicBezTo>
                    <a:pt x="24511" y="343789"/>
                    <a:pt x="21209" y="336677"/>
                    <a:pt x="18161" y="329565"/>
                  </a:cubicBezTo>
                  <a:cubicBezTo>
                    <a:pt x="15113" y="322453"/>
                    <a:pt x="12573" y="314960"/>
                    <a:pt x="10287" y="307594"/>
                  </a:cubicBezTo>
                  <a:cubicBezTo>
                    <a:pt x="8001" y="300228"/>
                    <a:pt x="6096" y="292608"/>
                    <a:pt x="4572" y="284861"/>
                  </a:cubicBezTo>
                  <a:cubicBezTo>
                    <a:pt x="3048" y="277114"/>
                    <a:pt x="1905" y="269494"/>
                    <a:pt x="1143" y="261747"/>
                  </a:cubicBezTo>
                  <a:cubicBezTo>
                    <a:pt x="381" y="254000"/>
                    <a:pt x="0" y="246253"/>
                    <a:pt x="0" y="238379"/>
                  </a:cubicBezTo>
                  <a:cubicBezTo>
                    <a:pt x="0" y="230505"/>
                    <a:pt x="381" y="222758"/>
                    <a:pt x="1143" y="215011"/>
                  </a:cubicBezTo>
                  <a:cubicBezTo>
                    <a:pt x="1905" y="207264"/>
                    <a:pt x="3048" y="199517"/>
                    <a:pt x="4572" y="191897"/>
                  </a:cubicBezTo>
                  <a:cubicBezTo>
                    <a:pt x="6096" y="184277"/>
                    <a:pt x="8001" y="176657"/>
                    <a:pt x="10287" y="169164"/>
                  </a:cubicBezTo>
                  <a:cubicBezTo>
                    <a:pt x="12573" y="161671"/>
                    <a:pt x="15113" y="154305"/>
                    <a:pt x="18161" y="147193"/>
                  </a:cubicBezTo>
                  <a:cubicBezTo>
                    <a:pt x="21209" y="140081"/>
                    <a:pt x="24511" y="132969"/>
                    <a:pt x="28194" y="126111"/>
                  </a:cubicBezTo>
                  <a:cubicBezTo>
                    <a:pt x="31877" y="119253"/>
                    <a:pt x="35941" y="112522"/>
                    <a:pt x="40259" y="106045"/>
                  </a:cubicBezTo>
                  <a:cubicBezTo>
                    <a:pt x="44577" y="99568"/>
                    <a:pt x="49276" y="93345"/>
                    <a:pt x="54229" y="87249"/>
                  </a:cubicBezTo>
                  <a:cubicBezTo>
                    <a:pt x="59182" y="81153"/>
                    <a:pt x="64389" y="75438"/>
                    <a:pt x="69977" y="69977"/>
                  </a:cubicBezTo>
                  <a:cubicBezTo>
                    <a:pt x="75565" y="64516"/>
                    <a:pt x="81280" y="59182"/>
                    <a:pt x="87249" y="54229"/>
                  </a:cubicBezTo>
                  <a:cubicBezTo>
                    <a:pt x="93218" y="49276"/>
                    <a:pt x="99568" y="44704"/>
                    <a:pt x="106045" y="40259"/>
                  </a:cubicBezTo>
                  <a:cubicBezTo>
                    <a:pt x="112522" y="35814"/>
                    <a:pt x="119253" y="31877"/>
                    <a:pt x="126111" y="28194"/>
                  </a:cubicBezTo>
                  <a:cubicBezTo>
                    <a:pt x="132969" y="24511"/>
                    <a:pt x="140081" y="21209"/>
                    <a:pt x="147193" y="18161"/>
                  </a:cubicBezTo>
                  <a:cubicBezTo>
                    <a:pt x="154305" y="15113"/>
                    <a:pt x="161798" y="12573"/>
                    <a:pt x="169164" y="10287"/>
                  </a:cubicBezTo>
                  <a:cubicBezTo>
                    <a:pt x="176530" y="8001"/>
                    <a:pt x="184150" y="6096"/>
                    <a:pt x="191897" y="4572"/>
                  </a:cubicBezTo>
                  <a:cubicBezTo>
                    <a:pt x="199644" y="3048"/>
                    <a:pt x="207264" y="1905"/>
                    <a:pt x="215011" y="1143"/>
                  </a:cubicBezTo>
                  <a:cubicBezTo>
                    <a:pt x="222758" y="381"/>
                    <a:pt x="230505" y="0"/>
                    <a:pt x="238379" y="0"/>
                  </a:cubicBezTo>
                  <a:cubicBezTo>
                    <a:pt x="246253" y="0"/>
                    <a:pt x="254000" y="381"/>
                    <a:pt x="261747" y="1143"/>
                  </a:cubicBezTo>
                  <a:cubicBezTo>
                    <a:pt x="269494" y="1905"/>
                    <a:pt x="277241" y="3048"/>
                    <a:pt x="284861" y="4572"/>
                  </a:cubicBezTo>
                  <a:cubicBezTo>
                    <a:pt x="292481" y="6096"/>
                    <a:pt x="300101" y="8001"/>
                    <a:pt x="307594" y="10287"/>
                  </a:cubicBezTo>
                  <a:cubicBezTo>
                    <a:pt x="315087" y="12573"/>
                    <a:pt x="322326" y="15240"/>
                    <a:pt x="329565" y="18161"/>
                  </a:cubicBezTo>
                  <a:cubicBezTo>
                    <a:pt x="336804" y="21082"/>
                    <a:pt x="343789" y="24511"/>
                    <a:pt x="350647" y="28194"/>
                  </a:cubicBezTo>
                  <a:cubicBezTo>
                    <a:pt x="357505" y="31877"/>
                    <a:pt x="364236" y="35941"/>
                    <a:pt x="370713" y="40259"/>
                  </a:cubicBezTo>
                  <a:cubicBezTo>
                    <a:pt x="377190" y="44577"/>
                    <a:pt x="383413" y="49276"/>
                    <a:pt x="389509" y="54229"/>
                  </a:cubicBezTo>
                  <a:cubicBezTo>
                    <a:pt x="395605" y="59182"/>
                    <a:pt x="401320" y="64389"/>
                    <a:pt x="406781" y="69977"/>
                  </a:cubicBezTo>
                  <a:cubicBezTo>
                    <a:pt x="412242" y="75565"/>
                    <a:pt x="417576" y="81280"/>
                    <a:pt x="422529" y="87249"/>
                  </a:cubicBezTo>
                  <a:cubicBezTo>
                    <a:pt x="427482" y="93218"/>
                    <a:pt x="432181" y="99568"/>
                    <a:pt x="436499" y="106045"/>
                  </a:cubicBezTo>
                  <a:cubicBezTo>
                    <a:pt x="440817" y="112522"/>
                    <a:pt x="444881" y="119253"/>
                    <a:pt x="448564" y="126111"/>
                  </a:cubicBezTo>
                  <a:cubicBezTo>
                    <a:pt x="452247" y="132969"/>
                    <a:pt x="455549" y="140081"/>
                    <a:pt x="458597" y="147193"/>
                  </a:cubicBezTo>
                  <a:cubicBezTo>
                    <a:pt x="461645" y="154305"/>
                    <a:pt x="464185" y="161671"/>
                    <a:pt x="466471" y="169164"/>
                  </a:cubicBezTo>
                  <a:cubicBezTo>
                    <a:pt x="468757" y="176657"/>
                    <a:pt x="470662" y="184150"/>
                    <a:pt x="472186" y="191897"/>
                  </a:cubicBezTo>
                  <a:cubicBezTo>
                    <a:pt x="473710" y="199644"/>
                    <a:pt x="474853" y="207264"/>
                    <a:pt x="475615" y="215011"/>
                  </a:cubicBezTo>
                  <a:cubicBezTo>
                    <a:pt x="476377" y="222758"/>
                    <a:pt x="476758" y="230505"/>
                    <a:pt x="476758" y="238379"/>
                  </a:cubicBezTo>
                </a:path>
              </a:pathLst>
            </a:custGeom>
            <a:solidFill>
              <a:srgbClr val="8061F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349758" y="359029"/>
              <a:ext cx="214630" cy="214630"/>
            </a:xfrm>
            <a:custGeom>
              <a:avLst/>
              <a:gdLst/>
              <a:ahLst/>
              <a:cxnLst/>
              <a:rect r="r" b="b" t="t" l="l"/>
              <a:pathLst>
                <a:path h="214630" w="214630">
                  <a:moveTo>
                    <a:pt x="107061" y="13208"/>
                  </a:moveTo>
                  <a:cubicBezTo>
                    <a:pt x="100838" y="13208"/>
                    <a:pt x="94742" y="13843"/>
                    <a:pt x="88646" y="14986"/>
                  </a:cubicBezTo>
                  <a:cubicBezTo>
                    <a:pt x="82550" y="16129"/>
                    <a:pt x="76708" y="17907"/>
                    <a:pt x="70993" y="20320"/>
                  </a:cubicBezTo>
                  <a:cubicBezTo>
                    <a:pt x="65278" y="22733"/>
                    <a:pt x="59817" y="25527"/>
                    <a:pt x="54737" y="28956"/>
                  </a:cubicBezTo>
                  <a:cubicBezTo>
                    <a:pt x="49657" y="32385"/>
                    <a:pt x="44831" y="36322"/>
                    <a:pt x="40513" y="40640"/>
                  </a:cubicBezTo>
                  <a:cubicBezTo>
                    <a:pt x="36195" y="44958"/>
                    <a:pt x="32258" y="49784"/>
                    <a:pt x="28829" y="54864"/>
                  </a:cubicBezTo>
                  <a:cubicBezTo>
                    <a:pt x="25400" y="59944"/>
                    <a:pt x="22479" y="65405"/>
                    <a:pt x="20193" y="71120"/>
                  </a:cubicBezTo>
                  <a:cubicBezTo>
                    <a:pt x="17907" y="76835"/>
                    <a:pt x="16002" y="82677"/>
                    <a:pt x="14859" y="88773"/>
                  </a:cubicBezTo>
                  <a:cubicBezTo>
                    <a:pt x="13716" y="94869"/>
                    <a:pt x="13081" y="100965"/>
                    <a:pt x="13081" y="107188"/>
                  </a:cubicBezTo>
                  <a:cubicBezTo>
                    <a:pt x="13081" y="113411"/>
                    <a:pt x="13716" y="119507"/>
                    <a:pt x="14859" y="125476"/>
                  </a:cubicBezTo>
                  <a:cubicBezTo>
                    <a:pt x="16002" y="131445"/>
                    <a:pt x="17907" y="137414"/>
                    <a:pt x="20193" y="143129"/>
                  </a:cubicBezTo>
                  <a:cubicBezTo>
                    <a:pt x="22479" y="148844"/>
                    <a:pt x="25400" y="154305"/>
                    <a:pt x="28829" y="159385"/>
                  </a:cubicBezTo>
                  <a:cubicBezTo>
                    <a:pt x="32258" y="164465"/>
                    <a:pt x="36195" y="169291"/>
                    <a:pt x="40513" y="173609"/>
                  </a:cubicBezTo>
                  <a:cubicBezTo>
                    <a:pt x="44831" y="177927"/>
                    <a:pt x="49657" y="181864"/>
                    <a:pt x="54737" y="185293"/>
                  </a:cubicBezTo>
                  <a:cubicBezTo>
                    <a:pt x="59817" y="188722"/>
                    <a:pt x="65278" y="191643"/>
                    <a:pt x="70993" y="193929"/>
                  </a:cubicBezTo>
                  <a:cubicBezTo>
                    <a:pt x="76708" y="196215"/>
                    <a:pt x="82550" y="198120"/>
                    <a:pt x="88646" y="199263"/>
                  </a:cubicBezTo>
                  <a:cubicBezTo>
                    <a:pt x="94742" y="200406"/>
                    <a:pt x="100838" y="201041"/>
                    <a:pt x="107061" y="201041"/>
                  </a:cubicBezTo>
                  <a:cubicBezTo>
                    <a:pt x="113284" y="201041"/>
                    <a:pt x="119380" y="200406"/>
                    <a:pt x="125476" y="199263"/>
                  </a:cubicBezTo>
                  <a:cubicBezTo>
                    <a:pt x="131572" y="198120"/>
                    <a:pt x="137414" y="196215"/>
                    <a:pt x="143129" y="193929"/>
                  </a:cubicBezTo>
                  <a:cubicBezTo>
                    <a:pt x="148844" y="191643"/>
                    <a:pt x="154305" y="188722"/>
                    <a:pt x="159385" y="185293"/>
                  </a:cubicBezTo>
                  <a:cubicBezTo>
                    <a:pt x="164465" y="181864"/>
                    <a:pt x="169291" y="177927"/>
                    <a:pt x="173609" y="173609"/>
                  </a:cubicBezTo>
                  <a:cubicBezTo>
                    <a:pt x="177927" y="169291"/>
                    <a:pt x="181864" y="164465"/>
                    <a:pt x="185293" y="159385"/>
                  </a:cubicBezTo>
                  <a:cubicBezTo>
                    <a:pt x="188722" y="154305"/>
                    <a:pt x="191643" y="148844"/>
                    <a:pt x="193929" y="143129"/>
                  </a:cubicBezTo>
                  <a:cubicBezTo>
                    <a:pt x="196215" y="137414"/>
                    <a:pt x="198120" y="131572"/>
                    <a:pt x="199263" y="125476"/>
                  </a:cubicBezTo>
                  <a:cubicBezTo>
                    <a:pt x="200406" y="119380"/>
                    <a:pt x="201041" y="113284"/>
                    <a:pt x="201041" y="107188"/>
                  </a:cubicBezTo>
                  <a:cubicBezTo>
                    <a:pt x="201041" y="101092"/>
                    <a:pt x="200406" y="94869"/>
                    <a:pt x="199263" y="88773"/>
                  </a:cubicBezTo>
                  <a:cubicBezTo>
                    <a:pt x="198120" y="82677"/>
                    <a:pt x="196215" y="76835"/>
                    <a:pt x="193929" y="71120"/>
                  </a:cubicBezTo>
                  <a:cubicBezTo>
                    <a:pt x="191643" y="65405"/>
                    <a:pt x="188722" y="59944"/>
                    <a:pt x="185293" y="54864"/>
                  </a:cubicBezTo>
                  <a:cubicBezTo>
                    <a:pt x="181864" y="49784"/>
                    <a:pt x="177927" y="44958"/>
                    <a:pt x="173609" y="40640"/>
                  </a:cubicBezTo>
                  <a:cubicBezTo>
                    <a:pt x="169291" y="36322"/>
                    <a:pt x="164465" y="32385"/>
                    <a:pt x="159385" y="28956"/>
                  </a:cubicBezTo>
                  <a:cubicBezTo>
                    <a:pt x="154305" y="25527"/>
                    <a:pt x="148844" y="22606"/>
                    <a:pt x="143129" y="20320"/>
                  </a:cubicBezTo>
                  <a:cubicBezTo>
                    <a:pt x="137414" y="18034"/>
                    <a:pt x="131572" y="16129"/>
                    <a:pt x="125476" y="14986"/>
                  </a:cubicBezTo>
                  <a:cubicBezTo>
                    <a:pt x="119380" y="13843"/>
                    <a:pt x="113284" y="13208"/>
                    <a:pt x="107061" y="13208"/>
                  </a:cubicBezTo>
                  <a:close/>
                  <a:moveTo>
                    <a:pt x="214630" y="107315"/>
                  </a:moveTo>
                  <a:cubicBezTo>
                    <a:pt x="214630" y="114427"/>
                    <a:pt x="213995" y="121412"/>
                    <a:pt x="212598" y="128270"/>
                  </a:cubicBezTo>
                  <a:cubicBezTo>
                    <a:pt x="211201" y="135128"/>
                    <a:pt x="209169" y="141859"/>
                    <a:pt x="206502" y="148463"/>
                  </a:cubicBezTo>
                  <a:cubicBezTo>
                    <a:pt x="203835" y="155067"/>
                    <a:pt x="200533" y="161163"/>
                    <a:pt x="196596" y="167005"/>
                  </a:cubicBezTo>
                  <a:cubicBezTo>
                    <a:pt x="192659" y="172847"/>
                    <a:pt x="188214" y="178308"/>
                    <a:pt x="183261" y="183261"/>
                  </a:cubicBezTo>
                  <a:cubicBezTo>
                    <a:pt x="178308" y="188214"/>
                    <a:pt x="172847" y="192659"/>
                    <a:pt x="167005" y="196596"/>
                  </a:cubicBezTo>
                  <a:cubicBezTo>
                    <a:pt x="161163" y="200533"/>
                    <a:pt x="154940" y="203835"/>
                    <a:pt x="148463" y="206502"/>
                  </a:cubicBezTo>
                  <a:cubicBezTo>
                    <a:pt x="141986" y="209169"/>
                    <a:pt x="135255" y="211201"/>
                    <a:pt x="128270" y="212598"/>
                  </a:cubicBezTo>
                  <a:cubicBezTo>
                    <a:pt x="121285" y="213995"/>
                    <a:pt x="114300" y="214630"/>
                    <a:pt x="107315" y="214630"/>
                  </a:cubicBezTo>
                  <a:cubicBezTo>
                    <a:pt x="100330" y="214630"/>
                    <a:pt x="93218" y="213995"/>
                    <a:pt x="86360" y="212598"/>
                  </a:cubicBezTo>
                  <a:cubicBezTo>
                    <a:pt x="79502" y="211201"/>
                    <a:pt x="72644" y="209169"/>
                    <a:pt x="66167" y="206502"/>
                  </a:cubicBezTo>
                  <a:cubicBezTo>
                    <a:pt x="59690" y="203835"/>
                    <a:pt x="53467" y="200533"/>
                    <a:pt x="47625" y="196596"/>
                  </a:cubicBezTo>
                  <a:cubicBezTo>
                    <a:pt x="41783" y="192659"/>
                    <a:pt x="36322" y="188214"/>
                    <a:pt x="31369" y="183261"/>
                  </a:cubicBezTo>
                  <a:cubicBezTo>
                    <a:pt x="26416" y="178308"/>
                    <a:pt x="21971" y="172847"/>
                    <a:pt x="18034" y="167005"/>
                  </a:cubicBezTo>
                  <a:cubicBezTo>
                    <a:pt x="14097" y="161163"/>
                    <a:pt x="10795" y="154940"/>
                    <a:pt x="8128" y="148463"/>
                  </a:cubicBezTo>
                  <a:cubicBezTo>
                    <a:pt x="5461" y="141986"/>
                    <a:pt x="3429" y="135255"/>
                    <a:pt x="2032" y="128270"/>
                  </a:cubicBezTo>
                  <a:cubicBezTo>
                    <a:pt x="635" y="121285"/>
                    <a:pt x="0" y="114300"/>
                    <a:pt x="0" y="107315"/>
                  </a:cubicBezTo>
                  <a:cubicBezTo>
                    <a:pt x="0" y="100330"/>
                    <a:pt x="635" y="93218"/>
                    <a:pt x="2032" y="86360"/>
                  </a:cubicBezTo>
                  <a:cubicBezTo>
                    <a:pt x="3429" y="79502"/>
                    <a:pt x="5461" y="72644"/>
                    <a:pt x="8128" y="66167"/>
                  </a:cubicBezTo>
                  <a:cubicBezTo>
                    <a:pt x="10795" y="59690"/>
                    <a:pt x="14097" y="53467"/>
                    <a:pt x="18034" y="47625"/>
                  </a:cubicBezTo>
                  <a:cubicBezTo>
                    <a:pt x="21971" y="41783"/>
                    <a:pt x="26416" y="36322"/>
                    <a:pt x="31369" y="31369"/>
                  </a:cubicBezTo>
                  <a:cubicBezTo>
                    <a:pt x="36322" y="26416"/>
                    <a:pt x="41783" y="21971"/>
                    <a:pt x="47625" y="18034"/>
                  </a:cubicBezTo>
                  <a:cubicBezTo>
                    <a:pt x="53467" y="14097"/>
                    <a:pt x="59690" y="10795"/>
                    <a:pt x="66167" y="8128"/>
                  </a:cubicBezTo>
                  <a:cubicBezTo>
                    <a:pt x="72644" y="5461"/>
                    <a:pt x="79375" y="3429"/>
                    <a:pt x="86360" y="2032"/>
                  </a:cubicBezTo>
                  <a:cubicBezTo>
                    <a:pt x="93345" y="635"/>
                    <a:pt x="100330" y="0"/>
                    <a:pt x="107315" y="0"/>
                  </a:cubicBezTo>
                  <a:cubicBezTo>
                    <a:pt x="114300" y="0"/>
                    <a:pt x="121412" y="635"/>
                    <a:pt x="128270" y="2032"/>
                  </a:cubicBezTo>
                  <a:cubicBezTo>
                    <a:pt x="135128" y="3429"/>
                    <a:pt x="141859" y="5461"/>
                    <a:pt x="148463" y="8128"/>
                  </a:cubicBezTo>
                  <a:cubicBezTo>
                    <a:pt x="155067" y="10795"/>
                    <a:pt x="161163" y="14097"/>
                    <a:pt x="167005" y="18034"/>
                  </a:cubicBezTo>
                  <a:cubicBezTo>
                    <a:pt x="172847" y="21971"/>
                    <a:pt x="178308" y="26416"/>
                    <a:pt x="183261" y="31369"/>
                  </a:cubicBezTo>
                  <a:cubicBezTo>
                    <a:pt x="188214" y="36322"/>
                    <a:pt x="192659" y="41783"/>
                    <a:pt x="196596" y="47625"/>
                  </a:cubicBezTo>
                  <a:cubicBezTo>
                    <a:pt x="200533" y="53467"/>
                    <a:pt x="203835" y="59690"/>
                    <a:pt x="206502" y="66167"/>
                  </a:cubicBezTo>
                  <a:cubicBezTo>
                    <a:pt x="209169" y="72644"/>
                    <a:pt x="211201" y="79375"/>
                    <a:pt x="212598" y="86360"/>
                  </a:cubicBezTo>
                  <a:cubicBezTo>
                    <a:pt x="213995" y="93345"/>
                    <a:pt x="214630" y="100330"/>
                    <a:pt x="214630" y="107315"/>
                  </a:cubicBezTo>
                  <a:close/>
                  <a:moveTo>
                    <a:pt x="63500" y="87122"/>
                  </a:moveTo>
                  <a:cubicBezTo>
                    <a:pt x="63500" y="84328"/>
                    <a:pt x="64516" y="81915"/>
                    <a:pt x="66421" y="80010"/>
                  </a:cubicBezTo>
                  <a:cubicBezTo>
                    <a:pt x="68326" y="78105"/>
                    <a:pt x="70739" y="77089"/>
                    <a:pt x="73533" y="77089"/>
                  </a:cubicBezTo>
                  <a:cubicBezTo>
                    <a:pt x="76327" y="77089"/>
                    <a:pt x="78740" y="78105"/>
                    <a:pt x="80645" y="80010"/>
                  </a:cubicBezTo>
                  <a:cubicBezTo>
                    <a:pt x="82550" y="81915"/>
                    <a:pt x="83566" y="84328"/>
                    <a:pt x="83566" y="87122"/>
                  </a:cubicBezTo>
                  <a:cubicBezTo>
                    <a:pt x="83566" y="89916"/>
                    <a:pt x="82550" y="92329"/>
                    <a:pt x="80645" y="94234"/>
                  </a:cubicBezTo>
                  <a:cubicBezTo>
                    <a:pt x="78740" y="96139"/>
                    <a:pt x="76327" y="97155"/>
                    <a:pt x="73533" y="97155"/>
                  </a:cubicBezTo>
                  <a:cubicBezTo>
                    <a:pt x="70739" y="97155"/>
                    <a:pt x="68326" y="96139"/>
                    <a:pt x="66421" y="94234"/>
                  </a:cubicBezTo>
                  <a:cubicBezTo>
                    <a:pt x="64516" y="92329"/>
                    <a:pt x="63500" y="89916"/>
                    <a:pt x="63500" y="87122"/>
                  </a:cubicBezTo>
                  <a:close/>
                  <a:moveTo>
                    <a:pt x="140843" y="77089"/>
                  </a:moveTo>
                  <a:cubicBezTo>
                    <a:pt x="143637" y="77089"/>
                    <a:pt x="146050" y="78105"/>
                    <a:pt x="147955" y="80010"/>
                  </a:cubicBezTo>
                  <a:cubicBezTo>
                    <a:pt x="149860" y="81915"/>
                    <a:pt x="150876" y="84328"/>
                    <a:pt x="150876" y="87122"/>
                  </a:cubicBezTo>
                  <a:cubicBezTo>
                    <a:pt x="150876" y="89916"/>
                    <a:pt x="149860" y="92329"/>
                    <a:pt x="147955" y="94234"/>
                  </a:cubicBezTo>
                  <a:cubicBezTo>
                    <a:pt x="146050" y="96139"/>
                    <a:pt x="143637" y="97155"/>
                    <a:pt x="140843" y="97155"/>
                  </a:cubicBezTo>
                  <a:cubicBezTo>
                    <a:pt x="138049" y="97155"/>
                    <a:pt x="135636" y="96139"/>
                    <a:pt x="133731" y="94234"/>
                  </a:cubicBezTo>
                  <a:cubicBezTo>
                    <a:pt x="131826" y="92329"/>
                    <a:pt x="130810" y="89916"/>
                    <a:pt x="130810" y="87122"/>
                  </a:cubicBezTo>
                  <a:cubicBezTo>
                    <a:pt x="130810" y="84328"/>
                    <a:pt x="131826" y="81915"/>
                    <a:pt x="133731" y="80010"/>
                  </a:cubicBezTo>
                  <a:cubicBezTo>
                    <a:pt x="135636" y="78105"/>
                    <a:pt x="138049" y="77089"/>
                    <a:pt x="140843" y="77089"/>
                  </a:cubicBezTo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4860922" y="6946897"/>
            <a:ext cx="5994397" cy="1927222"/>
            <a:chOff x="0" y="0"/>
            <a:chExt cx="5994400" cy="192722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63500" y="63500"/>
              <a:ext cx="5867400" cy="1800225"/>
            </a:xfrm>
            <a:custGeom>
              <a:avLst/>
              <a:gdLst/>
              <a:ahLst/>
              <a:cxnLst/>
              <a:rect r="r" b="b" t="t" l="l"/>
              <a:pathLst>
                <a:path h="1800225" w="5867400">
                  <a:moveTo>
                    <a:pt x="0" y="1780286"/>
                  </a:moveTo>
                  <a:lnTo>
                    <a:pt x="0" y="19939"/>
                  </a:lnTo>
                  <a:cubicBezTo>
                    <a:pt x="0" y="17272"/>
                    <a:pt x="508" y="14732"/>
                    <a:pt x="1524" y="12319"/>
                  </a:cubicBezTo>
                  <a:cubicBezTo>
                    <a:pt x="2540" y="9906"/>
                    <a:pt x="3937" y="7747"/>
                    <a:pt x="5842" y="5842"/>
                  </a:cubicBezTo>
                  <a:cubicBezTo>
                    <a:pt x="7747" y="3937"/>
                    <a:pt x="9906" y="2540"/>
                    <a:pt x="12319" y="1524"/>
                  </a:cubicBezTo>
                  <a:cubicBezTo>
                    <a:pt x="14732" y="508"/>
                    <a:pt x="17272" y="0"/>
                    <a:pt x="19939" y="0"/>
                  </a:cubicBezTo>
                  <a:lnTo>
                    <a:pt x="5847461" y="0"/>
                  </a:lnTo>
                  <a:cubicBezTo>
                    <a:pt x="5850128" y="0"/>
                    <a:pt x="5852668" y="508"/>
                    <a:pt x="5855081" y="1524"/>
                  </a:cubicBezTo>
                  <a:cubicBezTo>
                    <a:pt x="5857494" y="2540"/>
                    <a:pt x="5859653" y="3937"/>
                    <a:pt x="5861558" y="5842"/>
                  </a:cubicBezTo>
                  <a:cubicBezTo>
                    <a:pt x="5863463" y="7747"/>
                    <a:pt x="5864860" y="9906"/>
                    <a:pt x="5865876" y="12319"/>
                  </a:cubicBezTo>
                  <a:cubicBezTo>
                    <a:pt x="5866892" y="14732"/>
                    <a:pt x="5867400" y="17272"/>
                    <a:pt x="5867400" y="19939"/>
                  </a:cubicBezTo>
                  <a:lnTo>
                    <a:pt x="5867400" y="1780286"/>
                  </a:lnTo>
                  <a:cubicBezTo>
                    <a:pt x="5867400" y="1782953"/>
                    <a:pt x="5866892" y="1785493"/>
                    <a:pt x="5865876" y="1787906"/>
                  </a:cubicBezTo>
                  <a:cubicBezTo>
                    <a:pt x="5864860" y="1790319"/>
                    <a:pt x="5863463" y="1792478"/>
                    <a:pt x="5861558" y="1794383"/>
                  </a:cubicBezTo>
                  <a:cubicBezTo>
                    <a:pt x="5859653" y="1796288"/>
                    <a:pt x="5857494" y="1797685"/>
                    <a:pt x="5855081" y="1798701"/>
                  </a:cubicBezTo>
                  <a:cubicBezTo>
                    <a:pt x="5852668" y="1799717"/>
                    <a:pt x="5850128" y="1800225"/>
                    <a:pt x="5847461" y="1800225"/>
                  </a:cubicBezTo>
                  <a:lnTo>
                    <a:pt x="19939" y="1800225"/>
                  </a:lnTo>
                  <a:cubicBezTo>
                    <a:pt x="17272" y="1800225"/>
                    <a:pt x="14732" y="1799717"/>
                    <a:pt x="12319" y="1798701"/>
                  </a:cubicBezTo>
                  <a:cubicBezTo>
                    <a:pt x="9906" y="1797685"/>
                    <a:pt x="7747" y="1796288"/>
                    <a:pt x="5842" y="1794383"/>
                  </a:cubicBezTo>
                  <a:cubicBezTo>
                    <a:pt x="3937" y="1792478"/>
                    <a:pt x="2540" y="1790319"/>
                    <a:pt x="1524" y="1787906"/>
                  </a:cubicBezTo>
                  <a:cubicBezTo>
                    <a:pt x="508" y="1785493"/>
                    <a:pt x="0" y="1782953"/>
                    <a:pt x="0" y="1780286"/>
                  </a:cubicBezTo>
                </a:path>
              </a:pathLst>
            </a:custGeom>
            <a:solidFill>
              <a:srgbClr val="2B2952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24917" y="225171"/>
              <a:ext cx="476758" cy="476758"/>
            </a:xfrm>
            <a:custGeom>
              <a:avLst/>
              <a:gdLst/>
              <a:ahLst/>
              <a:cxnLst/>
              <a:rect r="r" b="b" t="t" l="l"/>
              <a:pathLst>
                <a:path h="476758" w="476758">
                  <a:moveTo>
                    <a:pt x="476758" y="238379"/>
                  </a:moveTo>
                  <a:cubicBezTo>
                    <a:pt x="476758" y="246126"/>
                    <a:pt x="476377" y="254000"/>
                    <a:pt x="475615" y="261747"/>
                  </a:cubicBezTo>
                  <a:cubicBezTo>
                    <a:pt x="474853" y="269494"/>
                    <a:pt x="473710" y="277241"/>
                    <a:pt x="472186" y="284861"/>
                  </a:cubicBezTo>
                  <a:cubicBezTo>
                    <a:pt x="470662" y="292481"/>
                    <a:pt x="468757" y="300101"/>
                    <a:pt x="466471" y="307594"/>
                  </a:cubicBezTo>
                  <a:cubicBezTo>
                    <a:pt x="464185" y="315087"/>
                    <a:pt x="461518" y="322326"/>
                    <a:pt x="458597" y="329565"/>
                  </a:cubicBezTo>
                  <a:cubicBezTo>
                    <a:pt x="455676" y="336804"/>
                    <a:pt x="452247" y="343789"/>
                    <a:pt x="448564" y="350647"/>
                  </a:cubicBezTo>
                  <a:cubicBezTo>
                    <a:pt x="444881" y="357505"/>
                    <a:pt x="440944" y="364236"/>
                    <a:pt x="436499" y="370713"/>
                  </a:cubicBezTo>
                  <a:cubicBezTo>
                    <a:pt x="432054" y="377190"/>
                    <a:pt x="427482" y="383413"/>
                    <a:pt x="422529" y="389509"/>
                  </a:cubicBezTo>
                  <a:cubicBezTo>
                    <a:pt x="417576" y="395605"/>
                    <a:pt x="412369" y="401320"/>
                    <a:pt x="406781" y="406781"/>
                  </a:cubicBezTo>
                  <a:cubicBezTo>
                    <a:pt x="401193" y="412242"/>
                    <a:pt x="395478" y="417576"/>
                    <a:pt x="389509" y="422529"/>
                  </a:cubicBezTo>
                  <a:cubicBezTo>
                    <a:pt x="383540" y="427482"/>
                    <a:pt x="377190" y="432181"/>
                    <a:pt x="370713" y="436499"/>
                  </a:cubicBezTo>
                  <a:cubicBezTo>
                    <a:pt x="364236" y="440817"/>
                    <a:pt x="357505" y="444881"/>
                    <a:pt x="350647" y="448564"/>
                  </a:cubicBezTo>
                  <a:cubicBezTo>
                    <a:pt x="343789" y="452247"/>
                    <a:pt x="336677" y="455549"/>
                    <a:pt x="329565" y="458597"/>
                  </a:cubicBezTo>
                  <a:cubicBezTo>
                    <a:pt x="322453" y="461645"/>
                    <a:pt x="314960" y="464185"/>
                    <a:pt x="307594" y="466471"/>
                  </a:cubicBezTo>
                  <a:cubicBezTo>
                    <a:pt x="300228" y="468757"/>
                    <a:pt x="292608" y="470662"/>
                    <a:pt x="284861" y="472186"/>
                  </a:cubicBezTo>
                  <a:cubicBezTo>
                    <a:pt x="277114" y="473710"/>
                    <a:pt x="269494" y="474853"/>
                    <a:pt x="261747" y="475615"/>
                  </a:cubicBezTo>
                  <a:cubicBezTo>
                    <a:pt x="254000" y="476377"/>
                    <a:pt x="246253" y="476758"/>
                    <a:pt x="238379" y="476758"/>
                  </a:cubicBezTo>
                  <a:cubicBezTo>
                    <a:pt x="230505" y="476758"/>
                    <a:pt x="222758" y="476377"/>
                    <a:pt x="215011" y="475615"/>
                  </a:cubicBezTo>
                  <a:cubicBezTo>
                    <a:pt x="207264" y="474853"/>
                    <a:pt x="199517" y="473710"/>
                    <a:pt x="191897" y="472186"/>
                  </a:cubicBezTo>
                  <a:cubicBezTo>
                    <a:pt x="184277" y="470662"/>
                    <a:pt x="176657" y="468757"/>
                    <a:pt x="169164" y="466471"/>
                  </a:cubicBezTo>
                  <a:cubicBezTo>
                    <a:pt x="161671" y="464185"/>
                    <a:pt x="154432" y="461645"/>
                    <a:pt x="147193" y="458597"/>
                  </a:cubicBezTo>
                  <a:cubicBezTo>
                    <a:pt x="139954" y="455549"/>
                    <a:pt x="132969" y="452247"/>
                    <a:pt x="126111" y="448564"/>
                  </a:cubicBezTo>
                  <a:cubicBezTo>
                    <a:pt x="119253" y="444881"/>
                    <a:pt x="112522" y="440944"/>
                    <a:pt x="106045" y="436499"/>
                  </a:cubicBezTo>
                  <a:cubicBezTo>
                    <a:pt x="99568" y="432054"/>
                    <a:pt x="93345" y="427482"/>
                    <a:pt x="87249" y="422529"/>
                  </a:cubicBezTo>
                  <a:cubicBezTo>
                    <a:pt x="81153" y="417576"/>
                    <a:pt x="75438" y="412369"/>
                    <a:pt x="69977" y="406781"/>
                  </a:cubicBezTo>
                  <a:cubicBezTo>
                    <a:pt x="64516" y="401193"/>
                    <a:pt x="59182" y="395478"/>
                    <a:pt x="54229" y="389509"/>
                  </a:cubicBezTo>
                  <a:cubicBezTo>
                    <a:pt x="49276" y="383540"/>
                    <a:pt x="44577" y="377190"/>
                    <a:pt x="40259" y="370713"/>
                  </a:cubicBezTo>
                  <a:cubicBezTo>
                    <a:pt x="35941" y="364236"/>
                    <a:pt x="31877" y="357505"/>
                    <a:pt x="28194" y="350647"/>
                  </a:cubicBezTo>
                  <a:cubicBezTo>
                    <a:pt x="24511" y="343789"/>
                    <a:pt x="21209" y="336804"/>
                    <a:pt x="18161" y="329565"/>
                  </a:cubicBezTo>
                  <a:cubicBezTo>
                    <a:pt x="15113" y="322326"/>
                    <a:pt x="12573" y="314960"/>
                    <a:pt x="10287" y="307594"/>
                  </a:cubicBezTo>
                  <a:cubicBezTo>
                    <a:pt x="8001" y="300228"/>
                    <a:pt x="6096" y="292608"/>
                    <a:pt x="4572" y="284861"/>
                  </a:cubicBezTo>
                  <a:cubicBezTo>
                    <a:pt x="3048" y="277114"/>
                    <a:pt x="1905" y="269494"/>
                    <a:pt x="1143" y="261747"/>
                  </a:cubicBezTo>
                  <a:cubicBezTo>
                    <a:pt x="381" y="254000"/>
                    <a:pt x="0" y="246253"/>
                    <a:pt x="0" y="238379"/>
                  </a:cubicBezTo>
                  <a:cubicBezTo>
                    <a:pt x="0" y="230505"/>
                    <a:pt x="381" y="222758"/>
                    <a:pt x="1143" y="215011"/>
                  </a:cubicBezTo>
                  <a:cubicBezTo>
                    <a:pt x="1905" y="207264"/>
                    <a:pt x="3048" y="199517"/>
                    <a:pt x="4572" y="191897"/>
                  </a:cubicBezTo>
                  <a:cubicBezTo>
                    <a:pt x="6096" y="184277"/>
                    <a:pt x="8001" y="176657"/>
                    <a:pt x="10287" y="169164"/>
                  </a:cubicBezTo>
                  <a:cubicBezTo>
                    <a:pt x="12573" y="161671"/>
                    <a:pt x="15113" y="154432"/>
                    <a:pt x="18161" y="147193"/>
                  </a:cubicBezTo>
                  <a:cubicBezTo>
                    <a:pt x="21209" y="139954"/>
                    <a:pt x="24511" y="132969"/>
                    <a:pt x="28194" y="126111"/>
                  </a:cubicBezTo>
                  <a:cubicBezTo>
                    <a:pt x="31877" y="119253"/>
                    <a:pt x="35941" y="112522"/>
                    <a:pt x="40259" y="106045"/>
                  </a:cubicBezTo>
                  <a:cubicBezTo>
                    <a:pt x="44577" y="99568"/>
                    <a:pt x="49276" y="93345"/>
                    <a:pt x="54229" y="87249"/>
                  </a:cubicBezTo>
                  <a:cubicBezTo>
                    <a:pt x="59182" y="81153"/>
                    <a:pt x="64389" y="75438"/>
                    <a:pt x="69977" y="69977"/>
                  </a:cubicBezTo>
                  <a:cubicBezTo>
                    <a:pt x="75565" y="64516"/>
                    <a:pt x="81280" y="59182"/>
                    <a:pt x="87249" y="54229"/>
                  </a:cubicBezTo>
                  <a:cubicBezTo>
                    <a:pt x="93218" y="49276"/>
                    <a:pt x="99568" y="44704"/>
                    <a:pt x="106045" y="40259"/>
                  </a:cubicBezTo>
                  <a:cubicBezTo>
                    <a:pt x="112522" y="35814"/>
                    <a:pt x="119253" y="31877"/>
                    <a:pt x="126111" y="28194"/>
                  </a:cubicBezTo>
                  <a:cubicBezTo>
                    <a:pt x="132969" y="24511"/>
                    <a:pt x="140081" y="21209"/>
                    <a:pt x="147193" y="18161"/>
                  </a:cubicBezTo>
                  <a:cubicBezTo>
                    <a:pt x="154305" y="15113"/>
                    <a:pt x="161798" y="12573"/>
                    <a:pt x="169164" y="10287"/>
                  </a:cubicBezTo>
                  <a:cubicBezTo>
                    <a:pt x="176530" y="8001"/>
                    <a:pt x="184150" y="6096"/>
                    <a:pt x="191897" y="4572"/>
                  </a:cubicBezTo>
                  <a:cubicBezTo>
                    <a:pt x="199644" y="3048"/>
                    <a:pt x="207264" y="1905"/>
                    <a:pt x="215011" y="1143"/>
                  </a:cubicBezTo>
                  <a:cubicBezTo>
                    <a:pt x="222758" y="381"/>
                    <a:pt x="230505" y="0"/>
                    <a:pt x="238379" y="0"/>
                  </a:cubicBezTo>
                  <a:cubicBezTo>
                    <a:pt x="246253" y="0"/>
                    <a:pt x="254000" y="381"/>
                    <a:pt x="261747" y="1143"/>
                  </a:cubicBezTo>
                  <a:cubicBezTo>
                    <a:pt x="269494" y="1905"/>
                    <a:pt x="277241" y="3048"/>
                    <a:pt x="284861" y="4572"/>
                  </a:cubicBezTo>
                  <a:cubicBezTo>
                    <a:pt x="292481" y="6096"/>
                    <a:pt x="300101" y="8001"/>
                    <a:pt x="307594" y="10287"/>
                  </a:cubicBezTo>
                  <a:cubicBezTo>
                    <a:pt x="315087" y="12573"/>
                    <a:pt x="322326" y="15240"/>
                    <a:pt x="329565" y="18161"/>
                  </a:cubicBezTo>
                  <a:cubicBezTo>
                    <a:pt x="336804" y="21082"/>
                    <a:pt x="343789" y="24511"/>
                    <a:pt x="350647" y="28194"/>
                  </a:cubicBezTo>
                  <a:cubicBezTo>
                    <a:pt x="357505" y="31877"/>
                    <a:pt x="364236" y="35941"/>
                    <a:pt x="370713" y="40259"/>
                  </a:cubicBezTo>
                  <a:cubicBezTo>
                    <a:pt x="377190" y="44577"/>
                    <a:pt x="383413" y="49276"/>
                    <a:pt x="389509" y="54229"/>
                  </a:cubicBezTo>
                  <a:cubicBezTo>
                    <a:pt x="395605" y="59182"/>
                    <a:pt x="401320" y="64389"/>
                    <a:pt x="406781" y="69977"/>
                  </a:cubicBezTo>
                  <a:cubicBezTo>
                    <a:pt x="412242" y="75565"/>
                    <a:pt x="417576" y="81280"/>
                    <a:pt x="422529" y="87249"/>
                  </a:cubicBezTo>
                  <a:cubicBezTo>
                    <a:pt x="427482" y="93218"/>
                    <a:pt x="432181" y="99568"/>
                    <a:pt x="436499" y="106045"/>
                  </a:cubicBezTo>
                  <a:cubicBezTo>
                    <a:pt x="440817" y="112522"/>
                    <a:pt x="444881" y="119253"/>
                    <a:pt x="448564" y="126111"/>
                  </a:cubicBezTo>
                  <a:cubicBezTo>
                    <a:pt x="452247" y="132969"/>
                    <a:pt x="455549" y="140081"/>
                    <a:pt x="458597" y="147193"/>
                  </a:cubicBezTo>
                  <a:cubicBezTo>
                    <a:pt x="461645" y="154305"/>
                    <a:pt x="464185" y="161671"/>
                    <a:pt x="466471" y="169164"/>
                  </a:cubicBezTo>
                  <a:cubicBezTo>
                    <a:pt x="468757" y="176657"/>
                    <a:pt x="470662" y="184150"/>
                    <a:pt x="472186" y="191897"/>
                  </a:cubicBezTo>
                  <a:cubicBezTo>
                    <a:pt x="473710" y="199644"/>
                    <a:pt x="474853" y="207264"/>
                    <a:pt x="475615" y="215011"/>
                  </a:cubicBezTo>
                  <a:cubicBezTo>
                    <a:pt x="476377" y="222758"/>
                    <a:pt x="476758" y="230505"/>
                    <a:pt x="476758" y="238379"/>
                  </a:cubicBezTo>
                </a:path>
              </a:pathLst>
            </a:custGeom>
            <a:solidFill>
              <a:srgbClr val="8061FF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349504" y="391033"/>
              <a:ext cx="214757" cy="150241"/>
            </a:xfrm>
            <a:custGeom>
              <a:avLst/>
              <a:gdLst/>
              <a:ahLst/>
              <a:cxnLst/>
              <a:rect r="r" b="b" t="t" l="l"/>
              <a:pathLst>
                <a:path h="150241" w="214757">
                  <a:moveTo>
                    <a:pt x="42799" y="21463"/>
                  </a:moveTo>
                  <a:cubicBezTo>
                    <a:pt x="42799" y="15494"/>
                    <a:pt x="47625" y="10668"/>
                    <a:pt x="53594" y="10668"/>
                  </a:cubicBezTo>
                  <a:lnTo>
                    <a:pt x="193294" y="10668"/>
                  </a:lnTo>
                  <a:cubicBezTo>
                    <a:pt x="199263" y="10668"/>
                    <a:pt x="204089" y="15494"/>
                    <a:pt x="204089" y="21463"/>
                  </a:cubicBezTo>
                  <a:lnTo>
                    <a:pt x="204089" y="37465"/>
                  </a:lnTo>
                  <a:cubicBezTo>
                    <a:pt x="196088" y="41402"/>
                    <a:pt x="190627" y="49657"/>
                    <a:pt x="190627" y="59182"/>
                  </a:cubicBezTo>
                  <a:cubicBezTo>
                    <a:pt x="190627" y="68707"/>
                    <a:pt x="196088" y="76962"/>
                    <a:pt x="204089" y="80899"/>
                  </a:cubicBezTo>
                  <a:lnTo>
                    <a:pt x="204089" y="96901"/>
                  </a:lnTo>
                  <a:cubicBezTo>
                    <a:pt x="204089" y="102870"/>
                    <a:pt x="199263" y="107696"/>
                    <a:pt x="193294" y="107696"/>
                  </a:cubicBezTo>
                  <a:lnTo>
                    <a:pt x="53467" y="107696"/>
                  </a:lnTo>
                  <a:cubicBezTo>
                    <a:pt x="47498" y="107696"/>
                    <a:pt x="42672" y="102870"/>
                    <a:pt x="42672" y="96901"/>
                  </a:cubicBezTo>
                  <a:lnTo>
                    <a:pt x="42672" y="80772"/>
                  </a:lnTo>
                  <a:cubicBezTo>
                    <a:pt x="50673" y="76835"/>
                    <a:pt x="56134" y="68580"/>
                    <a:pt x="56134" y="59055"/>
                  </a:cubicBezTo>
                  <a:cubicBezTo>
                    <a:pt x="56134" y="49530"/>
                    <a:pt x="50673" y="41275"/>
                    <a:pt x="42672" y="37338"/>
                  </a:cubicBezTo>
                  <a:lnTo>
                    <a:pt x="42672" y="21463"/>
                  </a:lnTo>
                  <a:close/>
                  <a:moveTo>
                    <a:pt x="205613" y="36957"/>
                  </a:moveTo>
                  <a:cubicBezTo>
                    <a:pt x="205613" y="37084"/>
                    <a:pt x="205486" y="37084"/>
                    <a:pt x="205359" y="36957"/>
                  </a:cubicBezTo>
                  <a:cubicBezTo>
                    <a:pt x="205232" y="36830"/>
                    <a:pt x="205232" y="36830"/>
                    <a:pt x="205359" y="36703"/>
                  </a:cubicBezTo>
                  <a:cubicBezTo>
                    <a:pt x="205486" y="36576"/>
                    <a:pt x="205486" y="36576"/>
                    <a:pt x="205613" y="36703"/>
                  </a:cubicBezTo>
                  <a:cubicBezTo>
                    <a:pt x="205740" y="36830"/>
                    <a:pt x="205613" y="36830"/>
                    <a:pt x="205613" y="36957"/>
                  </a:cubicBezTo>
                  <a:close/>
                  <a:moveTo>
                    <a:pt x="205486" y="81407"/>
                  </a:moveTo>
                  <a:cubicBezTo>
                    <a:pt x="205486" y="81407"/>
                    <a:pt x="205486" y="81407"/>
                    <a:pt x="205486" y="81407"/>
                  </a:cubicBezTo>
                  <a:lnTo>
                    <a:pt x="205486" y="81407"/>
                  </a:lnTo>
                  <a:close/>
                  <a:moveTo>
                    <a:pt x="41402" y="81407"/>
                  </a:moveTo>
                  <a:lnTo>
                    <a:pt x="41402" y="81407"/>
                  </a:lnTo>
                  <a:lnTo>
                    <a:pt x="41402" y="81407"/>
                  </a:lnTo>
                  <a:close/>
                  <a:moveTo>
                    <a:pt x="41402" y="36703"/>
                  </a:moveTo>
                  <a:lnTo>
                    <a:pt x="41402" y="36703"/>
                  </a:lnTo>
                  <a:lnTo>
                    <a:pt x="41402" y="36703"/>
                  </a:lnTo>
                  <a:close/>
                  <a:moveTo>
                    <a:pt x="32131" y="21336"/>
                  </a:moveTo>
                  <a:lnTo>
                    <a:pt x="32131" y="40132"/>
                  </a:lnTo>
                  <a:cubicBezTo>
                    <a:pt x="32131" y="43053"/>
                    <a:pt x="34671" y="45466"/>
                    <a:pt x="37338" y="46609"/>
                  </a:cubicBezTo>
                  <a:cubicBezTo>
                    <a:pt x="42164" y="48641"/>
                    <a:pt x="45593" y="53467"/>
                    <a:pt x="45593" y="59055"/>
                  </a:cubicBezTo>
                  <a:cubicBezTo>
                    <a:pt x="45593" y="64643"/>
                    <a:pt x="42164" y="69342"/>
                    <a:pt x="37338" y="71501"/>
                  </a:cubicBezTo>
                  <a:cubicBezTo>
                    <a:pt x="34544" y="72644"/>
                    <a:pt x="32131" y="74930"/>
                    <a:pt x="32131" y="77851"/>
                  </a:cubicBezTo>
                  <a:lnTo>
                    <a:pt x="32131" y="96647"/>
                  </a:lnTo>
                  <a:cubicBezTo>
                    <a:pt x="32131" y="108458"/>
                    <a:pt x="41783" y="118110"/>
                    <a:pt x="53594" y="118110"/>
                  </a:cubicBezTo>
                  <a:lnTo>
                    <a:pt x="193294" y="118110"/>
                  </a:lnTo>
                  <a:cubicBezTo>
                    <a:pt x="205105" y="118110"/>
                    <a:pt x="214757" y="108458"/>
                    <a:pt x="214757" y="96647"/>
                  </a:cubicBezTo>
                  <a:lnTo>
                    <a:pt x="214757" y="77978"/>
                  </a:lnTo>
                  <a:cubicBezTo>
                    <a:pt x="214757" y="75057"/>
                    <a:pt x="212217" y="72771"/>
                    <a:pt x="209550" y="71628"/>
                  </a:cubicBezTo>
                  <a:cubicBezTo>
                    <a:pt x="204724" y="69596"/>
                    <a:pt x="201295" y="64770"/>
                    <a:pt x="201295" y="59182"/>
                  </a:cubicBezTo>
                  <a:cubicBezTo>
                    <a:pt x="201295" y="53594"/>
                    <a:pt x="204724" y="48768"/>
                    <a:pt x="209550" y="46736"/>
                  </a:cubicBezTo>
                  <a:cubicBezTo>
                    <a:pt x="212217" y="45593"/>
                    <a:pt x="214757" y="43307"/>
                    <a:pt x="214757" y="40259"/>
                  </a:cubicBezTo>
                  <a:lnTo>
                    <a:pt x="214757" y="21463"/>
                  </a:lnTo>
                  <a:cubicBezTo>
                    <a:pt x="214757" y="9652"/>
                    <a:pt x="205105" y="0"/>
                    <a:pt x="193294" y="0"/>
                  </a:cubicBezTo>
                  <a:lnTo>
                    <a:pt x="53467" y="0"/>
                  </a:lnTo>
                  <a:cubicBezTo>
                    <a:pt x="41656" y="0"/>
                    <a:pt x="32004" y="9652"/>
                    <a:pt x="32004" y="21463"/>
                  </a:cubicBezTo>
                  <a:close/>
                  <a:moveTo>
                    <a:pt x="10668" y="26670"/>
                  </a:moveTo>
                  <a:cubicBezTo>
                    <a:pt x="10668" y="23749"/>
                    <a:pt x="8255" y="21336"/>
                    <a:pt x="5334" y="21336"/>
                  </a:cubicBezTo>
                  <a:cubicBezTo>
                    <a:pt x="2413" y="21336"/>
                    <a:pt x="0" y="23749"/>
                    <a:pt x="0" y="26670"/>
                  </a:cubicBezTo>
                  <a:lnTo>
                    <a:pt x="0" y="112649"/>
                  </a:lnTo>
                  <a:cubicBezTo>
                    <a:pt x="0" y="133477"/>
                    <a:pt x="16891" y="150241"/>
                    <a:pt x="37592" y="150241"/>
                  </a:cubicBezTo>
                  <a:lnTo>
                    <a:pt x="177165" y="150241"/>
                  </a:lnTo>
                  <a:cubicBezTo>
                    <a:pt x="180086" y="150241"/>
                    <a:pt x="182499" y="147828"/>
                    <a:pt x="182499" y="144907"/>
                  </a:cubicBezTo>
                  <a:cubicBezTo>
                    <a:pt x="182499" y="141986"/>
                    <a:pt x="180086" y="139573"/>
                    <a:pt x="177165" y="139573"/>
                  </a:cubicBezTo>
                  <a:lnTo>
                    <a:pt x="37338" y="139573"/>
                  </a:lnTo>
                  <a:cubicBezTo>
                    <a:pt x="22479" y="139573"/>
                    <a:pt x="10414" y="127508"/>
                    <a:pt x="10414" y="112649"/>
                  </a:cubicBezTo>
                  <a:lnTo>
                    <a:pt x="10414" y="26924"/>
                  </a:lnTo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4860922" y="1079497"/>
            <a:ext cx="5994397" cy="1927222"/>
            <a:chOff x="0" y="0"/>
            <a:chExt cx="5994400" cy="192722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63500" y="63500"/>
              <a:ext cx="5867400" cy="1800225"/>
            </a:xfrm>
            <a:custGeom>
              <a:avLst/>
              <a:gdLst/>
              <a:ahLst/>
              <a:cxnLst/>
              <a:rect r="r" b="b" t="t" l="l"/>
              <a:pathLst>
                <a:path h="1800225" w="5867400">
                  <a:moveTo>
                    <a:pt x="0" y="1780286"/>
                  </a:moveTo>
                  <a:lnTo>
                    <a:pt x="0" y="19939"/>
                  </a:lnTo>
                  <a:cubicBezTo>
                    <a:pt x="0" y="17272"/>
                    <a:pt x="508" y="14732"/>
                    <a:pt x="1524" y="12319"/>
                  </a:cubicBezTo>
                  <a:cubicBezTo>
                    <a:pt x="2540" y="9906"/>
                    <a:pt x="3937" y="7747"/>
                    <a:pt x="5842" y="5842"/>
                  </a:cubicBezTo>
                  <a:cubicBezTo>
                    <a:pt x="7747" y="3937"/>
                    <a:pt x="9906" y="2540"/>
                    <a:pt x="12319" y="1524"/>
                  </a:cubicBezTo>
                  <a:cubicBezTo>
                    <a:pt x="14732" y="508"/>
                    <a:pt x="17272" y="0"/>
                    <a:pt x="19939" y="0"/>
                  </a:cubicBezTo>
                  <a:lnTo>
                    <a:pt x="5847461" y="0"/>
                  </a:lnTo>
                  <a:cubicBezTo>
                    <a:pt x="5850128" y="0"/>
                    <a:pt x="5852668" y="508"/>
                    <a:pt x="5855081" y="1524"/>
                  </a:cubicBezTo>
                  <a:cubicBezTo>
                    <a:pt x="5857494" y="2540"/>
                    <a:pt x="5859653" y="3937"/>
                    <a:pt x="5861558" y="5842"/>
                  </a:cubicBezTo>
                  <a:cubicBezTo>
                    <a:pt x="5863463" y="7747"/>
                    <a:pt x="5864860" y="9906"/>
                    <a:pt x="5865876" y="12319"/>
                  </a:cubicBezTo>
                  <a:cubicBezTo>
                    <a:pt x="5866892" y="14732"/>
                    <a:pt x="5867400" y="17272"/>
                    <a:pt x="5867400" y="19939"/>
                  </a:cubicBezTo>
                  <a:lnTo>
                    <a:pt x="5867400" y="1780286"/>
                  </a:lnTo>
                  <a:cubicBezTo>
                    <a:pt x="5867400" y="1782953"/>
                    <a:pt x="5866892" y="1785493"/>
                    <a:pt x="5865876" y="1787906"/>
                  </a:cubicBezTo>
                  <a:cubicBezTo>
                    <a:pt x="5864860" y="1790319"/>
                    <a:pt x="5863463" y="1792478"/>
                    <a:pt x="5861558" y="1794383"/>
                  </a:cubicBezTo>
                  <a:cubicBezTo>
                    <a:pt x="5859653" y="1796288"/>
                    <a:pt x="5857494" y="1797685"/>
                    <a:pt x="5855081" y="1798701"/>
                  </a:cubicBezTo>
                  <a:cubicBezTo>
                    <a:pt x="5852668" y="1799717"/>
                    <a:pt x="5850128" y="1800225"/>
                    <a:pt x="5847461" y="1800225"/>
                  </a:cubicBezTo>
                  <a:lnTo>
                    <a:pt x="19939" y="1800225"/>
                  </a:lnTo>
                  <a:cubicBezTo>
                    <a:pt x="17272" y="1800225"/>
                    <a:pt x="14732" y="1799717"/>
                    <a:pt x="12319" y="1798701"/>
                  </a:cubicBezTo>
                  <a:cubicBezTo>
                    <a:pt x="9906" y="1797685"/>
                    <a:pt x="7747" y="1796288"/>
                    <a:pt x="5842" y="1794383"/>
                  </a:cubicBezTo>
                  <a:cubicBezTo>
                    <a:pt x="3937" y="1792478"/>
                    <a:pt x="2540" y="1790319"/>
                    <a:pt x="1524" y="1787906"/>
                  </a:cubicBezTo>
                  <a:cubicBezTo>
                    <a:pt x="508" y="1785493"/>
                    <a:pt x="0" y="1782953"/>
                    <a:pt x="0" y="1780286"/>
                  </a:cubicBezTo>
                </a:path>
              </a:pathLst>
            </a:custGeom>
            <a:solidFill>
              <a:srgbClr val="2B2952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24917" y="225171"/>
              <a:ext cx="476758" cy="476631"/>
            </a:xfrm>
            <a:custGeom>
              <a:avLst/>
              <a:gdLst/>
              <a:ahLst/>
              <a:cxnLst/>
              <a:rect r="r" b="b" t="t" l="l"/>
              <a:pathLst>
                <a:path h="476631" w="476758">
                  <a:moveTo>
                    <a:pt x="476758" y="238379"/>
                  </a:moveTo>
                  <a:cubicBezTo>
                    <a:pt x="476758" y="246126"/>
                    <a:pt x="476377" y="254000"/>
                    <a:pt x="475615" y="261747"/>
                  </a:cubicBezTo>
                  <a:cubicBezTo>
                    <a:pt x="474853" y="269494"/>
                    <a:pt x="473710" y="277241"/>
                    <a:pt x="472186" y="284861"/>
                  </a:cubicBezTo>
                  <a:cubicBezTo>
                    <a:pt x="470662" y="292481"/>
                    <a:pt x="468757" y="300101"/>
                    <a:pt x="466471" y="307467"/>
                  </a:cubicBezTo>
                  <a:cubicBezTo>
                    <a:pt x="464185" y="314833"/>
                    <a:pt x="461518" y="322326"/>
                    <a:pt x="458597" y="329438"/>
                  </a:cubicBezTo>
                  <a:cubicBezTo>
                    <a:pt x="455676" y="336550"/>
                    <a:pt x="452247" y="343662"/>
                    <a:pt x="448564" y="350520"/>
                  </a:cubicBezTo>
                  <a:cubicBezTo>
                    <a:pt x="444881" y="357378"/>
                    <a:pt x="440944" y="364109"/>
                    <a:pt x="436499" y="370586"/>
                  </a:cubicBezTo>
                  <a:cubicBezTo>
                    <a:pt x="432054" y="377063"/>
                    <a:pt x="427482" y="383286"/>
                    <a:pt x="422529" y="389382"/>
                  </a:cubicBezTo>
                  <a:cubicBezTo>
                    <a:pt x="417576" y="395478"/>
                    <a:pt x="412369" y="401193"/>
                    <a:pt x="406781" y="406654"/>
                  </a:cubicBezTo>
                  <a:cubicBezTo>
                    <a:pt x="401193" y="412115"/>
                    <a:pt x="395478" y="417449"/>
                    <a:pt x="389509" y="422402"/>
                  </a:cubicBezTo>
                  <a:cubicBezTo>
                    <a:pt x="383540" y="427355"/>
                    <a:pt x="377190" y="432054"/>
                    <a:pt x="370713" y="436372"/>
                  </a:cubicBezTo>
                  <a:cubicBezTo>
                    <a:pt x="364236" y="440690"/>
                    <a:pt x="357505" y="444754"/>
                    <a:pt x="350647" y="448437"/>
                  </a:cubicBezTo>
                  <a:cubicBezTo>
                    <a:pt x="343789" y="452120"/>
                    <a:pt x="336677" y="455422"/>
                    <a:pt x="329565" y="458470"/>
                  </a:cubicBezTo>
                  <a:cubicBezTo>
                    <a:pt x="322453" y="461518"/>
                    <a:pt x="314960" y="464058"/>
                    <a:pt x="307594" y="466344"/>
                  </a:cubicBezTo>
                  <a:cubicBezTo>
                    <a:pt x="300228" y="468630"/>
                    <a:pt x="292608" y="470535"/>
                    <a:pt x="284861" y="472059"/>
                  </a:cubicBezTo>
                  <a:cubicBezTo>
                    <a:pt x="277114" y="473583"/>
                    <a:pt x="269494" y="474726"/>
                    <a:pt x="261747" y="475488"/>
                  </a:cubicBezTo>
                  <a:cubicBezTo>
                    <a:pt x="254000" y="476250"/>
                    <a:pt x="246253" y="476631"/>
                    <a:pt x="238379" y="476631"/>
                  </a:cubicBezTo>
                  <a:cubicBezTo>
                    <a:pt x="230505" y="476631"/>
                    <a:pt x="222758" y="476250"/>
                    <a:pt x="215011" y="475488"/>
                  </a:cubicBezTo>
                  <a:cubicBezTo>
                    <a:pt x="207264" y="474726"/>
                    <a:pt x="199517" y="473583"/>
                    <a:pt x="191897" y="472059"/>
                  </a:cubicBezTo>
                  <a:cubicBezTo>
                    <a:pt x="184277" y="470535"/>
                    <a:pt x="176657" y="468630"/>
                    <a:pt x="169164" y="466344"/>
                  </a:cubicBezTo>
                  <a:cubicBezTo>
                    <a:pt x="161671" y="464058"/>
                    <a:pt x="154432" y="461518"/>
                    <a:pt x="147193" y="458470"/>
                  </a:cubicBezTo>
                  <a:cubicBezTo>
                    <a:pt x="139954" y="455422"/>
                    <a:pt x="132969" y="452120"/>
                    <a:pt x="126111" y="448437"/>
                  </a:cubicBezTo>
                  <a:cubicBezTo>
                    <a:pt x="119253" y="444754"/>
                    <a:pt x="112522" y="440817"/>
                    <a:pt x="106045" y="436372"/>
                  </a:cubicBezTo>
                  <a:cubicBezTo>
                    <a:pt x="99568" y="431927"/>
                    <a:pt x="93345" y="427355"/>
                    <a:pt x="87249" y="422402"/>
                  </a:cubicBezTo>
                  <a:cubicBezTo>
                    <a:pt x="81153" y="417449"/>
                    <a:pt x="75438" y="412242"/>
                    <a:pt x="69977" y="406654"/>
                  </a:cubicBezTo>
                  <a:cubicBezTo>
                    <a:pt x="64516" y="401066"/>
                    <a:pt x="59182" y="395351"/>
                    <a:pt x="54229" y="389382"/>
                  </a:cubicBezTo>
                  <a:cubicBezTo>
                    <a:pt x="49276" y="383413"/>
                    <a:pt x="44577" y="377063"/>
                    <a:pt x="40259" y="370586"/>
                  </a:cubicBezTo>
                  <a:cubicBezTo>
                    <a:pt x="35941" y="364109"/>
                    <a:pt x="31877" y="357378"/>
                    <a:pt x="28194" y="350520"/>
                  </a:cubicBezTo>
                  <a:cubicBezTo>
                    <a:pt x="24511" y="343662"/>
                    <a:pt x="21209" y="336550"/>
                    <a:pt x="18161" y="329438"/>
                  </a:cubicBezTo>
                  <a:cubicBezTo>
                    <a:pt x="15113" y="322326"/>
                    <a:pt x="12573" y="314960"/>
                    <a:pt x="10287" y="307467"/>
                  </a:cubicBezTo>
                  <a:cubicBezTo>
                    <a:pt x="8001" y="299974"/>
                    <a:pt x="6096" y="292481"/>
                    <a:pt x="4572" y="284861"/>
                  </a:cubicBezTo>
                  <a:cubicBezTo>
                    <a:pt x="3048" y="277241"/>
                    <a:pt x="1905" y="269494"/>
                    <a:pt x="1143" y="261747"/>
                  </a:cubicBezTo>
                  <a:cubicBezTo>
                    <a:pt x="381" y="254000"/>
                    <a:pt x="0" y="246253"/>
                    <a:pt x="0" y="238379"/>
                  </a:cubicBezTo>
                  <a:cubicBezTo>
                    <a:pt x="0" y="230505"/>
                    <a:pt x="381" y="222758"/>
                    <a:pt x="1143" y="215011"/>
                  </a:cubicBezTo>
                  <a:cubicBezTo>
                    <a:pt x="1905" y="207264"/>
                    <a:pt x="3048" y="199517"/>
                    <a:pt x="4572" y="191897"/>
                  </a:cubicBezTo>
                  <a:cubicBezTo>
                    <a:pt x="6096" y="184277"/>
                    <a:pt x="8001" y="176657"/>
                    <a:pt x="10287" y="169164"/>
                  </a:cubicBezTo>
                  <a:cubicBezTo>
                    <a:pt x="12573" y="161671"/>
                    <a:pt x="15113" y="154432"/>
                    <a:pt x="18161" y="147193"/>
                  </a:cubicBezTo>
                  <a:cubicBezTo>
                    <a:pt x="21209" y="139954"/>
                    <a:pt x="24511" y="132969"/>
                    <a:pt x="28194" y="126111"/>
                  </a:cubicBezTo>
                  <a:cubicBezTo>
                    <a:pt x="31877" y="119253"/>
                    <a:pt x="35941" y="112522"/>
                    <a:pt x="40259" y="106045"/>
                  </a:cubicBezTo>
                  <a:cubicBezTo>
                    <a:pt x="44577" y="99568"/>
                    <a:pt x="49276" y="93345"/>
                    <a:pt x="54229" y="87249"/>
                  </a:cubicBezTo>
                  <a:cubicBezTo>
                    <a:pt x="59182" y="81153"/>
                    <a:pt x="64389" y="75438"/>
                    <a:pt x="69977" y="69977"/>
                  </a:cubicBezTo>
                  <a:cubicBezTo>
                    <a:pt x="75565" y="64516"/>
                    <a:pt x="81280" y="59182"/>
                    <a:pt x="87249" y="54229"/>
                  </a:cubicBezTo>
                  <a:cubicBezTo>
                    <a:pt x="93218" y="49276"/>
                    <a:pt x="99568" y="44577"/>
                    <a:pt x="106045" y="40259"/>
                  </a:cubicBezTo>
                  <a:cubicBezTo>
                    <a:pt x="112522" y="35941"/>
                    <a:pt x="119253" y="31877"/>
                    <a:pt x="126111" y="28194"/>
                  </a:cubicBezTo>
                  <a:cubicBezTo>
                    <a:pt x="132969" y="24511"/>
                    <a:pt x="140081" y="21209"/>
                    <a:pt x="147193" y="18161"/>
                  </a:cubicBezTo>
                  <a:cubicBezTo>
                    <a:pt x="154305" y="15113"/>
                    <a:pt x="161798" y="12573"/>
                    <a:pt x="169164" y="10287"/>
                  </a:cubicBezTo>
                  <a:cubicBezTo>
                    <a:pt x="176530" y="8001"/>
                    <a:pt x="184150" y="6096"/>
                    <a:pt x="191897" y="4572"/>
                  </a:cubicBezTo>
                  <a:cubicBezTo>
                    <a:pt x="199644" y="3048"/>
                    <a:pt x="207264" y="1905"/>
                    <a:pt x="215011" y="1143"/>
                  </a:cubicBezTo>
                  <a:cubicBezTo>
                    <a:pt x="222758" y="381"/>
                    <a:pt x="230505" y="0"/>
                    <a:pt x="238379" y="0"/>
                  </a:cubicBezTo>
                  <a:cubicBezTo>
                    <a:pt x="246253" y="0"/>
                    <a:pt x="254000" y="381"/>
                    <a:pt x="261747" y="1143"/>
                  </a:cubicBezTo>
                  <a:cubicBezTo>
                    <a:pt x="269494" y="1905"/>
                    <a:pt x="277241" y="3048"/>
                    <a:pt x="284861" y="4572"/>
                  </a:cubicBezTo>
                  <a:cubicBezTo>
                    <a:pt x="292481" y="6096"/>
                    <a:pt x="300101" y="8001"/>
                    <a:pt x="307594" y="10287"/>
                  </a:cubicBezTo>
                  <a:cubicBezTo>
                    <a:pt x="315087" y="12573"/>
                    <a:pt x="322326" y="15240"/>
                    <a:pt x="329565" y="18161"/>
                  </a:cubicBezTo>
                  <a:cubicBezTo>
                    <a:pt x="336804" y="21082"/>
                    <a:pt x="343789" y="24511"/>
                    <a:pt x="350647" y="28194"/>
                  </a:cubicBezTo>
                  <a:cubicBezTo>
                    <a:pt x="357505" y="31877"/>
                    <a:pt x="364236" y="35814"/>
                    <a:pt x="370713" y="40259"/>
                  </a:cubicBezTo>
                  <a:cubicBezTo>
                    <a:pt x="377190" y="44704"/>
                    <a:pt x="383413" y="49276"/>
                    <a:pt x="389509" y="54229"/>
                  </a:cubicBezTo>
                  <a:cubicBezTo>
                    <a:pt x="395605" y="59182"/>
                    <a:pt x="401320" y="64389"/>
                    <a:pt x="406781" y="69977"/>
                  </a:cubicBezTo>
                  <a:cubicBezTo>
                    <a:pt x="412242" y="75565"/>
                    <a:pt x="417576" y="81280"/>
                    <a:pt x="422529" y="87249"/>
                  </a:cubicBezTo>
                  <a:cubicBezTo>
                    <a:pt x="427482" y="93218"/>
                    <a:pt x="432181" y="99568"/>
                    <a:pt x="436499" y="106045"/>
                  </a:cubicBezTo>
                  <a:cubicBezTo>
                    <a:pt x="440817" y="112522"/>
                    <a:pt x="444881" y="119253"/>
                    <a:pt x="448564" y="126111"/>
                  </a:cubicBezTo>
                  <a:cubicBezTo>
                    <a:pt x="452247" y="132969"/>
                    <a:pt x="455549" y="140081"/>
                    <a:pt x="458597" y="147193"/>
                  </a:cubicBezTo>
                  <a:cubicBezTo>
                    <a:pt x="461645" y="154305"/>
                    <a:pt x="464185" y="161671"/>
                    <a:pt x="466471" y="169164"/>
                  </a:cubicBezTo>
                  <a:cubicBezTo>
                    <a:pt x="468757" y="176657"/>
                    <a:pt x="470662" y="184150"/>
                    <a:pt x="472186" y="191897"/>
                  </a:cubicBezTo>
                  <a:cubicBezTo>
                    <a:pt x="473710" y="199644"/>
                    <a:pt x="474853" y="207264"/>
                    <a:pt x="475615" y="215011"/>
                  </a:cubicBezTo>
                  <a:cubicBezTo>
                    <a:pt x="476377" y="222758"/>
                    <a:pt x="476758" y="230505"/>
                    <a:pt x="476758" y="238379"/>
                  </a:cubicBezTo>
                </a:path>
              </a:pathLst>
            </a:custGeom>
            <a:solidFill>
              <a:srgbClr val="8061FF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349377" y="385699"/>
              <a:ext cx="214884" cy="161163"/>
            </a:xfrm>
            <a:custGeom>
              <a:avLst/>
              <a:gdLst/>
              <a:ahLst/>
              <a:cxnLst/>
              <a:rect r="r" b="b" t="t" l="l"/>
              <a:pathLst>
                <a:path h="161163" w="214884">
                  <a:moveTo>
                    <a:pt x="48260" y="21463"/>
                  </a:moveTo>
                  <a:cubicBezTo>
                    <a:pt x="48260" y="18542"/>
                    <a:pt x="47244" y="16002"/>
                    <a:pt x="45085" y="13843"/>
                  </a:cubicBezTo>
                  <a:cubicBezTo>
                    <a:pt x="42926" y="11684"/>
                    <a:pt x="40513" y="10668"/>
                    <a:pt x="37465" y="10668"/>
                  </a:cubicBezTo>
                  <a:cubicBezTo>
                    <a:pt x="34417" y="10668"/>
                    <a:pt x="32004" y="11684"/>
                    <a:pt x="29845" y="13843"/>
                  </a:cubicBezTo>
                  <a:cubicBezTo>
                    <a:pt x="27686" y="16002"/>
                    <a:pt x="26670" y="18415"/>
                    <a:pt x="26670" y="21463"/>
                  </a:cubicBezTo>
                  <a:cubicBezTo>
                    <a:pt x="26670" y="24511"/>
                    <a:pt x="27686" y="26924"/>
                    <a:pt x="29845" y="29083"/>
                  </a:cubicBezTo>
                  <a:cubicBezTo>
                    <a:pt x="32004" y="31242"/>
                    <a:pt x="34417" y="32258"/>
                    <a:pt x="37465" y="32258"/>
                  </a:cubicBezTo>
                  <a:cubicBezTo>
                    <a:pt x="40513" y="32258"/>
                    <a:pt x="42926" y="31242"/>
                    <a:pt x="45085" y="29083"/>
                  </a:cubicBezTo>
                  <a:cubicBezTo>
                    <a:pt x="47244" y="26924"/>
                    <a:pt x="48260" y="24511"/>
                    <a:pt x="48260" y="21463"/>
                  </a:cubicBezTo>
                  <a:close/>
                  <a:moveTo>
                    <a:pt x="59055" y="21463"/>
                  </a:moveTo>
                  <a:cubicBezTo>
                    <a:pt x="59055" y="31496"/>
                    <a:pt x="52197" y="39878"/>
                    <a:pt x="42926" y="42291"/>
                  </a:cubicBezTo>
                  <a:lnTo>
                    <a:pt x="42926" y="80645"/>
                  </a:lnTo>
                  <a:lnTo>
                    <a:pt x="118237" y="80645"/>
                  </a:lnTo>
                  <a:lnTo>
                    <a:pt x="118237" y="42291"/>
                  </a:lnTo>
                  <a:cubicBezTo>
                    <a:pt x="108966" y="39878"/>
                    <a:pt x="102108" y="31496"/>
                    <a:pt x="102108" y="21463"/>
                  </a:cubicBezTo>
                  <a:cubicBezTo>
                    <a:pt x="102108" y="9652"/>
                    <a:pt x="111760" y="0"/>
                    <a:pt x="123571" y="0"/>
                  </a:cubicBezTo>
                  <a:cubicBezTo>
                    <a:pt x="135382" y="0"/>
                    <a:pt x="145034" y="9652"/>
                    <a:pt x="145034" y="21463"/>
                  </a:cubicBezTo>
                  <a:cubicBezTo>
                    <a:pt x="145034" y="31496"/>
                    <a:pt x="138176" y="39878"/>
                    <a:pt x="128905" y="42291"/>
                  </a:cubicBezTo>
                  <a:lnTo>
                    <a:pt x="128905" y="80645"/>
                  </a:lnTo>
                  <a:lnTo>
                    <a:pt x="194691" y="80645"/>
                  </a:lnTo>
                  <a:lnTo>
                    <a:pt x="173863" y="63246"/>
                  </a:lnTo>
                  <a:cubicBezTo>
                    <a:pt x="171577" y="61341"/>
                    <a:pt x="171323" y="57912"/>
                    <a:pt x="173228" y="55753"/>
                  </a:cubicBezTo>
                  <a:cubicBezTo>
                    <a:pt x="175133" y="53594"/>
                    <a:pt x="178562" y="53213"/>
                    <a:pt x="180721" y="55118"/>
                  </a:cubicBezTo>
                  <a:lnTo>
                    <a:pt x="212979" y="81915"/>
                  </a:lnTo>
                  <a:cubicBezTo>
                    <a:pt x="213233" y="82042"/>
                    <a:pt x="213360" y="82296"/>
                    <a:pt x="213487" y="82423"/>
                  </a:cubicBezTo>
                  <a:cubicBezTo>
                    <a:pt x="214376" y="83312"/>
                    <a:pt x="214884" y="84709"/>
                    <a:pt x="214884" y="86106"/>
                  </a:cubicBezTo>
                  <a:cubicBezTo>
                    <a:pt x="214884" y="86233"/>
                    <a:pt x="214884" y="86360"/>
                    <a:pt x="214884" y="86487"/>
                  </a:cubicBezTo>
                  <a:cubicBezTo>
                    <a:pt x="214757" y="87630"/>
                    <a:pt x="214376" y="88773"/>
                    <a:pt x="213614" y="89535"/>
                  </a:cubicBezTo>
                  <a:cubicBezTo>
                    <a:pt x="213360" y="89789"/>
                    <a:pt x="213106" y="90043"/>
                    <a:pt x="212852" y="90170"/>
                  </a:cubicBezTo>
                  <a:lnTo>
                    <a:pt x="212852" y="90170"/>
                  </a:lnTo>
                  <a:lnTo>
                    <a:pt x="180594" y="116967"/>
                  </a:lnTo>
                  <a:cubicBezTo>
                    <a:pt x="178308" y="118872"/>
                    <a:pt x="174879" y="118491"/>
                    <a:pt x="173101" y="116332"/>
                  </a:cubicBezTo>
                  <a:cubicBezTo>
                    <a:pt x="171323" y="114173"/>
                    <a:pt x="171577" y="110617"/>
                    <a:pt x="173736" y="108712"/>
                  </a:cubicBezTo>
                  <a:lnTo>
                    <a:pt x="194564" y="91313"/>
                  </a:lnTo>
                  <a:lnTo>
                    <a:pt x="85852" y="91313"/>
                  </a:lnTo>
                  <a:lnTo>
                    <a:pt x="85852" y="118872"/>
                  </a:lnTo>
                  <a:cubicBezTo>
                    <a:pt x="95123" y="121285"/>
                    <a:pt x="101981" y="129667"/>
                    <a:pt x="101981" y="139700"/>
                  </a:cubicBezTo>
                  <a:cubicBezTo>
                    <a:pt x="101981" y="151511"/>
                    <a:pt x="92329" y="161163"/>
                    <a:pt x="80518" y="161163"/>
                  </a:cubicBezTo>
                  <a:cubicBezTo>
                    <a:pt x="68707" y="161163"/>
                    <a:pt x="59055" y="151511"/>
                    <a:pt x="59055" y="139700"/>
                  </a:cubicBezTo>
                  <a:cubicBezTo>
                    <a:pt x="59055" y="129667"/>
                    <a:pt x="65913" y="121285"/>
                    <a:pt x="75184" y="118872"/>
                  </a:cubicBezTo>
                  <a:lnTo>
                    <a:pt x="75184" y="91313"/>
                  </a:lnTo>
                  <a:lnTo>
                    <a:pt x="5334" y="91313"/>
                  </a:lnTo>
                  <a:cubicBezTo>
                    <a:pt x="2413" y="91313"/>
                    <a:pt x="0" y="88900"/>
                    <a:pt x="0" y="85979"/>
                  </a:cubicBezTo>
                  <a:cubicBezTo>
                    <a:pt x="0" y="83058"/>
                    <a:pt x="2413" y="80645"/>
                    <a:pt x="5334" y="80645"/>
                  </a:cubicBezTo>
                  <a:lnTo>
                    <a:pt x="32258" y="80645"/>
                  </a:lnTo>
                  <a:lnTo>
                    <a:pt x="32258" y="42291"/>
                  </a:lnTo>
                  <a:cubicBezTo>
                    <a:pt x="22987" y="39878"/>
                    <a:pt x="16129" y="31496"/>
                    <a:pt x="16129" y="21463"/>
                  </a:cubicBezTo>
                  <a:cubicBezTo>
                    <a:pt x="16129" y="9652"/>
                    <a:pt x="25781" y="0"/>
                    <a:pt x="37592" y="0"/>
                  </a:cubicBezTo>
                  <a:cubicBezTo>
                    <a:pt x="49403" y="0"/>
                    <a:pt x="59055" y="9652"/>
                    <a:pt x="59055" y="21463"/>
                  </a:cubicBezTo>
                  <a:close/>
                  <a:moveTo>
                    <a:pt x="69723" y="139700"/>
                  </a:moveTo>
                  <a:cubicBezTo>
                    <a:pt x="69723" y="142621"/>
                    <a:pt x="70739" y="145161"/>
                    <a:pt x="72898" y="147320"/>
                  </a:cubicBezTo>
                  <a:cubicBezTo>
                    <a:pt x="75057" y="149479"/>
                    <a:pt x="77470" y="150495"/>
                    <a:pt x="80518" y="150495"/>
                  </a:cubicBezTo>
                  <a:cubicBezTo>
                    <a:pt x="83566" y="150495"/>
                    <a:pt x="85979" y="149479"/>
                    <a:pt x="88138" y="147320"/>
                  </a:cubicBezTo>
                  <a:cubicBezTo>
                    <a:pt x="90297" y="145161"/>
                    <a:pt x="91313" y="142748"/>
                    <a:pt x="91313" y="139700"/>
                  </a:cubicBezTo>
                  <a:cubicBezTo>
                    <a:pt x="91313" y="136652"/>
                    <a:pt x="90297" y="134239"/>
                    <a:pt x="88138" y="132080"/>
                  </a:cubicBezTo>
                  <a:cubicBezTo>
                    <a:pt x="85979" y="129921"/>
                    <a:pt x="83439" y="128905"/>
                    <a:pt x="80518" y="128905"/>
                  </a:cubicBezTo>
                  <a:cubicBezTo>
                    <a:pt x="77597" y="128905"/>
                    <a:pt x="75057" y="129921"/>
                    <a:pt x="72898" y="132080"/>
                  </a:cubicBezTo>
                  <a:cubicBezTo>
                    <a:pt x="70739" y="134239"/>
                    <a:pt x="69723" y="136652"/>
                    <a:pt x="69723" y="139700"/>
                  </a:cubicBezTo>
                  <a:close/>
                  <a:moveTo>
                    <a:pt x="134239" y="21463"/>
                  </a:moveTo>
                  <a:cubicBezTo>
                    <a:pt x="134239" y="18542"/>
                    <a:pt x="133223" y="16002"/>
                    <a:pt x="131064" y="13843"/>
                  </a:cubicBezTo>
                  <a:cubicBezTo>
                    <a:pt x="128905" y="11684"/>
                    <a:pt x="126492" y="10668"/>
                    <a:pt x="123444" y="10668"/>
                  </a:cubicBezTo>
                  <a:cubicBezTo>
                    <a:pt x="120396" y="10668"/>
                    <a:pt x="117983" y="11684"/>
                    <a:pt x="115824" y="13843"/>
                  </a:cubicBezTo>
                  <a:cubicBezTo>
                    <a:pt x="113665" y="16002"/>
                    <a:pt x="112649" y="18415"/>
                    <a:pt x="112649" y="21463"/>
                  </a:cubicBezTo>
                  <a:cubicBezTo>
                    <a:pt x="112649" y="24511"/>
                    <a:pt x="113665" y="26924"/>
                    <a:pt x="115824" y="29083"/>
                  </a:cubicBezTo>
                  <a:cubicBezTo>
                    <a:pt x="117983" y="31242"/>
                    <a:pt x="120396" y="32258"/>
                    <a:pt x="123444" y="32258"/>
                  </a:cubicBezTo>
                  <a:cubicBezTo>
                    <a:pt x="126492" y="32258"/>
                    <a:pt x="128905" y="31242"/>
                    <a:pt x="131064" y="29083"/>
                  </a:cubicBezTo>
                  <a:cubicBezTo>
                    <a:pt x="133223" y="26924"/>
                    <a:pt x="134239" y="24511"/>
                    <a:pt x="134239" y="21463"/>
                  </a:cubicBezTo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4860922" y="3041647"/>
            <a:ext cx="5994397" cy="1917697"/>
            <a:chOff x="0" y="0"/>
            <a:chExt cx="5994400" cy="19177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63500" y="63500"/>
              <a:ext cx="5867400" cy="1790700"/>
            </a:xfrm>
            <a:custGeom>
              <a:avLst/>
              <a:gdLst/>
              <a:ahLst/>
              <a:cxnLst/>
              <a:rect r="r" b="b" t="t" l="l"/>
              <a:pathLst>
                <a:path h="1790700" w="5867400">
                  <a:moveTo>
                    <a:pt x="0" y="1770761"/>
                  </a:moveTo>
                  <a:lnTo>
                    <a:pt x="0" y="19939"/>
                  </a:lnTo>
                  <a:cubicBezTo>
                    <a:pt x="0" y="17272"/>
                    <a:pt x="508" y="14732"/>
                    <a:pt x="1524" y="12319"/>
                  </a:cubicBezTo>
                  <a:cubicBezTo>
                    <a:pt x="2540" y="9906"/>
                    <a:pt x="3937" y="7747"/>
                    <a:pt x="5842" y="5842"/>
                  </a:cubicBezTo>
                  <a:cubicBezTo>
                    <a:pt x="7747" y="3937"/>
                    <a:pt x="9906" y="2540"/>
                    <a:pt x="12319" y="1524"/>
                  </a:cubicBezTo>
                  <a:cubicBezTo>
                    <a:pt x="14732" y="508"/>
                    <a:pt x="17272" y="0"/>
                    <a:pt x="19939" y="0"/>
                  </a:cubicBezTo>
                  <a:lnTo>
                    <a:pt x="5847461" y="0"/>
                  </a:lnTo>
                  <a:cubicBezTo>
                    <a:pt x="5850128" y="0"/>
                    <a:pt x="5852668" y="508"/>
                    <a:pt x="5855081" y="1524"/>
                  </a:cubicBezTo>
                  <a:cubicBezTo>
                    <a:pt x="5857494" y="2540"/>
                    <a:pt x="5859653" y="3937"/>
                    <a:pt x="5861558" y="5842"/>
                  </a:cubicBezTo>
                  <a:cubicBezTo>
                    <a:pt x="5863463" y="7747"/>
                    <a:pt x="5864860" y="9906"/>
                    <a:pt x="5865876" y="12319"/>
                  </a:cubicBezTo>
                  <a:cubicBezTo>
                    <a:pt x="5866892" y="14732"/>
                    <a:pt x="5867400" y="17272"/>
                    <a:pt x="5867400" y="19939"/>
                  </a:cubicBezTo>
                  <a:lnTo>
                    <a:pt x="5867400" y="1770761"/>
                  </a:lnTo>
                  <a:cubicBezTo>
                    <a:pt x="5867400" y="1773428"/>
                    <a:pt x="5866892" y="1775968"/>
                    <a:pt x="5865876" y="1778381"/>
                  </a:cubicBezTo>
                  <a:cubicBezTo>
                    <a:pt x="5864860" y="1780794"/>
                    <a:pt x="5863463" y="1782953"/>
                    <a:pt x="5861558" y="1784858"/>
                  </a:cubicBezTo>
                  <a:cubicBezTo>
                    <a:pt x="5859653" y="1786763"/>
                    <a:pt x="5857494" y="1788160"/>
                    <a:pt x="5855081" y="1789176"/>
                  </a:cubicBezTo>
                  <a:cubicBezTo>
                    <a:pt x="5852668" y="1790192"/>
                    <a:pt x="5850128" y="1790700"/>
                    <a:pt x="5847461" y="1790700"/>
                  </a:cubicBezTo>
                  <a:lnTo>
                    <a:pt x="19939" y="1790700"/>
                  </a:lnTo>
                  <a:cubicBezTo>
                    <a:pt x="17272" y="1790700"/>
                    <a:pt x="14732" y="1790192"/>
                    <a:pt x="12319" y="1789176"/>
                  </a:cubicBezTo>
                  <a:cubicBezTo>
                    <a:pt x="9906" y="1788160"/>
                    <a:pt x="7747" y="1786763"/>
                    <a:pt x="5842" y="1784858"/>
                  </a:cubicBezTo>
                  <a:cubicBezTo>
                    <a:pt x="3937" y="1782953"/>
                    <a:pt x="2540" y="1780794"/>
                    <a:pt x="1524" y="1778381"/>
                  </a:cubicBezTo>
                  <a:cubicBezTo>
                    <a:pt x="508" y="1775968"/>
                    <a:pt x="0" y="1773428"/>
                    <a:pt x="0" y="1770761"/>
                  </a:cubicBezTo>
                </a:path>
              </a:pathLst>
            </a:custGeom>
            <a:solidFill>
              <a:srgbClr val="2B2952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25171" y="215900"/>
              <a:ext cx="476758" cy="486156"/>
            </a:xfrm>
            <a:custGeom>
              <a:avLst/>
              <a:gdLst/>
              <a:ahLst/>
              <a:cxnLst/>
              <a:rect r="r" b="b" t="t" l="l"/>
              <a:pathLst>
                <a:path h="486156" w="476758">
                  <a:moveTo>
                    <a:pt x="254" y="247650"/>
                  </a:moveTo>
                  <a:lnTo>
                    <a:pt x="254" y="238125"/>
                  </a:lnTo>
                  <a:cubicBezTo>
                    <a:pt x="254" y="230378"/>
                    <a:pt x="635" y="222504"/>
                    <a:pt x="1397" y="214757"/>
                  </a:cubicBezTo>
                  <a:cubicBezTo>
                    <a:pt x="2159" y="207010"/>
                    <a:pt x="3302" y="199263"/>
                    <a:pt x="4826" y="191643"/>
                  </a:cubicBezTo>
                  <a:cubicBezTo>
                    <a:pt x="6350" y="184023"/>
                    <a:pt x="8255" y="176403"/>
                    <a:pt x="10541" y="168910"/>
                  </a:cubicBezTo>
                  <a:cubicBezTo>
                    <a:pt x="12827" y="161417"/>
                    <a:pt x="15367" y="154178"/>
                    <a:pt x="18415" y="146939"/>
                  </a:cubicBezTo>
                  <a:cubicBezTo>
                    <a:pt x="21463" y="139700"/>
                    <a:pt x="24765" y="132715"/>
                    <a:pt x="28448" y="125857"/>
                  </a:cubicBezTo>
                  <a:cubicBezTo>
                    <a:pt x="32131" y="118999"/>
                    <a:pt x="36195" y="112268"/>
                    <a:pt x="40513" y="105791"/>
                  </a:cubicBezTo>
                  <a:cubicBezTo>
                    <a:pt x="44831" y="99314"/>
                    <a:pt x="49530" y="93091"/>
                    <a:pt x="54483" y="86995"/>
                  </a:cubicBezTo>
                  <a:cubicBezTo>
                    <a:pt x="59436" y="80899"/>
                    <a:pt x="64643" y="75184"/>
                    <a:pt x="70231" y="69723"/>
                  </a:cubicBezTo>
                  <a:cubicBezTo>
                    <a:pt x="75819" y="64262"/>
                    <a:pt x="81534" y="58928"/>
                    <a:pt x="87503" y="53975"/>
                  </a:cubicBezTo>
                  <a:cubicBezTo>
                    <a:pt x="93472" y="49022"/>
                    <a:pt x="99822" y="44323"/>
                    <a:pt x="106299" y="40005"/>
                  </a:cubicBezTo>
                  <a:cubicBezTo>
                    <a:pt x="112776" y="35687"/>
                    <a:pt x="119507" y="31623"/>
                    <a:pt x="126365" y="27940"/>
                  </a:cubicBezTo>
                  <a:cubicBezTo>
                    <a:pt x="133223" y="24257"/>
                    <a:pt x="140335" y="20955"/>
                    <a:pt x="147447" y="17907"/>
                  </a:cubicBezTo>
                  <a:cubicBezTo>
                    <a:pt x="154559" y="14859"/>
                    <a:pt x="162052" y="12319"/>
                    <a:pt x="169418" y="10033"/>
                  </a:cubicBezTo>
                  <a:cubicBezTo>
                    <a:pt x="176784" y="7747"/>
                    <a:pt x="184404" y="5842"/>
                    <a:pt x="192151" y="4318"/>
                  </a:cubicBezTo>
                  <a:cubicBezTo>
                    <a:pt x="199898" y="2794"/>
                    <a:pt x="207518" y="1651"/>
                    <a:pt x="215265" y="889"/>
                  </a:cubicBezTo>
                  <a:cubicBezTo>
                    <a:pt x="223012" y="127"/>
                    <a:pt x="230632" y="0"/>
                    <a:pt x="238379" y="0"/>
                  </a:cubicBezTo>
                  <a:cubicBezTo>
                    <a:pt x="246126" y="0"/>
                    <a:pt x="254000" y="381"/>
                    <a:pt x="261747" y="1143"/>
                  </a:cubicBezTo>
                  <a:cubicBezTo>
                    <a:pt x="269494" y="1905"/>
                    <a:pt x="277241" y="3048"/>
                    <a:pt x="284861" y="4572"/>
                  </a:cubicBezTo>
                  <a:cubicBezTo>
                    <a:pt x="292481" y="6096"/>
                    <a:pt x="300101" y="8001"/>
                    <a:pt x="307594" y="10287"/>
                  </a:cubicBezTo>
                  <a:cubicBezTo>
                    <a:pt x="315087" y="12573"/>
                    <a:pt x="322326" y="15240"/>
                    <a:pt x="329565" y="18161"/>
                  </a:cubicBezTo>
                  <a:cubicBezTo>
                    <a:pt x="336804" y="21082"/>
                    <a:pt x="343789" y="24511"/>
                    <a:pt x="350647" y="28194"/>
                  </a:cubicBezTo>
                  <a:cubicBezTo>
                    <a:pt x="357505" y="31877"/>
                    <a:pt x="364236" y="35814"/>
                    <a:pt x="370713" y="40259"/>
                  </a:cubicBezTo>
                  <a:cubicBezTo>
                    <a:pt x="377190" y="44704"/>
                    <a:pt x="383413" y="49276"/>
                    <a:pt x="389509" y="54229"/>
                  </a:cubicBezTo>
                  <a:cubicBezTo>
                    <a:pt x="395605" y="59182"/>
                    <a:pt x="401320" y="64389"/>
                    <a:pt x="406781" y="69977"/>
                  </a:cubicBezTo>
                  <a:cubicBezTo>
                    <a:pt x="412242" y="75565"/>
                    <a:pt x="417576" y="81280"/>
                    <a:pt x="422529" y="87249"/>
                  </a:cubicBezTo>
                  <a:cubicBezTo>
                    <a:pt x="427482" y="93218"/>
                    <a:pt x="432181" y="99568"/>
                    <a:pt x="436499" y="106045"/>
                  </a:cubicBezTo>
                  <a:cubicBezTo>
                    <a:pt x="440817" y="112522"/>
                    <a:pt x="444881" y="119253"/>
                    <a:pt x="448564" y="126111"/>
                  </a:cubicBezTo>
                  <a:cubicBezTo>
                    <a:pt x="452247" y="132969"/>
                    <a:pt x="455549" y="140081"/>
                    <a:pt x="458597" y="147193"/>
                  </a:cubicBezTo>
                  <a:cubicBezTo>
                    <a:pt x="461645" y="154305"/>
                    <a:pt x="464185" y="161671"/>
                    <a:pt x="466471" y="169164"/>
                  </a:cubicBezTo>
                  <a:cubicBezTo>
                    <a:pt x="468757" y="176657"/>
                    <a:pt x="470662" y="184150"/>
                    <a:pt x="472186" y="191897"/>
                  </a:cubicBezTo>
                  <a:cubicBezTo>
                    <a:pt x="473710" y="199644"/>
                    <a:pt x="474853" y="207264"/>
                    <a:pt x="475615" y="215011"/>
                  </a:cubicBezTo>
                  <a:cubicBezTo>
                    <a:pt x="476377" y="222758"/>
                    <a:pt x="476758" y="230505"/>
                    <a:pt x="476758" y="238379"/>
                  </a:cubicBezTo>
                  <a:lnTo>
                    <a:pt x="476758" y="247904"/>
                  </a:lnTo>
                  <a:cubicBezTo>
                    <a:pt x="476758" y="255651"/>
                    <a:pt x="476377" y="263525"/>
                    <a:pt x="475615" y="271272"/>
                  </a:cubicBezTo>
                  <a:cubicBezTo>
                    <a:pt x="474853" y="279019"/>
                    <a:pt x="473710" y="286766"/>
                    <a:pt x="472186" y="294386"/>
                  </a:cubicBezTo>
                  <a:cubicBezTo>
                    <a:pt x="470662" y="302006"/>
                    <a:pt x="468757" y="309626"/>
                    <a:pt x="466471" y="316992"/>
                  </a:cubicBezTo>
                  <a:cubicBezTo>
                    <a:pt x="464185" y="324358"/>
                    <a:pt x="461518" y="331851"/>
                    <a:pt x="458597" y="338963"/>
                  </a:cubicBezTo>
                  <a:cubicBezTo>
                    <a:pt x="455676" y="346075"/>
                    <a:pt x="452247" y="353187"/>
                    <a:pt x="448564" y="360045"/>
                  </a:cubicBezTo>
                  <a:cubicBezTo>
                    <a:pt x="444881" y="366903"/>
                    <a:pt x="440944" y="373634"/>
                    <a:pt x="436499" y="380111"/>
                  </a:cubicBezTo>
                  <a:cubicBezTo>
                    <a:pt x="432054" y="386588"/>
                    <a:pt x="427482" y="392811"/>
                    <a:pt x="422529" y="398907"/>
                  </a:cubicBezTo>
                  <a:cubicBezTo>
                    <a:pt x="417576" y="405003"/>
                    <a:pt x="412369" y="410718"/>
                    <a:pt x="406781" y="416179"/>
                  </a:cubicBezTo>
                  <a:cubicBezTo>
                    <a:pt x="401193" y="421640"/>
                    <a:pt x="395478" y="426974"/>
                    <a:pt x="389509" y="431927"/>
                  </a:cubicBezTo>
                  <a:cubicBezTo>
                    <a:pt x="383540" y="436880"/>
                    <a:pt x="377190" y="441579"/>
                    <a:pt x="370713" y="445897"/>
                  </a:cubicBezTo>
                  <a:cubicBezTo>
                    <a:pt x="364236" y="450215"/>
                    <a:pt x="357505" y="454279"/>
                    <a:pt x="350647" y="457962"/>
                  </a:cubicBezTo>
                  <a:cubicBezTo>
                    <a:pt x="343789" y="461645"/>
                    <a:pt x="336677" y="464947"/>
                    <a:pt x="329565" y="467995"/>
                  </a:cubicBezTo>
                  <a:cubicBezTo>
                    <a:pt x="322453" y="471043"/>
                    <a:pt x="314960" y="473583"/>
                    <a:pt x="307594" y="475869"/>
                  </a:cubicBezTo>
                  <a:cubicBezTo>
                    <a:pt x="300228" y="478155"/>
                    <a:pt x="292608" y="480060"/>
                    <a:pt x="284861" y="481584"/>
                  </a:cubicBezTo>
                  <a:cubicBezTo>
                    <a:pt x="277114" y="483108"/>
                    <a:pt x="269494" y="484251"/>
                    <a:pt x="261747" y="485013"/>
                  </a:cubicBezTo>
                  <a:cubicBezTo>
                    <a:pt x="254000" y="485775"/>
                    <a:pt x="246253" y="486156"/>
                    <a:pt x="238379" y="486156"/>
                  </a:cubicBezTo>
                  <a:cubicBezTo>
                    <a:pt x="230505" y="486156"/>
                    <a:pt x="222758" y="485775"/>
                    <a:pt x="215011" y="485013"/>
                  </a:cubicBezTo>
                  <a:cubicBezTo>
                    <a:pt x="207264" y="484251"/>
                    <a:pt x="199517" y="483108"/>
                    <a:pt x="191897" y="481584"/>
                  </a:cubicBezTo>
                  <a:cubicBezTo>
                    <a:pt x="184277" y="480060"/>
                    <a:pt x="176657" y="478155"/>
                    <a:pt x="169164" y="475869"/>
                  </a:cubicBezTo>
                  <a:cubicBezTo>
                    <a:pt x="161671" y="473583"/>
                    <a:pt x="154432" y="471043"/>
                    <a:pt x="147193" y="467995"/>
                  </a:cubicBezTo>
                  <a:cubicBezTo>
                    <a:pt x="139954" y="464947"/>
                    <a:pt x="132969" y="461645"/>
                    <a:pt x="126111" y="457962"/>
                  </a:cubicBezTo>
                  <a:cubicBezTo>
                    <a:pt x="119253" y="454279"/>
                    <a:pt x="112522" y="450342"/>
                    <a:pt x="106045" y="445897"/>
                  </a:cubicBezTo>
                  <a:cubicBezTo>
                    <a:pt x="99568" y="441452"/>
                    <a:pt x="93345" y="436880"/>
                    <a:pt x="87249" y="431927"/>
                  </a:cubicBezTo>
                  <a:cubicBezTo>
                    <a:pt x="81153" y="426974"/>
                    <a:pt x="75438" y="421767"/>
                    <a:pt x="69977" y="416179"/>
                  </a:cubicBezTo>
                  <a:cubicBezTo>
                    <a:pt x="64516" y="410591"/>
                    <a:pt x="59182" y="404876"/>
                    <a:pt x="54229" y="398907"/>
                  </a:cubicBezTo>
                  <a:cubicBezTo>
                    <a:pt x="49276" y="392938"/>
                    <a:pt x="44577" y="386588"/>
                    <a:pt x="40259" y="380111"/>
                  </a:cubicBezTo>
                  <a:cubicBezTo>
                    <a:pt x="35941" y="373634"/>
                    <a:pt x="31877" y="366903"/>
                    <a:pt x="28194" y="360045"/>
                  </a:cubicBezTo>
                  <a:cubicBezTo>
                    <a:pt x="24511" y="353187"/>
                    <a:pt x="21209" y="346075"/>
                    <a:pt x="18161" y="338963"/>
                  </a:cubicBezTo>
                  <a:cubicBezTo>
                    <a:pt x="15113" y="331851"/>
                    <a:pt x="12573" y="324485"/>
                    <a:pt x="10287" y="316992"/>
                  </a:cubicBezTo>
                  <a:cubicBezTo>
                    <a:pt x="8001" y="309499"/>
                    <a:pt x="6096" y="302006"/>
                    <a:pt x="4572" y="294386"/>
                  </a:cubicBezTo>
                  <a:cubicBezTo>
                    <a:pt x="3048" y="286766"/>
                    <a:pt x="1905" y="279019"/>
                    <a:pt x="1143" y="271272"/>
                  </a:cubicBezTo>
                  <a:cubicBezTo>
                    <a:pt x="381" y="263525"/>
                    <a:pt x="0" y="255778"/>
                    <a:pt x="0" y="247904"/>
                  </a:cubicBezTo>
                </a:path>
              </a:pathLst>
            </a:custGeom>
            <a:solidFill>
              <a:srgbClr val="8061FF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388620" y="348234"/>
              <a:ext cx="136271" cy="217043"/>
            </a:xfrm>
            <a:custGeom>
              <a:avLst/>
              <a:gdLst/>
              <a:ahLst/>
              <a:cxnLst/>
              <a:rect r="r" b="b" t="t" l="l"/>
              <a:pathLst>
                <a:path h="217043" w="136271">
                  <a:moveTo>
                    <a:pt x="132080" y="2032"/>
                  </a:moveTo>
                  <a:cubicBezTo>
                    <a:pt x="135255" y="3937"/>
                    <a:pt x="136271" y="8128"/>
                    <a:pt x="134366" y="11303"/>
                  </a:cubicBezTo>
                  <a:lnTo>
                    <a:pt x="13462" y="212852"/>
                  </a:lnTo>
                  <a:cubicBezTo>
                    <a:pt x="11557" y="216027"/>
                    <a:pt x="7366" y="217043"/>
                    <a:pt x="4191" y="215138"/>
                  </a:cubicBezTo>
                  <a:cubicBezTo>
                    <a:pt x="1016" y="213233"/>
                    <a:pt x="0" y="209042"/>
                    <a:pt x="1905" y="205867"/>
                  </a:cubicBezTo>
                  <a:lnTo>
                    <a:pt x="122809" y="4191"/>
                  </a:lnTo>
                  <a:cubicBezTo>
                    <a:pt x="124714" y="1016"/>
                    <a:pt x="128905" y="0"/>
                    <a:pt x="132080" y="1905"/>
                  </a:cubicBezTo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4923825" y="380552"/>
            <a:ext cx="5285165" cy="50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33"/>
              </a:lnSpc>
            </a:pPr>
            <a:r>
              <a:rPr lang="en-US" b="true" sz="2952" spc="11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Model Building Approach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083226" y="3786007"/>
            <a:ext cx="1631261" cy="329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2"/>
              </a:lnSpc>
            </a:pPr>
            <a:r>
              <a:rPr lang="en-US" b="true" sz="1476" spc="59">
                <a:solidFill>
                  <a:srgbClr val="D9E1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Random Forest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366748" y="4155738"/>
            <a:ext cx="45187" cy="311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7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083226" y="5757682"/>
            <a:ext cx="1895027" cy="320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0"/>
              </a:lnSpc>
            </a:pPr>
            <a:r>
              <a:rPr lang="en-US" b="true" sz="1476" spc="59">
                <a:solidFill>
                  <a:srgbClr val="D9E1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Gradient Boosting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791514" y="6117888"/>
            <a:ext cx="45187" cy="302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9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083226" y="1833382"/>
            <a:ext cx="2015823" cy="329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2"/>
              </a:lnSpc>
            </a:pPr>
            <a:r>
              <a:rPr lang="en-US" b="true" sz="1476" spc="59">
                <a:solidFill>
                  <a:srgbClr val="D9E1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Logistic Regression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694074" y="2203113"/>
            <a:ext cx="45187" cy="311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7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083226" y="7700782"/>
            <a:ext cx="2544461" cy="676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2"/>
              </a:lnSpc>
            </a:pPr>
            <a:r>
              <a:rPr lang="en-US" b="true" sz="1476" spc="59">
                <a:solidFill>
                  <a:srgbClr val="D9E1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Support Vector Machine</a:t>
            </a:r>
          </a:p>
          <a:p>
            <a:pPr algn="ctr">
              <a:lnSpc>
                <a:spcPts val="2667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083226" y="2269788"/>
            <a:ext cx="5504840" cy="245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9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Baselinemodel providinginterpretable coefficients and probability estimates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083226" y="2517438"/>
            <a:ext cx="2022034" cy="245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9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for attrition risk assessment.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083226" y="6165513"/>
            <a:ext cx="5570868" cy="254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Advancedboosting algorithm optimizing prediction accuracy through iterative 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083226" y="6422688"/>
            <a:ext cx="2085642" cy="254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learning and error correction.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083226" y="8137188"/>
            <a:ext cx="4975031" cy="245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9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High-dimensionalclassificationapproach identifying optimal decision 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083226" y="8384829"/>
            <a:ext cx="2410806" cy="245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9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boundaries for attrition prediction.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4923834" y="8870604"/>
            <a:ext cx="5805868" cy="864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Multiple algorithms were implemented and compared to identify the optimal </a:t>
            </a:r>
          </a:p>
          <a:p>
            <a:pPr algn="l">
              <a:lnSpc>
                <a:spcPts val="762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approach for employee attrition prediction, ensuring both accuracy and business </a:t>
            </a:r>
          </a:p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applicability.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5083226" y="4212888"/>
            <a:ext cx="5661346" cy="254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Ensemble methodcapturing complex feature interactions and providing robust 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5083226" y="4470063"/>
            <a:ext cx="3223203" cy="254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predictions with feature importance rankings.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0A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251052"/>
            <a:ext cx="4286250" cy="7696200"/>
          </a:xfrm>
          <a:custGeom>
            <a:avLst/>
            <a:gdLst/>
            <a:ahLst/>
            <a:cxnLst/>
            <a:rect r="r" b="b" t="t" l="l"/>
            <a:pathLst>
              <a:path h="7696200" w="4286250">
                <a:moveTo>
                  <a:pt x="0" y="0"/>
                </a:moveTo>
                <a:lnTo>
                  <a:pt x="4286250" y="0"/>
                </a:lnTo>
                <a:lnTo>
                  <a:pt x="4286250" y="7696200"/>
                </a:lnTo>
                <a:lnTo>
                  <a:pt x="0" y="7696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" t="0" r="-32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4953000" y="5423002"/>
            <a:ext cx="47625" cy="47625"/>
            <a:chOff x="0" y="0"/>
            <a:chExt cx="47625" cy="476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271" y="42926"/>
                    <a:pt x="6985" y="40640"/>
                  </a:cubicBezTo>
                  <a:cubicBezTo>
                    <a:pt x="4699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271"/>
                    <a:pt x="6985" y="6985"/>
                  </a:cubicBezTo>
                  <a:cubicBezTo>
                    <a:pt x="9271" y="4699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D9E1FF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4953000" y="5994502"/>
            <a:ext cx="47625" cy="47625"/>
            <a:chOff x="0" y="0"/>
            <a:chExt cx="47625" cy="476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271" y="42926"/>
                    <a:pt x="6985" y="40640"/>
                  </a:cubicBezTo>
                  <a:cubicBezTo>
                    <a:pt x="4699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144"/>
                    <a:pt x="6985" y="6985"/>
                  </a:cubicBezTo>
                  <a:cubicBezTo>
                    <a:pt x="9271" y="4826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D9E1FF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4953000" y="6556477"/>
            <a:ext cx="47625" cy="47625"/>
            <a:chOff x="0" y="0"/>
            <a:chExt cx="47625" cy="4762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271" y="42926"/>
                    <a:pt x="6985" y="40640"/>
                  </a:cubicBezTo>
                  <a:cubicBezTo>
                    <a:pt x="4699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144"/>
                    <a:pt x="6985" y="6985"/>
                  </a:cubicBezTo>
                  <a:cubicBezTo>
                    <a:pt x="9271" y="4826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D9E1FF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8086725" y="5708752"/>
            <a:ext cx="47625" cy="47625"/>
            <a:chOff x="0" y="0"/>
            <a:chExt cx="47625" cy="476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271" y="42926"/>
                    <a:pt x="6985" y="40640"/>
                  </a:cubicBezTo>
                  <a:cubicBezTo>
                    <a:pt x="4699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144"/>
                    <a:pt x="6985" y="6985"/>
                  </a:cubicBezTo>
                  <a:cubicBezTo>
                    <a:pt x="9271" y="4826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D9E1FF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8086725" y="6270727"/>
            <a:ext cx="47625" cy="47625"/>
            <a:chOff x="0" y="0"/>
            <a:chExt cx="47625" cy="4762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271" y="42926"/>
                    <a:pt x="6985" y="40640"/>
                  </a:cubicBezTo>
                  <a:cubicBezTo>
                    <a:pt x="4699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144"/>
                    <a:pt x="6985" y="6985"/>
                  </a:cubicBezTo>
                  <a:cubicBezTo>
                    <a:pt x="9271" y="4826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D9E1FF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8086725" y="6842227"/>
            <a:ext cx="47625" cy="47625"/>
            <a:chOff x="0" y="0"/>
            <a:chExt cx="47625" cy="476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271" y="42926"/>
                    <a:pt x="6985" y="40640"/>
                  </a:cubicBezTo>
                  <a:cubicBezTo>
                    <a:pt x="4699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144"/>
                    <a:pt x="6985" y="6985"/>
                  </a:cubicBezTo>
                  <a:cubicBezTo>
                    <a:pt x="9271" y="4826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D9E1FF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4923825" y="1631604"/>
            <a:ext cx="5480152" cy="50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33"/>
              </a:lnSpc>
            </a:pPr>
            <a:r>
              <a:rPr lang="en-US" b="true" sz="2952" spc="11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Results &amp; Business Impact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239502" y="2699214"/>
            <a:ext cx="5362766" cy="345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0"/>
              </a:lnSpc>
            </a:pPr>
            <a:r>
              <a:rPr lang="en-US" b="true" sz="4141" spc="165">
                <a:solidFill>
                  <a:srgbClr val="D9E1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87%</a:t>
            </a:r>
            <a:r>
              <a:rPr lang="en-US" b="true" sz="4141" spc="16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4141" spc="165">
                <a:solidFill>
                  <a:srgbClr val="D9E1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$2.4M</a:t>
            </a:r>
            <a:r>
              <a:rPr lang="en-US" b="true" sz="4141" spc="16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4141" spc="165">
                <a:solidFill>
                  <a:srgbClr val="D9E1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45%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989014" y="3017758"/>
            <a:ext cx="1726844" cy="405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b="true" sz="1476" spc="59">
                <a:solidFill>
                  <a:srgbClr val="D9E1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Model Accuracy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092258" y="3017758"/>
            <a:ext cx="1562157" cy="1495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0"/>
              </a:lnSpc>
            </a:pPr>
            <a:r>
              <a:rPr lang="en-US" b="true" sz="1476" spc="59">
                <a:solidFill>
                  <a:srgbClr val="D9E1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Projected </a:t>
            </a:r>
          </a:p>
          <a:p>
            <a:pPr algn="ctr">
              <a:lnSpc>
                <a:spcPts val="1560"/>
              </a:lnSpc>
            </a:pPr>
            <a:r>
              <a:rPr lang="en-US" b="true" sz="1476" spc="59">
                <a:solidFill>
                  <a:srgbClr val="D9E1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Savings</a:t>
            </a:r>
          </a:p>
          <a:p>
            <a:pPr algn="ctr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Annual</a:t>
            </a:r>
            <a:r>
              <a:rPr lang="en-US" sz="1254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cost</a:t>
            </a:r>
            <a:r>
              <a:rPr lang="en-US" sz="1254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reduction through improved retention strategies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087002" y="3017758"/>
            <a:ext cx="1619050" cy="405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b="true" sz="1476" spc="59">
                <a:solidFill>
                  <a:srgbClr val="D9E1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Early Detection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547770" y="3587515"/>
            <a:ext cx="45187" cy="187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6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61102" y="3587515"/>
            <a:ext cx="45187" cy="187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6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945856" y="3530365"/>
            <a:ext cx="1814770" cy="245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7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Random</a:t>
            </a:r>
            <a:r>
              <a:rPr lang="en-US" sz="1254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Forest</a:t>
            </a:r>
            <a:r>
              <a:rPr lang="en-US" sz="1254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achieved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122812" y="3778015"/>
            <a:ext cx="1499016" cy="502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87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highestaccuracyin predicting employee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574354" y="4292365"/>
            <a:ext cx="532695" cy="245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7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attrition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331823" y="3530365"/>
            <a:ext cx="1164746" cy="245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7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Improvementin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247737" y="3778015"/>
            <a:ext cx="1336434" cy="502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87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identifying at-risk employees before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588551" y="4292365"/>
            <a:ext cx="595913" cy="245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7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turnover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178771" y="5292490"/>
            <a:ext cx="2563320" cy="1940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12"/>
              </a:lnSpc>
            </a:pPr>
            <a:r>
              <a:rPr lang="en-US" b="true" sz="1254">
                <a:solidFill>
                  <a:srgbClr val="D9E1FF"/>
                </a:solidFill>
                <a:latin typeface="Arimo Bold"/>
                <a:ea typeface="Arimo Bold"/>
                <a:cs typeface="Arimo Bold"/>
                <a:sym typeface="Arimo Bold"/>
              </a:rPr>
              <a:t>Job satisfaction scores</a:t>
            </a: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 emerged as the strongest predictor </a:t>
            </a:r>
            <a:r>
              <a:rPr lang="en-US" b="true" sz="1254">
                <a:solidFill>
                  <a:srgbClr val="D9E1FF"/>
                </a:solidFill>
                <a:latin typeface="Arimo Bold"/>
                <a:ea typeface="Arimo Bold"/>
                <a:cs typeface="Arimo Bold"/>
                <a:sym typeface="Arimo Bold"/>
              </a:rPr>
              <a:t>Work-life balance</a:t>
            </a: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 significantly impacts retention decisions</a:t>
            </a:r>
          </a:p>
          <a:p>
            <a:pPr algn="l">
              <a:lnSpc>
                <a:spcPts val="2400"/>
              </a:lnSpc>
            </a:pPr>
            <a:r>
              <a:rPr lang="en-US" b="true" sz="1254">
                <a:solidFill>
                  <a:srgbClr val="D9E1FF"/>
                </a:solidFill>
                <a:latin typeface="Arimo Bold"/>
                <a:ea typeface="Arimo Bold"/>
                <a:cs typeface="Arimo Bold"/>
                <a:sym typeface="Arimo Bold"/>
              </a:rPr>
              <a:t>Career development </a:t>
            </a:r>
          </a:p>
          <a:p>
            <a:pPr algn="l">
              <a:lnSpc>
                <a:spcPts val="2100"/>
              </a:lnSpc>
            </a:pPr>
            <a:r>
              <a:rPr lang="en-US" b="true" sz="1254">
                <a:solidFill>
                  <a:srgbClr val="D9E1FF"/>
                </a:solidFill>
                <a:latin typeface="Arimo Bold"/>
                <a:ea typeface="Arimo Bold"/>
                <a:cs typeface="Arimo Bold"/>
                <a:sym typeface="Arimo Bold"/>
              </a:rPr>
              <a:t>opportunities</a:t>
            </a: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 crucial for long-term </a:t>
            </a:r>
          </a:p>
          <a:p>
            <a:pPr algn="l">
              <a:lnSpc>
                <a:spcPts val="1800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retention</a:t>
            </a:r>
            <a:r>
              <a:rPr lang="en-US" sz="1254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316963" y="5578240"/>
            <a:ext cx="2455993" cy="1654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12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Implement proactive engagement surveys Develop targeted retention </a:t>
            </a:r>
          </a:p>
          <a:p>
            <a:pPr algn="l">
              <a:lnSpc>
                <a:spcPts val="2400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programs</a:t>
            </a:r>
          </a:p>
          <a:p>
            <a:pPr algn="l">
              <a:lnSpc>
                <a:spcPts val="2100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Create clear career progression </a:t>
            </a:r>
          </a:p>
          <a:p>
            <a:pPr algn="l">
              <a:lnSpc>
                <a:spcPts val="1800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pathways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923825" y="7368940"/>
            <a:ext cx="6027953" cy="1121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The predictive model enables HR teams to identify at-risk employees with high </a:t>
            </a:r>
          </a:p>
          <a:p>
            <a:pPr algn="l">
              <a:lnSpc>
                <a:spcPts val="913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accuracy, allowing for strategic interventions that significantly reduce turnover costs </a:t>
            </a:r>
          </a:p>
          <a:p>
            <a:pPr algn="l">
              <a:lnSpc>
                <a:spcPts val="2986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and improve organizational stability. This data-driven approach transforms reactive </a:t>
            </a:r>
          </a:p>
          <a:p>
            <a:pPr algn="l">
              <a:lnSpc>
                <a:spcPts val="1062"/>
              </a:lnSpc>
            </a:pPr>
            <a:r>
              <a:rPr lang="en-US" sz="1254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HR practices into proactive talent management strategies.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923825" y="4858874"/>
            <a:ext cx="2590171" cy="298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80"/>
              </a:lnSpc>
            </a:pPr>
            <a:r>
              <a:rPr lang="en-US" b="true" sz="1771" spc="7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Success Factors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062027" y="4877924"/>
            <a:ext cx="2442229" cy="565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9"/>
              </a:lnSpc>
            </a:pPr>
            <a:r>
              <a:rPr lang="en-US" b="true" sz="1771" spc="7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Strategic Recommendations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DAG0S6JUYxQ</dc:identifier>
  <dcterms:modified xsi:type="dcterms:W3CDTF">2011-08-01T06:04:30Z</dcterms:modified>
  <cp:revision>1</cp:revision>
  <dc:title>Employee-Attrition-Prediction-using-HR-Analytics.pdf</dc:title>
</cp:coreProperties>
</file>