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1430000" cy="13068300"/>
  <p:notesSz cx="6858000" cy="9144000"/>
  <p:embeddedFontLst>
    <p:embeddedFont>
      <p:font typeface="ฟ้อนต์" charset="1" panose="00000500000000000000"/>
      <p:regular r:id="rId15"/>
    </p:embeddedFont>
    <p:embeddedFont>
      <p:font typeface="Martel Sans Light" charset="1" panose="00000400000000000000"/>
      <p:regular r:id="rId16"/>
    </p:embeddedFont>
    <p:embeddedFont>
      <p:font typeface="ฟ้อนต์ Light" charset="1" panose="00000400000000000000"/>
      <p:regular r:id="rId17"/>
    </p:embeddedFont>
    <p:embeddedFont>
      <p:font typeface="Martel Sans Bold" charset="1" panose="00000800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svg" Type="http://schemas.openxmlformats.org/officeDocument/2006/relationships/image"/><Relationship Id="rId6" Target="../media/image8.svg" Type="http://schemas.openxmlformats.org/officeDocument/2006/relationships/image"/><Relationship Id="rId7" Target="../media/image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0C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143750" y="3321153"/>
            <a:ext cx="4286250" cy="6438643"/>
          </a:xfrm>
          <a:custGeom>
            <a:avLst/>
            <a:gdLst/>
            <a:ahLst/>
            <a:cxnLst/>
            <a:rect r="r" b="b" t="t" l="l"/>
            <a:pathLst>
              <a:path h="6438643" w="4286250">
                <a:moveTo>
                  <a:pt x="0" y="0"/>
                </a:moveTo>
                <a:lnTo>
                  <a:pt x="4286250" y="0"/>
                </a:lnTo>
                <a:lnTo>
                  <a:pt x="4286250" y="6438643"/>
                </a:lnTo>
                <a:lnTo>
                  <a:pt x="0" y="64386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1" t="-3" r="-74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37575" y="5886131"/>
            <a:ext cx="5951668" cy="277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76"/>
              </a:lnSpc>
            </a:pPr>
            <a:r>
              <a:rPr lang="en-US" sz="2952">
                <a:solidFill>
                  <a:srgbClr val="FFFFFF"/>
                </a:solidFill>
                <a:latin typeface="ฟ้อนต์"/>
                <a:ea typeface="ฟ้อนต์"/>
                <a:cs typeface="ฟ้อนต์"/>
                <a:sym typeface="ฟ้อนต์"/>
              </a:rPr>
              <a:t>Smart City Data Analytics Platform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734143" y="6260758"/>
            <a:ext cx="40634" cy="368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6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37575" y="6260758"/>
            <a:ext cx="5116020" cy="368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6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Transforming Urban Governance ThroughIntelligentData Analytics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37575" y="6689383"/>
            <a:ext cx="5100580" cy="625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6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Leveraging IoT, Machine Learning, and Real-Time Analytics to Build </a:t>
            </a:r>
          </a:p>
          <a:p>
            <a:pPr algn="l">
              <a:lnSpc>
                <a:spcPts val="913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Sustainable, Efficient Urban Ecosystems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3168649"/>
            <a:ext cx="11556997" cy="6737347"/>
          </a:xfrm>
          <a:custGeom>
            <a:avLst/>
            <a:gdLst/>
            <a:ahLst/>
            <a:cxnLst/>
            <a:rect r="r" b="b" t="t" l="l"/>
            <a:pathLst>
              <a:path h="6737347" w="11556997">
                <a:moveTo>
                  <a:pt x="0" y="0"/>
                </a:moveTo>
                <a:lnTo>
                  <a:pt x="11556997" y="0"/>
                </a:lnTo>
                <a:lnTo>
                  <a:pt x="11556997" y="6737347"/>
                </a:lnTo>
                <a:lnTo>
                  <a:pt x="0" y="67373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37575" y="3587587"/>
            <a:ext cx="7333612" cy="534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33"/>
              </a:lnSpc>
            </a:pPr>
            <a:r>
              <a:rPr lang="en-US" sz="2952">
                <a:solidFill>
                  <a:srgbClr val="FFFFFF"/>
                </a:solidFill>
                <a:latin typeface="ฟ้อนต์"/>
                <a:ea typeface="ฟ้อนต์"/>
                <a:cs typeface="ฟ้อนต์"/>
                <a:sym typeface="ฟ้อนต์"/>
              </a:rPr>
              <a:t>Urban Challenges Demand Smart Solutions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96976" y="5152992"/>
            <a:ext cx="4722295" cy="1165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8"/>
              </a:lnSpc>
            </a:pPr>
            <a:r>
              <a:rPr lang="en-US" sz="1476">
                <a:solidFill>
                  <a:srgbClr val="D9E1FF"/>
                </a:solidFill>
                <a:latin typeface="ฟ้อนต์"/>
                <a:ea typeface="ฟ้อนต์"/>
                <a:cs typeface="ฟ้อนต์"/>
                <a:sym typeface="ฟ้อนต์"/>
              </a:rPr>
              <a:t>Traffic Congestion</a:t>
            </a:r>
          </a:p>
          <a:p>
            <a:pPr algn="l">
              <a:lnSpc>
                <a:spcPts val="2025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Citieslose $87billionannually due to traffic delays. Peak hour congestion reduces productivity and increases emissions by 40%.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27106" y="5476690"/>
            <a:ext cx="40634" cy="311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13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96976" y="7362792"/>
            <a:ext cx="4297842" cy="1165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8"/>
              </a:lnSpc>
            </a:pPr>
            <a:r>
              <a:rPr lang="en-US" sz="1476">
                <a:solidFill>
                  <a:srgbClr val="D9E1FF"/>
                </a:solidFill>
                <a:latin typeface="ฟ้อนต์"/>
                <a:ea typeface="ฟ้อนต์"/>
                <a:cs typeface="ฟ้อนต์"/>
                <a:sym typeface="ฟ้อนต์"/>
              </a:rPr>
              <a:t>Waste Management</a:t>
            </a:r>
          </a:p>
          <a:p>
            <a:pPr algn="l">
              <a:lnSpc>
                <a:spcPts val="2025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Citiesgenerate2.01 billion tons of municipal solid waste annually. Inefficient collection routes waste 30% of operational budgets.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27106" y="7686490"/>
            <a:ext cx="40634" cy="311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13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954011" y="5152992"/>
            <a:ext cx="4770415" cy="651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8"/>
              </a:lnSpc>
            </a:pPr>
            <a:r>
              <a:rPr lang="en-US" sz="1476">
                <a:solidFill>
                  <a:srgbClr val="D9E1FF"/>
                </a:solidFill>
                <a:latin typeface="ฟ้อนต์"/>
                <a:ea typeface="ฟ้อนต์"/>
                <a:cs typeface="ฟ้อนต์"/>
                <a:sym typeface="ฟ้อนต์"/>
              </a:rPr>
              <a:t>Air Quality Crisis</a:t>
            </a:r>
          </a:p>
          <a:p>
            <a:pPr algn="l">
              <a:lnSpc>
                <a:spcPts val="2025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Urban air pollutioncauses 7 million premature deaths globally.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353319" y="5476690"/>
            <a:ext cx="40634" cy="311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13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954011" y="7362792"/>
            <a:ext cx="1948539" cy="324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8"/>
              </a:lnSpc>
            </a:pPr>
            <a:r>
              <a:rPr lang="en-US" sz="1476">
                <a:solidFill>
                  <a:srgbClr val="D9E1FF"/>
                </a:solidFill>
                <a:latin typeface="ฟ้อนต์"/>
                <a:ea typeface="ฟ้อนต์"/>
                <a:cs typeface="ฟ้อนต์"/>
                <a:sym typeface="ฟ้อนต์"/>
              </a:rPr>
              <a:t>Resource Optimization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848666" y="7686490"/>
            <a:ext cx="40634" cy="311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13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954011" y="7734115"/>
            <a:ext cx="4522965" cy="263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25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Urban areasconsume 78%of global energy. Smart resource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954011" y="7991290"/>
            <a:ext cx="4299766" cy="520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25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allocation can reduce consumption by 25% through data- driven insights.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37575" y="8734240"/>
            <a:ext cx="10180730" cy="625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6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Traditional urban management systems operate reactively, lacking the predictive capabilities needed for modern city governance. Our </a:t>
            </a:r>
          </a:p>
          <a:p>
            <a:pPr algn="l">
              <a:lnSpc>
                <a:spcPts val="913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platform addresses these critical challenges through intelligent data integration and real-time analytics.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954011" y="5781490"/>
            <a:ext cx="4593869" cy="520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25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Real-time monitoring and predictive analytics are critical for public health.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0C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5915025" y="2959098"/>
            <a:ext cx="4886325" cy="4876800"/>
            <a:chOff x="0" y="0"/>
            <a:chExt cx="6515100" cy="6502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515100" cy="6502400"/>
            </a:xfrm>
            <a:custGeom>
              <a:avLst/>
              <a:gdLst/>
              <a:ahLst/>
              <a:cxnLst/>
              <a:rect r="r" b="b" t="t" l="l"/>
              <a:pathLst>
                <a:path h="6502400" w="6515100">
                  <a:moveTo>
                    <a:pt x="26543" y="0"/>
                  </a:moveTo>
                  <a:cubicBezTo>
                    <a:pt x="19177" y="0"/>
                    <a:pt x="12954" y="2540"/>
                    <a:pt x="7747" y="7747"/>
                  </a:cubicBezTo>
                  <a:cubicBezTo>
                    <a:pt x="2540" y="12954"/>
                    <a:pt x="0" y="19177"/>
                    <a:pt x="0" y="26543"/>
                  </a:cubicBezTo>
                  <a:lnTo>
                    <a:pt x="0" y="6475857"/>
                  </a:lnTo>
                  <a:cubicBezTo>
                    <a:pt x="0" y="6483223"/>
                    <a:pt x="2540" y="6489446"/>
                    <a:pt x="7747" y="6494653"/>
                  </a:cubicBezTo>
                  <a:cubicBezTo>
                    <a:pt x="12954" y="6499860"/>
                    <a:pt x="19177" y="6502400"/>
                    <a:pt x="26543" y="6502400"/>
                  </a:cubicBezTo>
                  <a:lnTo>
                    <a:pt x="6488557" y="6502400"/>
                  </a:lnTo>
                  <a:cubicBezTo>
                    <a:pt x="6495923" y="6502400"/>
                    <a:pt x="6502146" y="6499860"/>
                    <a:pt x="6507353" y="6494653"/>
                  </a:cubicBezTo>
                  <a:cubicBezTo>
                    <a:pt x="6512561" y="6489447"/>
                    <a:pt x="6515100" y="6483223"/>
                    <a:pt x="6515100" y="6475857"/>
                  </a:cubicBezTo>
                  <a:lnTo>
                    <a:pt x="6515100" y="26543"/>
                  </a:lnTo>
                  <a:cubicBezTo>
                    <a:pt x="6515100" y="19177"/>
                    <a:pt x="6512560" y="12954"/>
                    <a:pt x="6507353" y="7747"/>
                  </a:cubicBezTo>
                  <a:cubicBezTo>
                    <a:pt x="6502147" y="2540"/>
                    <a:pt x="6495923" y="0"/>
                    <a:pt x="6488557" y="0"/>
                  </a:cubicBez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638175" y="8445498"/>
            <a:ext cx="5000625" cy="19050"/>
          </a:xfrm>
          <a:custGeom>
            <a:avLst/>
            <a:gdLst/>
            <a:ahLst/>
            <a:cxnLst/>
            <a:rect r="r" b="b" t="t" l="l"/>
            <a:pathLst>
              <a:path h="19050" w="5000625">
                <a:moveTo>
                  <a:pt x="0" y="0"/>
                </a:moveTo>
                <a:lnTo>
                  <a:pt x="5000625" y="0"/>
                </a:lnTo>
                <a:lnTo>
                  <a:pt x="5000625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38175" y="9931398"/>
            <a:ext cx="5000625" cy="19050"/>
          </a:xfrm>
          <a:custGeom>
            <a:avLst/>
            <a:gdLst/>
            <a:ahLst/>
            <a:cxnLst/>
            <a:rect r="r" b="b" t="t" l="l"/>
            <a:pathLst>
              <a:path h="19050" w="5000625">
                <a:moveTo>
                  <a:pt x="0" y="0"/>
                </a:moveTo>
                <a:lnTo>
                  <a:pt x="5000625" y="0"/>
                </a:lnTo>
                <a:lnTo>
                  <a:pt x="5000625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791200" y="8445498"/>
            <a:ext cx="5000625" cy="19050"/>
          </a:xfrm>
          <a:custGeom>
            <a:avLst/>
            <a:gdLst/>
            <a:ahLst/>
            <a:cxnLst/>
            <a:rect r="r" b="b" t="t" l="l"/>
            <a:pathLst>
              <a:path h="19050" w="5000625">
                <a:moveTo>
                  <a:pt x="0" y="0"/>
                </a:moveTo>
                <a:lnTo>
                  <a:pt x="5000625" y="0"/>
                </a:lnTo>
                <a:lnTo>
                  <a:pt x="5000625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791200" y="9931398"/>
            <a:ext cx="5000625" cy="19050"/>
          </a:xfrm>
          <a:custGeom>
            <a:avLst/>
            <a:gdLst/>
            <a:ahLst/>
            <a:cxnLst/>
            <a:rect r="r" b="b" t="t" l="l"/>
            <a:pathLst>
              <a:path h="19050" w="5000625">
                <a:moveTo>
                  <a:pt x="0" y="0"/>
                </a:moveTo>
                <a:lnTo>
                  <a:pt x="5000625" y="0"/>
                </a:lnTo>
                <a:lnTo>
                  <a:pt x="5000625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37575" y="1885783"/>
            <a:ext cx="8654063" cy="630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34"/>
              </a:lnSpc>
            </a:pPr>
            <a:r>
              <a:rPr lang="en-US" sz="2952">
                <a:solidFill>
                  <a:srgbClr val="FFFFFF"/>
                </a:solidFill>
                <a:latin typeface="ฟ้อนต์"/>
                <a:ea typeface="ฟ้อนต์"/>
                <a:cs typeface="ฟ้อนต์"/>
                <a:sym typeface="ฟ้อนต์"/>
              </a:rPr>
              <a:t>Introducing the Smart City Data Analytics Platform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202952" y="2688512"/>
            <a:ext cx="52778" cy="515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28"/>
              </a:lnSpc>
            </a:pPr>
            <a:r>
              <a:rPr lang="en-US" sz="1771">
                <a:solidFill>
                  <a:srgbClr val="FFFFFF"/>
                </a:solidFill>
                <a:latin typeface="ฟ้อนต์"/>
                <a:ea typeface="ฟ้อนต์"/>
                <a:cs typeface="ฟ้อนต์"/>
                <a:sym typeface="ฟ้อนต์"/>
              </a:rPr>
              <a:t>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37575" y="2802812"/>
            <a:ext cx="3512944" cy="400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82"/>
              </a:lnSpc>
            </a:pPr>
            <a:r>
              <a:rPr lang="en-US" sz="1771">
                <a:solidFill>
                  <a:srgbClr val="FFFFFF"/>
                </a:solidFill>
                <a:latin typeface="ฟ้อนต์"/>
                <a:ea typeface="ฟ้อนต์"/>
                <a:cs typeface="ฟ้อนต์"/>
                <a:sym typeface="ฟ้อนต์"/>
              </a:rPr>
              <a:t>Comprehensive Urban Intelligence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16896" y="3212911"/>
            <a:ext cx="40634" cy="368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6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633" y="8461338"/>
            <a:ext cx="43977" cy="334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24"/>
              </a:lnSpc>
            </a:pPr>
            <a:r>
              <a:rPr lang="en-US" sz="1476">
                <a:solidFill>
                  <a:srgbClr val="D9E1FF"/>
                </a:solidFill>
                <a:latin typeface="ฟ้อนต์"/>
                <a:ea typeface="ฟ้อนต์"/>
                <a:cs typeface="ฟ้อนต์"/>
                <a:sym typeface="ฟ้อนต์"/>
              </a:rPr>
              <a:t>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24792" y="8804086"/>
            <a:ext cx="5129717" cy="2035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6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Multi-source data collection from IoT devices, sensors, and </a:t>
            </a:r>
          </a:p>
          <a:p>
            <a:pPr algn="l">
              <a:lnSpc>
                <a:spcPts val="1614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municipal systems</a:t>
            </a:r>
          </a:p>
          <a:p>
            <a:pPr algn="l">
              <a:lnSpc>
                <a:spcPts val="1756"/>
              </a:lnSpc>
            </a:pPr>
            <a:r>
              <a:rPr lang="en-US" sz="1254">
                <a:solidFill>
                  <a:srgbClr val="D9E1FF"/>
                </a:solidFill>
                <a:latin typeface="ฟ้อนต์ Light"/>
                <a:ea typeface="ฟ้อนต์ Light"/>
                <a:cs typeface="ฟ้อนต์ Light"/>
                <a:sym typeface="ฟ้อนต์ Light"/>
              </a:rPr>
              <a:t>03</a:t>
            </a:r>
          </a:p>
          <a:p>
            <a:pPr algn="l">
              <a:lnSpc>
                <a:spcPts val="2066"/>
              </a:lnSpc>
            </a:pPr>
            <a:r>
              <a:rPr lang="en-US" sz="1476">
                <a:solidFill>
                  <a:srgbClr val="D9E1FF"/>
                </a:solidFill>
                <a:latin typeface="ฟ้อนต์"/>
                <a:ea typeface="ฟ้อนต์"/>
                <a:cs typeface="ฟ้อนต์"/>
                <a:sym typeface="ฟ้อนต์"/>
              </a:rPr>
              <a:t>Intelligent</a:t>
            </a:r>
            <a:r>
              <a:rPr lang="en-US" sz="1476">
                <a:solidFill>
                  <a:srgbClr val="FFFFFF"/>
                </a:solidFill>
                <a:latin typeface="ฟ้อนต์"/>
                <a:ea typeface="ฟ้อนต์"/>
                <a:cs typeface="ฟ้อนต์"/>
                <a:sym typeface="ฟ้อนต์"/>
              </a:rPr>
              <a:t> </a:t>
            </a:r>
            <a:r>
              <a:rPr lang="en-US" sz="1476">
                <a:solidFill>
                  <a:srgbClr val="D9E1FF"/>
                </a:solidFill>
                <a:latin typeface="ฟ้อนต์"/>
                <a:ea typeface="ฟ้อนต์"/>
                <a:cs typeface="ฟ้อนต์"/>
                <a:sym typeface="ฟ้อนต์"/>
              </a:rPr>
              <a:t>Analytics</a:t>
            </a:r>
          </a:p>
          <a:p>
            <a:pPr algn="l">
              <a:lnSpc>
                <a:spcPts val="2316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Machine learning models for prediction, optimization, and anomaly </a:t>
            </a:r>
          </a:p>
          <a:p>
            <a:pPr algn="l">
              <a:lnSpc>
                <a:spcPts val="1614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detection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37575" y="3327211"/>
            <a:ext cx="4586573" cy="254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74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Ourplatformintegratesdisparateurbandata streams into a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37575" y="3584386"/>
            <a:ext cx="4876524" cy="2178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974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unified analytics ecosystem. By combining IoT sensor networks, traffic monitoring systems, environmental sensors, and citizen </a:t>
            </a:r>
          </a:p>
          <a:p>
            <a:pPr algn="just">
              <a:lnSpc>
                <a:spcPts val="2174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feedback channels, we create a holistic view of city operations.</a:t>
            </a:r>
          </a:p>
          <a:p>
            <a:pPr algn="just">
              <a:lnSpc>
                <a:spcPts val="3136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The system processes over 10,000 data points per second, </a:t>
            </a:r>
          </a:p>
          <a:p>
            <a:pPr algn="just">
              <a:lnSpc>
                <a:spcPts val="913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providing city administrators with real-time insights and </a:t>
            </a:r>
          </a:p>
          <a:p>
            <a:pPr algn="just">
              <a:lnSpc>
                <a:spcPts val="2986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predictive analytics. Machine learning algorithms continuously </a:t>
            </a:r>
          </a:p>
          <a:p>
            <a:pPr algn="just">
              <a:lnSpc>
                <a:spcPts val="1062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learn from historical patterns to optimize urban services and </a:t>
            </a:r>
          </a:p>
          <a:p>
            <a:pPr algn="just">
              <a:lnSpc>
                <a:spcPts val="2986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anticipate future needs.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483004" y="9947238"/>
            <a:ext cx="43977" cy="334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24"/>
              </a:lnSpc>
            </a:pPr>
            <a:r>
              <a:rPr lang="en-US" sz="1476">
                <a:solidFill>
                  <a:srgbClr val="D9E1FF"/>
                </a:solidFill>
                <a:latin typeface="ฟ้อนต์"/>
                <a:ea typeface="ฟ้อนต์"/>
                <a:cs typeface="ฟ้อนต์"/>
                <a:sym typeface="ฟ้อนต์"/>
              </a:rPr>
              <a:t>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658985" y="8461338"/>
            <a:ext cx="43977" cy="334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24"/>
              </a:lnSpc>
            </a:pPr>
            <a:r>
              <a:rPr lang="en-US" sz="1476">
                <a:solidFill>
                  <a:srgbClr val="D9E1FF"/>
                </a:solidFill>
                <a:latin typeface="ฟ้อนต์"/>
                <a:ea typeface="ฟ้อนต์"/>
                <a:cs typeface="ฟ้อนต์"/>
                <a:sym typeface="ฟ้อนต์"/>
              </a:rPr>
              <a:t>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794629" y="8804086"/>
            <a:ext cx="4721685" cy="5494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6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Stream processing and data validation with Apache Kafka and </a:t>
            </a:r>
          </a:p>
          <a:p>
            <a:pPr algn="l">
              <a:lnSpc>
                <a:spcPts val="1614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Spark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6705829" y="9947238"/>
            <a:ext cx="43977" cy="334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24"/>
              </a:lnSpc>
            </a:pPr>
            <a:r>
              <a:rPr lang="en-US" sz="1476">
                <a:solidFill>
                  <a:srgbClr val="D9E1FF"/>
                </a:solidFill>
                <a:latin typeface="ฟ้อนต์"/>
                <a:ea typeface="ฟ้อนต์"/>
                <a:cs typeface="ฟ้อนต์"/>
                <a:sym typeface="ฟ้อนต์"/>
              </a:rPr>
              <a:t>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794629" y="10289986"/>
            <a:ext cx="4938636" cy="292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6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Interactive dashboards and automated alerts for decision makers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37575" y="8145403"/>
            <a:ext cx="1234307" cy="6530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56"/>
              </a:lnSpc>
            </a:pPr>
            <a:r>
              <a:rPr lang="en-US" sz="1254">
                <a:solidFill>
                  <a:srgbClr val="D9E1FF"/>
                </a:solidFill>
                <a:latin typeface="ฟ้อนต์ Light"/>
                <a:ea typeface="ฟ้อนต์ Light"/>
                <a:cs typeface="ฟ้อนต์ Light"/>
                <a:sym typeface="ฟ้อนต์ Light"/>
              </a:rPr>
              <a:t>01</a:t>
            </a:r>
          </a:p>
          <a:p>
            <a:pPr algn="l">
              <a:lnSpc>
                <a:spcPts val="2066"/>
              </a:lnSpc>
            </a:pPr>
            <a:r>
              <a:rPr lang="en-US" sz="1476">
                <a:solidFill>
                  <a:srgbClr val="D9E1FF"/>
                </a:solidFill>
                <a:latin typeface="ฟ้อนต์"/>
                <a:ea typeface="ฟ้อนต์"/>
                <a:cs typeface="ฟ้อนต์"/>
                <a:sym typeface="ฟ้อนต์"/>
              </a:rPr>
              <a:t>Data</a:t>
            </a:r>
            <a:r>
              <a:rPr lang="en-US" sz="1476">
                <a:solidFill>
                  <a:srgbClr val="FFFFFF"/>
                </a:solidFill>
                <a:latin typeface="ฟ้อนต์"/>
                <a:ea typeface="ฟ้อนต์"/>
                <a:cs typeface="ฟ้อนต์"/>
                <a:sym typeface="ฟ้อนต์"/>
              </a:rPr>
              <a:t> </a:t>
            </a:r>
            <a:r>
              <a:rPr lang="en-US" sz="1476">
                <a:solidFill>
                  <a:srgbClr val="D9E1FF"/>
                </a:solidFill>
                <a:latin typeface="ฟ้อนต์"/>
                <a:ea typeface="ฟ้อนต์"/>
                <a:cs typeface="ฟ้อนต์"/>
                <a:sym typeface="ฟ้อนต์"/>
              </a:rPr>
              <a:t>Ingestion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779741" y="9631303"/>
            <a:ext cx="1660779" cy="6530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56"/>
              </a:lnSpc>
            </a:pPr>
            <a:r>
              <a:rPr lang="en-US" sz="1254">
                <a:solidFill>
                  <a:srgbClr val="D9E1FF"/>
                </a:solidFill>
                <a:latin typeface="ฟ้อนต์ Light"/>
                <a:ea typeface="ฟ้อนต์ Light"/>
                <a:cs typeface="ฟ้อนต์ Light"/>
                <a:sym typeface="ฟ้อนต์ Light"/>
              </a:rPr>
              <a:t>04</a:t>
            </a:r>
          </a:p>
          <a:p>
            <a:pPr algn="l">
              <a:lnSpc>
                <a:spcPts val="2066"/>
              </a:lnSpc>
            </a:pPr>
            <a:r>
              <a:rPr lang="en-US" sz="1476">
                <a:solidFill>
                  <a:srgbClr val="D9E1FF"/>
                </a:solidFill>
                <a:latin typeface="ฟ้อนต์"/>
                <a:ea typeface="ฟ้อนต์"/>
                <a:cs typeface="ฟ้อนต์"/>
                <a:sym typeface="ฟ้อนต์"/>
              </a:rPr>
              <a:t>Actionable</a:t>
            </a:r>
            <a:r>
              <a:rPr lang="en-US" sz="1476">
                <a:solidFill>
                  <a:srgbClr val="FFFFFF"/>
                </a:solidFill>
                <a:latin typeface="ฟ้อนต์"/>
                <a:ea typeface="ฟ้อนต์"/>
                <a:cs typeface="ฟ้อนต์"/>
                <a:sym typeface="ฟ้อนต์"/>
              </a:rPr>
              <a:t> </a:t>
            </a:r>
            <a:r>
              <a:rPr lang="en-US" sz="1476">
                <a:solidFill>
                  <a:srgbClr val="D9E1FF"/>
                </a:solidFill>
                <a:latin typeface="ฟ้อนต์"/>
                <a:ea typeface="ฟ้อนต์"/>
                <a:cs typeface="ฟ้อนต์"/>
                <a:sym typeface="ฟ้อนต์"/>
              </a:rPr>
              <a:t>Insights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782561" y="8145403"/>
            <a:ext cx="1862214" cy="6530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56"/>
              </a:lnSpc>
            </a:pPr>
            <a:r>
              <a:rPr lang="en-US" sz="1254">
                <a:solidFill>
                  <a:srgbClr val="D9E1FF"/>
                </a:solidFill>
                <a:latin typeface="ฟ้อนต์ Light"/>
                <a:ea typeface="ฟ้อนต์ Light"/>
                <a:cs typeface="ฟ้อนต์ Light"/>
                <a:sym typeface="ฟ้อนต์ Light"/>
              </a:rPr>
              <a:t>02</a:t>
            </a:r>
          </a:p>
          <a:p>
            <a:pPr algn="l">
              <a:lnSpc>
                <a:spcPts val="2066"/>
              </a:lnSpc>
            </a:pPr>
            <a:r>
              <a:rPr lang="en-US" sz="1476">
                <a:solidFill>
                  <a:srgbClr val="D9E1FF"/>
                </a:solidFill>
                <a:latin typeface="ฟ้อนต์"/>
                <a:ea typeface="ฟ้อนต์"/>
                <a:cs typeface="ฟ้อนต์"/>
                <a:sym typeface="ฟ้อนต์"/>
              </a:rPr>
              <a:t>Real-Time</a:t>
            </a:r>
            <a:r>
              <a:rPr lang="en-US" sz="1476">
                <a:solidFill>
                  <a:srgbClr val="FFFFFF"/>
                </a:solidFill>
                <a:latin typeface="ฟ้อนต์"/>
                <a:ea typeface="ฟ้อนต์"/>
                <a:cs typeface="ฟ้อนต์"/>
                <a:sym typeface="ฟ้อนต์"/>
              </a:rPr>
              <a:t> </a:t>
            </a:r>
            <a:r>
              <a:rPr lang="en-US" sz="1476">
                <a:solidFill>
                  <a:srgbClr val="D9E1FF"/>
                </a:solidFill>
                <a:latin typeface="ฟ้อนต์"/>
                <a:ea typeface="ฟ้อนต์"/>
                <a:cs typeface="ฟ้อนต์"/>
                <a:sym typeface="ฟ้อนต์"/>
              </a:rPr>
              <a:t>Processing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100C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574672" y="4495642"/>
            <a:ext cx="3403597" cy="4879972"/>
            <a:chOff x="0" y="0"/>
            <a:chExt cx="3403600" cy="48799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3025" y="73025"/>
              <a:ext cx="3257550" cy="4733925"/>
            </a:xfrm>
            <a:custGeom>
              <a:avLst/>
              <a:gdLst/>
              <a:ahLst/>
              <a:cxnLst/>
              <a:rect r="r" b="b" t="t" l="l"/>
              <a:pathLst>
                <a:path h="4733925" w="3257550">
                  <a:moveTo>
                    <a:pt x="0" y="4723511"/>
                  </a:moveTo>
                  <a:lnTo>
                    <a:pt x="0" y="10414"/>
                  </a:lnTo>
                  <a:cubicBezTo>
                    <a:pt x="0" y="7493"/>
                    <a:pt x="1016" y="5080"/>
                    <a:pt x="3048" y="3048"/>
                  </a:cubicBezTo>
                  <a:cubicBezTo>
                    <a:pt x="5080" y="1016"/>
                    <a:pt x="7493" y="0"/>
                    <a:pt x="10414" y="0"/>
                  </a:cubicBezTo>
                  <a:lnTo>
                    <a:pt x="3247136" y="0"/>
                  </a:lnTo>
                  <a:cubicBezTo>
                    <a:pt x="3250057" y="0"/>
                    <a:pt x="3252470" y="1016"/>
                    <a:pt x="3254502" y="3048"/>
                  </a:cubicBezTo>
                  <a:cubicBezTo>
                    <a:pt x="3256533" y="5080"/>
                    <a:pt x="3257550" y="7493"/>
                    <a:pt x="3257550" y="10414"/>
                  </a:cubicBezTo>
                  <a:lnTo>
                    <a:pt x="3257550" y="4723511"/>
                  </a:lnTo>
                  <a:cubicBezTo>
                    <a:pt x="3257550" y="4726432"/>
                    <a:pt x="3256534" y="4728845"/>
                    <a:pt x="3254502" y="4730877"/>
                  </a:cubicBezTo>
                  <a:cubicBezTo>
                    <a:pt x="3252470" y="4732908"/>
                    <a:pt x="3250057" y="4733925"/>
                    <a:pt x="3247136" y="4733925"/>
                  </a:cubicBezTo>
                  <a:lnTo>
                    <a:pt x="10414" y="4733925"/>
                  </a:lnTo>
                  <a:cubicBezTo>
                    <a:pt x="7493" y="4733925"/>
                    <a:pt x="5080" y="4732909"/>
                    <a:pt x="3048" y="4730877"/>
                  </a:cubicBezTo>
                  <a:cubicBezTo>
                    <a:pt x="1016" y="4728845"/>
                    <a:pt x="0" y="4726432"/>
                    <a:pt x="0" y="4723511"/>
                  </a:cubicBezTo>
                </a:path>
              </a:pathLst>
            </a:custGeom>
            <a:solidFill>
              <a:srgbClr val="100C35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63500" y="63500"/>
              <a:ext cx="3276600" cy="4752975"/>
            </a:xfrm>
            <a:custGeom>
              <a:avLst/>
              <a:gdLst/>
              <a:ahLst/>
              <a:cxnLst/>
              <a:rect r="r" b="b" t="t" l="l"/>
              <a:pathLst>
                <a:path h="4752975" w="3276600">
                  <a:moveTo>
                    <a:pt x="0" y="4733036"/>
                  </a:moveTo>
                  <a:lnTo>
                    <a:pt x="0" y="19939"/>
                  </a:lnTo>
                  <a:lnTo>
                    <a:pt x="9525" y="19939"/>
                  </a:lnTo>
                  <a:lnTo>
                    <a:pt x="0" y="19939"/>
                  </a:lnTo>
                  <a:cubicBezTo>
                    <a:pt x="0" y="14478"/>
                    <a:pt x="2032" y="9652"/>
                    <a:pt x="5842" y="5842"/>
                  </a:cubicBezTo>
                  <a:lnTo>
                    <a:pt x="5842" y="5842"/>
                  </a:lnTo>
                  <a:lnTo>
                    <a:pt x="5842" y="5842"/>
                  </a:lnTo>
                  <a:cubicBezTo>
                    <a:pt x="9652" y="2032"/>
                    <a:pt x="14478" y="0"/>
                    <a:pt x="19939" y="0"/>
                  </a:cubicBezTo>
                  <a:lnTo>
                    <a:pt x="19939" y="9525"/>
                  </a:lnTo>
                  <a:lnTo>
                    <a:pt x="19939" y="0"/>
                  </a:lnTo>
                  <a:lnTo>
                    <a:pt x="3256661" y="0"/>
                  </a:lnTo>
                  <a:lnTo>
                    <a:pt x="3256661" y="9525"/>
                  </a:lnTo>
                  <a:lnTo>
                    <a:pt x="3256661" y="0"/>
                  </a:lnTo>
                  <a:cubicBezTo>
                    <a:pt x="3262122" y="0"/>
                    <a:pt x="3266948" y="2032"/>
                    <a:pt x="3270758" y="5842"/>
                  </a:cubicBezTo>
                  <a:lnTo>
                    <a:pt x="3264027" y="12573"/>
                  </a:lnTo>
                  <a:lnTo>
                    <a:pt x="3270758" y="5842"/>
                  </a:lnTo>
                  <a:cubicBezTo>
                    <a:pt x="3274568" y="9652"/>
                    <a:pt x="3276600" y="14478"/>
                    <a:pt x="3276600" y="19939"/>
                  </a:cubicBezTo>
                  <a:lnTo>
                    <a:pt x="3267075" y="19939"/>
                  </a:lnTo>
                  <a:lnTo>
                    <a:pt x="3276600" y="19939"/>
                  </a:lnTo>
                  <a:lnTo>
                    <a:pt x="3276600" y="4733036"/>
                  </a:lnTo>
                  <a:lnTo>
                    <a:pt x="3267075" y="4733036"/>
                  </a:lnTo>
                  <a:lnTo>
                    <a:pt x="3276600" y="4733036"/>
                  </a:lnTo>
                  <a:cubicBezTo>
                    <a:pt x="3276600" y="4738497"/>
                    <a:pt x="3274568" y="4743323"/>
                    <a:pt x="3270758" y="4747133"/>
                  </a:cubicBezTo>
                  <a:lnTo>
                    <a:pt x="3264027" y="4740402"/>
                  </a:lnTo>
                  <a:lnTo>
                    <a:pt x="3270758" y="4747133"/>
                  </a:lnTo>
                  <a:cubicBezTo>
                    <a:pt x="3266948" y="4750943"/>
                    <a:pt x="3262122" y="4752975"/>
                    <a:pt x="3256661" y="4752975"/>
                  </a:cubicBezTo>
                  <a:lnTo>
                    <a:pt x="3256661" y="4752975"/>
                  </a:lnTo>
                  <a:lnTo>
                    <a:pt x="3256661" y="4752975"/>
                  </a:lnTo>
                  <a:lnTo>
                    <a:pt x="19939" y="4752975"/>
                  </a:lnTo>
                  <a:lnTo>
                    <a:pt x="19939" y="4752975"/>
                  </a:lnTo>
                  <a:lnTo>
                    <a:pt x="19939" y="4752975"/>
                  </a:lnTo>
                  <a:cubicBezTo>
                    <a:pt x="14605" y="4752975"/>
                    <a:pt x="9652" y="4750943"/>
                    <a:pt x="5842" y="4747133"/>
                  </a:cubicBezTo>
                  <a:lnTo>
                    <a:pt x="12573" y="4740402"/>
                  </a:lnTo>
                  <a:lnTo>
                    <a:pt x="5842" y="4747133"/>
                  </a:lnTo>
                  <a:cubicBezTo>
                    <a:pt x="2032" y="4743323"/>
                    <a:pt x="0" y="4738497"/>
                    <a:pt x="0" y="4733036"/>
                  </a:cubicBezTo>
                  <a:lnTo>
                    <a:pt x="9525" y="4733036"/>
                  </a:lnTo>
                  <a:lnTo>
                    <a:pt x="0" y="4733036"/>
                  </a:lnTo>
                  <a:moveTo>
                    <a:pt x="19050" y="4733036"/>
                  </a:moveTo>
                  <a:cubicBezTo>
                    <a:pt x="19050" y="4733417"/>
                    <a:pt x="19050" y="4733417"/>
                    <a:pt x="19304" y="4733671"/>
                  </a:cubicBezTo>
                  <a:lnTo>
                    <a:pt x="19304" y="4733671"/>
                  </a:lnTo>
                  <a:lnTo>
                    <a:pt x="19304" y="4733671"/>
                  </a:lnTo>
                  <a:cubicBezTo>
                    <a:pt x="19558" y="4733925"/>
                    <a:pt x="19558" y="4733925"/>
                    <a:pt x="19939" y="4733925"/>
                  </a:cubicBezTo>
                  <a:lnTo>
                    <a:pt x="19939" y="4743450"/>
                  </a:lnTo>
                  <a:lnTo>
                    <a:pt x="19939" y="4733925"/>
                  </a:lnTo>
                  <a:lnTo>
                    <a:pt x="3256661" y="4733925"/>
                  </a:lnTo>
                  <a:lnTo>
                    <a:pt x="3256661" y="4743450"/>
                  </a:lnTo>
                  <a:lnTo>
                    <a:pt x="3256661" y="4733925"/>
                  </a:lnTo>
                  <a:cubicBezTo>
                    <a:pt x="3257042" y="4733925"/>
                    <a:pt x="3257042" y="4733925"/>
                    <a:pt x="3257296" y="4733671"/>
                  </a:cubicBezTo>
                  <a:lnTo>
                    <a:pt x="3257296" y="4733671"/>
                  </a:lnTo>
                  <a:lnTo>
                    <a:pt x="3257296" y="4733671"/>
                  </a:lnTo>
                  <a:cubicBezTo>
                    <a:pt x="3257550" y="4733417"/>
                    <a:pt x="3257550" y="4733417"/>
                    <a:pt x="3257550" y="4733036"/>
                  </a:cubicBezTo>
                  <a:lnTo>
                    <a:pt x="3257550" y="19939"/>
                  </a:lnTo>
                  <a:cubicBezTo>
                    <a:pt x="3257550" y="19558"/>
                    <a:pt x="3257550" y="19558"/>
                    <a:pt x="3257296" y="19304"/>
                  </a:cubicBezTo>
                  <a:cubicBezTo>
                    <a:pt x="3257042" y="19050"/>
                    <a:pt x="3257042" y="19050"/>
                    <a:pt x="3256661" y="19050"/>
                  </a:cubicBezTo>
                  <a:lnTo>
                    <a:pt x="19939" y="19050"/>
                  </a:lnTo>
                  <a:cubicBezTo>
                    <a:pt x="19558" y="19050"/>
                    <a:pt x="19558" y="19050"/>
                    <a:pt x="19304" y="19304"/>
                  </a:cubicBezTo>
                  <a:lnTo>
                    <a:pt x="12573" y="12573"/>
                  </a:lnTo>
                  <a:lnTo>
                    <a:pt x="19304" y="19304"/>
                  </a:lnTo>
                  <a:cubicBezTo>
                    <a:pt x="19050" y="19558"/>
                    <a:pt x="19050" y="19558"/>
                    <a:pt x="19050" y="19939"/>
                  </a:cubicBezTo>
                  <a:lnTo>
                    <a:pt x="19050" y="4733036"/>
                  </a:lnTo>
                  <a:close/>
                </a:path>
              </a:pathLst>
            </a:custGeom>
            <a:solidFill>
              <a:srgbClr val="48446D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82550" y="82550"/>
              <a:ext cx="3238500" cy="476250"/>
            </a:xfrm>
            <a:custGeom>
              <a:avLst/>
              <a:gdLst/>
              <a:ahLst/>
              <a:cxnLst/>
              <a:rect r="r" b="b" t="t" l="l"/>
              <a:pathLst>
                <a:path h="476250" w="3238500">
                  <a:moveTo>
                    <a:pt x="0" y="476250"/>
                  </a:moveTo>
                  <a:lnTo>
                    <a:pt x="0" y="889"/>
                  </a:lnTo>
                  <a:cubicBezTo>
                    <a:pt x="0" y="254"/>
                    <a:pt x="254" y="0"/>
                    <a:pt x="889" y="0"/>
                  </a:cubicBezTo>
                  <a:lnTo>
                    <a:pt x="3237611" y="0"/>
                  </a:lnTo>
                  <a:cubicBezTo>
                    <a:pt x="3238246" y="0"/>
                    <a:pt x="3238500" y="254"/>
                    <a:pt x="3238500" y="889"/>
                  </a:cubicBezTo>
                  <a:lnTo>
                    <a:pt x="3238500" y="476250"/>
                  </a:lnTo>
                  <a:lnTo>
                    <a:pt x="0" y="476250"/>
                  </a:lnTo>
                </a:path>
              </a:pathLst>
            </a:custGeom>
            <a:solidFill>
              <a:srgbClr val="2F2B54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254000" y="3330575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D9E1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54000" y="389255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D9E1FF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254000" y="4206875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6068"/>
                    <a:pt x="54991" y="39497"/>
                  </a:cubicBezTo>
                  <a:cubicBezTo>
                    <a:pt x="53594" y="42926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D9E1FF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4013197" y="4495642"/>
            <a:ext cx="3403597" cy="4879972"/>
            <a:chOff x="0" y="0"/>
            <a:chExt cx="3403600" cy="487997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73025" y="73025"/>
              <a:ext cx="3257550" cy="4733925"/>
            </a:xfrm>
            <a:custGeom>
              <a:avLst/>
              <a:gdLst/>
              <a:ahLst/>
              <a:cxnLst/>
              <a:rect r="r" b="b" t="t" l="l"/>
              <a:pathLst>
                <a:path h="4733925" w="3257550">
                  <a:moveTo>
                    <a:pt x="0" y="4723511"/>
                  </a:moveTo>
                  <a:lnTo>
                    <a:pt x="0" y="10414"/>
                  </a:lnTo>
                  <a:cubicBezTo>
                    <a:pt x="0" y="7493"/>
                    <a:pt x="1016" y="5080"/>
                    <a:pt x="3048" y="3048"/>
                  </a:cubicBezTo>
                  <a:cubicBezTo>
                    <a:pt x="5080" y="1016"/>
                    <a:pt x="7493" y="0"/>
                    <a:pt x="10414" y="0"/>
                  </a:cubicBezTo>
                  <a:lnTo>
                    <a:pt x="3247136" y="0"/>
                  </a:lnTo>
                  <a:cubicBezTo>
                    <a:pt x="3250057" y="0"/>
                    <a:pt x="3252470" y="1016"/>
                    <a:pt x="3254502" y="3048"/>
                  </a:cubicBezTo>
                  <a:cubicBezTo>
                    <a:pt x="3256533" y="5080"/>
                    <a:pt x="3257550" y="7493"/>
                    <a:pt x="3257550" y="10414"/>
                  </a:cubicBezTo>
                  <a:lnTo>
                    <a:pt x="3257550" y="4723511"/>
                  </a:lnTo>
                  <a:cubicBezTo>
                    <a:pt x="3257550" y="4726432"/>
                    <a:pt x="3256534" y="4728845"/>
                    <a:pt x="3254502" y="4730877"/>
                  </a:cubicBezTo>
                  <a:cubicBezTo>
                    <a:pt x="3252470" y="4732908"/>
                    <a:pt x="3250057" y="4733925"/>
                    <a:pt x="3247136" y="4733925"/>
                  </a:cubicBezTo>
                  <a:lnTo>
                    <a:pt x="10414" y="4733925"/>
                  </a:lnTo>
                  <a:cubicBezTo>
                    <a:pt x="7493" y="4733925"/>
                    <a:pt x="5080" y="4732909"/>
                    <a:pt x="3048" y="4730877"/>
                  </a:cubicBezTo>
                  <a:cubicBezTo>
                    <a:pt x="1016" y="4728845"/>
                    <a:pt x="0" y="4726432"/>
                    <a:pt x="0" y="4723511"/>
                  </a:cubicBezTo>
                </a:path>
              </a:pathLst>
            </a:custGeom>
            <a:solidFill>
              <a:srgbClr val="100C35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63500" y="63500"/>
              <a:ext cx="3276600" cy="4752975"/>
            </a:xfrm>
            <a:custGeom>
              <a:avLst/>
              <a:gdLst/>
              <a:ahLst/>
              <a:cxnLst/>
              <a:rect r="r" b="b" t="t" l="l"/>
              <a:pathLst>
                <a:path h="4752975" w="3276600">
                  <a:moveTo>
                    <a:pt x="0" y="4733036"/>
                  </a:moveTo>
                  <a:lnTo>
                    <a:pt x="0" y="19939"/>
                  </a:lnTo>
                  <a:lnTo>
                    <a:pt x="9525" y="19939"/>
                  </a:lnTo>
                  <a:lnTo>
                    <a:pt x="0" y="19939"/>
                  </a:lnTo>
                  <a:cubicBezTo>
                    <a:pt x="0" y="14478"/>
                    <a:pt x="2032" y="9652"/>
                    <a:pt x="5842" y="5842"/>
                  </a:cubicBezTo>
                  <a:lnTo>
                    <a:pt x="5842" y="5842"/>
                  </a:lnTo>
                  <a:lnTo>
                    <a:pt x="5842" y="5842"/>
                  </a:lnTo>
                  <a:cubicBezTo>
                    <a:pt x="9652" y="2032"/>
                    <a:pt x="14478" y="0"/>
                    <a:pt x="19939" y="0"/>
                  </a:cubicBezTo>
                  <a:lnTo>
                    <a:pt x="19939" y="9525"/>
                  </a:lnTo>
                  <a:lnTo>
                    <a:pt x="19939" y="0"/>
                  </a:lnTo>
                  <a:lnTo>
                    <a:pt x="3256661" y="0"/>
                  </a:lnTo>
                  <a:lnTo>
                    <a:pt x="3256661" y="9525"/>
                  </a:lnTo>
                  <a:lnTo>
                    <a:pt x="3256661" y="0"/>
                  </a:lnTo>
                  <a:cubicBezTo>
                    <a:pt x="3262122" y="0"/>
                    <a:pt x="3266948" y="2032"/>
                    <a:pt x="3270758" y="5842"/>
                  </a:cubicBezTo>
                  <a:lnTo>
                    <a:pt x="3264027" y="12573"/>
                  </a:lnTo>
                  <a:lnTo>
                    <a:pt x="3270758" y="5842"/>
                  </a:lnTo>
                  <a:cubicBezTo>
                    <a:pt x="3274568" y="9652"/>
                    <a:pt x="3276600" y="14478"/>
                    <a:pt x="3276600" y="19939"/>
                  </a:cubicBezTo>
                  <a:lnTo>
                    <a:pt x="3267075" y="19939"/>
                  </a:lnTo>
                  <a:lnTo>
                    <a:pt x="3276600" y="19939"/>
                  </a:lnTo>
                  <a:lnTo>
                    <a:pt x="3276600" y="4733036"/>
                  </a:lnTo>
                  <a:lnTo>
                    <a:pt x="3267075" y="4733036"/>
                  </a:lnTo>
                  <a:lnTo>
                    <a:pt x="3276600" y="4733036"/>
                  </a:lnTo>
                  <a:cubicBezTo>
                    <a:pt x="3276600" y="4738497"/>
                    <a:pt x="3274568" y="4743323"/>
                    <a:pt x="3270758" y="4747133"/>
                  </a:cubicBezTo>
                  <a:lnTo>
                    <a:pt x="3264027" y="4740402"/>
                  </a:lnTo>
                  <a:lnTo>
                    <a:pt x="3270758" y="4747133"/>
                  </a:lnTo>
                  <a:cubicBezTo>
                    <a:pt x="3266948" y="4750943"/>
                    <a:pt x="3262122" y="4752975"/>
                    <a:pt x="3256661" y="4752975"/>
                  </a:cubicBezTo>
                  <a:lnTo>
                    <a:pt x="3256661" y="4752975"/>
                  </a:lnTo>
                  <a:lnTo>
                    <a:pt x="3256661" y="4752975"/>
                  </a:lnTo>
                  <a:lnTo>
                    <a:pt x="19939" y="4752975"/>
                  </a:lnTo>
                  <a:lnTo>
                    <a:pt x="19939" y="4752975"/>
                  </a:lnTo>
                  <a:lnTo>
                    <a:pt x="19939" y="4752975"/>
                  </a:lnTo>
                  <a:cubicBezTo>
                    <a:pt x="14605" y="4752975"/>
                    <a:pt x="9652" y="4750943"/>
                    <a:pt x="5842" y="4747133"/>
                  </a:cubicBezTo>
                  <a:lnTo>
                    <a:pt x="12573" y="4740402"/>
                  </a:lnTo>
                  <a:lnTo>
                    <a:pt x="5842" y="4747133"/>
                  </a:lnTo>
                  <a:cubicBezTo>
                    <a:pt x="2032" y="4743323"/>
                    <a:pt x="0" y="4738497"/>
                    <a:pt x="0" y="4733036"/>
                  </a:cubicBezTo>
                  <a:lnTo>
                    <a:pt x="9525" y="4733036"/>
                  </a:lnTo>
                  <a:lnTo>
                    <a:pt x="0" y="4733036"/>
                  </a:lnTo>
                  <a:moveTo>
                    <a:pt x="19050" y="4733036"/>
                  </a:moveTo>
                  <a:cubicBezTo>
                    <a:pt x="19050" y="4733417"/>
                    <a:pt x="19050" y="4733417"/>
                    <a:pt x="19304" y="4733671"/>
                  </a:cubicBezTo>
                  <a:lnTo>
                    <a:pt x="19304" y="4733671"/>
                  </a:lnTo>
                  <a:lnTo>
                    <a:pt x="19304" y="4733671"/>
                  </a:lnTo>
                  <a:cubicBezTo>
                    <a:pt x="19558" y="4733925"/>
                    <a:pt x="19558" y="4733925"/>
                    <a:pt x="19939" y="4733925"/>
                  </a:cubicBezTo>
                  <a:lnTo>
                    <a:pt x="19939" y="4743450"/>
                  </a:lnTo>
                  <a:lnTo>
                    <a:pt x="19939" y="4733925"/>
                  </a:lnTo>
                  <a:lnTo>
                    <a:pt x="3256661" y="4733925"/>
                  </a:lnTo>
                  <a:lnTo>
                    <a:pt x="3256661" y="4743450"/>
                  </a:lnTo>
                  <a:lnTo>
                    <a:pt x="3256661" y="4733925"/>
                  </a:lnTo>
                  <a:cubicBezTo>
                    <a:pt x="3257042" y="4733925"/>
                    <a:pt x="3257042" y="4733925"/>
                    <a:pt x="3257296" y="4733671"/>
                  </a:cubicBezTo>
                  <a:lnTo>
                    <a:pt x="3257296" y="4733671"/>
                  </a:lnTo>
                  <a:lnTo>
                    <a:pt x="3257296" y="4733671"/>
                  </a:lnTo>
                  <a:cubicBezTo>
                    <a:pt x="3257550" y="4733417"/>
                    <a:pt x="3257550" y="4733417"/>
                    <a:pt x="3257550" y="4733036"/>
                  </a:cubicBezTo>
                  <a:lnTo>
                    <a:pt x="3257550" y="19939"/>
                  </a:lnTo>
                  <a:cubicBezTo>
                    <a:pt x="3257550" y="19558"/>
                    <a:pt x="3257550" y="19558"/>
                    <a:pt x="3257296" y="19304"/>
                  </a:cubicBezTo>
                  <a:lnTo>
                    <a:pt x="3257296" y="19304"/>
                  </a:lnTo>
                  <a:lnTo>
                    <a:pt x="3257296" y="19304"/>
                  </a:lnTo>
                  <a:cubicBezTo>
                    <a:pt x="3257042" y="19050"/>
                    <a:pt x="3257042" y="19050"/>
                    <a:pt x="3256661" y="19050"/>
                  </a:cubicBezTo>
                  <a:lnTo>
                    <a:pt x="19939" y="19050"/>
                  </a:lnTo>
                  <a:cubicBezTo>
                    <a:pt x="19558" y="19050"/>
                    <a:pt x="19558" y="19050"/>
                    <a:pt x="19304" y="19304"/>
                  </a:cubicBezTo>
                  <a:lnTo>
                    <a:pt x="12573" y="12573"/>
                  </a:lnTo>
                  <a:lnTo>
                    <a:pt x="19304" y="19304"/>
                  </a:lnTo>
                  <a:cubicBezTo>
                    <a:pt x="19050" y="19558"/>
                    <a:pt x="19050" y="19558"/>
                    <a:pt x="19050" y="19939"/>
                  </a:cubicBezTo>
                  <a:lnTo>
                    <a:pt x="19050" y="4733036"/>
                  </a:lnTo>
                  <a:close/>
                </a:path>
              </a:pathLst>
            </a:custGeom>
            <a:solidFill>
              <a:srgbClr val="48446D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82550" y="82550"/>
              <a:ext cx="3238500" cy="476250"/>
            </a:xfrm>
            <a:custGeom>
              <a:avLst/>
              <a:gdLst/>
              <a:ahLst/>
              <a:cxnLst/>
              <a:rect r="r" b="b" t="t" l="l"/>
              <a:pathLst>
                <a:path h="476250" w="3238500">
                  <a:moveTo>
                    <a:pt x="0" y="476250"/>
                  </a:moveTo>
                  <a:lnTo>
                    <a:pt x="0" y="889"/>
                  </a:lnTo>
                  <a:cubicBezTo>
                    <a:pt x="0" y="254"/>
                    <a:pt x="254" y="0"/>
                    <a:pt x="889" y="0"/>
                  </a:cubicBezTo>
                  <a:lnTo>
                    <a:pt x="3237611" y="0"/>
                  </a:lnTo>
                  <a:cubicBezTo>
                    <a:pt x="3238246" y="0"/>
                    <a:pt x="3238500" y="254"/>
                    <a:pt x="3238500" y="889"/>
                  </a:cubicBezTo>
                  <a:lnTo>
                    <a:pt x="3238500" y="476250"/>
                  </a:lnTo>
                  <a:lnTo>
                    <a:pt x="0" y="476250"/>
                  </a:lnTo>
                </a:path>
              </a:pathLst>
            </a:custGeom>
            <a:solidFill>
              <a:srgbClr val="2F2B54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254000" y="2797175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D9E1FF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254000" y="335915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D9E1FF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254000" y="3673475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D9E1FF"/>
            </a:solidFill>
          </p:spPr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7451722" y="4495642"/>
            <a:ext cx="3403597" cy="4879972"/>
            <a:chOff x="0" y="0"/>
            <a:chExt cx="3403600" cy="487997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73025" y="73025"/>
              <a:ext cx="3257550" cy="4733925"/>
            </a:xfrm>
            <a:custGeom>
              <a:avLst/>
              <a:gdLst/>
              <a:ahLst/>
              <a:cxnLst/>
              <a:rect r="r" b="b" t="t" l="l"/>
              <a:pathLst>
                <a:path h="4733925" w="3257550">
                  <a:moveTo>
                    <a:pt x="0" y="4723511"/>
                  </a:moveTo>
                  <a:lnTo>
                    <a:pt x="0" y="10414"/>
                  </a:lnTo>
                  <a:cubicBezTo>
                    <a:pt x="0" y="7493"/>
                    <a:pt x="1016" y="5080"/>
                    <a:pt x="3048" y="3048"/>
                  </a:cubicBezTo>
                  <a:cubicBezTo>
                    <a:pt x="5080" y="1016"/>
                    <a:pt x="7493" y="0"/>
                    <a:pt x="10414" y="0"/>
                  </a:cubicBezTo>
                  <a:lnTo>
                    <a:pt x="3247136" y="0"/>
                  </a:lnTo>
                  <a:cubicBezTo>
                    <a:pt x="3250057" y="0"/>
                    <a:pt x="3252470" y="1016"/>
                    <a:pt x="3254502" y="3048"/>
                  </a:cubicBezTo>
                  <a:cubicBezTo>
                    <a:pt x="3256533" y="5080"/>
                    <a:pt x="3257550" y="7493"/>
                    <a:pt x="3257550" y="10414"/>
                  </a:cubicBezTo>
                  <a:lnTo>
                    <a:pt x="3257550" y="4723511"/>
                  </a:lnTo>
                  <a:cubicBezTo>
                    <a:pt x="3257550" y="4726432"/>
                    <a:pt x="3256534" y="4728845"/>
                    <a:pt x="3254502" y="4730877"/>
                  </a:cubicBezTo>
                  <a:cubicBezTo>
                    <a:pt x="3252470" y="4732908"/>
                    <a:pt x="3250057" y="4733925"/>
                    <a:pt x="3247136" y="4733925"/>
                  </a:cubicBezTo>
                  <a:lnTo>
                    <a:pt x="10414" y="4733925"/>
                  </a:lnTo>
                  <a:cubicBezTo>
                    <a:pt x="7493" y="4733925"/>
                    <a:pt x="5080" y="4732909"/>
                    <a:pt x="3048" y="4730877"/>
                  </a:cubicBezTo>
                  <a:cubicBezTo>
                    <a:pt x="1016" y="4728845"/>
                    <a:pt x="0" y="4726432"/>
                    <a:pt x="0" y="4723511"/>
                  </a:cubicBezTo>
                </a:path>
              </a:pathLst>
            </a:custGeom>
            <a:solidFill>
              <a:srgbClr val="100C35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63500" y="63500"/>
              <a:ext cx="3276600" cy="4752975"/>
            </a:xfrm>
            <a:custGeom>
              <a:avLst/>
              <a:gdLst/>
              <a:ahLst/>
              <a:cxnLst/>
              <a:rect r="r" b="b" t="t" l="l"/>
              <a:pathLst>
                <a:path h="4752975" w="3276600">
                  <a:moveTo>
                    <a:pt x="0" y="4733036"/>
                  </a:moveTo>
                  <a:lnTo>
                    <a:pt x="0" y="19939"/>
                  </a:lnTo>
                  <a:lnTo>
                    <a:pt x="9525" y="19939"/>
                  </a:lnTo>
                  <a:lnTo>
                    <a:pt x="0" y="19939"/>
                  </a:lnTo>
                  <a:cubicBezTo>
                    <a:pt x="0" y="14478"/>
                    <a:pt x="2032" y="9652"/>
                    <a:pt x="5842" y="5842"/>
                  </a:cubicBezTo>
                  <a:lnTo>
                    <a:pt x="5842" y="5842"/>
                  </a:lnTo>
                  <a:lnTo>
                    <a:pt x="5842" y="5842"/>
                  </a:lnTo>
                  <a:cubicBezTo>
                    <a:pt x="9652" y="2032"/>
                    <a:pt x="14478" y="0"/>
                    <a:pt x="19939" y="0"/>
                  </a:cubicBezTo>
                  <a:lnTo>
                    <a:pt x="19939" y="9525"/>
                  </a:lnTo>
                  <a:lnTo>
                    <a:pt x="19939" y="0"/>
                  </a:lnTo>
                  <a:lnTo>
                    <a:pt x="3256661" y="0"/>
                  </a:lnTo>
                  <a:lnTo>
                    <a:pt x="3256661" y="9525"/>
                  </a:lnTo>
                  <a:lnTo>
                    <a:pt x="3256661" y="0"/>
                  </a:lnTo>
                  <a:cubicBezTo>
                    <a:pt x="3262122" y="0"/>
                    <a:pt x="3266948" y="2032"/>
                    <a:pt x="3270758" y="5842"/>
                  </a:cubicBezTo>
                  <a:lnTo>
                    <a:pt x="3264027" y="12573"/>
                  </a:lnTo>
                  <a:lnTo>
                    <a:pt x="3270758" y="5842"/>
                  </a:lnTo>
                  <a:cubicBezTo>
                    <a:pt x="3274568" y="9652"/>
                    <a:pt x="3276600" y="14478"/>
                    <a:pt x="3276600" y="19939"/>
                  </a:cubicBezTo>
                  <a:lnTo>
                    <a:pt x="3267075" y="19939"/>
                  </a:lnTo>
                  <a:lnTo>
                    <a:pt x="3276600" y="19939"/>
                  </a:lnTo>
                  <a:lnTo>
                    <a:pt x="3276600" y="4733036"/>
                  </a:lnTo>
                  <a:lnTo>
                    <a:pt x="3267075" y="4733036"/>
                  </a:lnTo>
                  <a:lnTo>
                    <a:pt x="3276600" y="4733036"/>
                  </a:lnTo>
                  <a:cubicBezTo>
                    <a:pt x="3276600" y="4738497"/>
                    <a:pt x="3274568" y="4743323"/>
                    <a:pt x="3270758" y="4747133"/>
                  </a:cubicBezTo>
                  <a:lnTo>
                    <a:pt x="3264027" y="4740402"/>
                  </a:lnTo>
                  <a:lnTo>
                    <a:pt x="3270758" y="4747133"/>
                  </a:lnTo>
                  <a:cubicBezTo>
                    <a:pt x="3266948" y="4750943"/>
                    <a:pt x="3262122" y="4752975"/>
                    <a:pt x="3256661" y="4752975"/>
                  </a:cubicBezTo>
                  <a:lnTo>
                    <a:pt x="3256661" y="4752975"/>
                  </a:lnTo>
                  <a:lnTo>
                    <a:pt x="3256661" y="4752975"/>
                  </a:lnTo>
                  <a:lnTo>
                    <a:pt x="19939" y="4752975"/>
                  </a:lnTo>
                  <a:lnTo>
                    <a:pt x="19939" y="4752975"/>
                  </a:lnTo>
                  <a:lnTo>
                    <a:pt x="19939" y="4752975"/>
                  </a:lnTo>
                  <a:cubicBezTo>
                    <a:pt x="14605" y="4752975"/>
                    <a:pt x="9652" y="4750943"/>
                    <a:pt x="5842" y="4747133"/>
                  </a:cubicBezTo>
                  <a:lnTo>
                    <a:pt x="12573" y="4740402"/>
                  </a:lnTo>
                  <a:lnTo>
                    <a:pt x="5842" y="4747133"/>
                  </a:lnTo>
                  <a:cubicBezTo>
                    <a:pt x="2032" y="4743323"/>
                    <a:pt x="0" y="4738497"/>
                    <a:pt x="0" y="4733036"/>
                  </a:cubicBezTo>
                  <a:lnTo>
                    <a:pt x="9525" y="4733036"/>
                  </a:lnTo>
                  <a:lnTo>
                    <a:pt x="0" y="4733036"/>
                  </a:lnTo>
                  <a:moveTo>
                    <a:pt x="19050" y="4733036"/>
                  </a:moveTo>
                  <a:cubicBezTo>
                    <a:pt x="19050" y="4733417"/>
                    <a:pt x="19050" y="4733417"/>
                    <a:pt x="19304" y="4733671"/>
                  </a:cubicBezTo>
                  <a:lnTo>
                    <a:pt x="19304" y="4733671"/>
                  </a:lnTo>
                  <a:lnTo>
                    <a:pt x="19304" y="4733671"/>
                  </a:lnTo>
                  <a:cubicBezTo>
                    <a:pt x="19558" y="4733925"/>
                    <a:pt x="19558" y="4733925"/>
                    <a:pt x="19939" y="4733925"/>
                  </a:cubicBezTo>
                  <a:lnTo>
                    <a:pt x="19939" y="4743450"/>
                  </a:lnTo>
                  <a:lnTo>
                    <a:pt x="19939" y="4733925"/>
                  </a:lnTo>
                  <a:lnTo>
                    <a:pt x="3256661" y="4733925"/>
                  </a:lnTo>
                  <a:lnTo>
                    <a:pt x="3256661" y="4743450"/>
                  </a:lnTo>
                  <a:lnTo>
                    <a:pt x="3256661" y="4733925"/>
                  </a:lnTo>
                  <a:cubicBezTo>
                    <a:pt x="3257042" y="4733925"/>
                    <a:pt x="3257042" y="4733925"/>
                    <a:pt x="3257296" y="4733671"/>
                  </a:cubicBezTo>
                  <a:lnTo>
                    <a:pt x="3257296" y="4733671"/>
                  </a:lnTo>
                  <a:lnTo>
                    <a:pt x="3257296" y="4733671"/>
                  </a:lnTo>
                  <a:cubicBezTo>
                    <a:pt x="3257550" y="4733417"/>
                    <a:pt x="3257550" y="4733417"/>
                    <a:pt x="3257550" y="4733036"/>
                  </a:cubicBezTo>
                  <a:lnTo>
                    <a:pt x="3257550" y="19939"/>
                  </a:lnTo>
                  <a:cubicBezTo>
                    <a:pt x="3257550" y="19558"/>
                    <a:pt x="3257550" y="19558"/>
                    <a:pt x="3257296" y="19304"/>
                  </a:cubicBezTo>
                  <a:lnTo>
                    <a:pt x="3257296" y="19304"/>
                  </a:lnTo>
                  <a:lnTo>
                    <a:pt x="3257296" y="19304"/>
                  </a:lnTo>
                  <a:cubicBezTo>
                    <a:pt x="3257042" y="19050"/>
                    <a:pt x="3257042" y="19050"/>
                    <a:pt x="3256661" y="19050"/>
                  </a:cubicBezTo>
                  <a:lnTo>
                    <a:pt x="19939" y="19050"/>
                  </a:lnTo>
                  <a:cubicBezTo>
                    <a:pt x="19558" y="19050"/>
                    <a:pt x="19558" y="19050"/>
                    <a:pt x="19304" y="19304"/>
                  </a:cubicBezTo>
                  <a:lnTo>
                    <a:pt x="12573" y="12573"/>
                  </a:lnTo>
                  <a:lnTo>
                    <a:pt x="19304" y="19304"/>
                  </a:lnTo>
                  <a:cubicBezTo>
                    <a:pt x="19050" y="19558"/>
                    <a:pt x="19050" y="19558"/>
                    <a:pt x="19050" y="19939"/>
                  </a:cubicBezTo>
                  <a:lnTo>
                    <a:pt x="19050" y="4733036"/>
                  </a:lnTo>
                  <a:close/>
                </a:path>
              </a:pathLst>
            </a:custGeom>
            <a:solidFill>
              <a:srgbClr val="48446D"/>
            </a:solidFill>
          </p:spPr>
        </p:sp>
        <p:sp>
          <p:nvSpPr>
            <p:cNvPr name="Freeform 19" id="19"/>
            <p:cNvSpPr/>
            <p:nvPr/>
          </p:nvSpPr>
          <p:spPr>
            <a:xfrm flipH="false" flipV="false" rot="0">
              <a:off x="82550" y="82550"/>
              <a:ext cx="3238500" cy="476250"/>
            </a:xfrm>
            <a:custGeom>
              <a:avLst/>
              <a:gdLst/>
              <a:ahLst/>
              <a:cxnLst/>
              <a:rect r="r" b="b" t="t" l="l"/>
              <a:pathLst>
                <a:path h="476250" w="3238500">
                  <a:moveTo>
                    <a:pt x="0" y="476250"/>
                  </a:moveTo>
                  <a:lnTo>
                    <a:pt x="0" y="889"/>
                  </a:lnTo>
                  <a:cubicBezTo>
                    <a:pt x="0" y="254"/>
                    <a:pt x="254" y="0"/>
                    <a:pt x="889" y="0"/>
                  </a:cubicBezTo>
                  <a:lnTo>
                    <a:pt x="3237611" y="0"/>
                  </a:lnTo>
                  <a:cubicBezTo>
                    <a:pt x="3238246" y="0"/>
                    <a:pt x="3238500" y="254"/>
                    <a:pt x="3238500" y="889"/>
                  </a:cubicBezTo>
                  <a:lnTo>
                    <a:pt x="3238500" y="476250"/>
                  </a:lnTo>
                  <a:lnTo>
                    <a:pt x="0" y="476250"/>
                  </a:lnTo>
                </a:path>
              </a:pathLst>
            </a:custGeom>
            <a:solidFill>
              <a:srgbClr val="2F2B54"/>
            </a:solidFill>
          </p:spPr>
        </p:sp>
        <p:sp>
          <p:nvSpPr>
            <p:cNvPr name="Freeform 20" id="20"/>
            <p:cNvSpPr/>
            <p:nvPr/>
          </p:nvSpPr>
          <p:spPr>
            <a:xfrm flipH="false" flipV="false" rot="0">
              <a:off x="254000" y="2797175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D9E1FF"/>
            </a:solidFill>
          </p:spPr>
        </p:sp>
        <p:sp>
          <p:nvSpPr>
            <p:cNvPr name="Freeform 21" id="21"/>
            <p:cNvSpPr/>
            <p:nvPr/>
          </p:nvSpPr>
          <p:spPr>
            <a:xfrm flipH="false" flipV="false" rot="0">
              <a:off x="254000" y="335915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D9E1FF"/>
            </a:solid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254000" y="3921125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2926"/>
                    <a:pt x="2159" y="39497"/>
                  </a:cubicBezTo>
                  <a:cubicBezTo>
                    <a:pt x="635" y="36068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D9E1FF"/>
            </a:solidFill>
          </p:spPr>
        </p:sp>
      </p:grpSp>
      <p:sp>
        <p:nvSpPr>
          <p:cNvPr name="TextBox 23" id="23"/>
          <p:cNvSpPr txBox="true"/>
          <p:nvPr/>
        </p:nvSpPr>
        <p:spPr>
          <a:xfrm rot="0">
            <a:off x="637575" y="3533456"/>
            <a:ext cx="3404873" cy="687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40"/>
              </a:lnSpc>
            </a:pPr>
            <a:r>
              <a:rPr lang="en-US" sz="2952">
                <a:solidFill>
                  <a:srgbClr val="FFFFFF"/>
                </a:solidFill>
                <a:latin typeface="ฟ้อนต์"/>
                <a:ea typeface="ฟ้อนต์"/>
                <a:cs typeface="ฟ้อนต์"/>
                <a:sym typeface="ฟ้อนต์"/>
              </a:rPr>
              <a:t>Strategic Objectives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238670" y="4407336"/>
            <a:ext cx="77791" cy="542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06"/>
              </a:lnSpc>
            </a:pPr>
            <a:r>
              <a:rPr lang="en-US" sz="1882">
                <a:solidFill>
                  <a:srgbClr val="D9E1FF"/>
                </a:solidFill>
                <a:latin typeface="ฟ้อนต์"/>
                <a:ea typeface="ฟ้อนต์"/>
                <a:cs typeface="ฟ้อนต์"/>
                <a:sym typeface="ฟ้อนต์"/>
              </a:rPr>
              <a:t>1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4254103" y="4607361"/>
            <a:ext cx="2975753" cy="871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35"/>
              </a:lnSpc>
            </a:pPr>
            <a:r>
              <a:rPr lang="en-US" sz="1882">
                <a:solidFill>
                  <a:srgbClr val="D9E1FF"/>
                </a:solidFill>
                <a:latin typeface="ฟ้อนต์"/>
                <a:ea typeface="ฟ้อนต์"/>
                <a:cs typeface="ฟ้อนต์"/>
                <a:sym typeface="ฟ้อนต์"/>
              </a:rPr>
              <a:t>2</a:t>
            </a:r>
          </a:p>
          <a:p>
            <a:pPr algn="ctr">
              <a:lnSpc>
                <a:spcPts val="2846"/>
              </a:lnSpc>
            </a:pPr>
            <a:r>
              <a:rPr lang="en-US" sz="1771">
                <a:solidFill>
                  <a:srgbClr val="D9E1FF"/>
                </a:solidFill>
                <a:latin typeface="ฟ้อนต์"/>
                <a:ea typeface="ฟ้อนต์"/>
                <a:cs typeface="ฟ้อนต์"/>
                <a:sym typeface="ฟ้อนต์"/>
              </a:rPr>
              <a:t>Environmental Sustainability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091012" y="4607361"/>
            <a:ext cx="126559" cy="3426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35"/>
              </a:lnSpc>
            </a:pPr>
            <a:r>
              <a:rPr lang="en-US" sz="1882">
                <a:solidFill>
                  <a:srgbClr val="D9E1FF"/>
                </a:solidFill>
                <a:latin typeface="ฟ้อนต์"/>
                <a:ea typeface="ฟ้อนต์"/>
                <a:cs typeface="ฟ้อนต์"/>
                <a:sym typeface="ฟ้อนต์"/>
              </a:rPr>
              <a:t>3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816016" y="5174384"/>
            <a:ext cx="1987839" cy="591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9"/>
              </a:lnSpc>
            </a:pPr>
            <a:r>
              <a:rPr lang="en-US" sz="1771">
                <a:solidFill>
                  <a:srgbClr val="D9E1FF"/>
                </a:solidFill>
                <a:latin typeface="ฟ้อนต์"/>
                <a:ea typeface="ฟ้อนต์"/>
                <a:cs typeface="ฟ้อนต์"/>
                <a:sym typeface="ฟ้อนต์"/>
              </a:rPr>
              <a:t>Data-Driven Urban Governance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833286" y="5708308"/>
            <a:ext cx="40634" cy="368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6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 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5621560" y="5460658"/>
            <a:ext cx="40634" cy="330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69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 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7692171" y="5117234"/>
            <a:ext cx="2148164" cy="362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46"/>
              </a:lnSpc>
            </a:pPr>
            <a:r>
              <a:rPr lang="en-US" sz="1771">
                <a:solidFill>
                  <a:srgbClr val="D9E1FF"/>
                </a:solidFill>
                <a:latin typeface="ฟ้อนต์"/>
                <a:ea typeface="ฟ้อนต์"/>
                <a:cs typeface="ฟ้อนต์"/>
                <a:sym typeface="ฟ้อนต์"/>
              </a:rPr>
              <a:t>Service Optimization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8325345" y="5460658"/>
            <a:ext cx="40634" cy="330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69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 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816016" y="5813083"/>
            <a:ext cx="2823972" cy="263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10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Empower cityofficials withreal-time 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816016" y="6060733"/>
            <a:ext cx="3012519" cy="1540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10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insights and predictive analytics to make informed decisions. Our platform reduces response time to urban issues by 60% through automated alert </a:t>
            </a:r>
          </a:p>
          <a:p>
            <a:pPr algn="l">
              <a:lnSpc>
                <a:spcPts val="1800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systems and comprehensive reporting </a:t>
            </a:r>
          </a:p>
          <a:p>
            <a:pPr algn="l">
              <a:lnSpc>
                <a:spcPts val="2249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dashboards.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070962" y="7584733"/>
            <a:ext cx="2644292" cy="1501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6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Real-time monitoring of city </a:t>
            </a:r>
          </a:p>
          <a:p>
            <a:pPr algn="l">
              <a:lnSpc>
                <a:spcPts val="913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services</a:t>
            </a:r>
          </a:p>
          <a:p>
            <a:pPr algn="l">
              <a:lnSpc>
                <a:spcPts val="3136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Predictive maintenance scheduling</a:t>
            </a:r>
          </a:p>
          <a:p>
            <a:pPr algn="l">
              <a:lnSpc>
                <a:spcPts val="1813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Evidence-based policy </a:t>
            </a:r>
          </a:p>
          <a:p>
            <a:pPr algn="l">
              <a:lnSpc>
                <a:spcPts val="2237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recommendations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4254103" y="5536858"/>
            <a:ext cx="2756211" cy="254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7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Optimize resourceconsumptionand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4254103" y="5794033"/>
            <a:ext cx="2980334" cy="1273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7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reduce environmental impact through intelligent analytics. Track carbon footprint, air quality, and energy usage </a:t>
            </a:r>
          </a:p>
          <a:p>
            <a:pPr algn="l">
              <a:lnSpc>
                <a:spcPts val="2174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patterns to implement targeted </a:t>
            </a:r>
          </a:p>
          <a:p>
            <a:pPr algn="l">
              <a:lnSpc>
                <a:spcPts val="1874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sustainability initiatives.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4509049" y="7051333"/>
            <a:ext cx="2405682" cy="1244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6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25% reduction in energy </a:t>
            </a:r>
          </a:p>
          <a:p>
            <a:pPr algn="l">
              <a:lnSpc>
                <a:spcPts val="762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consumption</a:t>
            </a:r>
          </a:p>
          <a:p>
            <a:pPr algn="l">
              <a:lnSpc>
                <a:spcPts val="3136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Improved air quality monitoring</a:t>
            </a:r>
          </a:p>
          <a:p>
            <a:pPr algn="l">
              <a:lnSpc>
                <a:spcPts val="1813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Waste reduction optimization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7692171" y="5536858"/>
            <a:ext cx="2755973" cy="254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7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Enhancecitizen experience through 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7692171" y="5794033"/>
            <a:ext cx="2929176" cy="1273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7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optimized urban services. From traffic flow management to emergency response coordination, our platform </a:t>
            </a:r>
          </a:p>
          <a:p>
            <a:pPr algn="l">
              <a:lnSpc>
                <a:spcPts val="2174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ensures efficient resource allocation </a:t>
            </a:r>
          </a:p>
          <a:p>
            <a:pPr algn="l">
              <a:lnSpc>
                <a:spcPts val="1874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and improved service delivery.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7947127" y="7051333"/>
            <a:ext cx="2434742" cy="1492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6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30% faster emergency response </a:t>
            </a:r>
          </a:p>
          <a:p>
            <a:pPr algn="l">
              <a:lnSpc>
                <a:spcPts val="762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times</a:t>
            </a:r>
          </a:p>
          <a:p>
            <a:pPr algn="l">
              <a:lnSpc>
                <a:spcPts val="3136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Optimized traffic light </a:t>
            </a:r>
          </a:p>
          <a:p>
            <a:pPr algn="l">
              <a:lnSpc>
                <a:spcPts val="913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synchronization</a:t>
            </a:r>
          </a:p>
          <a:p>
            <a:pPr algn="l">
              <a:lnSpc>
                <a:spcPts val="3136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Dynamic resource allocation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2374903"/>
            <a:ext cx="11556997" cy="8328022"/>
          </a:xfrm>
          <a:custGeom>
            <a:avLst/>
            <a:gdLst/>
            <a:ahLst/>
            <a:cxnLst/>
            <a:rect r="r" b="b" t="t" l="l"/>
            <a:pathLst>
              <a:path h="8328022" w="11556997">
                <a:moveTo>
                  <a:pt x="0" y="0"/>
                </a:moveTo>
                <a:lnTo>
                  <a:pt x="11556997" y="0"/>
                </a:lnTo>
                <a:lnTo>
                  <a:pt x="11556997" y="8328022"/>
                </a:lnTo>
                <a:lnTo>
                  <a:pt x="0" y="83280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37575" y="2908141"/>
            <a:ext cx="5014779" cy="420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6"/>
              </a:lnSpc>
            </a:pPr>
            <a:r>
              <a:rPr lang="en-US" sz="2952">
                <a:solidFill>
                  <a:srgbClr val="FFFFFF"/>
                </a:solidFill>
                <a:latin typeface="ฟ้อนต์"/>
                <a:ea typeface="ฟ้อนต์"/>
                <a:cs typeface="ฟ้อนต์"/>
                <a:sym typeface="ฟ้อนต์"/>
              </a:rPr>
              <a:t>Comprehensive Methodology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985000" y="3635346"/>
            <a:ext cx="43977" cy="419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90"/>
              </a:lnSpc>
            </a:pPr>
            <a:r>
              <a:rPr lang="en-US" sz="1476">
                <a:solidFill>
                  <a:srgbClr val="D9E1FF"/>
                </a:solidFill>
                <a:latin typeface="ฟ้อนต์"/>
                <a:ea typeface="ฟ้อนต์"/>
                <a:cs typeface="ฟ้อนต์"/>
                <a:sym typeface="ฟ้อนต์"/>
              </a:rPr>
              <a:t>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93952" y="7197696"/>
            <a:ext cx="1120207" cy="324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8"/>
              </a:lnSpc>
            </a:pPr>
            <a:r>
              <a:rPr lang="en-US" sz="1476">
                <a:solidFill>
                  <a:srgbClr val="D9E1FF"/>
                </a:solidFill>
                <a:latin typeface="ฟ้อนต์"/>
                <a:ea typeface="ฟ้อนต์"/>
                <a:cs typeface="ฟ้อนต์"/>
                <a:sym typeface="ฟ้อนต์"/>
              </a:rPr>
              <a:t>Visualization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402929" y="7521394"/>
            <a:ext cx="40634" cy="311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13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93952" y="6035646"/>
            <a:ext cx="1092679" cy="334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24"/>
              </a:lnSpc>
            </a:pPr>
            <a:r>
              <a:rPr lang="en-US" sz="1476">
                <a:solidFill>
                  <a:srgbClr val="D9E1FF"/>
                </a:solidFill>
                <a:latin typeface="ฟ้อนต์"/>
                <a:ea typeface="ฟ้อนต์"/>
                <a:cs typeface="ฟ้อนต์"/>
                <a:sym typeface="ฟ้อนต์"/>
              </a:rPr>
              <a:t>ML Analytics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310089" y="6378394"/>
            <a:ext cx="40634" cy="292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6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93952" y="3721071"/>
            <a:ext cx="1307506" cy="334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24"/>
              </a:lnSpc>
            </a:pPr>
            <a:r>
              <a:rPr lang="en-US" sz="1476">
                <a:solidFill>
                  <a:srgbClr val="D9E1FF"/>
                </a:solidFill>
                <a:latin typeface="ฟ้อนต์"/>
                <a:ea typeface="ฟ้อนต์"/>
                <a:cs typeface="ฟ้อนต์"/>
                <a:sym typeface="ฟ้อนต์"/>
              </a:rPr>
              <a:t>Data</a:t>
            </a:r>
            <a:r>
              <a:rPr lang="en-US" sz="1476">
                <a:solidFill>
                  <a:srgbClr val="FFFFFF"/>
                </a:solidFill>
                <a:latin typeface="ฟ้อนต์"/>
                <a:ea typeface="ฟ้อนต์"/>
                <a:cs typeface="ฟ้อนต์"/>
                <a:sym typeface="ฟ้อนต์"/>
              </a:rPr>
              <a:t> </a:t>
            </a:r>
            <a:r>
              <a:rPr lang="en-US" sz="1476">
                <a:solidFill>
                  <a:srgbClr val="D9E1FF"/>
                </a:solidFill>
                <a:latin typeface="ฟ้อนต์"/>
                <a:ea typeface="ฟ้อนต์"/>
                <a:cs typeface="ฟ้อนต์"/>
                <a:sym typeface="ฟ้อนต์"/>
              </a:rPr>
              <a:t>Collection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513447" y="4063819"/>
            <a:ext cx="40634" cy="292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6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93952" y="8159721"/>
            <a:ext cx="1466698" cy="324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8"/>
              </a:lnSpc>
            </a:pPr>
            <a:r>
              <a:rPr lang="en-US" sz="1476">
                <a:solidFill>
                  <a:srgbClr val="D9E1FF"/>
                </a:solidFill>
                <a:latin typeface="ฟ้อนต์"/>
                <a:ea typeface="ฟ้อนต์"/>
                <a:cs typeface="ฟ้อนต์"/>
                <a:sym typeface="ฟ้อนต์"/>
              </a:rPr>
              <a:t>Decision Support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428723" y="8483419"/>
            <a:ext cx="40634" cy="311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13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93952" y="4883121"/>
            <a:ext cx="1645796" cy="324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8"/>
              </a:lnSpc>
            </a:pPr>
            <a:r>
              <a:rPr lang="en-US" sz="1476">
                <a:solidFill>
                  <a:srgbClr val="D9E1FF"/>
                </a:solidFill>
                <a:latin typeface="ฟ้อนต์"/>
                <a:ea typeface="ฟ้อนต์"/>
                <a:cs typeface="ฟ้อนต์"/>
                <a:sym typeface="ฟ้อนต์"/>
              </a:rPr>
              <a:t>Data Preprocessing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316613" y="5206819"/>
            <a:ext cx="40634" cy="311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13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593952" y="4092394"/>
            <a:ext cx="8535934" cy="263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25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Multi-sensorIoTnetworks capture traffic patterns, air quality, noise levels, and citizen interactions across urban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93952" y="4349569"/>
            <a:ext cx="1108300" cy="263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25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infrastructure.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593952" y="7597594"/>
            <a:ext cx="8711098" cy="235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56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Interactivedashboards and heat maps provide intuitive insights for stakeholders at all levels of city administration.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93952" y="5254444"/>
            <a:ext cx="8938965" cy="520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25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AdvancedETLpipelines clean, validate, and normalize data from diverse sources, ensuring quality and consistency for analysis.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93952" y="8540569"/>
            <a:ext cx="8954605" cy="501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49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Automatedrecommendations and scenario modeling enable proactive urban planning and rapid response to emerging issues.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37584" y="9273994"/>
            <a:ext cx="10079326" cy="873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6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Our methodology follows industry best practices for data engineering and machine learning operations. The platform processes data </a:t>
            </a:r>
          </a:p>
          <a:p>
            <a:pPr algn="l">
              <a:lnSpc>
                <a:spcPts val="762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through a robust pipeline architecture, ensuring scalability, reliability, and real-time performance. Each stage incorporates quality </a:t>
            </a:r>
          </a:p>
          <a:p>
            <a:pPr algn="l">
              <a:lnSpc>
                <a:spcPts val="3136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checks and monitoring to maintain data integrity and system availability.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593952" y="6406969"/>
            <a:ext cx="9271730" cy="263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25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Ensemblelearning models predict traffic congestion, forecast air quality, and optimize resource allocation using historical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93952" y="6664144"/>
            <a:ext cx="1419682" cy="263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25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and real-time data.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1803403"/>
            <a:ext cx="11556997" cy="9471022"/>
          </a:xfrm>
          <a:custGeom>
            <a:avLst/>
            <a:gdLst/>
            <a:ahLst/>
            <a:cxnLst/>
            <a:rect r="r" b="b" t="t" l="l"/>
            <a:pathLst>
              <a:path h="9471022" w="11556997">
                <a:moveTo>
                  <a:pt x="0" y="0"/>
                </a:moveTo>
                <a:lnTo>
                  <a:pt x="11556997" y="0"/>
                </a:lnTo>
                <a:lnTo>
                  <a:pt x="11556997" y="9471022"/>
                </a:lnTo>
                <a:lnTo>
                  <a:pt x="0" y="94710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6972300" y="3190881"/>
            <a:ext cx="3829050" cy="3829050"/>
            <a:chOff x="0" y="0"/>
            <a:chExt cx="5105400" cy="51054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105400" cy="5105400"/>
            </a:xfrm>
            <a:custGeom>
              <a:avLst/>
              <a:gdLst/>
              <a:ahLst/>
              <a:cxnLst/>
              <a:rect r="r" b="b" t="t" l="l"/>
              <a:pathLst>
                <a:path h="5105400" w="5105400">
                  <a:moveTo>
                    <a:pt x="26543" y="0"/>
                  </a:moveTo>
                  <a:cubicBezTo>
                    <a:pt x="19177" y="0"/>
                    <a:pt x="12954" y="2540"/>
                    <a:pt x="7747" y="7747"/>
                  </a:cubicBezTo>
                  <a:cubicBezTo>
                    <a:pt x="2540" y="12954"/>
                    <a:pt x="0" y="19177"/>
                    <a:pt x="0" y="26543"/>
                  </a:cubicBezTo>
                  <a:lnTo>
                    <a:pt x="0" y="5078857"/>
                  </a:lnTo>
                  <a:cubicBezTo>
                    <a:pt x="0" y="5086223"/>
                    <a:pt x="2540" y="5092446"/>
                    <a:pt x="7747" y="5097653"/>
                  </a:cubicBezTo>
                  <a:cubicBezTo>
                    <a:pt x="12954" y="5102860"/>
                    <a:pt x="19177" y="5105400"/>
                    <a:pt x="26543" y="5105400"/>
                  </a:cubicBezTo>
                  <a:lnTo>
                    <a:pt x="5078857" y="5105400"/>
                  </a:lnTo>
                  <a:cubicBezTo>
                    <a:pt x="5086223" y="5105400"/>
                    <a:pt x="5092446" y="5102860"/>
                    <a:pt x="5097653" y="5097653"/>
                  </a:cubicBezTo>
                  <a:cubicBezTo>
                    <a:pt x="5102860" y="5092447"/>
                    <a:pt x="5105400" y="5086223"/>
                    <a:pt x="5105400" y="5078857"/>
                  </a:cubicBezTo>
                  <a:lnTo>
                    <a:pt x="5105400" y="26543"/>
                  </a:lnTo>
                  <a:cubicBezTo>
                    <a:pt x="5105400" y="19177"/>
                    <a:pt x="5102860" y="12954"/>
                    <a:pt x="5097653" y="7747"/>
                  </a:cubicBezTo>
                  <a:cubicBezTo>
                    <a:pt x="5092447" y="2540"/>
                    <a:pt x="5086223" y="0"/>
                    <a:pt x="5078857" y="0"/>
                  </a:cubicBez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6981825" y="7667631"/>
            <a:ext cx="57150" cy="57150"/>
            <a:chOff x="0" y="0"/>
            <a:chExt cx="57150" cy="571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6068"/>
                    <a:pt x="54991" y="39497"/>
                  </a:cubicBezTo>
                  <a:cubicBezTo>
                    <a:pt x="53594" y="42926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D9E1FF"/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6981825" y="8239131"/>
            <a:ext cx="57150" cy="57150"/>
            <a:chOff x="0" y="0"/>
            <a:chExt cx="57150" cy="5715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6068"/>
                    <a:pt x="54991" y="39497"/>
                  </a:cubicBezTo>
                  <a:cubicBezTo>
                    <a:pt x="53594" y="42926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D9E1FF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6981825" y="8801106"/>
            <a:ext cx="57150" cy="57150"/>
            <a:chOff x="0" y="0"/>
            <a:chExt cx="57150" cy="5715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6068"/>
                    <a:pt x="54991" y="39497"/>
                  </a:cubicBezTo>
                  <a:cubicBezTo>
                    <a:pt x="53594" y="42926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D9E1FF"/>
            </a:solidFill>
          </p:spPr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6981825" y="9115431"/>
            <a:ext cx="57150" cy="57150"/>
            <a:chOff x="0" y="0"/>
            <a:chExt cx="57150" cy="571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6068"/>
                    <a:pt x="54991" y="39497"/>
                  </a:cubicBezTo>
                  <a:cubicBezTo>
                    <a:pt x="53594" y="42926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D9E1FF"/>
            </a:solid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6981825" y="9677406"/>
            <a:ext cx="57150" cy="57150"/>
            <a:chOff x="0" y="0"/>
            <a:chExt cx="57150" cy="571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6068"/>
                    <a:pt x="54991" y="39497"/>
                  </a:cubicBezTo>
                  <a:cubicBezTo>
                    <a:pt x="53594" y="42926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D9E1FF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637575" y="2127091"/>
            <a:ext cx="5379196" cy="630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34"/>
              </a:lnSpc>
            </a:pPr>
            <a:r>
              <a:rPr lang="en-US" sz="2952">
                <a:solidFill>
                  <a:srgbClr val="FFFFFF"/>
                </a:solidFill>
                <a:latin typeface="ฟ้อนต์"/>
                <a:ea typeface="ฟ้อนต์"/>
                <a:cs typeface="ฟ้อนต์"/>
                <a:sym typeface="ฟ้อนต์"/>
              </a:rPr>
              <a:t>Cutting-Edge Technology Stack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098804" y="2929820"/>
            <a:ext cx="52778" cy="515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28"/>
              </a:lnSpc>
            </a:pPr>
            <a:r>
              <a:rPr lang="en-US" sz="1771">
                <a:solidFill>
                  <a:srgbClr val="FFFFFF"/>
                </a:solidFill>
                <a:latin typeface="ฟ้อนต์"/>
                <a:ea typeface="ฟ้อนต์"/>
                <a:cs typeface="ฟ้อนต์"/>
                <a:sym typeface="ฟ้อนต์"/>
              </a:rPr>
              <a:t>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37575" y="3120320"/>
            <a:ext cx="1872434" cy="3246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80"/>
              </a:lnSpc>
            </a:pPr>
            <a:r>
              <a:rPr lang="en-US" sz="1771">
                <a:solidFill>
                  <a:srgbClr val="FFFFFF"/>
                </a:solidFill>
                <a:latin typeface="ฟ้อนต์"/>
                <a:ea typeface="ฟ้อนต์"/>
                <a:cs typeface="ฟ้อนต์"/>
                <a:sym typeface="ฟ้อนต์"/>
              </a:rPr>
              <a:t>Core Technologies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37575" y="9540846"/>
            <a:ext cx="1289180" cy="372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7"/>
              </a:lnSpc>
            </a:pPr>
            <a:r>
              <a:rPr lang="en-US" sz="1476">
                <a:solidFill>
                  <a:srgbClr val="D9E1FF"/>
                </a:solidFill>
                <a:latin typeface="ฟ้อนต์"/>
                <a:ea typeface="ฟ้อนต์"/>
                <a:cs typeface="ฟ้อนต์"/>
                <a:sym typeface="ฟ้อนต์"/>
              </a:rPr>
              <a:t>Cloud Platform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94286" y="9931219"/>
            <a:ext cx="40634" cy="358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54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37575" y="7721571"/>
            <a:ext cx="1447781" cy="372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7"/>
              </a:lnSpc>
            </a:pPr>
            <a:r>
              <a:rPr lang="en-US" sz="1476">
                <a:solidFill>
                  <a:srgbClr val="D9E1FF"/>
                </a:solidFill>
                <a:latin typeface="ฟ้อนต์"/>
                <a:ea typeface="ฟ้อนต์"/>
                <a:cs typeface="ฟ้อนต์"/>
                <a:sym typeface="ฟ้อนต์"/>
              </a:rPr>
              <a:t>IoT Infrastructure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98277" y="8111944"/>
            <a:ext cx="40634" cy="358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54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37575" y="4092546"/>
            <a:ext cx="1578150" cy="3625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93"/>
              </a:lnSpc>
            </a:pPr>
            <a:r>
              <a:rPr lang="en-US" sz="1476">
                <a:solidFill>
                  <a:srgbClr val="D9E1FF"/>
                </a:solidFill>
                <a:latin typeface="ฟ้อนต์"/>
                <a:ea typeface="ฟ้อนต์"/>
                <a:cs typeface="ฟ้อนต์"/>
                <a:sym typeface="ฟ้อนต์"/>
              </a:rPr>
              <a:t>Python Ecosystem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172013" y="4473394"/>
            <a:ext cx="40634" cy="349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77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37575" y="5902296"/>
            <a:ext cx="1689173" cy="372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67"/>
              </a:lnSpc>
            </a:pPr>
            <a:r>
              <a:rPr lang="en-US" sz="1476">
                <a:solidFill>
                  <a:srgbClr val="D9E1FF"/>
                </a:solidFill>
                <a:latin typeface="ฟ้อนต์"/>
                <a:ea typeface="ฟ้อนต์"/>
                <a:cs typeface="ฟ้อนต์"/>
                <a:sym typeface="ฟ้อนต์"/>
              </a:rPr>
              <a:t>Big Data Processing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184434" y="6292669"/>
            <a:ext cx="40634" cy="358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54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 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6973186" y="7159596"/>
            <a:ext cx="1116187" cy="267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6"/>
              </a:lnSpc>
            </a:pPr>
            <a:r>
              <a:rPr lang="en-US" sz="1476">
                <a:solidFill>
                  <a:srgbClr val="FFFFFF"/>
                </a:solidFill>
                <a:latin typeface="ฟ้อนต์"/>
                <a:ea typeface="ฟ้อนต์"/>
                <a:cs typeface="ฟ้อนต์"/>
                <a:sym typeface="ฟ้อนต์"/>
              </a:rPr>
              <a:t>Data Sources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637575" y="8216719"/>
            <a:ext cx="5686101" cy="254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49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Edgecomputingdevices, wireless sensor networks, and MQTT protocol for 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637575" y="8464369"/>
            <a:ext cx="3600983" cy="254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49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efficient data transmission from urban sensors.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637575" y="10035994"/>
            <a:ext cx="6048004" cy="254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49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AWSinfrastructure with auto-scaling capabilities, ensuring high availability and 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637575" y="10283644"/>
            <a:ext cx="2914869" cy="254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49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performance under varying workloads.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637575" y="4559119"/>
            <a:ext cx="6086104" cy="263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25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Pandasfor datamanipulation, NumPy for numerical computing, and Scikit-learn 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637575" y="4816294"/>
            <a:ext cx="4414447" cy="263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25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for machine learning model development and deployment.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637575" y="6397444"/>
            <a:ext cx="6023096" cy="254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49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ApacheSparkfordistributed computing, Apache Kafka for real-time streaming, 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637575" y="6645094"/>
            <a:ext cx="2871664" cy="254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49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and Hadoop for scalable data storage.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7228142" y="7530919"/>
            <a:ext cx="3599869" cy="2530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25"/>
              </a:lnSpc>
            </a:pPr>
            <a:r>
              <a:rPr lang="en-US" b="true" sz="1254">
                <a:solidFill>
                  <a:srgbClr val="D9E1FF"/>
                </a:solidFill>
                <a:latin typeface="Martel Sans Bold"/>
                <a:ea typeface="Martel Sans Bold"/>
                <a:cs typeface="Martel Sans Bold"/>
                <a:sym typeface="Martel Sans Bold"/>
              </a:rPr>
              <a:t>Traffic Sensors:</a:t>
            </a: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 Real-time vehicle counts, speed data</a:t>
            </a:r>
          </a:p>
          <a:p>
            <a:pPr algn="l">
              <a:lnSpc>
                <a:spcPts val="2924"/>
              </a:lnSpc>
            </a:pPr>
            <a:r>
              <a:rPr lang="en-US" b="true" sz="1254">
                <a:solidFill>
                  <a:srgbClr val="D9E1FF"/>
                </a:solidFill>
                <a:latin typeface="Martel Sans Bold"/>
                <a:ea typeface="Martel Sans Bold"/>
                <a:cs typeface="Martel Sans Bold"/>
                <a:sym typeface="Martel Sans Bold"/>
              </a:rPr>
              <a:t>Environmental Monitoring:</a:t>
            </a: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 Air quality, noise, </a:t>
            </a:r>
          </a:p>
          <a:p>
            <a:pPr algn="l">
              <a:lnSpc>
                <a:spcPts val="974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temperature</a:t>
            </a:r>
          </a:p>
          <a:p>
            <a:pPr algn="l">
              <a:lnSpc>
                <a:spcPts val="3136"/>
              </a:lnSpc>
            </a:pPr>
            <a:r>
              <a:rPr lang="en-US" b="true" sz="1254">
                <a:solidFill>
                  <a:srgbClr val="D9E1FF"/>
                </a:solidFill>
                <a:latin typeface="Martel Sans Bold"/>
                <a:ea typeface="Martel Sans Bold"/>
                <a:cs typeface="Martel Sans Bold"/>
                <a:sym typeface="Martel Sans Bold"/>
              </a:rPr>
              <a:t>Weather APIs:</a:t>
            </a: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 Meteorological data integration</a:t>
            </a:r>
          </a:p>
          <a:p>
            <a:pPr algn="l">
              <a:lnSpc>
                <a:spcPts val="1813"/>
              </a:lnSpc>
            </a:pPr>
            <a:r>
              <a:rPr lang="en-US" b="true" sz="1254">
                <a:solidFill>
                  <a:srgbClr val="D9E1FF"/>
                </a:solidFill>
                <a:latin typeface="Martel Sans Bold"/>
                <a:ea typeface="Martel Sans Bold"/>
                <a:cs typeface="Martel Sans Bold"/>
                <a:sym typeface="Martel Sans Bold"/>
              </a:rPr>
              <a:t>Municipal Systems:</a:t>
            </a: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 Utility consumption, </a:t>
            </a:r>
          </a:p>
          <a:p>
            <a:pPr algn="l">
              <a:lnSpc>
                <a:spcPts val="2086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public services</a:t>
            </a:r>
          </a:p>
          <a:p>
            <a:pPr algn="l">
              <a:lnSpc>
                <a:spcPts val="2863"/>
              </a:lnSpc>
            </a:pPr>
            <a:r>
              <a:rPr lang="en-US" b="true" sz="1254">
                <a:solidFill>
                  <a:srgbClr val="D9E1FF"/>
                </a:solidFill>
                <a:latin typeface="Martel Sans Bold"/>
                <a:ea typeface="Martel Sans Bold"/>
                <a:cs typeface="Martel Sans Bold"/>
                <a:sym typeface="Martel Sans Bold"/>
              </a:rPr>
              <a:t>Citizen Feedback:</a:t>
            </a: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 Mobile app reports, social </a:t>
            </a:r>
          </a:p>
          <a:p>
            <a:pPr algn="l">
              <a:lnSpc>
                <a:spcPts val="1186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media sentiment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0C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30663" y="2503908"/>
            <a:ext cx="4326760" cy="2204618"/>
          </a:xfrm>
          <a:custGeom>
            <a:avLst/>
            <a:gdLst/>
            <a:ahLst/>
            <a:cxnLst/>
            <a:rect r="r" b="b" t="t" l="l"/>
            <a:pathLst>
              <a:path h="2204618" w="4326760">
                <a:moveTo>
                  <a:pt x="0" y="0"/>
                </a:moveTo>
                <a:lnTo>
                  <a:pt x="4326760" y="0"/>
                </a:lnTo>
                <a:lnTo>
                  <a:pt x="4326760" y="2204618"/>
                </a:lnTo>
                <a:lnTo>
                  <a:pt x="0" y="22046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5391150" y="2520948"/>
            <a:ext cx="5410200" cy="5410200"/>
            <a:chOff x="0" y="0"/>
            <a:chExt cx="7213600" cy="72136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7213599" cy="7213599"/>
            </a:xfrm>
            <a:custGeom>
              <a:avLst/>
              <a:gdLst/>
              <a:ahLst/>
              <a:cxnLst/>
              <a:rect r="r" b="b" t="t" l="l"/>
              <a:pathLst>
                <a:path h="7213599" w="7213599">
                  <a:moveTo>
                    <a:pt x="26543" y="0"/>
                  </a:moveTo>
                  <a:cubicBezTo>
                    <a:pt x="19177" y="0"/>
                    <a:pt x="12954" y="2540"/>
                    <a:pt x="7747" y="7747"/>
                  </a:cubicBezTo>
                  <a:cubicBezTo>
                    <a:pt x="2540" y="12954"/>
                    <a:pt x="0" y="19177"/>
                    <a:pt x="0" y="26543"/>
                  </a:cubicBezTo>
                  <a:lnTo>
                    <a:pt x="0" y="7187057"/>
                  </a:lnTo>
                  <a:cubicBezTo>
                    <a:pt x="0" y="7194423"/>
                    <a:pt x="2540" y="7200646"/>
                    <a:pt x="7747" y="7205852"/>
                  </a:cubicBezTo>
                  <a:cubicBezTo>
                    <a:pt x="12954" y="7211059"/>
                    <a:pt x="19177" y="7213599"/>
                    <a:pt x="26543" y="7213599"/>
                  </a:cubicBezTo>
                  <a:lnTo>
                    <a:pt x="7187057" y="7213599"/>
                  </a:lnTo>
                  <a:cubicBezTo>
                    <a:pt x="7194423" y="7213599"/>
                    <a:pt x="7200646" y="7211059"/>
                    <a:pt x="7205852" y="7205852"/>
                  </a:cubicBezTo>
                  <a:cubicBezTo>
                    <a:pt x="7211059" y="7200646"/>
                    <a:pt x="7213599" y="7194422"/>
                    <a:pt x="7213599" y="7187057"/>
                  </a:cubicBezTo>
                  <a:lnTo>
                    <a:pt x="7213599" y="26543"/>
                  </a:lnTo>
                  <a:cubicBezTo>
                    <a:pt x="7213599" y="19177"/>
                    <a:pt x="7211059" y="12954"/>
                    <a:pt x="7205852" y="7747"/>
                  </a:cubicBezTo>
                  <a:cubicBezTo>
                    <a:pt x="7200646" y="2540"/>
                    <a:pt x="7194422" y="0"/>
                    <a:pt x="7187057" y="0"/>
                  </a:cubicBez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637575" y="1019008"/>
            <a:ext cx="5772293" cy="630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34"/>
              </a:lnSpc>
            </a:pPr>
            <a:r>
              <a:rPr lang="en-US" sz="2952">
                <a:solidFill>
                  <a:srgbClr val="FFFFFF"/>
                </a:solidFill>
                <a:latin typeface="ฟ้อนต์"/>
                <a:ea typeface="ฟ้อนต์"/>
                <a:cs typeface="ฟ้อนต์"/>
                <a:sym typeface="ฟ้อนต์"/>
              </a:rPr>
              <a:t>Impressive Results &amp; Performance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50823" y="1821737"/>
            <a:ext cx="52778" cy="515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28"/>
              </a:lnSpc>
            </a:pPr>
            <a:r>
              <a:rPr lang="en-US" sz="1771">
                <a:solidFill>
                  <a:srgbClr val="FFFFFF"/>
                </a:solidFill>
                <a:latin typeface="ฟ้อนต์"/>
                <a:ea typeface="ฟ้อนต์"/>
                <a:cs typeface="ฟ้อนต์"/>
                <a:sym typeface="ฟ้อนต์"/>
              </a:rPr>
              <a:t>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37575" y="2164637"/>
            <a:ext cx="2784681" cy="443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5"/>
              </a:lnSpc>
            </a:pPr>
            <a:r>
              <a:rPr lang="en-US" sz="1771">
                <a:solidFill>
                  <a:srgbClr val="FFFFFF"/>
                </a:solidFill>
                <a:latin typeface="ฟ้อนต์"/>
                <a:ea typeface="ฟ้อนต์"/>
                <a:cs typeface="ฟ้อนต์"/>
                <a:sym typeface="ฟ้อนต์"/>
              </a:rPr>
              <a:t>Model Performance Metrics</a:t>
            </a:r>
          </a:p>
          <a:p>
            <a:pPr algn="l">
              <a:lnSpc>
                <a:spcPts val="1429"/>
              </a:lnSpc>
            </a:pPr>
            <a:r>
              <a:rPr lang="en-US" sz="571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120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391598" y="2012237"/>
            <a:ext cx="2432818" cy="3246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80"/>
              </a:lnSpc>
            </a:pPr>
            <a:r>
              <a:rPr lang="en-US" sz="1771">
                <a:solidFill>
                  <a:srgbClr val="FFFFFF"/>
                </a:solidFill>
                <a:latin typeface="ฟ้อนต์"/>
                <a:ea typeface="ฟ้อนต์"/>
                <a:cs typeface="ฟ้อนต์"/>
                <a:sym typeface="ฟ้อนต์"/>
              </a:rPr>
              <a:t>LiveDashboard Preview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92096" y="3687341"/>
            <a:ext cx="86335" cy="117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0"/>
              </a:lnSpc>
            </a:pPr>
            <a:r>
              <a:rPr lang="en-US" sz="571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40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92096" y="3095325"/>
            <a:ext cx="86420" cy="117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0"/>
              </a:lnSpc>
            </a:pPr>
            <a:r>
              <a:rPr lang="en-US" sz="571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80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34358" y="4303637"/>
            <a:ext cx="43253" cy="98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1"/>
              </a:lnSpc>
            </a:pPr>
            <a:r>
              <a:rPr lang="en-US" sz="571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0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38136" y="4381323"/>
            <a:ext cx="456409" cy="98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1"/>
              </a:lnSpc>
            </a:pPr>
            <a:r>
              <a:rPr lang="en-US" sz="571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Traffic Flow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229164" y="4381323"/>
            <a:ext cx="405689" cy="98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1"/>
              </a:lnSpc>
            </a:pPr>
            <a:r>
              <a:rPr lang="en-US" sz="571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Air Quality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100568" y="4381323"/>
            <a:ext cx="598713" cy="98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1"/>
              </a:lnSpc>
            </a:pPr>
            <a:r>
              <a:rPr lang="en-US" sz="571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Energy Demand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038867" y="4381323"/>
            <a:ext cx="655272" cy="98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1"/>
              </a:lnSpc>
            </a:pPr>
            <a:r>
              <a:rPr lang="en-US" sz="571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Waste Collection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74479" y="4489261"/>
            <a:ext cx="964559" cy="149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3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Accuracy (%)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146222" y="4489261"/>
            <a:ext cx="904618" cy="149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3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Baseline (%)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37575" y="4975036"/>
            <a:ext cx="4277049" cy="13876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6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Our machine learning models consistently outperform </a:t>
            </a:r>
          </a:p>
          <a:p>
            <a:pPr algn="l">
              <a:lnSpc>
                <a:spcPts val="913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traditional baseline methods by 25-30%. The traffic flow </a:t>
            </a:r>
          </a:p>
          <a:p>
            <a:pPr algn="l">
              <a:lnSpc>
                <a:spcPts val="3136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prediction model achieved 89% accuracy, enabling </a:t>
            </a:r>
          </a:p>
          <a:p>
            <a:pPr algn="l">
              <a:lnSpc>
                <a:spcPts val="762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proactive congestion management and optimized signal </a:t>
            </a:r>
          </a:p>
          <a:p>
            <a:pPr algn="l">
              <a:lnSpc>
                <a:spcPts val="3136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timing.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391598" y="8061136"/>
            <a:ext cx="5389769" cy="10161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74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The interactive dashboard provides city managers with comprehensive views of urban operations. Heat maps visualize traffic density, air quality zones, and resource utilization patterns across different city </a:t>
            </a:r>
          </a:p>
          <a:p>
            <a:pPr algn="l">
              <a:lnSpc>
                <a:spcPts val="2174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districts.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173391" y="9568848"/>
            <a:ext cx="1255376" cy="393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70"/>
              </a:lnSpc>
            </a:pPr>
            <a:r>
              <a:rPr lang="en-US" sz="4141">
                <a:solidFill>
                  <a:srgbClr val="D9E1FF"/>
                </a:solidFill>
                <a:latin typeface="ฟ้อนต์"/>
                <a:ea typeface="ฟ้อนต์"/>
                <a:cs typeface="ฟ้อนต์"/>
                <a:sym typeface="ฟ้อนต์"/>
              </a:rPr>
              <a:t>24/7</a:t>
            </a:r>
            <a:r>
              <a:rPr lang="en-US" sz="4141">
                <a:solidFill>
                  <a:srgbClr val="FFFFFF"/>
                </a:solidFill>
                <a:latin typeface="ฟ้อนต์"/>
                <a:ea typeface="ฟ้อนต์"/>
                <a:cs typeface="ฟ้อนต์"/>
                <a:sym typeface="ฟ้อนต์"/>
              </a:rPr>
              <a:t> 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781012" y="9568848"/>
            <a:ext cx="1464602" cy="732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70"/>
              </a:lnSpc>
            </a:pPr>
            <a:r>
              <a:rPr lang="en-US" sz="4141">
                <a:solidFill>
                  <a:srgbClr val="D9E1FF"/>
                </a:solidFill>
                <a:latin typeface="ฟ้อนต์"/>
                <a:ea typeface="ฟ้อนต์"/>
                <a:cs typeface="ฟ้อนต์"/>
                <a:sym typeface="ฟ้อนต์"/>
              </a:rPr>
              <a:t>10K+</a:t>
            </a:r>
          </a:p>
          <a:p>
            <a:pPr algn="ctr">
              <a:lnSpc>
                <a:spcPts val="3690"/>
              </a:lnSpc>
            </a:pPr>
            <a:r>
              <a:rPr lang="en-US" sz="1476">
                <a:solidFill>
                  <a:srgbClr val="D9E1FF"/>
                </a:solidFill>
                <a:latin typeface="ฟ้อนต์"/>
                <a:ea typeface="ฟ้อนต์"/>
                <a:cs typeface="ฟ้อนต์"/>
                <a:sym typeface="ฟ้อนต์"/>
              </a:rPr>
              <a:t>Daily Data Points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644240" y="9918663"/>
            <a:ext cx="43977" cy="419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90"/>
              </a:lnSpc>
            </a:pPr>
            <a:r>
              <a:rPr lang="en-US" sz="1476">
                <a:solidFill>
                  <a:srgbClr val="D9E1FF"/>
                </a:solidFill>
                <a:latin typeface="ฟ้อนต์"/>
                <a:ea typeface="ฟ้อนต์"/>
                <a:cs typeface="ฟ้อนต์"/>
                <a:sym typeface="ฟ้อนต์"/>
              </a:rPr>
              <a:t> 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406288" y="10378473"/>
            <a:ext cx="1408271" cy="1284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93"/>
              </a:lnSpc>
            </a:pPr>
            <a:r>
              <a:rPr lang="en-US" sz="4141">
                <a:solidFill>
                  <a:srgbClr val="D9E1FF"/>
                </a:solidFill>
                <a:latin typeface="ฟ้อนต์"/>
                <a:ea typeface="ฟ้อนต์"/>
                <a:cs typeface="ฟ้อนต์"/>
                <a:sym typeface="ฟ้อนต์"/>
              </a:rPr>
              <a:t>99.9%</a:t>
            </a:r>
          </a:p>
          <a:p>
            <a:pPr algn="ctr">
              <a:lnSpc>
                <a:spcPts val="1970"/>
              </a:lnSpc>
            </a:pPr>
            <a:r>
              <a:rPr lang="en-US" sz="1476">
                <a:solidFill>
                  <a:srgbClr val="D9E1FF"/>
                </a:solidFill>
                <a:latin typeface="ฟ้อนต์"/>
                <a:ea typeface="ฟ้อนต์"/>
                <a:cs typeface="ฟ้อนต์"/>
                <a:sym typeface="ฟ้อนต์"/>
              </a:rPr>
              <a:t>System Uptime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779884" y="10071063"/>
            <a:ext cx="1865395" cy="267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66"/>
              </a:lnSpc>
            </a:pPr>
            <a:r>
              <a:rPr lang="en-US" sz="1476">
                <a:solidFill>
                  <a:srgbClr val="D9E1FF"/>
                </a:solidFill>
                <a:latin typeface="ฟ้อนต์"/>
                <a:ea typeface="ฟ้อนต์"/>
                <a:cs typeface="ฟ้อนต์"/>
                <a:sym typeface="ฟ้อนต์"/>
              </a:rPr>
              <a:t>Real-Time</a:t>
            </a:r>
            <a:r>
              <a:rPr lang="en-US" sz="1476">
                <a:solidFill>
                  <a:srgbClr val="FFFFFF"/>
                </a:solidFill>
                <a:latin typeface="ฟ้อนต์"/>
                <a:ea typeface="ฟ้อนต์"/>
                <a:cs typeface="ฟ้อนต์"/>
                <a:sym typeface="ฟ้อนต์"/>
              </a:rPr>
              <a:t> </a:t>
            </a:r>
            <a:r>
              <a:rPr lang="en-US" sz="1476">
                <a:solidFill>
                  <a:srgbClr val="D9E1FF"/>
                </a:solidFill>
                <a:latin typeface="ฟ้อนต์"/>
                <a:ea typeface="ฟ้อนต์"/>
                <a:cs typeface="ฟ้อนต์"/>
                <a:sym typeface="ฟ้อนต์"/>
              </a:rPr>
              <a:t>Monitoring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11556997" cy="13204822"/>
          </a:xfrm>
          <a:custGeom>
            <a:avLst/>
            <a:gdLst/>
            <a:ahLst/>
            <a:cxnLst/>
            <a:rect r="r" b="b" t="t" l="l"/>
            <a:pathLst>
              <a:path h="13204822" w="11556997">
                <a:moveTo>
                  <a:pt x="0" y="0"/>
                </a:moveTo>
                <a:lnTo>
                  <a:pt x="11556997" y="0"/>
                </a:lnTo>
                <a:lnTo>
                  <a:pt x="11556997" y="13204822"/>
                </a:lnTo>
                <a:lnTo>
                  <a:pt x="0" y="132048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37575" y="326860"/>
            <a:ext cx="6532102" cy="563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26"/>
              </a:lnSpc>
            </a:pPr>
            <a:r>
              <a:rPr lang="en-US" sz="2952">
                <a:solidFill>
                  <a:srgbClr val="FFFFFF"/>
                </a:solidFill>
                <a:latin typeface="ฟ้อนต์"/>
                <a:ea typeface="ฟ้อนต์"/>
                <a:cs typeface="ฟ้อนต์"/>
                <a:sym typeface="ฟ้อนต์"/>
              </a:rPr>
              <a:t>Transformative Impact &amp; Future Vision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97510" y="900989"/>
            <a:ext cx="52778" cy="515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28"/>
              </a:lnSpc>
            </a:pPr>
            <a:r>
              <a:rPr lang="en-US" sz="1771">
                <a:solidFill>
                  <a:srgbClr val="FFFFFF"/>
                </a:solidFill>
                <a:latin typeface="ฟ้อนต์"/>
                <a:ea typeface="ฟ้อนต์"/>
                <a:cs typeface="ฟ้อนต์"/>
                <a:sym typeface="ฟ้อนต์"/>
              </a:rPr>
              <a:t>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090262" y="10969428"/>
            <a:ext cx="73200" cy="3246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80"/>
              </a:lnSpc>
            </a:pPr>
            <a:r>
              <a:rPr lang="en-US" sz="1771">
                <a:solidFill>
                  <a:srgbClr val="D9E1FF"/>
                </a:solidFill>
                <a:latin typeface="ฟ้อนต์"/>
                <a:ea typeface="ฟ้อนต์"/>
                <a:cs typeface="ฟ้อนต์"/>
                <a:sym typeface="ฟ้อนต์"/>
              </a:rPr>
              <a:t>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656152" y="8502463"/>
            <a:ext cx="40634" cy="368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6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37575" y="8930564"/>
            <a:ext cx="3270961" cy="5056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4"/>
              </a:lnSpc>
            </a:pPr>
            <a:r>
              <a:rPr lang="en-US" sz="1771">
                <a:solidFill>
                  <a:srgbClr val="FFFFFF"/>
                </a:solidFill>
                <a:latin typeface="ฟ้อนต์"/>
                <a:ea typeface="ฟ้อนต์"/>
                <a:cs typeface="ฟ้อนต์"/>
                <a:sym typeface="ฟ้อนต์"/>
              </a:rPr>
              <a:t>Future Expansion Opportunities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45677" y="9493215"/>
            <a:ext cx="4081377" cy="737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02"/>
              </a:lnSpc>
            </a:pPr>
            <a:r>
              <a:rPr lang="en-US" sz="1476">
                <a:solidFill>
                  <a:srgbClr val="D9E1FF"/>
                </a:solidFill>
                <a:latin typeface="ฟ้อนต์"/>
                <a:ea typeface="ฟ้อนต์"/>
                <a:cs typeface="ฟ้อนต์"/>
                <a:sym typeface="ฟ้อนต์"/>
              </a:rPr>
              <a:t> </a:t>
            </a:r>
          </a:p>
          <a:p>
            <a:pPr algn="ctr">
              <a:lnSpc>
                <a:spcPts val="2025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Expand analyticsto publichealth monitoring, disease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37575" y="1091489"/>
            <a:ext cx="3381051" cy="3246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80"/>
              </a:lnSpc>
            </a:pPr>
            <a:r>
              <a:rPr lang="en-US" sz="1771">
                <a:solidFill>
                  <a:srgbClr val="FFFFFF"/>
                </a:solidFill>
                <a:latin typeface="ฟ้อนต์"/>
                <a:ea typeface="ฟ้อนต์"/>
                <a:cs typeface="ฟ้อนต์"/>
                <a:sym typeface="ฟ้อนต์"/>
              </a:rPr>
              <a:t>Measurable Urban Improvements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953600" y="10972848"/>
            <a:ext cx="1552889" cy="10505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80"/>
              </a:lnSpc>
            </a:pPr>
            <a:r>
              <a:rPr lang="en-US" sz="1771">
                <a:solidFill>
                  <a:srgbClr val="D9E1FF"/>
                </a:solidFill>
                <a:latin typeface="ฟ้อนต์"/>
                <a:ea typeface="ฟ้อนต์"/>
                <a:cs typeface="ฟ้อนต์"/>
                <a:sym typeface="ฟ้อนต์"/>
              </a:rPr>
              <a:t>2</a:t>
            </a:r>
          </a:p>
          <a:p>
            <a:pPr algn="ctr">
              <a:lnSpc>
                <a:spcPts val="2724"/>
              </a:lnSpc>
            </a:pPr>
            <a:r>
              <a:rPr lang="en-US" sz="1476">
                <a:solidFill>
                  <a:srgbClr val="D9E1FF"/>
                </a:solidFill>
                <a:latin typeface="ฟ้อนต์"/>
                <a:ea typeface="ฟ้อนต์"/>
                <a:cs typeface="ฟ้อนต์"/>
                <a:sym typeface="ฟ้อนต์"/>
              </a:rPr>
              <a:t>Urban Planning AI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244773" y="10969428"/>
            <a:ext cx="119101" cy="3246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80"/>
              </a:lnSpc>
            </a:pPr>
            <a:r>
              <a:rPr lang="en-US" sz="1771">
                <a:solidFill>
                  <a:srgbClr val="D9E1FF"/>
                </a:solidFill>
                <a:latin typeface="ฟ้อนต์"/>
                <a:ea typeface="ฟ้อนต์"/>
                <a:cs typeface="ฟ้อนต์"/>
                <a:sym typeface="ฟ้อนต์"/>
              </a:rPr>
              <a:t>3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775499" y="2569597"/>
            <a:ext cx="715651" cy="564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92"/>
              </a:lnSpc>
            </a:pPr>
            <a:r>
              <a:rPr lang="en-US" sz="3137">
                <a:solidFill>
                  <a:srgbClr val="D9E1FF"/>
                </a:solidFill>
                <a:latin typeface="ฟ้อนต์"/>
                <a:ea typeface="ฟ้อนต์"/>
                <a:cs typeface="ฟ้อนต์"/>
                <a:sym typeface="ฟ้อนต์"/>
              </a:rPr>
              <a:t>35%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743648" y="6351022"/>
            <a:ext cx="780669" cy="564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92"/>
              </a:lnSpc>
            </a:pPr>
            <a:r>
              <a:rPr lang="en-US" sz="3137">
                <a:solidFill>
                  <a:srgbClr val="D9E1FF"/>
                </a:solidFill>
                <a:latin typeface="ฟ้อนต์"/>
                <a:ea typeface="ฟ้อนต์"/>
                <a:cs typeface="ฟ้อนต์"/>
                <a:sym typeface="ฟ้อนต์"/>
              </a:rPr>
              <a:t>40%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955613" y="6351022"/>
            <a:ext cx="709155" cy="564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92"/>
              </a:lnSpc>
            </a:pPr>
            <a:r>
              <a:rPr lang="en-US" sz="3137">
                <a:solidFill>
                  <a:srgbClr val="D9E1FF"/>
                </a:solidFill>
                <a:latin typeface="ฟ้อนต์"/>
                <a:ea typeface="ฟ้อนต์"/>
                <a:cs typeface="ฟ้อนต์"/>
                <a:sym typeface="ฟ้อนต์"/>
              </a:rPr>
              <a:t>22%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939535" y="2569597"/>
            <a:ext cx="742064" cy="564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92"/>
              </a:lnSpc>
            </a:pPr>
            <a:r>
              <a:rPr lang="en-US" sz="3137">
                <a:solidFill>
                  <a:srgbClr val="D9E1FF"/>
                </a:solidFill>
                <a:latin typeface="ฟ้อนต์"/>
                <a:ea typeface="ฟ้อนต์"/>
                <a:cs typeface="ฟ้อนต์"/>
                <a:sym typeface="ฟ้อนต์"/>
              </a:rPr>
              <a:t>28%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192836" y="9578940"/>
            <a:ext cx="1904381" cy="334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24"/>
              </a:lnSpc>
            </a:pPr>
            <a:r>
              <a:rPr lang="en-US" sz="1476">
                <a:solidFill>
                  <a:srgbClr val="D9E1FF"/>
                </a:solidFill>
                <a:latin typeface="ฟ้อนต์"/>
                <a:ea typeface="ฟ้อนต์"/>
                <a:cs typeface="ฟ้อนต์"/>
                <a:sym typeface="ฟ้อนต์"/>
              </a:rPr>
              <a:t>Healthcare</a:t>
            </a:r>
            <a:r>
              <a:rPr lang="en-US" sz="1476">
                <a:solidFill>
                  <a:srgbClr val="FFFFFF"/>
                </a:solidFill>
                <a:latin typeface="ฟ้อนต์"/>
                <a:ea typeface="ฟ้อนต์"/>
                <a:cs typeface="ฟ้อนต์"/>
                <a:sym typeface="ฟ้อนต์"/>
              </a:rPr>
              <a:t> </a:t>
            </a:r>
            <a:r>
              <a:rPr lang="en-US" sz="1476">
                <a:solidFill>
                  <a:srgbClr val="D9E1FF"/>
                </a:solidFill>
                <a:latin typeface="ฟ้อนต์"/>
                <a:ea typeface="ฟ้อนต์"/>
                <a:cs typeface="ฟ้อนต์"/>
                <a:sym typeface="ฟ้อนต์"/>
              </a:rPr>
              <a:t>Integration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400710" y="9921688"/>
            <a:ext cx="40634" cy="292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6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922259" y="4197315"/>
            <a:ext cx="2456526" cy="324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8"/>
              </a:lnSpc>
            </a:pPr>
            <a:r>
              <a:rPr lang="en-US" sz="1476">
                <a:solidFill>
                  <a:srgbClr val="D9E1FF"/>
                </a:solidFill>
                <a:latin typeface="ฟ้อนต์"/>
                <a:ea typeface="ฟ้อนต์"/>
                <a:cs typeface="ฟ้อนต์"/>
                <a:sym typeface="ฟ้อนต์"/>
              </a:rPr>
              <a:t>Traffic Congestion Reduction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017262" y="4521013"/>
            <a:ext cx="40634" cy="311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13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 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877463" y="7978740"/>
            <a:ext cx="2548071" cy="334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24"/>
              </a:lnSpc>
            </a:pPr>
            <a:r>
              <a:rPr lang="en-US" sz="1476">
                <a:solidFill>
                  <a:srgbClr val="D9E1FF"/>
                </a:solidFill>
                <a:latin typeface="ฟ้อนต์"/>
                <a:ea typeface="ฟ้อนต์"/>
                <a:cs typeface="ฟ้อนต์"/>
                <a:sym typeface="ฟ้อนต์"/>
              </a:rPr>
              <a:t>Waste Management Efficiency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900914" y="8321488"/>
            <a:ext cx="40634" cy="292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6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217938" y="12036228"/>
            <a:ext cx="40634" cy="292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6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 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077683" y="9578940"/>
            <a:ext cx="4581115" cy="908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24"/>
              </a:lnSpc>
            </a:pPr>
            <a:r>
              <a:rPr lang="en-US" sz="1476">
                <a:solidFill>
                  <a:srgbClr val="D9E1FF"/>
                </a:solidFill>
                <a:latin typeface="ฟ้อนต์"/>
                <a:ea typeface="ฟ้อนต์"/>
                <a:cs typeface="ฟ้อนต์"/>
                <a:sym typeface="ฟ้อนต์"/>
              </a:rPr>
              <a:t>Citizen Engagement</a:t>
            </a:r>
          </a:p>
          <a:p>
            <a:pPr algn="ctr">
              <a:lnSpc>
                <a:spcPts val="2025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Develop mobile platformsfor real-time citizen feedback and participatory urban planning initiatives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993751" y="9921688"/>
            <a:ext cx="40634" cy="292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6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 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6032897" y="4197315"/>
            <a:ext cx="4672651" cy="908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8"/>
              </a:lnSpc>
            </a:pPr>
            <a:r>
              <a:rPr lang="en-US" sz="1476">
                <a:solidFill>
                  <a:srgbClr val="D9E1FF"/>
                </a:solidFill>
                <a:latin typeface="ฟ้อนต์"/>
                <a:ea typeface="ฟ้อนต์"/>
                <a:cs typeface="ฟ้อนต์"/>
                <a:sym typeface="ฟ้อนต์"/>
              </a:rPr>
              <a:t>Air Quality Improvement</a:t>
            </a:r>
          </a:p>
          <a:p>
            <a:pPr algn="ctr">
              <a:lnSpc>
                <a:spcPts val="2025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Targeted interventionsbased onpredictiveanalytics reduced harmful emissions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7738586" y="4521013"/>
            <a:ext cx="40634" cy="3113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13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 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7080047" y="7978740"/>
            <a:ext cx="2495702" cy="334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24"/>
              </a:lnSpc>
            </a:pPr>
            <a:r>
              <a:rPr lang="en-US" sz="1476">
                <a:solidFill>
                  <a:srgbClr val="D9E1FF"/>
                </a:solidFill>
                <a:latin typeface="ฟ้อนต์"/>
                <a:ea typeface="ฟ้อนต์"/>
                <a:cs typeface="ฟ้อนต์"/>
                <a:sym typeface="ฟ้อนต์"/>
              </a:rPr>
              <a:t>Energy Consumption Savings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7435625" y="8321488"/>
            <a:ext cx="40634" cy="292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6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 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048341" y="10207438"/>
            <a:ext cx="4239387" cy="263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25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outbreak prediction, and hospital resource optimization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864689" y="8350063"/>
            <a:ext cx="4654734" cy="263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25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Smart routingalgorithms optimizedcollectionschedules and 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2160984" y="8607238"/>
            <a:ext cx="1969703" cy="263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25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reduced operationalcosts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769887" y="4568638"/>
            <a:ext cx="4847987" cy="520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5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Optimized signaltimingand routerecommendations decreased average commute times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3666239" y="12064803"/>
            <a:ext cx="4219975" cy="263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25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Implement advancedAI forinfrastructure development 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4116896" y="12321978"/>
            <a:ext cx="3259912" cy="263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25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recommendations and zoning optimization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5983929" y="8350063"/>
            <a:ext cx="4772539" cy="520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25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Predictive analyticsenabled moreefficientresource allocation across city services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0C3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143750" y="1777998"/>
            <a:ext cx="4286250" cy="9525000"/>
          </a:xfrm>
          <a:custGeom>
            <a:avLst/>
            <a:gdLst/>
            <a:ahLst/>
            <a:cxnLst/>
            <a:rect r="r" b="b" t="t" l="l"/>
            <a:pathLst>
              <a:path h="9525000" w="4286250">
                <a:moveTo>
                  <a:pt x="0" y="0"/>
                </a:moveTo>
                <a:lnTo>
                  <a:pt x="4286250" y="0"/>
                </a:lnTo>
                <a:lnTo>
                  <a:pt x="4286250" y="9525000"/>
                </a:lnTo>
                <a:lnTo>
                  <a:pt x="0" y="9525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1" t="0" r="-155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574672" y="9155263"/>
            <a:ext cx="5994397" cy="155572"/>
            <a:chOff x="0" y="0"/>
            <a:chExt cx="5994400" cy="15557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63500" y="63500"/>
              <a:ext cx="5867400" cy="28575"/>
            </a:xfrm>
            <a:custGeom>
              <a:avLst/>
              <a:gdLst/>
              <a:ahLst/>
              <a:cxnLst/>
              <a:rect r="r" b="b" t="t" l="l"/>
              <a:pathLst>
                <a:path h="28575" w="5867400">
                  <a:moveTo>
                    <a:pt x="0" y="28575"/>
                  </a:moveTo>
                  <a:lnTo>
                    <a:pt x="5867400" y="28575"/>
                  </a:lnTo>
                  <a:lnTo>
                    <a:pt x="58674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E1FF">
                <a:alpha val="25098"/>
              </a:srgbClr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3500" y="82550"/>
              <a:ext cx="5867400" cy="9525"/>
            </a:xfrm>
            <a:custGeom>
              <a:avLst/>
              <a:gdLst/>
              <a:ahLst/>
              <a:cxnLst/>
              <a:rect r="r" b="b" t="t" l="l"/>
              <a:pathLst>
                <a:path h="9525" w="5867400">
                  <a:moveTo>
                    <a:pt x="0" y="9525"/>
                  </a:moveTo>
                  <a:lnTo>
                    <a:pt x="5867400" y="9525"/>
                  </a:lnTo>
                  <a:lnTo>
                    <a:pt x="58674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CECED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647700" y="5940423"/>
            <a:ext cx="57150" cy="57150"/>
            <a:chOff x="0" y="0"/>
            <a:chExt cx="57150" cy="5715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D9E1FF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647700" y="6769098"/>
            <a:ext cx="57150" cy="57150"/>
            <a:chOff x="0" y="0"/>
            <a:chExt cx="57150" cy="571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D9E1FF"/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647700" y="7588248"/>
            <a:ext cx="57150" cy="57150"/>
            <a:chOff x="0" y="0"/>
            <a:chExt cx="57150" cy="5715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5941"/>
                    <a:pt x="54991" y="39497"/>
                  </a:cubicBezTo>
                  <a:cubicBezTo>
                    <a:pt x="53594" y="43053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D9E1FF"/>
            </a:solid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647700" y="8407398"/>
            <a:ext cx="57150" cy="57150"/>
            <a:chOff x="0" y="0"/>
            <a:chExt cx="57150" cy="5715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150" cy="57150"/>
            </a:xfrm>
            <a:custGeom>
              <a:avLst/>
              <a:gdLst/>
              <a:ahLst/>
              <a:cxnLst/>
              <a:rect r="r" b="b" t="t" l="l"/>
              <a:pathLst>
                <a:path h="57150" w="57150">
                  <a:moveTo>
                    <a:pt x="57150" y="28575"/>
                  </a:moveTo>
                  <a:cubicBezTo>
                    <a:pt x="57150" y="32385"/>
                    <a:pt x="56388" y="36068"/>
                    <a:pt x="54991" y="39497"/>
                  </a:cubicBezTo>
                  <a:cubicBezTo>
                    <a:pt x="53594" y="42926"/>
                    <a:pt x="51435" y="46101"/>
                    <a:pt x="48768" y="48768"/>
                  </a:cubicBezTo>
                  <a:cubicBezTo>
                    <a:pt x="46101" y="51435"/>
                    <a:pt x="43053" y="53467"/>
                    <a:pt x="39497" y="54991"/>
                  </a:cubicBezTo>
                  <a:cubicBezTo>
                    <a:pt x="35941" y="56515"/>
                    <a:pt x="32385" y="57150"/>
                    <a:pt x="28575" y="57150"/>
                  </a:cubicBezTo>
                  <a:cubicBezTo>
                    <a:pt x="24765" y="57150"/>
                    <a:pt x="21082" y="56388"/>
                    <a:pt x="17653" y="54991"/>
                  </a:cubicBezTo>
                  <a:cubicBezTo>
                    <a:pt x="14224" y="53594"/>
                    <a:pt x="11049" y="51435"/>
                    <a:pt x="8382" y="48768"/>
                  </a:cubicBezTo>
                  <a:cubicBezTo>
                    <a:pt x="5715" y="46101"/>
                    <a:pt x="3683" y="43053"/>
                    <a:pt x="2159" y="39497"/>
                  </a:cubicBezTo>
                  <a:cubicBezTo>
                    <a:pt x="635" y="35941"/>
                    <a:pt x="0" y="32385"/>
                    <a:pt x="0" y="28575"/>
                  </a:cubicBezTo>
                  <a:cubicBezTo>
                    <a:pt x="0" y="24765"/>
                    <a:pt x="762" y="21082"/>
                    <a:pt x="2159" y="17653"/>
                  </a:cubicBezTo>
                  <a:cubicBezTo>
                    <a:pt x="3556" y="14224"/>
                    <a:pt x="5715" y="11049"/>
                    <a:pt x="8382" y="8382"/>
                  </a:cubicBezTo>
                  <a:cubicBezTo>
                    <a:pt x="11049" y="5715"/>
                    <a:pt x="14097" y="3683"/>
                    <a:pt x="17653" y="2159"/>
                  </a:cubicBezTo>
                  <a:cubicBezTo>
                    <a:pt x="21209" y="635"/>
                    <a:pt x="24765" y="0"/>
                    <a:pt x="28575" y="0"/>
                  </a:cubicBezTo>
                  <a:cubicBezTo>
                    <a:pt x="32385" y="0"/>
                    <a:pt x="36068" y="762"/>
                    <a:pt x="39497" y="2159"/>
                  </a:cubicBezTo>
                  <a:cubicBezTo>
                    <a:pt x="42926" y="3556"/>
                    <a:pt x="46101" y="5715"/>
                    <a:pt x="48768" y="8382"/>
                  </a:cubicBezTo>
                  <a:cubicBezTo>
                    <a:pt x="51435" y="11049"/>
                    <a:pt x="53467" y="14097"/>
                    <a:pt x="54991" y="17653"/>
                  </a:cubicBezTo>
                  <a:cubicBezTo>
                    <a:pt x="56515" y="21209"/>
                    <a:pt x="57150" y="24765"/>
                    <a:pt x="57150" y="28575"/>
                  </a:cubicBezTo>
                </a:path>
              </a:pathLst>
            </a:custGeom>
            <a:solidFill>
              <a:srgbClr val="D9E1FF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637575" y="2136348"/>
            <a:ext cx="5861504" cy="2869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00"/>
              </a:lnSpc>
            </a:pPr>
            <a:r>
              <a:rPr lang="en-US" sz="5906">
                <a:solidFill>
                  <a:srgbClr val="FFFFFF"/>
                </a:solidFill>
                <a:latin typeface="ฟ้อนต์"/>
                <a:ea typeface="ฟ้อนต์"/>
                <a:cs typeface="ฟ้อนต์"/>
                <a:sym typeface="ฟ้อนต์"/>
              </a:rPr>
              <a:t>Shaping Smarter Cities for Tomorrow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37575" y="5184062"/>
            <a:ext cx="1878159" cy="5151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28"/>
              </a:lnSpc>
            </a:pPr>
            <a:r>
              <a:rPr lang="en-US" sz="1771">
                <a:solidFill>
                  <a:srgbClr val="FFFFFF"/>
                </a:solidFill>
                <a:latin typeface="ฟ้อนต์"/>
                <a:ea typeface="ฟ้อนต์"/>
                <a:cs typeface="ฟ้อนต์"/>
                <a:sym typeface="ฟ้อนต์"/>
              </a:rPr>
              <a:t>Key Achievements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775777" y="5184062"/>
            <a:ext cx="2762793" cy="3607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28"/>
              </a:lnSpc>
            </a:pPr>
            <a:r>
              <a:rPr lang="en-US" sz="1771">
                <a:solidFill>
                  <a:srgbClr val="FFFFFF"/>
                </a:solidFill>
                <a:latin typeface="ฟ้อนต์"/>
                <a:ea typeface="ฟ้อนต์"/>
                <a:cs typeface="ฟ้อนต์"/>
                <a:sym typeface="ฟ้อนต์"/>
              </a:rPr>
              <a:t>Innovation Highlights</a:t>
            </a:r>
          </a:p>
          <a:p>
            <a:pPr algn="l">
              <a:lnSpc>
                <a:spcPts val="1995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Thisproject demonstratesthe powerof combiningadvanced analytics with practicalurban challenges. By leveraging machine learning, IoT integration, and user-</a:t>
            </a:r>
          </a:p>
          <a:p>
            <a:pPr algn="l">
              <a:lnSpc>
                <a:spcPts val="2174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centered design, we've created a </a:t>
            </a:r>
          </a:p>
          <a:p>
            <a:pPr algn="l">
              <a:lnSpc>
                <a:spcPts val="1874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platform that transforms how cities </a:t>
            </a:r>
          </a:p>
          <a:p>
            <a:pPr algn="l">
              <a:lnSpc>
                <a:spcPts val="2174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operate and serve their citizens.</a:t>
            </a:r>
          </a:p>
          <a:p>
            <a:pPr algn="l">
              <a:lnSpc>
                <a:spcPts val="3136"/>
              </a:lnSpc>
            </a:pPr>
            <a:r>
              <a:rPr lang="en-US" b="true" sz="1254">
                <a:solidFill>
                  <a:srgbClr val="8061FF"/>
                </a:solidFill>
                <a:latin typeface="Martel Sans Bold"/>
                <a:ea typeface="Martel Sans Bold"/>
                <a:cs typeface="Martel Sans Bold"/>
                <a:sym typeface="Martel Sans Bold"/>
              </a:rPr>
              <a:t>Ready to discuss how data </a:t>
            </a:r>
          </a:p>
          <a:p>
            <a:pPr algn="l">
              <a:lnSpc>
                <a:spcPts val="762"/>
              </a:lnSpc>
            </a:pPr>
            <a:r>
              <a:rPr lang="en-US" b="true" sz="1254">
                <a:solidFill>
                  <a:srgbClr val="8061FF"/>
                </a:solidFill>
                <a:latin typeface="Martel Sans Bold"/>
                <a:ea typeface="Martel Sans Bold"/>
                <a:cs typeface="Martel Sans Bold"/>
                <a:sym typeface="Martel Sans Bold"/>
              </a:rPr>
              <a:t>analytics can revolutionize urban </a:t>
            </a:r>
          </a:p>
          <a:p>
            <a:pPr algn="l">
              <a:lnSpc>
                <a:spcPts val="3136"/>
              </a:lnSpc>
            </a:pPr>
            <a:r>
              <a:rPr lang="en-US" b="true" sz="1254">
                <a:solidFill>
                  <a:srgbClr val="8061FF"/>
                </a:solidFill>
                <a:latin typeface="Martel Sans Bold"/>
                <a:ea typeface="Martel Sans Bold"/>
                <a:cs typeface="Martel Sans Bold"/>
                <a:sym typeface="Martel Sans Bold"/>
              </a:rPr>
              <a:t>governance?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400443" y="5803711"/>
            <a:ext cx="40634" cy="263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87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 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92521" y="5803711"/>
            <a:ext cx="2291505" cy="2802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25"/>
              </a:lnSpc>
            </a:pPr>
            <a:r>
              <a:rPr lang="en-US" b="true" sz="1254">
                <a:solidFill>
                  <a:srgbClr val="D9E1FF"/>
                </a:solidFill>
                <a:latin typeface="Martel Sans Bold"/>
                <a:ea typeface="Martel Sans Bold"/>
                <a:cs typeface="Martel Sans Bold"/>
                <a:sym typeface="Martel Sans Bold"/>
              </a:rPr>
              <a:t>Real-world Impact:</a:t>
            </a: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Deployed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92521" y="6060886"/>
            <a:ext cx="2563473" cy="2730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25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across</a:t>
            </a:r>
            <a:r>
              <a:rPr lang="en-US" sz="1254">
                <a:solidFill>
                  <a:srgbClr val="FFFF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 </a:t>
            </a: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3</a:t>
            </a:r>
            <a:r>
              <a:rPr lang="en-US" sz="1254">
                <a:solidFill>
                  <a:srgbClr val="FFFF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 </a:t>
            </a: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pilot</a:t>
            </a:r>
            <a:r>
              <a:rPr lang="en-US" sz="1254">
                <a:solidFill>
                  <a:srgbClr val="FFFF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 </a:t>
            </a: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cities</a:t>
            </a:r>
            <a:r>
              <a:rPr lang="en-US" sz="1254">
                <a:solidFill>
                  <a:srgbClr val="FFFF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 </a:t>
            </a: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with measurable improvements</a:t>
            </a:r>
          </a:p>
          <a:p>
            <a:pPr algn="l">
              <a:lnSpc>
                <a:spcPts val="2924"/>
              </a:lnSpc>
            </a:pPr>
            <a:r>
              <a:rPr lang="en-US" b="true" sz="1254">
                <a:solidFill>
                  <a:srgbClr val="D9E1FF"/>
                </a:solidFill>
                <a:latin typeface="Martel Sans Bold"/>
                <a:ea typeface="Martel Sans Bold"/>
                <a:cs typeface="Martel Sans Bold"/>
                <a:sym typeface="Martel Sans Bold"/>
              </a:rPr>
              <a:t>Technical Excellence:</a:t>
            </a: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90%+ </a:t>
            </a:r>
          </a:p>
          <a:p>
            <a:pPr algn="l">
              <a:lnSpc>
                <a:spcPts val="974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accuracy across all predictive </a:t>
            </a:r>
          </a:p>
          <a:p>
            <a:pPr algn="l">
              <a:lnSpc>
                <a:spcPts val="3075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models</a:t>
            </a:r>
          </a:p>
          <a:p>
            <a:pPr algn="l">
              <a:lnSpc>
                <a:spcPts val="1974"/>
              </a:lnSpc>
            </a:pPr>
            <a:r>
              <a:rPr lang="en-US" b="true" sz="1254">
                <a:solidFill>
                  <a:srgbClr val="D9E1FF"/>
                </a:solidFill>
                <a:latin typeface="Martel Sans Bold"/>
                <a:ea typeface="Martel Sans Bold"/>
                <a:cs typeface="Martel Sans Bold"/>
                <a:sym typeface="Martel Sans Bold"/>
              </a:rPr>
              <a:t>Scalable Architecture:</a:t>
            </a: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 Cloud- native design supporting cities of any size</a:t>
            </a:r>
          </a:p>
          <a:p>
            <a:pPr algn="l">
              <a:lnSpc>
                <a:spcPts val="2924"/>
              </a:lnSpc>
            </a:pPr>
            <a:r>
              <a:rPr lang="en-US" b="true" sz="1254">
                <a:solidFill>
                  <a:srgbClr val="D9E1FF"/>
                </a:solidFill>
                <a:latin typeface="Martel Sans Bold"/>
                <a:ea typeface="Martel Sans Bold"/>
                <a:cs typeface="Martel Sans Bold"/>
                <a:sym typeface="Martel Sans Bold"/>
              </a:rPr>
              <a:t>Industry Recognition:</a:t>
            </a: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 Featured </a:t>
            </a:r>
          </a:p>
          <a:p>
            <a:pPr algn="l">
              <a:lnSpc>
                <a:spcPts val="1125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in Smart Cities Conference 2024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37575" y="10051861"/>
            <a:ext cx="5860066" cy="7590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74"/>
              </a:lnSpc>
            </a:pPr>
            <a:r>
              <a:rPr lang="en-US" sz="1254">
                <a:solidFill>
                  <a:srgbClr val="D9E1FF"/>
                </a:solidFill>
                <a:latin typeface="Martel Sans Light"/>
                <a:ea typeface="Martel Sans Light"/>
                <a:cs typeface="Martel Sans Light"/>
                <a:sym typeface="Martel Sans Light"/>
              </a:rPr>
              <a:t>Thank you for your time and attention. I'm excited to discuss the technical implementation, scalability considerations, and potential applications of this Smart City Data Analytics Platform.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37575" y="9421325"/>
            <a:ext cx="3185255" cy="429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07"/>
              </a:lnSpc>
            </a:pPr>
            <a:r>
              <a:rPr lang="en-US" sz="2362">
                <a:solidFill>
                  <a:srgbClr val="FFFFFF"/>
                </a:solidFill>
                <a:latin typeface="ฟ้อนต์"/>
                <a:ea typeface="ฟ้อนต์"/>
                <a:cs typeface="ฟ้อนต์"/>
                <a:sym typeface="ฟ้อนต์"/>
              </a:rPr>
              <a:t>Questions &amp; Discussion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DAG0XM8RcGE</dc:identifier>
  <dcterms:modified xsi:type="dcterms:W3CDTF">2011-08-01T06:04:30Z</dcterms:modified>
  <cp:revision>1</cp:revision>
  <dc:title>Smart-City-Data-Analytics-Platform.pdf</dc:title>
</cp:coreProperties>
</file>