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1430000" cy="6438900"/>
  <p:notesSz cx="6858000" cy="9144000"/>
  <p:embeddedFontLst>
    <p:embeddedFont>
      <p:font typeface="IBM Plex Sans Bold" charset="1" panose="020B0803050203000203"/>
      <p:regular r:id="rId14"/>
    </p:embeddedFont>
    <p:embeddedFont>
      <p:font typeface="Barlow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4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61334" y="2241518"/>
            <a:ext cx="5067481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8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TextMorph AI: Grammar, Style &amp; Plagiarism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684063" y="344740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61334" y="3580752"/>
            <a:ext cx="5659441" cy="27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Instantlycorrectgrammar,rewritetextinvarioustones,andcheck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61334" y="3885552"/>
            <a:ext cx="3106693" cy="2790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9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plagiarism with this AI-powered tool.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750" y="257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71" t="-3" r="-74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75084" y="1812893"/>
            <a:ext cx="4646228" cy="1627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1: Install &amp; Import Libr</a:t>
            </a:r>
            <a:r>
              <a:rPr lang="en-US" b="true" sz="3375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arie</a:t>
            </a:r>
            <a:r>
              <a:rPr lang="en-US" b="true" sz="3375" spc="-10">
                <a:solidFill>
                  <a:srgbClr val="000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</a:t>
            </a:r>
          </a:p>
          <a:p>
            <a:pPr algn="l">
              <a:lnSpc>
                <a:spcPts val="247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Install essential Pythonlibraries: gradio,transformers,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4067" y="302830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3466452"/>
            <a:ext cx="5938314" cy="1117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75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sentencepiece, torch, and requests.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Import modules including gradio, requests, and warnings for a smooth </a:t>
            </a:r>
          </a:p>
          <a:p>
            <a:pPr algn="l">
              <a:lnSpc>
                <a:spcPts val="1002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setup.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5084" y="2327243"/>
            <a:ext cx="10154593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2: Grammar Correction via LanguageTool API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98461" y="285685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084" y="2856852"/>
            <a:ext cx="4546835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Sendtextto LanguageToolAPIforgrammar checking.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3380727"/>
            <a:ext cx="6741462" cy="93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Process API response to replace errors with suggested corrections dynamically. Return corrected text or original if API fails.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3503" y="-63503"/>
            <a:ext cx="11556997" cy="6565897"/>
            <a:chOff x="0" y="0"/>
            <a:chExt cx="11557000" cy="6565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78002" y="3235198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1"/>
                  </a:moveTo>
                  <a:cubicBezTo>
                    <a:pt x="66548" y="37846"/>
                    <a:pt x="65659" y="42037"/>
                    <a:pt x="64008" y="46101"/>
                  </a:cubicBezTo>
                  <a:cubicBezTo>
                    <a:pt x="62357" y="50165"/>
                    <a:pt x="59944" y="53848"/>
                    <a:pt x="56769" y="56896"/>
                  </a:cubicBezTo>
                  <a:cubicBezTo>
                    <a:pt x="53594" y="59944"/>
                    <a:pt x="50038" y="62484"/>
                    <a:pt x="45974" y="64135"/>
                  </a:cubicBezTo>
                  <a:cubicBezTo>
                    <a:pt x="41910" y="65786"/>
                    <a:pt x="37592" y="66675"/>
                    <a:pt x="33274" y="66675"/>
                  </a:cubicBezTo>
                  <a:cubicBezTo>
                    <a:pt x="28956" y="66675"/>
                    <a:pt x="24638" y="65786"/>
                    <a:pt x="20574" y="64135"/>
                  </a:cubicBezTo>
                  <a:cubicBezTo>
                    <a:pt x="16510" y="62484"/>
                    <a:pt x="12827" y="60071"/>
                    <a:pt x="9779" y="56896"/>
                  </a:cubicBezTo>
                  <a:cubicBezTo>
                    <a:pt x="6731" y="53721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401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778002" y="3606672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778002" y="3987672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778002" y="4359147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778002" y="4740147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75084" y="1841468"/>
            <a:ext cx="749925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3: Tone &amp; Style Transformations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11997" y="2371077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5084" y="2371077"/>
            <a:ext cx="6009589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Generate multiple rewritten versionsofcorrectedtextindiversetones: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3609" y="2894952"/>
            <a:ext cx="4413056" cy="191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Official, Formal, Informal, Polite</a:t>
            </a:r>
          </a:p>
          <a:p>
            <a:pPr algn="l">
              <a:lnSpc>
                <a:spcPts val="2053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Frank, Rude, Sarcastic, Humorous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Motivational, Apologetic, Aggressive, Persuasive</a:t>
            </a:r>
          </a:p>
          <a:p>
            <a:pPr algn="l">
              <a:lnSpc>
                <a:spcPts val="2053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Sympathetic, Narrative, Inquisitive, Commanding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Grateful, Romantic, Professional, Poetic, Humanized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63503" y="-63503"/>
            <a:ext cx="11556997" cy="6565897"/>
            <a:chOff x="0" y="0"/>
            <a:chExt cx="11557000" cy="6565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6350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778002" y="3720972"/>
              <a:ext cx="66548" cy="66676"/>
            </a:xfrm>
            <a:custGeom>
              <a:avLst/>
              <a:gdLst/>
              <a:ahLst/>
              <a:cxnLst/>
              <a:rect r="r" b="b" t="t" l="l"/>
              <a:pathLst>
                <a:path h="66676" w="66548">
                  <a:moveTo>
                    <a:pt x="66548" y="33402"/>
                  </a:moveTo>
                  <a:cubicBezTo>
                    <a:pt x="66548" y="37847"/>
                    <a:pt x="65659" y="42038"/>
                    <a:pt x="64008" y="46102"/>
                  </a:cubicBezTo>
                  <a:cubicBezTo>
                    <a:pt x="62357" y="50166"/>
                    <a:pt x="59944" y="53849"/>
                    <a:pt x="56769" y="56897"/>
                  </a:cubicBezTo>
                  <a:cubicBezTo>
                    <a:pt x="53594" y="59945"/>
                    <a:pt x="50038" y="62485"/>
                    <a:pt x="45974" y="64136"/>
                  </a:cubicBezTo>
                  <a:cubicBezTo>
                    <a:pt x="41910" y="65787"/>
                    <a:pt x="37592" y="66676"/>
                    <a:pt x="33274" y="66676"/>
                  </a:cubicBezTo>
                  <a:cubicBezTo>
                    <a:pt x="28956" y="66676"/>
                    <a:pt x="24638" y="65787"/>
                    <a:pt x="20574" y="64136"/>
                  </a:cubicBezTo>
                  <a:cubicBezTo>
                    <a:pt x="16510" y="62485"/>
                    <a:pt x="12827" y="60072"/>
                    <a:pt x="9779" y="56897"/>
                  </a:cubicBezTo>
                  <a:cubicBezTo>
                    <a:pt x="6731" y="53722"/>
                    <a:pt x="4191" y="50166"/>
                    <a:pt x="2540" y="46102"/>
                  </a:cubicBezTo>
                  <a:cubicBezTo>
                    <a:pt x="889" y="42038"/>
                    <a:pt x="0" y="37720"/>
                    <a:pt x="0" y="33402"/>
                  </a:cubicBezTo>
                  <a:cubicBezTo>
                    <a:pt x="0" y="29084"/>
                    <a:pt x="889" y="24766"/>
                    <a:pt x="2540" y="20575"/>
                  </a:cubicBezTo>
                  <a:cubicBezTo>
                    <a:pt x="4191" y="16384"/>
                    <a:pt x="6604" y="12828"/>
                    <a:pt x="9779" y="9780"/>
                  </a:cubicBezTo>
                  <a:cubicBezTo>
                    <a:pt x="12954" y="6731"/>
                    <a:pt x="16510" y="4192"/>
                    <a:pt x="20574" y="2541"/>
                  </a:cubicBezTo>
                  <a:cubicBezTo>
                    <a:pt x="24638" y="890"/>
                    <a:pt x="28956" y="0"/>
                    <a:pt x="33274" y="0"/>
                  </a:cubicBezTo>
                  <a:cubicBezTo>
                    <a:pt x="37592" y="0"/>
                    <a:pt x="41910" y="890"/>
                    <a:pt x="45974" y="2541"/>
                  </a:cubicBezTo>
                  <a:cubicBezTo>
                    <a:pt x="50038" y="4192"/>
                    <a:pt x="53721" y="6605"/>
                    <a:pt x="56769" y="9780"/>
                  </a:cubicBezTo>
                  <a:cubicBezTo>
                    <a:pt x="59817" y="12955"/>
                    <a:pt x="62357" y="16511"/>
                    <a:pt x="64008" y="20575"/>
                  </a:cubicBezTo>
                  <a:cubicBezTo>
                    <a:pt x="65659" y="24639"/>
                    <a:pt x="66548" y="28957"/>
                    <a:pt x="66548" y="33402"/>
                  </a:cubicBezTo>
                </a:path>
              </a:pathLst>
            </a:custGeom>
            <a:solidFill>
              <a:srgbClr val="E0E4E6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675084" y="2327243"/>
            <a:ext cx="7224922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4: Simulated Plagiarism Check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97530" y="285685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2856852"/>
            <a:ext cx="5774874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Randomlysimulate plagiarism detectionwithmatchedpercentages: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83609" y="3380727"/>
            <a:ext cx="2572560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0%, 10%, 25%, 45%, 70%, 95%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75084" y="3904602"/>
            <a:ext cx="4469911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Flag plagiarism if matched percentage exceeds 25%.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5084" y="2593943"/>
            <a:ext cx="7427766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5: Integrated Function &amp; Output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16329" y="312355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084" y="3123552"/>
            <a:ext cx="783159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Combineplagiarismcheck,grammar correction, andstyletransformationsintoonefunction.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3647427"/>
            <a:ext cx="6232884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Return plagiarism report, corrected text, and all styled versions as output.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0" y="257"/>
            <a:ext cx="11430000" cy="2410463"/>
          </a:xfrm>
          <a:custGeom>
            <a:avLst/>
            <a:gdLst/>
            <a:ahLst/>
            <a:cxnLst/>
            <a:rect r="r" b="b" t="t" l="l"/>
            <a:pathLst>
              <a:path h="2410463" w="11430000">
                <a:moveTo>
                  <a:pt x="0" y="0"/>
                </a:moveTo>
                <a:lnTo>
                  <a:pt x="11430000" y="0"/>
                </a:lnTo>
                <a:lnTo>
                  <a:pt x="11430000" y="2410463"/>
                </a:lnTo>
                <a:lnTo>
                  <a:pt x="0" y="24104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380" r="0" b="-333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714375" y="4705350"/>
            <a:ext cx="66675" cy="66675"/>
            <a:chOff x="0" y="0"/>
            <a:chExt cx="66675" cy="6667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401"/>
                  </a:cubicBezTo>
                </a:path>
              </a:pathLst>
            </a:custGeom>
            <a:solidFill>
              <a:srgbClr val="E0E4E6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714375" y="5076825"/>
            <a:ext cx="66675" cy="66675"/>
            <a:chOff x="0" y="0"/>
            <a:chExt cx="66675" cy="666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574"/>
                  </a:cubicBezTo>
                  <a:cubicBezTo>
                    <a:pt x="4191" y="16383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401"/>
                  </a:cubicBezTo>
                </a:path>
              </a:pathLst>
            </a:custGeom>
            <a:solidFill>
              <a:srgbClr val="E0E4E6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714375" y="5457825"/>
            <a:ext cx="66675" cy="66675"/>
            <a:chOff x="0" y="0"/>
            <a:chExt cx="66675" cy="6667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6675" cy="66548"/>
            </a:xfrm>
            <a:custGeom>
              <a:avLst/>
              <a:gdLst/>
              <a:ahLst/>
              <a:cxnLst/>
              <a:rect r="r" b="b" t="t" l="l"/>
              <a:pathLst>
                <a:path h="66548" w="66675">
                  <a:moveTo>
                    <a:pt x="66675" y="33274"/>
                  </a:moveTo>
                  <a:cubicBezTo>
                    <a:pt x="66675" y="37719"/>
                    <a:pt x="65786" y="41910"/>
                    <a:pt x="64135" y="45974"/>
                  </a:cubicBezTo>
                  <a:cubicBezTo>
                    <a:pt x="62484" y="50038"/>
                    <a:pt x="60071" y="53721"/>
                    <a:pt x="56896" y="56769"/>
                  </a:cubicBezTo>
                  <a:cubicBezTo>
                    <a:pt x="53721" y="59817"/>
                    <a:pt x="50165" y="62357"/>
                    <a:pt x="46101" y="64008"/>
                  </a:cubicBezTo>
                  <a:cubicBezTo>
                    <a:pt x="42037" y="65659"/>
                    <a:pt x="37719" y="66548"/>
                    <a:pt x="33401" y="66548"/>
                  </a:cubicBezTo>
                  <a:cubicBezTo>
                    <a:pt x="29083" y="66548"/>
                    <a:pt x="24765" y="65659"/>
                    <a:pt x="20701" y="64008"/>
                  </a:cubicBezTo>
                  <a:cubicBezTo>
                    <a:pt x="16637" y="62357"/>
                    <a:pt x="12954" y="59944"/>
                    <a:pt x="9906" y="56769"/>
                  </a:cubicBezTo>
                  <a:cubicBezTo>
                    <a:pt x="6858" y="53594"/>
                    <a:pt x="4191" y="50165"/>
                    <a:pt x="2540" y="46101"/>
                  </a:cubicBezTo>
                  <a:cubicBezTo>
                    <a:pt x="889" y="42037"/>
                    <a:pt x="0" y="37719"/>
                    <a:pt x="0" y="33401"/>
                  </a:cubicBezTo>
                  <a:cubicBezTo>
                    <a:pt x="0" y="29083"/>
                    <a:pt x="889" y="24765"/>
                    <a:pt x="2540" y="20701"/>
                  </a:cubicBezTo>
                  <a:cubicBezTo>
                    <a:pt x="4191" y="16637"/>
                    <a:pt x="6604" y="12827"/>
                    <a:pt x="9779" y="9779"/>
                  </a:cubicBezTo>
                  <a:cubicBezTo>
                    <a:pt x="12954" y="6731"/>
                    <a:pt x="16510" y="4191"/>
                    <a:pt x="20574" y="2540"/>
                  </a:cubicBezTo>
                  <a:cubicBezTo>
                    <a:pt x="24638" y="889"/>
                    <a:pt x="28956" y="0"/>
                    <a:pt x="33274" y="0"/>
                  </a:cubicBezTo>
                  <a:cubicBezTo>
                    <a:pt x="37592" y="0"/>
                    <a:pt x="41910" y="889"/>
                    <a:pt x="45974" y="2540"/>
                  </a:cubicBezTo>
                  <a:cubicBezTo>
                    <a:pt x="50038" y="4191"/>
                    <a:pt x="53721" y="6604"/>
                    <a:pt x="56769" y="9779"/>
                  </a:cubicBezTo>
                  <a:cubicBezTo>
                    <a:pt x="59817" y="12954"/>
                    <a:pt x="62357" y="16510"/>
                    <a:pt x="64008" y="20574"/>
                  </a:cubicBezTo>
                  <a:cubicBezTo>
                    <a:pt x="65659" y="24638"/>
                    <a:pt x="66548" y="28956"/>
                    <a:pt x="66548" y="33274"/>
                  </a:cubicBezTo>
                </a:path>
              </a:pathLst>
            </a:custGeom>
            <a:solidFill>
              <a:srgbClr val="E0E4E6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675084" y="3470243"/>
            <a:ext cx="6098905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6: Gradio Interface Setup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95566" y="390460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5084" y="3904602"/>
            <a:ext cx="6670243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Build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user-friendly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interface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with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input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textbox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and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multiple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output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boxes</a:t>
            </a:r>
            <a:r>
              <a:rPr lang="en-US" sz="151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for: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3609" y="4428477"/>
            <a:ext cx="2701423" cy="1164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Plagiarism report</a:t>
            </a:r>
          </a:p>
          <a:p>
            <a:pPr algn="l">
              <a:lnSpc>
                <a:spcPts val="2053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Grammar corrected text</a:t>
            </a:r>
          </a:p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All tone/style rewritten versions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5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257"/>
            <a:ext cx="11430000" cy="6438643"/>
          </a:xfrm>
          <a:custGeom>
            <a:avLst/>
            <a:gdLst/>
            <a:ahLst/>
            <a:cxnLst/>
            <a:rect r="r" b="b" t="t" l="l"/>
            <a:pathLst>
              <a:path h="6438643" w="11430000">
                <a:moveTo>
                  <a:pt x="0" y="0"/>
                </a:moveTo>
                <a:lnTo>
                  <a:pt x="11430000" y="0"/>
                </a:lnTo>
                <a:lnTo>
                  <a:pt x="1143000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1"/>
            <a:ext cx="11430000" cy="6438900"/>
            <a:chOff x="0" y="0"/>
            <a:chExt cx="11430000" cy="6438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1430000" cy="6438900"/>
            </a:xfrm>
            <a:custGeom>
              <a:avLst/>
              <a:gdLst/>
              <a:ahLst/>
              <a:cxnLst/>
              <a:rect r="r" b="b" t="t" l="l"/>
              <a:pathLst>
                <a:path h="6438900" w="11430000">
                  <a:moveTo>
                    <a:pt x="0" y="6438900"/>
                  </a:moveTo>
                  <a:lnTo>
                    <a:pt x="11430000" y="6438900"/>
                  </a:lnTo>
                  <a:lnTo>
                    <a:pt x="114300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A081B">
                <a:alpha val="56078"/>
              </a:srgbClr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75084" y="2327243"/>
            <a:ext cx="4615929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87"/>
              </a:lnSpc>
            </a:pPr>
            <a:r>
              <a:rPr lang="en-US" b="true" sz="3375" spc="-10">
                <a:solidFill>
                  <a:srgbClr val="F0FCFF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Step 7: Launch &amp; Share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466" y="2856852"/>
            <a:ext cx="39348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75084" y="2856852"/>
            <a:ext cx="5228149" cy="412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LaunchtheGradioappwithsharing enabledfor publicaccess.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084" y="3380727"/>
            <a:ext cx="6156360" cy="936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96"/>
              </a:lnSpc>
            </a:pPr>
            <a:r>
              <a:rPr lang="en-US" sz="1518">
                <a:solidFill>
                  <a:srgbClr val="E0E4E6"/>
                </a:solidFill>
                <a:latin typeface="Barlow"/>
                <a:ea typeface="Barlow"/>
                <a:cs typeface="Barlow"/>
                <a:sym typeface="Barlow"/>
              </a:rPr>
              <a:t>Example: Public URL generated for easy sharing and testing. Supports hosted Jupyter notebooks and permanent deployment options.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DAGsfGQF0Yc</dc:identifier>
  <dcterms:modified xsi:type="dcterms:W3CDTF">2011-08-01T06:04:30Z</dcterms:modified>
  <cp:revision>1</cp:revision>
  <dc:title>TextMorph-AI-Grammar-Style-and-Plagiarism pdf.pdf</dc:title>
</cp:coreProperties>
</file>