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1430000" cy="7962900"/>
  <p:notesSz cx="6858000" cy="9144000"/>
  <p:embeddedFontLst>
    <p:embeddedFont>
      <p:font typeface="Open Sans Bold" charset="1" panose="020B0806030504020204"/>
      <p:regular r:id="rId15"/>
    </p:embeddedFont>
    <p:embeddedFont>
      <p:font typeface="Montserrat Medium" charset="1" panose="00000600000000000000"/>
      <p:regular r:id="rId16"/>
    </p:embeddedFont>
    <p:embeddedFont>
      <p:font typeface="Arimo" charset="1" panose="020B0604020202020204"/>
      <p:regular r:id="rId17"/>
    </p:embeddedFont>
    <p:embeddedFont>
      <p:font typeface="Montserrat Bold" charset="1" panose="000008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C24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761952"/>
            <a:ext cx="4286250" cy="6438643"/>
          </a:xfrm>
          <a:custGeom>
            <a:avLst/>
            <a:gdLst/>
            <a:ahLst/>
            <a:cxnLst/>
            <a:rect r="r" b="b" t="t" l="l"/>
            <a:pathLst>
              <a:path h="6438643" w="4286250">
                <a:moveTo>
                  <a:pt x="0" y="0"/>
                </a:moveTo>
                <a:lnTo>
                  <a:pt x="4286250" y="0"/>
                </a:lnTo>
                <a:lnTo>
                  <a:pt x="428625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" t="-3" r="-7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48825" y="3086071"/>
            <a:ext cx="4244007" cy="1054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8"/>
              </a:lnSpc>
            </a:pPr>
            <a:r>
              <a:rPr lang="en-US" b="true" sz="3375" spc="-30">
                <a:solidFill>
                  <a:srgbClr val="FFB39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Email A/B/n Testing Dashboard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075720" y="4289279"/>
            <a:ext cx="44091" cy="345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3"/>
              </a:lnSpc>
            </a:pPr>
            <a:r>
              <a:rPr lang="en-US" b="true" sz="1265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848654" y="4394054"/>
            <a:ext cx="5754538" cy="241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4"/>
              </a:lnSpc>
            </a:pPr>
            <a:r>
              <a:rPr lang="en-US" b="true" sz="1265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Anall-in-oneGradiodashboardforcomprehensiveemail experiment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848825" y="4651229"/>
            <a:ext cx="690258" cy="241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4"/>
              </a:lnSpc>
            </a:pPr>
            <a:r>
              <a:rPr lang="en-US" b="true" sz="1265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analysis.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5C24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90550" y="3771595"/>
            <a:ext cx="47625" cy="47625"/>
            <a:chOff x="0" y="0"/>
            <a:chExt cx="47625" cy="476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752" cy="47752"/>
            </a:xfrm>
            <a:custGeom>
              <a:avLst/>
              <a:gdLst/>
              <a:ahLst/>
              <a:cxnLst/>
              <a:rect r="r" b="b" t="t" l="l"/>
              <a:pathLst>
                <a:path h="47752" w="47752">
                  <a:moveTo>
                    <a:pt x="47625" y="23876"/>
                  </a:moveTo>
                  <a:cubicBezTo>
                    <a:pt x="47625" y="27051"/>
                    <a:pt x="46990" y="30099"/>
                    <a:pt x="45847" y="33020"/>
                  </a:cubicBezTo>
                  <a:cubicBezTo>
                    <a:pt x="44704" y="35941"/>
                    <a:pt x="42926" y="38481"/>
                    <a:pt x="40640" y="40767"/>
                  </a:cubicBezTo>
                  <a:cubicBezTo>
                    <a:pt x="38354" y="43053"/>
                    <a:pt x="35814" y="44704"/>
                    <a:pt x="32893" y="45974"/>
                  </a:cubicBezTo>
                  <a:cubicBezTo>
                    <a:pt x="29972" y="47244"/>
                    <a:pt x="26924" y="47752"/>
                    <a:pt x="23749" y="47752"/>
                  </a:cubicBezTo>
                  <a:cubicBezTo>
                    <a:pt x="20574" y="47752"/>
                    <a:pt x="17526" y="47117"/>
                    <a:pt x="14605" y="45974"/>
                  </a:cubicBezTo>
                  <a:cubicBezTo>
                    <a:pt x="11684" y="44831"/>
                    <a:pt x="9271" y="42926"/>
                    <a:pt x="6985" y="40640"/>
                  </a:cubicBezTo>
                  <a:cubicBezTo>
                    <a:pt x="4699" y="38354"/>
                    <a:pt x="3048" y="35814"/>
                    <a:pt x="1778" y="32893"/>
                  </a:cubicBezTo>
                  <a:cubicBezTo>
                    <a:pt x="508" y="29972"/>
                    <a:pt x="0" y="26924"/>
                    <a:pt x="0" y="23876"/>
                  </a:cubicBezTo>
                  <a:cubicBezTo>
                    <a:pt x="0" y="20828"/>
                    <a:pt x="635" y="17653"/>
                    <a:pt x="1778" y="14732"/>
                  </a:cubicBezTo>
                  <a:cubicBezTo>
                    <a:pt x="2921" y="11811"/>
                    <a:pt x="4699" y="9271"/>
                    <a:pt x="6985" y="6985"/>
                  </a:cubicBezTo>
                  <a:cubicBezTo>
                    <a:pt x="9271" y="4699"/>
                    <a:pt x="11811" y="3048"/>
                    <a:pt x="14732" y="1778"/>
                  </a:cubicBezTo>
                  <a:cubicBezTo>
                    <a:pt x="17653" y="508"/>
                    <a:pt x="20701" y="0"/>
                    <a:pt x="23876" y="0"/>
                  </a:cubicBezTo>
                  <a:cubicBezTo>
                    <a:pt x="27051" y="0"/>
                    <a:pt x="30099" y="635"/>
                    <a:pt x="33020" y="1778"/>
                  </a:cubicBezTo>
                  <a:cubicBezTo>
                    <a:pt x="35941" y="2921"/>
                    <a:pt x="38481" y="4699"/>
                    <a:pt x="40767" y="6985"/>
                  </a:cubicBezTo>
                  <a:cubicBezTo>
                    <a:pt x="43053" y="9271"/>
                    <a:pt x="44704" y="11811"/>
                    <a:pt x="45974" y="14732"/>
                  </a:cubicBezTo>
                  <a:cubicBezTo>
                    <a:pt x="47244" y="17653"/>
                    <a:pt x="47752" y="20701"/>
                    <a:pt x="47752" y="23876"/>
                  </a:cubicBezTo>
                </a:path>
              </a:pathLst>
            </a:custGeom>
            <a:solidFill>
              <a:srgbClr val="F4CAB8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90550" y="4085920"/>
            <a:ext cx="47625" cy="47625"/>
            <a:chOff x="0" y="0"/>
            <a:chExt cx="47625" cy="476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752" cy="47752"/>
            </a:xfrm>
            <a:custGeom>
              <a:avLst/>
              <a:gdLst/>
              <a:ahLst/>
              <a:cxnLst/>
              <a:rect r="r" b="b" t="t" l="l"/>
              <a:pathLst>
                <a:path h="47752" w="47752">
                  <a:moveTo>
                    <a:pt x="47625" y="23876"/>
                  </a:moveTo>
                  <a:cubicBezTo>
                    <a:pt x="47625" y="27051"/>
                    <a:pt x="46990" y="30099"/>
                    <a:pt x="45847" y="33020"/>
                  </a:cubicBezTo>
                  <a:cubicBezTo>
                    <a:pt x="44704" y="35941"/>
                    <a:pt x="42926" y="38481"/>
                    <a:pt x="40640" y="40767"/>
                  </a:cubicBezTo>
                  <a:cubicBezTo>
                    <a:pt x="38354" y="43053"/>
                    <a:pt x="35814" y="44704"/>
                    <a:pt x="32893" y="45974"/>
                  </a:cubicBezTo>
                  <a:cubicBezTo>
                    <a:pt x="29972" y="47244"/>
                    <a:pt x="26924" y="47752"/>
                    <a:pt x="23749" y="47752"/>
                  </a:cubicBezTo>
                  <a:cubicBezTo>
                    <a:pt x="20574" y="47752"/>
                    <a:pt x="17526" y="47117"/>
                    <a:pt x="14605" y="45974"/>
                  </a:cubicBezTo>
                  <a:cubicBezTo>
                    <a:pt x="11684" y="44831"/>
                    <a:pt x="9271" y="42926"/>
                    <a:pt x="6985" y="40640"/>
                  </a:cubicBezTo>
                  <a:cubicBezTo>
                    <a:pt x="4699" y="38354"/>
                    <a:pt x="3048" y="35814"/>
                    <a:pt x="1778" y="32893"/>
                  </a:cubicBezTo>
                  <a:cubicBezTo>
                    <a:pt x="508" y="29972"/>
                    <a:pt x="0" y="26924"/>
                    <a:pt x="0" y="23876"/>
                  </a:cubicBezTo>
                  <a:cubicBezTo>
                    <a:pt x="0" y="20828"/>
                    <a:pt x="635" y="17653"/>
                    <a:pt x="1778" y="14732"/>
                  </a:cubicBezTo>
                  <a:cubicBezTo>
                    <a:pt x="2921" y="11811"/>
                    <a:pt x="4699" y="9144"/>
                    <a:pt x="6985" y="6985"/>
                  </a:cubicBezTo>
                  <a:cubicBezTo>
                    <a:pt x="9271" y="4826"/>
                    <a:pt x="11811" y="3048"/>
                    <a:pt x="14732" y="1778"/>
                  </a:cubicBezTo>
                  <a:cubicBezTo>
                    <a:pt x="17653" y="508"/>
                    <a:pt x="20701" y="0"/>
                    <a:pt x="23876" y="0"/>
                  </a:cubicBezTo>
                  <a:cubicBezTo>
                    <a:pt x="27051" y="0"/>
                    <a:pt x="30099" y="635"/>
                    <a:pt x="33020" y="1778"/>
                  </a:cubicBezTo>
                  <a:cubicBezTo>
                    <a:pt x="35941" y="2921"/>
                    <a:pt x="38481" y="4699"/>
                    <a:pt x="40767" y="6985"/>
                  </a:cubicBezTo>
                  <a:cubicBezTo>
                    <a:pt x="43053" y="9271"/>
                    <a:pt x="44704" y="11811"/>
                    <a:pt x="45974" y="14732"/>
                  </a:cubicBezTo>
                  <a:cubicBezTo>
                    <a:pt x="47244" y="17653"/>
                    <a:pt x="47752" y="20701"/>
                    <a:pt x="47752" y="23876"/>
                  </a:cubicBezTo>
                </a:path>
              </a:pathLst>
            </a:custGeom>
            <a:solidFill>
              <a:srgbClr val="F4CAB8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590550" y="4400245"/>
            <a:ext cx="47625" cy="47625"/>
            <a:chOff x="0" y="0"/>
            <a:chExt cx="47625" cy="476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752" cy="47752"/>
            </a:xfrm>
            <a:custGeom>
              <a:avLst/>
              <a:gdLst/>
              <a:ahLst/>
              <a:cxnLst/>
              <a:rect r="r" b="b" t="t" l="l"/>
              <a:pathLst>
                <a:path h="47752" w="47752">
                  <a:moveTo>
                    <a:pt x="47625" y="23876"/>
                  </a:moveTo>
                  <a:cubicBezTo>
                    <a:pt x="47625" y="27051"/>
                    <a:pt x="46990" y="30099"/>
                    <a:pt x="45847" y="33020"/>
                  </a:cubicBezTo>
                  <a:cubicBezTo>
                    <a:pt x="44704" y="35941"/>
                    <a:pt x="42926" y="38481"/>
                    <a:pt x="40640" y="40767"/>
                  </a:cubicBezTo>
                  <a:cubicBezTo>
                    <a:pt x="38354" y="43053"/>
                    <a:pt x="35814" y="44704"/>
                    <a:pt x="32893" y="45974"/>
                  </a:cubicBezTo>
                  <a:cubicBezTo>
                    <a:pt x="29972" y="47244"/>
                    <a:pt x="26924" y="47752"/>
                    <a:pt x="23749" y="47752"/>
                  </a:cubicBezTo>
                  <a:cubicBezTo>
                    <a:pt x="20574" y="47752"/>
                    <a:pt x="17526" y="47117"/>
                    <a:pt x="14605" y="45974"/>
                  </a:cubicBezTo>
                  <a:cubicBezTo>
                    <a:pt x="11684" y="44831"/>
                    <a:pt x="9271" y="42926"/>
                    <a:pt x="6985" y="40640"/>
                  </a:cubicBezTo>
                  <a:cubicBezTo>
                    <a:pt x="4699" y="38354"/>
                    <a:pt x="3048" y="35814"/>
                    <a:pt x="1778" y="32893"/>
                  </a:cubicBezTo>
                  <a:cubicBezTo>
                    <a:pt x="508" y="29972"/>
                    <a:pt x="0" y="26924"/>
                    <a:pt x="0" y="23876"/>
                  </a:cubicBezTo>
                  <a:cubicBezTo>
                    <a:pt x="0" y="20828"/>
                    <a:pt x="635" y="17653"/>
                    <a:pt x="1778" y="14732"/>
                  </a:cubicBezTo>
                  <a:cubicBezTo>
                    <a:pt x="2921" y="11811"/>
                    <a:pt x="4699" y="9144"/>
                    <a:pt x="6985" y="6985"/>
                  </a:cubicBezTo>
                  <a:cubicBezTo>
                    <a:pt x="9271" y="4826"/>
                    <a:pt x="11811" y="3048"/>
                    <a:pt x="14732" y="1778"/>
                  </a:cubicBezTo>
                  <a:cubicBezTo>
                    <a:pt x="17653" y="508"/>
                    <a:pt x="20701" y="0"/>
                    <a:pt x="23876" y="0"/>
                  </a:cubicBezTo>
                  <a:cubicBezTo>
                    <a:pt x="27051" y="0"/>
                    <a:pt x="30099" y="635"/>
                    <a:pt x="33020" y="1778"/>
                  </a:cubicBezTo>
                  <a:cubicBezTo>
                    <a:pt x="35941" y="2921"/>
                    <a:pt x="38481" y="4699"/>
                    <a:pt x="40767" y="6985"/>
                  </a:cubicBezTo>
                  <a:cubicBezTo>
                    <a:pt x="43053" y="9271"/>
                    <a:pt x="44704" y="11811"/>
                    <a:pt x="45974" y="14732"/>
                  </a:cubicBezTo>
                  <a:cubicBezTo>
                    <a:pt x="47244" y="17653"/>
                    <a:pt x="47752" y="20701"/>
                    <a:pt x="47752" y="23876"/>
                  </a:cubicBezTo>
                </a:path>
              </a:pathLst>
            </a:custGeom>
            <a:solidFill>
              <a:srgbClr val="F4CAB8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590550" y="4705045"/>
            <a:ext cx="47625" cy="47625"/>
            <a:chOff x="0" y="0"/>
            <a:chExt cx="47625" cy="476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7752" cy="47752"/>
            </a:xfrm>
            <a:custGeom>
              <a:avLst/>
              <a:gdLst/>
              <a:ahLst/>
              <a:cxnLst/>
              <a:rect r="r" b="b" t="t" l="l"/>
              <a:pathLst>
                <a:path h="47752" w="47752">
                  <a:moveTo>
                    <a:pt x="47625" y="23876"/>
                  </a:moveTo>
                  <a:cubicBezTo>
                    <a:pt x="47625" y="27051"/>
                    <a:pt x="46990" y="30099"/>
                    <a:pt x="45847" y="33020"/>
                  </a:cubicBezTo>
                  <a:cubicBezTo>
                    <a:pt x="44704" y="35941"/>
                    <a:pt x="42926" y="38481"/>
                    <a:pt x="40640" y="40767"/>
                  </a:cubicBezTo>
                  <a:cubicBezTo>
                    <a:pt x="38354" y="43053"/>
                    <a:pt x="35814" y="44704"/>
                    <a:pt x="32893" y="45974"/>
                  </a:cubicBezTo>
                  <a:cubicBezTo>
                    <a:pt x="29972" y="47244"/>
                    <a:pt x="26924" y="47752"/>
                    <a:pt x="23749" y="47752"/>
                  </a:cubicBezTo>
                  <a:cubicBezTo>
                    <a:pt x="20574" y="47752"/>
                    <a:pt x="17526" y="47117"/>
                    <a:pt x="14605" y="45974"/>
                  </a:cubicBezTo>
                  <a:cubicBezTo>
                    <a:pt x="11684" y="44831"/>
                    <a:pt x="9271" y="42926"/>
                    <a:pt x="6985" y="40640"/>
                  </a:cubicBezTo>
                  <a:cubicBezTo>
                    <a:pt x="4699" y="38354"/>
                    <a:pt x="3048" y="35814"/>
                    <a:pt x="1778" y="32893"/>
                  </a:cubicBezTo>
                  <a:cubicBezTo>
                    <a:pt x="508" y="29972"/>
                    <a:pt x="0" y="26924"/>
                    <a:pt x="0" y="23876"/>
                  </a:cubicBezTo>
                  <a:cubicBezTo>
                    <a:pt x="0" y="20828"/>
                    <a:pt x="635" y="17653"/>
                    <a:pt x="1778" y="14732"/>
                  </a:cubicBezTo>
                  <a:cubicBezTo>
                    <a:pt x="2921" y="11811"/>
                    <a:pt x="4699" y="9144"/>
                    <a:pt x="6985" y="6985"/>
                  </a:cubicBezTo>
                  <a:cubicBezTo>
                    <a:pt x="9271" y="4826"/>
                    <a:pt x="11811" y="3048"/>
                    <a:pt x="14732" y="1778"/>
                  </a:cubicBezTo>
                  <a:cubicBezTo>
                    <a:pt x="17653" y="508"/>
                    <a:pt x="20701" y="0"/>
                    <a:pt x="23876" y="0"/>
                  </a:cubicBezTo>
                  <a:cubicBezTo>
                    <a:pt x="27051" y="0"/>
                    <a:pt x="30099" y="635"/>
                    <a:pt x="33020" y="1778"/>
                  </a:cubicBezTo>
                  <a:cubicBezTo>
                    <a:pt x="35941" y="2921"/>
                    <a:pt x="38481" y="4699"/>
                    <a:pt x="40767" y="6985"/>
                  </a:cubicBezTo>
                  <a:cubicBezTo>
                    <a:pt x="43053" y="9271"/>
                    <a:pt x="44704" y="11811"/>
                    <a:pt x="45974" y="14732"/>
                  </a:cubicBezTo>
                  <a:cubicBezTo>
                    <a:pt x="47244" y="17653"/>
                    <a:pt x="47752" y="20701"/>
                    <a:pt x="47752" y="23876"/>
                  </a:cubicBezTo>
                </a:path>
              </a:pathLst>
            </a:custGeom>
            <a:solidFill>
              <a:srgbClr val="F4CAB8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590550" y="5019370"/>
            <a:ext cx="47625" cy="47625"/>
            <a:chOff x="0" y="0"/>
            <a:chExt cx="47625" cy="4762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7752" cy="47752"/>
            </a:xfrm>
            <a:custGeom>
              <a:avLst/>
              <a:gdLst/>
              <a:ahLst/>
              <a:cxnLst/>
              <a:rect r="r" b="b" t="t" l="l"/>
              <a:pathLst>
                <a:path h="47752" w="47752">
                  <a:moveTo>
                    <a:pt x="47625" y="23876"/>
                  </a:moveTo>
                  <a:cubicBezTo>
                    <a:pt x="47625" y="27051"/>
                    <a:pt x="46990" y="30099"/>
                    <a:pt x="45847" y="33020"/>
                  </a:cubicBezTo>
                  <a:cubicBezTo>
                    <a:pt x="44704" y="35941"/>
                    <a:pt x="42926" y="38481"/>
                    <a:pt x="40640" y="40767"/>
                  </a:cubicBezTo>
                  <a:cubicBezTo>
                    <a:pt x="38354" y="43053"/>
                    <a:pt x="35814" y="44704"/>
                    <a:pt x="32893" y="45974"/>
                  </a:cubicBezTo>
                  <a:cubicBezTo>
                    <a:pt x="29972" y="47244"/>
                    <a:pt x="26924" y="47752"/>
                    <a:pt x="23749" y="47752"/>
                  </a:cubicBezTo>
                  <a:cubicBezTo>
                    <a:pt x="20574" y="47752"/>
                    <a:pt x="17526" y="47117"/>
                    <a:pt x="14605" y="45974"/>
                  </a:cubicBezTo>
                  <a:cubicBezTo>
                    <a:pt x="11684" y="44831"/>
                    <a:pt x="9271" y="42926"/>
                    <a:pt x="6985" y="40640"/>
                  </a:cubicBezTo>
                  <a:cubicBezTo>
                    <a:pt x="4699" y="38354"/>
                    <a:pt x="3048" y="35814"/>
                    <a:pt x="1778" y="32893"/>
                  </a:cubicBezTo>
                  <a:cubicBezTo>
                    <a:pt x="508" y="29972"/>
                    <a:pt x="0" y="26924"/>
                    <a:pt x="0" y="23876"/>
                  </a:cubicBezTo>
                  <a:cubicBezTo>
                    <a:pt x="0" y="20828"/>
                    <a:pt x="635" y="17653"/>
                    <a:pt x="1778" y="14732"/>
                  </a:cubicBezTo>
                  <a:cubicBezTo>
                    <a:pt x="2921" y="11811"/>
                    <a:pt x="4699" y="9144"/>
                    <a:pt x="6985" y="6985"/>
                  </a:cubicBezTo>
                  <a:cubicBezTo>
                    <a:pt x="9271" y="4826"/>
                    <a:pt x="11811" y="3048"/>
                    <a:pt x="14732" y="1778"/>
                  </a:cubicBezTo>
                  <a:cubicBezTo>
                    <a:pt x="17653" y="508"/>
                    <a:pt x="20701" y="0"/>
                    <a:pt x="23876" y="0"/>
                  </a:cubicBezTo>
                  <a:cubicBezTo>
                    <a:pt x="27051" y="0"/>
                    <a:pt x="30099" y="635"/>
                    <a:pt x="33020" y="1778"/>
                  </a:cubicBezTo>
                  <a:cubicBezTo>
                    <a:pt x="35941" y="2921"/>
                    <a:pt x="38481" y="4699"/>
                    <a:pt x="40767" y="6985"/>
                  </a:cubicBezTo>
                  <a:cubicBezTo>
                    <a:pt x="43053" y="9271"/>
                    <a:pt x="44704" y="11811"/>
                    <a:pt x="45974" y="14732"/>
                  </a:cubicBezTo>
                  <a:cubicBezTo>
                    <a:pt x="47244" y="17653"/>
                    <a:pt x="47752" y="20701"/>
                    <a:pt x="47752" y="23876"/>
                  </a:cubicBezTo>
                </a:path>
              </a:pathLst>
            </a:custGeom>
            <a:solidFill>
              <a:srgbClr val="F4CAB8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562575" y="3057496"/>
            <a:ext cx="1607572" cy="282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7"/>
              </a:lnSpc>
            </a:pPr>
            <a:r>
              <a:rPr lang="en-US" b="true" sz="3375" spc="-30">
                <a:solidFill>
                  <a:srgbClr val="FFB39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Agenda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01061" y="3565379"/>
            <a:ext cx="44091" cy="345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3"/>
              </a:lnSpc>
            </a:pPr>
            <a:r>
              <a:rPr lang="en-US" b="true" sz="1265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19750" y="3632054"/>
            <a:ext cx="2695327" cy="279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6"/>
              </a:lnSpc>
            </a:pPr>
            <a:r>
              <a:rPr lang="en-US" b="true" sz="1265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ProjectSetup&amp;Data Generation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19750" y="3946379"/>
            <a:ext cx="2330415" cy="1212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36"/>
              </a:lnSpc>
            </a:pPr>
            <a:r>
              <a:rPr lang="en-US" b="true" sz="1265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StatisticalTesting Methods Data Visualization Gradio Dashboard Overview</a:t>
            </a:r>
          </a:p>
          <a:p>
            <a:pPr algn="l">
              <a:lnSpc>
                <a:spcPts val="2625"/>
              </a:lnSpc>
            </a:pPr>
            <a:r>
              <a:rPr lang="en-US" b="true" sz="1265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Key Insights &amp; Next Steps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C24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8472" y="4403417"/>
            <a:ext cx="5079997" cy="879472"/>
          </a:xfrm>
          <a:custGeom>
            <a:avLst/>
            <a:gdLst/>
            <a:ahLst/>
            <a:cxnLst/>
            <a:rect r="r" b="b" t="t" l="l"/>
            <a:pathLst>
              <a:path h="879472" w="5079997">
                <a:moveTo>
                  <a:pt x="0" y="0"/>
                </a:moveTo>
                <a:lnTo>
                  <a:pt x="5079997" y="0"/>
                </a:lnTo>
                <a:lnTo>
                  <a:pt x="5079997" y="879472"/>
                </a:lnTo>
                <a:lnTo>
                  <a:pt x="0" y="879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61047" y="4403417"/>
            <a:ext cx="5079997" cy="879472"/>
          </a:xfrm>
          <a:custGeom>
            <a:avLst/>
            <a:gdLst/>
            <a:ahLst/>
            <a:cxnLst/>
            <a:rect r="r" b="b" t="t" l="l"/>
            <a:pathLst>
              <a:path h="879472" w="5079997">
                <a:moveTo>
                  <a:pt x="0" y="0"/>
                </a:moveTo>
                <a:lnTo>
                  <a:pt x="5079997" y="0"/>
                </a:lnTo>
                <a:lnTo>
                  <a:pt x="5079997" y="879472"/>
                </a:lnTo>
                <a:lnTo>
                  <a:pt x="0" y="8794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62575" y="2819371"/>
            <a:ext cx="5286594" cy="282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7"/>
              </a:lnSpc>
            </a:pPr>
            <a:r>
              <a:rPr lang="en-US" b="true" sz="3375" spc="-30">
                <a:solidFill>
                  <a:srgbClr val="FFB39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Project Setup &amp; Libraries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32828" y="3327254"/>
            <a:ext cx="44091" cy="345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3"/>
              </a:lnSpc>
            </a:pPr>
            <a:r>
              <a:rPr lang="en-US" b="true" sz="1265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62575" y="3460604"/>
            <a:ext cx="9208484" cy="212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b="true" sz="1265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WebeginbymountingGoogleDriveandinstallingessentialPython libraries for data analysis and visualization.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15261" y="4550721"/>
            <a:ext cx="2399843" cy="508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4"/>
              </a:lnSpc>
            </a:pPr>
            <a:r>
              <a:rPr lang="en-US" sz="1265">
                <a:solidFill>
                  <a:srgbClr val="F4CAB8"/>
                </a:solidFill>
                <a:latin typeface="Arimo"/>
                <a:ea typeface="Arimo"/>
                <a:cs typeface="Arimo"/>
                <a:sym typeface="Arimo"/>
              </a:rPr>
              <a:t>from google.colab import drive drive.mount('/content/drive')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073226" y="4550721"/>
            <a:ext cx="4287755" cy="508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4"/>
              </a:lnSpc>
            </a:pPr>
            <a:r>
              <a:rPr lang="en-US" sz="1265">
                <a:solidFill>
                  <a:srgbClr val="F4CAB8"/>
                </a:solidFill>
                <a:latin typeface="Arimo"/>
                <a:ea typeface="Arimo"/>
                <a:cs typeface="Arimo"/>
                <a:sym typeface="Arimo"/>
              </a:rPr>
              <a:t>!pip install gradio plotly pandas numpy scipy scikit-learn statsmodels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62575" y="4000329"/>
            <a:ext cx="1649330" cy="284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-15">
                <a:solidFill>
                  <a:srgbClr val="FFB39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Drive Mounting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920540" y="4000329"/>
            <a:ext cx="2068382" cy="284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-15">
                <a:solidFill>
                  <a:srgbClr val="FFB39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Library Installation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C24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8472" y="3584267"/>
            <a:ext cx="3451222" cy="2089147"/>
          </a:xfrm>
          <a:custGeom>
            <a:avLst/>
            <a:gdLst/>
            <a:ahLst/>
            <a:cxnLst/>
            <a:rect r="r" b="b" t="t" l="l"/>
            <a:pathLst>
              <a:path h="2089147" w="3451222">
                <a:moveTo>
                  <a:pt x="0" y="0"/>
                </a:moveTo>
                <a:lnTo>
                  <a:pt x="3451222" y="0"/>
                </a:lnTo>
                <a:lnTo>
                  <a:pt x="3451222" y="2089147"/>
                </a:lnTo>
                <a:lnTo>
                  <a:pt x="0" y="20891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984622" y="3584267"/>
            <a:ext cx="3460747" cy="2089147"/>
          </a:xfrm>
          <a:custGeom>
            <a:avLst/>
            <a:gdLst/>
            <a:ahLst/>
            <a:cxnLst/>
            <a:rect r="r" b="b" t="t" l="l"/>
            <a:pathLst>
              <a:path h="2089147" w="3460747">
                <a:moveTo>
                  <a:pt x="0" y="0"/>
                </a:moveTo>
                <a:lnTo>
                  <a:pt x="3460747" y="0"/>
                </a:lnTo>
                <a:lnTo>
                  <a:pt x="3460747" y="2089147"/>
                </a:lnTo>
                <a:lnTo>
                  <a:pt x="0" y="20891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480297" y="3584267"/>
            <a:ext cx="3451222" cy="2089147"/>
          </a:xfrm>
          <a:custGeom>
            <a:avLst/>
            <a:gdLst/>
            <a:ahLst/>
            <a:cxnLst/>
            <a:rect r="r" b="b" t="t" l="l"/>
            <a:pathLst>
              <a:path h="2089147" w="3451222">
                <a:moveTo>
                  <a:pt x="0" y="0"/>
                </a:moveTo>
                <a:lnTo>
                  <a:pt x="3451222" y="0"/>
                </a:lnTo>
                <a:lnTo>
                  <a:pt x="3451222" y="2089147"/>
                </a:lnTo>
                <a:lnTo>
                  <a:pt x="0" y="20891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62575" y="2609821"/>
            <a:ext cx="3498456" cy="282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7"/>
              </a:lnSpc>
            </a:pPr>
            <a:r>
              <a:rPr lang="en-US" b="true" sz="3375" spc="-30">
                <a:solidFill>
                  <a:srgbClr val="FFB39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 Generation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38520" y="3117704"/>
            <a:ext cx="44091" cy="345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3"/>
              </a:lnSpc>
            </a:pPr>
            <a:r>
              <a:rPr lang="en-US" b="true" sz="1265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42198" y="4670279"/>
            <a:ext cx="2396766" cy="498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4"/>
              </a:lnSpc>
            </a:pPr>
            <a:r>
              <a:rPr lang="en-US" b="true" sz="1265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Assigns unique user IDs and random variants (A, B, C, D).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230891" y="4670279"/>
            <a:ext cx="2709024" cy="498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4"/>
              </a:lnSpc>
            </a:pPr>
            <a:r>
              <a:rPr lang="en-US" b="true" sz="1265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Includes subject line, send time, device, and region.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719412" y="4670279"/>
            <a:ext cx="3015977" cy="755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4"/>
              </a:lnSpc>
            </a:pPr>
            <a:r>
              <a:rPr lang="en-US" b="true" sz="1265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Simulates opened, clicked, converted, spam, and unsubscribed rates.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62575" y="3251054"/>
            <a:ext cx="10395671" cy="212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b="true" sz="1265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SyntheticdataisgeneratedtosimulateanA/B/n email testing campaign, including various user behaviors and email metrics.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78101" y="3752669"/>
            <a:ext cx="98374" cy="258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6"/>
              </a:lnSpc>
            </a:pPr>
            <a:r>
              <a:rPr lang="en-US" b="true" sz="1518" spc="-1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659936" y="3752669"/>
            <a:ext cx="112138" cy="258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6"/>
              </a:lnSpc>
            </a:pPr>
            <a:r>
              <a:rPr lang="en-US" b="true" sz="1518" spc="-1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44600" y="3752669"/>
            <a:ext cx="120015" cy="258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6"/>
              </a:lnSpc>
            </a:pPr>
            <a:r>
              <a:rPr lang="en-US" b="true" sz="1518" spc="-1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42350" y="4276554"/>
            <a:ext cx="2855119" cy="284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-15">
                <a:solidFill>
                  <a:srgbClr val="F4CAB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User &amp; Variant Assignment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230891" y="4276554"/>
            <a:ext cx="1746609" cy="284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-15">
                <a:solidFill>
                  <a:srgbClr val="F4CAB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Email Attributes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719412" y="4276554"/>
            <a:ext cx="2179653" cy="284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-15">
                <a:solidFill>
                  <a:srgbClr val="F4CAB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Engagement Metrics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C24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8472" y="4736792"/>
            <a:ext cx="5079997" cy="888997"/>
          </a:xfrm>
          <a:custGeom>
            <a:avLst/>
            <a:gdLst/>
            <a:ahLst/>
            <a:cxnLst/>
            <a:rect r="r" b="b" t="t" l="l"/>
            <a:pathLst>
              <a:path h="888997" w="5079997">
                <a:moveTo>
                  <a:pt x="0" y="0"/>
                </a:moveTo>
                <a:lnTo>
                  <a:pt x="5079997" y="0"/>
                </a:lnTo>
                <a:lnTo>
                  <a:pt x="5079997" y="888997"/>
                </a:lnTo>
                <a:lnTo>
                  <a:pt x="0" y="888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61047" y="4736792"/>
            <a:ext cx="5079997" cy="631822"/>
          </a:xfrm>
          <a:custGeom>
            <a:avLst/>
            <a:gdLst/>
            <a:ahLst/>
            <a:cxnLst/>
            <a:rect r="r" b="b" t="t" l="l"/>
            <a:pathLst>
              <a:path h="631822" w="5079997">
                <a:moveTo>
                  <a:pt x="0" y="0"/>
                </a:moveTo>
                <a:lnTo>
                  <a:pt x="5079997" y="0"/>
                </a:lnTo>
                <a:lnTo>
                  <a:pt x="5079997" y="631822"/>
                </a:lnTo>
                <a:lnTo>
                  <a:pt x="0" y="6318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62575" y="2476471"/>
            <a:ext cx="3353305" cy="282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7"/>
              </a:lnSpc>
            </a:pPr>
            <a:r>
              <a:rPr lang="en-US" b="true" sz="3375" spc="-30">
                <a:solidFill>
                  <a:srgbClr val="FFB39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Statistical Tests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64470" y="2984354"/>
            <a:ext cx="44091" cy="345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3"/>
              </a:lnSpc>
            </a:pPr>
            <a:r>
              <a:rPr lang="en-US" b="true" sz="1265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62575" y="4117829"/>
            <a:ext cx="4636332" cy="498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4"/>
              </a:lnSpc>
            </a:pPr>
            <a:r>
              <a:rPr lang="en-US" b="true" sz="1265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Compares variants using t-tests to determine statistical significance.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2575" y="3117704"/>
            <a:ext cx="9045664" cy="212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b="true" sz="1265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Thedashboardincorporatesbothfrequentist and Bayesian statistical methods to analyze experiment results.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920540" y="4117829"/>
            <a:ext cx="4884534" cy="498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4"/>
              </a:lnSpc>
            </a:pPr>
            <a:r>
              <a:rPr lang="en-US" b="true" sz="1265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Calculates the probability that one variant performs better than another.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5270" y="4893621"/>
            <a:ext cx="4139165" cy="508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4"/>
              </a:lnSpc>
            </a:pPr>
            <a:r>
              <a:rPr lang="en-US" sz="1265">
                <a:solidFill>
                  <a:srgbClr val="F4CAB8"/>
                </a:solidFill>
                <a:latin typeface="Arimo"/>
                <a:ea typeface="Arimo"/>
                <a:cs typeface="Arimo"/>
                <a:sym typeface="Arimo"/>
              </a:rPr>
              <a:t>ttest_ind(df[df.variant == a][metric], df[df.variant == b] [metric])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073226" y="4922196"/>
            <a:ext cx="2574427" cy="223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sz="1265">
                <a:solidFill>
                  <a:srgbClr val="F4CAB8"/>
                </a:solidFill>
                <a:latin typeface="Arimo"/>
                <a:ea typeface="Arimo"/>
                <a:cs typeface="Arimo"/>
                <a:sym typeface="Arimo"/>
              </a:rPr>
              <a:t>np.mean(samples_b &gt; samples_a)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62575" y="3657429"/>
            <a:ext cx="1721691" cy="284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-15">
                <a:solidFill>
                  <a:srgbClr val="FFB39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Frequentist Test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920540" y="3657429"/>
            <a:ext cx="2163251" cy="284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-15">
                <a:solidFill>
                  <a:srgbClr val="FFB39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Bayesian Probability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C24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8472" y="4870142"/>
            <a:ext cx="5079997" cy="622297"/>
          </a:xfrm>
          <a:custGeom>
            <a:avLst/>
            <a:gdLst/>
            <a:ahLst/>
            <a:cxnLst/>
            <a:rect r="r" b="b" t="t" l="l"/>
            <a:pathLst>
              <a:path h="622297" w="5079997">
                <a:moveTo>
                  <a:pt x="0" y="0"/>
                </a:moveTo>
                <a:lnTo>
                  <a:pt x="5079997" y="0"/>
                </a:lnTo>
                <a:lnTo>
                  <a:pt x="5079997" y="622297"/>
                </a:lnTo>
                <a:lnTo>
                  <a:pt x="0" y="6222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61047" y="4870142"/>
            <a:ext cx="5079997" cy="622297"/>
          </a:xfrm>
          <a:custGeom>
            <a:avLst/>
            <a:gdLst/>
            <a:ahLst/>
            <a:cxnLst/>
            <a:rect r="r" b="b" t="t" l="l"/>
            <a:pathLst>
              <a:path h="622297" w="5079997">
                <a:moveTo>
                  <a:pt x="0" y="0"/>
                </a:moveTo>
                <a:lnTo>
                  <a:pt x="5079997" y="0"/>
                </a:lnTo>
                <a:lnTo>
                  <a:pt x="5079997" y="622297"/>
                </a:lnTo>
                <a:lnTo>
                  <a:pt x="0" y="6222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62575" y="2609821"/>
            <a:ext cx="7330926" cy="859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7"/>
              </a:lnSpc>
            </a:pPr>
            <a:r>
              <a:rPr lang="en-US" b="true" sz="3375" spc="-30">
                <a:solidFill>
                  <a:srgbClr val="FFB39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Power Calculation &amp; Segmentation</a:t>
            </a:r>
          </a:p>
          <a:p>
            <a:pPr algn="l">
              <a:lnSpc>
                <a:spcPts val="3163"/>
              </a:lnSpc>
            </a:pPr>
            <a:r>
              <a:rPr lang="en-US" b="true" sz="1265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Determine required sample sizes and identify key user segments impacting conversion.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62575" y="4251179"/>
            <a:ext cx="5019646" cy="498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4"/>
              </a:lnSpc>
            </a:pPr>
            <a:r>
              <a:rPr lang="en-US" b="true" sz="1265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Estimates the number of users needed per variant to detect a 3% lift in conversion.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920216" y="4251179"/>
            <a:ext cx="4609186" cy="498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4"/>
              </a:lnSpc>
            </a:pPr>
            <a:r>
              <a:rPr lang="en-US" b="true" sz="1265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Uses a Decision Tree Classifier to analyze conversion by variant, device, and region.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15270" y="5053003"/>
            <a:ext cx="4333589" cy="237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sz="1265">
                <a:solidFill>
                  <a:srgbClr val="F4CAB8"/>
                </a:solidFill>
                <a:latin typeface="Arimo"/>
                <a:ea typeface="Arimo"/>
                <a:cs typeface="Arimo"/>
                <a:sym typeface="Arimo"/>
              </a:rPr>
              <a:t>analysis.solve_power(effect_size, alpha=0.05, power=0.8)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073226" y="5053003"/>
            <a:ext cx="3391595" cy="237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sz="1265">
                <a:solidFill>
                  <a:srgbClr val="F4CAB8"/>
                </a:solidFill>
                <a:latin typeface="Arimo"/>
                <a:ea typeface="Arimo"/>
                <a:cs typeface="Arimo"/>
                <a:sym typeface="Arimo"/>
              </a:rPr>
              <a:t>DecisionTreeClassifier(max_depth=4).fit(X, y)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62575" y="3790779"/>
            <a:ext cx="1910553" cy="284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-15">
                <a:solidFill>
                  <a:srgbClr val="FFB39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Power Calculation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920540" y="3790779"/>
            <a:ext cx="2271684" cy="284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-15">
                <a:solidFill>
                  <a:srgbClr val="FFB39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Segmentation Report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C24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971800" y="7029450"/>
            <a:ext cx="161925" cy="161925"/>
            <a:chOff x="0" y="0"/>
            <a:chExt cx="161925" cy="1619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1798" cy="161798"/>
            </a:xfrm>
            <a:custGeom>
              <a:avLst/>
              <a:gdLst/>
              <a:ahLst/>
              <a:cxnLst/>
              <a:rect r="r" b="b" t="t" l="l"/>
              <a:pathLst>
                <a:path h="161798" w="161798">
                  <a:moveTo>
                    <a:pt x="0" y="142875"/>
                  </a:moveTo>
                  <a:lnTo>
                    <a:pt x="0" y="19050"/>
                  </a:lnTo>
                  <a:cubicBezTo>
                    <a:pt x="0" y="16510"/>
                    <a:pt x="508" y="14097"/>
                    <a:pt x="1397" y="11811"/>
                  </a:cubicBezTo>
                  <a:cubicBezTo>
                    <a:pt x="2286" y="9525"/>
                    <a:pt x="3810" y="7366"/>
                    <a:pt x="5588" y="5588"/>
                  </a:cubicBezTo>
                  <a:cubicBezTo>
                    <a:pt x="7366" y="3810"/>
                    <a:pt x="9398" y="2413"/>
                    <a:pt x="11811" y="1397"/>
                  </a:cubicBezTo>
                  <a:cubicBezTo>
                    <a:pt x="14224" y="381"/>
                    <a:pt x="16510" y="0"/>
                    <a:pt x="19050" y="0"/>
                  </a:cubicBezTo>
                  <a:lnTo>
                    <a:pt x="142875" y="0"/>
                  </a:lnTo>
                  <a:cubicBezTo>
                    <a:pt x="145415" y="0"/>
                    <a:pt x="147828" y="508"/>
                    <a:pt x="150114" y="1397"/>
                  </a:cubicBezTo>
                  <a:cubicBezTo>
                    <a:pt x="152400" y="2286"/>
                    <a:pt x="154559" y="3683"/>
                    <a:pt x="156337" y="5588"/>
                  </a:cubicBezTo>
                  <a:cubicBezTo>
                    <a:pt x="158115" y="7493"/>
                    <a:pt x="159512" y="9398"/>
                    <a:pt x="160401" y="11811"/>
                  </a:cubicBezTo>
                  <a:cubicBezTo>
                    <a:pt x="161290" y="14224"/>
                    <a:pt x="161798" y="16637"/>
                    <a:pt x="161798" y="19050"/>
                  </a:cubicBezTo>
                  <a:lnTo>
                    <a:pt x="161798" y="142875"/>
                  </a:lnTo>
                  <a:cubicBezTo>
                    <a:pt x="161798" y="145415"/>
                    <a:pt x="161290" y="147828"/>
                    <a:pt x="160401" y="150114"/>
                  </a:cubicBezTo>
                  <a:cubicBezTo>
                    <a:pt x="159512" y="152400"/>
                    <a:pt x="157988" y="154559"/>
                    <a:pt x="156337" y="156337"/>
                  </a:cubicBezTo>
                  <a:cubicBezTo>
                    <a:pt x="154686" y="158115"/>
                    <a:pt x="152527" y="159512"/>
                    <a:pt x="150114" y="160401"/>
                  </a:cubicBezTo>
                  <a:cubicBezTo>
                    <a:pt x="147701" y="161290"/>
                    <a:pt x="145288" y="161798"/>
                    <a:pt x="142875" y="161798"/>
                  </a:cubicBezTo>
                  <a:lnTo>
                    <a:pt x="19050" y="161798"/>
                  </a:lnTo>
                  <a:cubicBezTo>
                    <a:pt x="16510" y="161798"/>
                    <a:pt x="14097" y="161290"/>
                    <a:pt x="11811" y="160401"/>
                  </a:cubicBezTo>
                  <a:cubicBezTo>
                    <a:pt x="9525" y="159512"/>
                    <a:pt x="7366" y="158115"/>
                    <a:pt x="5588" y="156337"/>
                  </a:cubicBezTo>
                  <a:cubicBezTo>
                    <a:pt x="3810" y="154559"/>
                    <a:pt x="2413" y="152527"/>
                    <a:pt x="1524" y="150114"/>
                  </a:cubicBezTo>
                  <a:cubicBezTo>
                    <a:pt x="635" y="147701"/>
                    <a:pt x="0" y="145415"/>
                    <a:pt x="0" y="142875"/>
                  </a:cubicBezTo>
                </a:path>
              </a:pathLst>
            </a:custGeom>
            <a:solidFill>
              <a:srgbClr val="F54900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295900" y="7029450"/>
            <a:ext cx="161925" cy="161925"/>
            <a:chOff x="0" y="0"/>
            <a:chExt cx="161925" cy="1619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61798" cy="161798"/>
            </a:xfrm>
            <a:custGeom>
              <a:avLst/>
              <a:gdLst/>
              <a:ahLst/>
              <a:cxnLst/>
              <a:rect r="r" b="b" t="t" l="l"/>
              <a:pathLst>
                <a:path h="161798" w="161798">
                  <a:moveTo>
                    <a:pt x="0" y="142875"/>
                  </a:moveTo>
                  <a:lnTo>
                    <a:pt x="0" y="19050"/>
                  </a:lnTo>
                  <a:cubicBezTo>
                    <a:pt x="0" y="16510"/>
                    <a:pt x="508" y="14097"/>
                    <a:pt x="1397" y="11811"/>
                  </a:cubicBezTo>
                  <a:cubicBezTo>
                    <a:pt x="2286" y="9525"/>
                    <a:pt x="3810" y="7366"/>
                    <a:pt x="5588" y="5588"/>
                  </a:cubicBezTo>
                  <a:cubicBezTo>
                    <a:pt x="7366" y="3810"/>
                    <a:pt x="9398" y="2413"/>
                    <a:pt x="11811" y="1397"/>
                  </a:cubicBezTo>
                  <a:cubicBezTo>
                    <a:pt x="14224" y="381"/>
                    <a:pt x="16510" y="0"/>
                    <a:pt x="19050" y="0"/>
                  </a:cubicBezTo>
                  <a:lnTo>
                    <a:pt x="142875" y="0"/>
                  </a:lnTo>
                  <a:cubicBezTo>
                    <a:pt x="145415" y="0"/>
                    <a:pt x="147828" y="508"/>
                    <a:pt x="150114" y="1397"/>
                  </a:cubicBezTo>
                  <a:cubicBezTo>
                    <a:pt x="152400" y="2286"/>
                    <a:pt x="154559" y="3683"/>
                    <a:pt x="156337" y="5588"/>
                  </a:cubicBezTo>
                  <a:cubicBezTo>
                    <a:pt x="158115" y="7493"/>
                    <a:pt x="159512" y="9398"/>
                    <a:pt x="160401" y="11811"/>
                  </a:cubicBezTo>
                  <a:cubicBezTo>
                    <a:pt x="161290" y="14224"/>
                    <a:pt x="161798" y="16637"/>
                    <a:pt x="161798" y="19050"/>
                  </a:cubicBezTo>
                  <a:lnTo>
                    <a:pt x="161798" y="142875"/>
                  </a:lnTo>
                  <a:cubicBezTo>
                    <a:pt x="161798" y="145415"/>
                    <a:pt x="161290" y="147828"/>
                    <a:pt x="160401" y="150114"/>
                  </a:cubicBezTo>
                  <a:cubicBezTo>
                    <a:pt x="159512" y="152400"/>
                    <a:pt x="158115" y="154559"/>
                    <a:pt x="156337" y="156337"/>
                  </a:cubicBezTo>
                  <a:cubicBezTo>
                    <a:pt x="154559" y="158115"/>
                    <a:pt x="152527" y="159512"/>
                    <a:pt x="150114" y="160401"/>
                  </a:cubicBezTo>
                  <a:cubicBezTo>
                    <a:pt x="147701" y="161290"/>
                    <a:pt x="145288" y="161798"/>
                    <a:pt x="142875" y="161798"/>
                  </a:cubicBezTo>
                  <a:lnTo>
                    <a:pt x="19050" y="161798"/>
                  </a:lnTo>
                  <a:cubicBezTo>
                    <a:pt x="16510" y="161798"/>
                    <a:pt x="14097" y="161290"/>
                    <a:pt x="11811" y="160401"/>
                  </a:cubicBezTo>
                  <a:cubicBezTo>
                    <a:pt x="9525" y="159512"/>
                    <a:pt x="7366" y="158115"/>
                    <a:pt x="5588" y="156337"/>
                  </a:cubicBezTo>
                  <a:cubicBezTo>
                    <a:pt x="3810" y="154559"/>
                    <a:pt x="2413" y="152527"/>
                    <a:pt x="1397" y="150114"/>
                  </a:cubicBezTo>
                  <a:cubicBezTo>
                    <a:pt x="381" y="147701"/>
                    <a:pt x="0" y="145415"/>
                    <a:pt x="0" y="142875"/>
                  </a:cubicBezTo>
                </a:path>
              </a:pathLst>
            </a:custGeom>
            <a:solidFill>
              <a:srgbClr val="FF7D46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7562850" y="7029450"/>
            <a:ext cx="161925" cy="161925"/>
            <a:chOff x="0" y="0"/>
            <a:chExt cx="161925" cy="1619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1925" cy="161798"/>
            </a:xfrm>
            <a:custGeom>
              <a:avLst/>
              <a:gdLst/>
              <a:ahLst/>
              <a:cxnLst/>
              <a:rect r="r" b="b" t="t" l="l"/>
              <a:pathLst>
                <a:path h="161798" w="161925">
                  <a:moveTo>
                    <a:pt x="0" y="142875"/>
                  </a:moveTo>
                  <a:lnTo>
                    <a:pt x="0" y="19050"/>
                  </a:lnTo>
                  <a:cubicBezTo>
                    <a:pt x="0" y="16510"/>
                    <a:pt x="508" y="14097"/>
                    <a:pt x="1397" y="11811"/>
                  </a:cubicBezTo>
                  <a:cubicBezTo>
                    <a:pt x="2286" y="9525"/>
                    <a:pt x="3810" y="7366"/>
                    <a:pt x="5588" y="5588"/>
                  </a:cubicBezTo>
                  <a:cubicBezTo>
                    <a:pt x="7366" y="3810"/>
                    <a:pt x="9398" y="2413"/>
                    <a:pt x="11811" y="1397"/>
                  </a:cubicBezTo>
                  <a:cubicBezTo>
                    <a:pt x="14224" y="381"/>
                    <a:pt x="16510" y="0"/>
                    <a:pt x="19050" y="0"/>
                  </a:cubicBezTo>
                  <a:lnTo>
                    <a:pt x="142875" y="0"/>
                  </a:lnTo>
                  <a:cubicBezTo>
                    <a:pt x="145415" y="0"/>
                    <a:pt x="147828" y="508"/>
                    <a:pt x="150114" y="1397"/>
                  </a:cubicBezTo>
                  <a:cubicBezTo>
                    <a:pt x="152400" y="2286"/>
                    <a:pt x="154559" y="3683"/>
                    <a:pt x="156337" y="5588"/>
                  </a:cubicBezTo>
                  <a:cubicBezTo>
                    <a:pt x="158115" y="7493"/>
                    <a:pt x="159512" y="9398"/>
                    <a:pt x="160528" y="11811"/>
                  </a:cubicBezTo>
                  <a:cubicBezTo>
                    <a:pt x="161544" y="14224"/>
                    <a:pt x="161925" y="16637"/>
                    <a:pt x="161925" y="19050"/>
                  </a:cubicBezTo>
                  <a:lnTo>
                    <a:pt x="161925" y="142875"/>
                  </a:lnTo>
                  <a:cubicBezTo>
                    <a:pt x="161925" y="145415"/>
                    <a:pt x="161417" y="147828"/>
                    <a:pt x="160528" y="150114"/>
                  </a:cubicBezTo>
                  <a:cubicBezTo>
                    <a:pt x="159639" y="152400"/>
                    <a:pt x="158242" y="154559"/>
                    <a:pt x="156337" y="156337"/>
                  </a:cubicBezTo>
                  <a:cubicBezTo>
                    <a:pt x="154432" y="158115"/>
                    <a:pt x="152527" y="159512"/>
                    <a:pt x="150114" y="160401"/>
                  </a:cubicBezTo>
                  <a:cubicBezTo>
                    <a:pt x="147701" y="161290"/>
                    <a:pt x="145288" y="161798"/>
                    <a:pt x="142875" y="161798"/>
                  </a:cubicBezTo>
                  <a:lnTo>
                    <a:pt x="19050" y="161798"/>
                  </a:lnTo>
                  <a:cubicBezTo>
                    <a:pt x="16510" y="161798"/>
                    <a:pt x="14097" y="161290"/>
                    <a:pt x="11811" y="160401"/>
                  </a:cubicBezTo>
                  <a:cubicBezTo>
                    <a:pt x="9525" y="159512"/>
                    <a:pt x="7366" y="158115"/>
                    <a:pt x="5588" y="156337"/>
                  </a:cubicBezTo>
                  <a:cubicBezTo>
                    <a:pt x="3810" y="154559"/>
                    <a:pt x="2413" y="152527"/>
                    <a:pt x="1397" y="150114"/>
                  </a:cubicBezTo>
                  <a:cubicBezTo>
                    <a:pt x="381" y="147701"/>
                    <a:pt x="0" y="145415"/>
                    <a:pt x="0" y="142875"/>
                  </a:cubicBezTo>
                </a:path>
              </a:pathLst>
            </a:custGeom>
            <a:solidFill>
              <a:srgbClr val="FFB596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961796" y="1805797"/>
            <a:ext cx="9968532" cy="5050907"/>
          </a:xfrm>
          <a:custGeom>
            <a:avLst/>
            <a:gdLst/>
            <a:ahLst/>
            <a:cxnLst/>
            <a:rect r="r" b="b" t="t" l="l"/>
            <a:pathLst>
              <a:path h="5050907" w="9968532">
                <a:moveTo>
                  <a:pt x="0" y="0"/>
                </a:moveTo>
                <a:lnTo>
                  <a:pt x="9968532" y="0"/>
                </a:lnTo>
                <a:lnTo>
                  <a:pt x="9968532" y="5050908"/>
                </a:lnTo>
                <a:lnTo>
                  <a:pt x="0" y="50509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62575" y="705126"/>
            <a:ext cx="7222065" cy="282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7"/>
              </a:lnSpc>
            </a:pPr>
            <a:r>
              <a:rPr lang="en-US" b="true" sz="3375" spc="-30">
                <a:solidFill>
                  <a:srgbClr val="FFB39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Engagement Metrics Visualization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80123" y="1213009"/>
            <a:ext cx="44091" cy="345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3"/>
              </a:lnSpc>
            </a:pPr>
            <a:r>
              <a:rPr lang="en-US" b="true" sz="1265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210525" y="7023259"/>
            <a:ext cx="673103" cy="212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b="true" sz="1265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Opened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534473" y="7023259"/>
            <a:ext cx="609724" cy="212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b="true" sz="1265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Clicked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796365" y="7023259"/>
            <a:ext cx="862946" cy="212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b="true" sz="1265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Converted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62413" y="1346359"/>
            <a:ext cx="8440750" cy="212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b="true" sz="1265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Abarchartvisualizestheaverageopened,clicked,andconvertedratesacrossdifferentemail variants.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58317" y="6580489"/>
            <a:ext cx="129149" cy="27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1"/>
              </a:lnSpc>
            </a:pPr>
            <a:r>
              <a:rPr lang="en-US" b="true" sz="1543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27593" y="1762820"/>
            <a:ext cx="364465" cy="27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1"/>
              </a:lnSpc>
            </a:pPr>
            <a:r>
              <a:rPr lang="en-US" b="true" sz="1543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0.18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76205" y="4969859"/>
            <a:ext cx="416919" cy="27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1"/>
              </a:lnSpc>
            </a:pPr>
            <a:r>
              <a:rPr lang="en-US" b="true" sz="1543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0.06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40909" y="3373288"/>
            <a:ext cx="350920" cy="27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1"/>
              </a:lnSpc>
            </a:pPr>
            <a:r>
              <a:rPr lang="en-US" b="true" sz="1543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0.12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522020" y="6790325"/>
            <a:ext cx="141732" cy="27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1"/>
              </a:lnSpc>
            </a:pPr>
            <a:r>
              <a:rPr lang="en-US" b="true" sz="1543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783188" y="6790325"/>
            <a:ext cx="146571" cy="27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1"/>
              </a:lnSpc>
            </a:pPr>
            <a:r>
              <a:rPr lang="en-US" b="true" sz="1543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050748" y="6790325"/>
            <a:ext cx="138055" cy="27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1"/>
              </a:lnSpc>
            </a:pPr>
            <a:r>
              <a:rPr lang="en-US" b="true" sz="1543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303525" y="6790325"/>
            <a:ext cx="159934" cy="27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1"/>
              </a:lnSpc>
            </a:pPr>
            <a:r>
              <a:rPr lang="en-US" b="true" sz="1543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5C24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61975" y="3911003"/>
            <a:ext cx="401831" cy="351615"/>
            <a:chOff x="0" y="0"/>
            <a:chExt cx="401841" cy="3516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1828" cy="351663"/>
            </a:xfrm>
            <a:custGeom>
              <a:avLst/>
              <a:gdLst/>
              <a:ahLst/>
              <a:cxnLst/>
              <a:rect r="r" b="b" t="t" l="l"/>
              <a:pathLst>
                <a:path h="351663" w="401828">
                  <a:moveTo>
                    <a:pt x="12573" y="0"/>
                  </a:moveTo>
                  <a:cubicBezTo>
                    <a:pt x="19431" y="0"/>
                    <a:pt x="25146" y="5715"/>
                    <a:pt x="25146" y="12573"/>
                  </a:cubicBezTo>
                  <a:lnTo>
                    <a:pt x="25146" y="288798"/>
                  </a:lnTo>
                  <a:cubicBezTo>
                    <a:pt x="25146" y="309626"/>
                    <a:pt x="42037" y="326517"/>
                    <a:pt x="62865" y="326517"/>
                  </a:cubicBezTo>
                  <a:lnTo>
                    <a:pt x="389255" y="326517"/>
                  </a:lnTo>
                  <a:cubicBezTo>
                    <a:pt x="396113" y="326517"/>
                    <a:pt x="401828" y="332232"/>
                    <a:pt x="401828" y="339090"/>
                  </a:cubicBezTo>
                  <a:cubicBezTo>
                    <a:pt x="401828" y="345948"/>
                    <a:pt x="396240" y="351663"/>
                    <a:pt x="389255" y="351663"/>
                  </a:cubicBezTo>
                  <a:lnTo>
                    <a:pt x="62738" y="351663"/>
                  </a:lnTo>
                  <a:cubicBezTo>
                    <a:pt x="28067" y="351663"/>
                    <a:pt x="0" y="323469"/>
                    <a:pt x="0" y="288798"/>
                  </a:cubicBezTo>
                  <a:lnTo>
                    <a:pt x="0" y="12573"/>
                  </a:lnTo>
                  <a:cubicBezTo>
                    <a:pt x="0" y="5715"/>
                    <a:pt x="5588" y="0"/>
                    <a:pt x="12573" y="0"/>
                  </a:cubicBezTo>
                  <a:close/>
                  <a:moveTo>
                    <a:pt x="100457" y="87884"/>
                  </a:moveTo>
                  <a:cubicBezTo>
                    <a:pt x="100457" y="81026"/>
                    <a:pt x="106045" y="75311"/>
                    <a:pt x="113030" y="75311"/>
                  </a:cubicBezTo>
                  <a:lnTo>
                    <a:pt x="288798" y="75311"/>
                  </a:lnTo>
                  <a:cubicBezTo>
                    <a:pt x="295656" y="75311"/>
                    <a:pt x="301371" y="81026"/>
                    <a:pt x="301371" y="87884"/>
                  </a:cubicBezTo>
                  <a:cubicBezTo>
                    <a:pt x="301371" y="94742"/>
                    <a:pt x="295783" y="100457"/>
                    <a:pt x="288798" y="100457"/>
                  </a:cubicBezTo>
                  <a:lnTo>
                    <a:pt x="113030" y="100457"/>
                  </a:lnTo>
                  <a:cubicBezTo>
                    <a:pt x="106172" y="100457"/>
                    <a:pt x="100457" y="94869"/>
                    <a:pt x="100457" y="87884"/>
                  </a:cubicBezTo>
                  <a:close/>
                  <a:moveTo>
                    <a:pt x="113030" y="150622"/>
                  </a:moveTo>
                  <a:lnTo>
                    <a:pt x="238633" y="150622"/>
                  </a:lnTo>
                  <a:cubicBezTo>
                    <a:pt x="245491" y="150622"/>
                    <a:pt x="251206" y="156210"/>
                    <a:pt x="251206" y="163195"/>
                  </a:cubicBezTo>
                  <a:cubicBezTo>
                    <a:pt x="251206" y="170180"/>
                    <a:pt x="245618" y="175768"/>
                    <a:pt x="238633" y="175768"/>
                  </a:cubicBezTo>
                  <a:lnTo>
                    <a:pt x="113030" y="175768"/>
                  </a:lnTo>
                  <a:cubicBezTo>
                    <a:pt x="106172" y="175768"/>
                    <a:pt x="100457" y="170180"/>
                    <a:pt x="100457" y="163195"/>
                  </a:cubicBezTo>
                  <a:cubicBezTo>
                    <a:pt x="100457" y="156210"/>
                    <a:pt x="106045" y="150622"/>
                    <a:pt x="113030" y="150622"/>
                  </a:cubicBezTo>
                  <a:close/>
                  <a:moveTo>
                    <a:pt x="113030" y="225933"/>
                  </a:moveTo>
                  <a:lnTo>
                    <a:pt x="339090" y="225933"/>
                  </a:lnTo>
                  <a:cubicBezTo>
                    <a:pt x="345948" y="225933"/>
                    <a:pt x="351663" y="231521"/>
                    <a:pt x="351663" y="238506"/>
                  </a:cubicBezTo>
                  <a:cubicBezTo>
                    <a:pt x="351663" y="245491"/>
                    <a:pt x="346075" y="251079"/>
                    <a:pt x="339090" y="251079"/>
                  </a:cubicBezTo>
                  <a:lnTo>
                    <a:pt x="113030" y="251079"/>
                  </a:lnTo>
                  <a:cubicBezTo>
                    <a:pt x="106172" y="251079"/>
                    <a:pt x="100457" y="245364"/>
                    <a:pt x="100457" y="238506"/>
                  </a:cubicBezTo>
                  <a:cubicBezTo>
                    <a:pt x="100457" y="231648"/>
                    <a:pt x="106045" y="225933"/>
                    <a:pt x="113030" y="225933"/>
                  </a:cubicBezTo>
                </a:path>
              </a:pathLst>
            </a:custGeom>
            <a:solidFill>
              <a:srgbClr val="FFB393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4117400" y="3885895"/>
            <a:ext cx="301381" cy="401841"/>
            <a:chOff x="0" y="0"/>
            <a:chExt cx="301384" cy="40184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01371" cy="401955"/>
            </a:xfrm>
            <a:custGeom>
              <a:avLst/>
              <a:gdLst/>
              <a:ahLst/>
              <a:cxnLst/>
              <a:rect r="r" b="b" t="t" l="l"/>
              <a:pathLst>
                <a:path h="401955" w="301371">
                  <a:moveTo>
                    <a:pt x="251079" y="376682"/>
                  </a:moveTo>
                  <a:lnTo>
                    <a:pt x="50165" y="376682"/>
                  </a:lnTo>
                  <a:cubicBezTo>
                    <a:pt x="36322" y="376682"/>
                    <a:pt x="25019" y="365506"/>
                    <a:pt x="25019" y="351536"/>
                  </a:cubicBezTo>
                  <a:lnTo>
                    <a:pt x="25019" y="50165"/>
                  </a:lnTo>
                  <a:cubicBezTo>
                    <a:pt x="25019" y="36322"/>
                    <a:pt x="36195" y="25019"/>
                    <a:pt x="50165" y="25019"/>
                  </a:cubicBezTo>
                  <a:lnTo>
                    <a:pt x="150622" y="25019"/>
                  </a:lnTo>
                  <a:lnTo>
                    <a:pt x="150622" y="113030"/>
                  </a:lnTo>
                  <a:cubicBezTo>
                    <a:pt x="150622" y="133858"/>
                    <a:pt x="167513" y="150749"/>
                    <a:pt x="188341" y="150749"/>
                  </a:cubicBezTo>
                  <a:lnTo>
                    <a:pt x="276225" y="150749"/>
                  </a:lnTo>
                  <a:lnTo>
                    <a:pt x="276225" y="351663"/>
                  </a:lnTo>
                  <a:cubicBezTo>
                    <a:pt x="276225" y="365506"/>
                    <a:pt x="265049" y="376809"/>
                    <a:pt x="251079" y="376809"/>
                  </a:cubicBezTo>
                  <a:close/>
                  <a:moveTo>
                    <a:pt x="188341" y="125603"/>
                  </a:moveTo>
                  <a:cubicBezTo>
                    <a:pt x="181483" y="125603"/>
                    <a:pt x="175768" y="120015"/>
                    <a:pt x="175768" y="113030"/>
                  </a:cubicBezTo>
                  <a:lnTo>
                    <a:pt x="175768" y="25527"/>
                  </a:lnTo>
                  <a:cubicBezTo>
                    <a:pt x="177927" y="26035"/>
                    <a:pt x="179959" y="27178"/>
                    <a:pt x="181610" y="28829"/>
                  </a:cubicBezTo>
                  <a:lnTo>
                    <a:pt x="272542" y="119761"/>
                  </a:lnTo>
                  <a:cubicBezTo>
                    <a:pt x="274193" y="121412"/>
                    <a:pt x="275336" y="123317"/>
                    <a:pt x="275844" y="125603"/>
                  </a:cubicBezTo>
                  <a:lnTo>
                    <a:pt x="188341" y="125603"/>
                  </a:lnTo>
                  <a:close/>
                  <a:moveTo>
                    <a:pt x="50165" y="0"/>
                  </a:moveTo>
                  <a:cubicBezTo>
                    <a:pt x="22479" y="0"/>
                    <a:pt x="0" y="22479"/>
                    <a:pt x="0" y="50165"/>
                  </a:cubicBezTo>
                  <a:lnTo>
                    <a:pt x="0" y="351663"/>
                  </a:lnTo>
                  <a:cubicBezTo>
                    <a:pt x="0" y="379349"/>
                    <a:pt x="22479" y="401955"/>
                    <a:pt x="50165" y="401955"/>
                  </a:cubicBezTo>
                  <a:lnTo>
                    <a:pt x="251079" y="401955"/>
                  </a:lnTo>
                  <a:cubicBezTo>
                    <a:pt x="278765" y="401955"/>
                    <a:pt x="301371" y="379476"/>
                    <a:pt x="301371" y="351663"/>
                  </a:cubicBezTo>
                  <a:lnTo>
                    <a:pt x="301371" y="128651"/>
                  </a:lnTo>
                  <a:cubicBezTo>
                    <a:pt x="301371" y="118618"/>
                    <a:pt x="297307" y="109093"/>
                    <a:pt x="290322" y="101981"/>
                  </a:cubicBezTo>
                  <a:lnTo>
                    <a:pt x="199390" y="11049"/>
                  </a:lnTo>
                  <a:cubicBezTo>
                    <a:pt x="192405" y="3937"/>
                    <a:pt x="182753" y="0"/>
                    <a:pt x="172847" y="0"/>
                  </a:cubicBezTo>
                  <a:lnTo>
                    <a:pt x="50165" y="0"/>
                  </a:lnTo>
                  <a:close/>
                  <a:moveTo>
                    <a:pt x="87884" y="200914"/>
                  </a:moveTo>
                  <a:cubicBezTo>
                    <a:pt x="81026" y="200914"/>
                    <a:pt x="75311" y="206502"/>
                    <a:pt x="75311" y="213487"/>
                  </a:cubicBezTo>
                  <a:cubicBezTo>
                    <a:pt x="75311" y="220472"/>
                    <a:pt x="81026" y="226060"/>
                    <a:pt x="87884" y="226060"/>
                  </a:cubicBezTo>
                  <a:lnTo>
                    <a:pt x="213487" y="226060"/>
                  </a:lnTo>
                  <a:cubicBezTo>
                    <a:pt x="220345" y="226060"/>
                    <a:pt x="226060" y="220472"/>
                    <a:pt x="226060" y="213487"/>
                  </a:cubicBezTo>
                  <a:cubicBezTo>
                    <a:pt x="226060" y="206502"/>
                    <a:pt x="220345" y="200914"/>
                    <a:pt x="213487" y="200914"/>
                  </a:cubicBezTo>
                  <a:lnTo>
                    <a:pt x="87884" y="200914"/>
                  </a:lnTo>
                  <a:close/>
                  <a:moveTo>
                    <a:pt x="87884" y="251206"/>
                  </a:moveTo>
                  <a:cubicBezTo>
                    <a:pt x="81026" y="251206"/>
                    <a:pt x="75311" y="256794"/>
                    <a:pt x="75311" y="263779"/>
                  </a:cubicBezTo>
                  <a:cubicBezTo>
                    <a:pt x="75311" y="270764"/>
                    <a:pt x="81026" y="276352"/>
                    <a:pt x="87884" y="276352"/>
                  </a:cubicBezTo>
                  <a:lnTo>
                    <a:pt x="213487" y="276352"/>
                  </a:lnTo>
                  <a:cubicBezTo>
                    <a:pt x="220345" y="276352"/>
                    <a:pt x="226060" y="270637"/>
                    <a:pt x="226060" y="263779"/>
                  </a:cubicBezTo>
                  <a:cubicBezTo>
                    <a:pt x="226060" y="256921"/>
                    <a:pt x="220345" y="251206"/>
                    <a:pt x="213487" y="251206"/>
                  </a:cubicBezTo>
                  <a:lnTo>
                    <a:pt x="87884" y="251206"/>
                  </a:lnTo>
                  <a:close/>
                  <a:moveTo>
                    <a:pt x="87884" y="301498"/>
                  </a:moveTo>
                  <a:cubicBezTo>
                    <a:pt x="81026" y="301498"/>
                    <a:pt x="75311" y="307086"/>
                    <a:pt x="75311" y="314071"/>
                  </a:cubicBezTo>
                  <a:cubicBezTo>
                    <a:pt x="75311" y="321056"/>
                    <a:pt x="81026" y="326644"/>
                    <a:pt x="87884" y="326644"/>
                  </a:cubicBezTo>
                  <a:lnTo>
                    <a:pt x="213487" y="326644"/>
                  </a:lnTo>
                  <a:cubicBezTo>
                    <a:pt x="220345" y="326644"/>
                    <a:pt x="226060" y="321056"/>
                    <a:pt x="226060" y="314071"/>
                  </a:cubicBezTo>
                  <a:cubicBezTo>
                    <a:pt x="226060" y="307086"/>
                    <a:pt x="220345" y="301498"/>
                    <a:pt x="213487" y="301498"/>
                  </a:cubicBezTo>
                  <a:lnTo>
                    <a:pt x="87884" y="301498"/>
                  </a:lnTo>
                </a:path>
              </a:pathLst>
            </a:custGeom>
            <a:solidFill>
              <a:srgbClr val="FFB393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7562850" y="3885895"/>
            <a:ext cx="401841" cy="401841"/>
            <a:chOff x="0" y="0"/>
            <a:chExt cx="401841" cy="40184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1955" cy="401828"/>
            </a:xfrm>
            <a:custGeom>
              <a:avLst/>
              <a:gdLst/>
              <a:ahLst/>
              <a:cxnLst/>
              <a:rect r="r" b="b" t="t" l="l"/>
              <a:pathLst>
                <a:path h="401828" w="401955">
                  <a:moveTo>
                    <a:pt x="213487" y="12573"/>
                  </a:moveTo>
                  <a:cubicBezTo>
                    <a:pt x="213487" y="5715"/>
                    <a:pt x="207772" y="0"/>
                    <a:pt x="200914" y="0"/>
                  </a:cubicBezTo>
                  <a:cubicBezTo>
                    <a:pt x="194056" y="0"/>
                    <a:pt x="188341" y="5588"/>
                    <a:pt x="188341" y="12573"/>
                  </a:cubicBezTo>
                  <a:lnTo>
                    <a:pt x="188341" y="258572"/>
                  </a:lnTo>
                  <a:lnTo>
                    <a:pt x="109347" y="179451"/>
                  </a:lnTo>
                  <a:cubicBezTo>
                    <a:pt x="104521" y="174625"/>
                    <a:pt x="96520" y="174625"/>
                    <a:pt x="91567" y="179451"/>
                  </a:cubicBezTo>
                  <a:cubicBezTo>
                    <a:pt x="86614" y="184277"/>
                    <a:pt x="86741" y="192278"/>
                    <a:pt x="91567" y="197231"/>
                  </a:cubicBezTo>
                  <a:lnTo>
                    <a:pt x="192024" y="297688"/>
                  </a:lnTo>
                  <a:cubicBezTo>
                    <a:pt x="196850" y="302514"/>
                    <a:pt x="204851" y="302514"/>
                    <a:pt x="209804" y="297688"/>
                  </a:cubicBezTo>
                  <a:lnTo>
                    <a:pt x="310261" y="197231"/>
                  </a:lnTo>
                  <a:cubicBezTo>
                    <a:pt x="315087" y="192405"/>
                    <a:pt x="315087" y="184404"/>
                    <a:pt x="310261" y="179451"/>
                  </a:cubicBezTo>
                  <a:cubicBezTo>
                    <a:pt x="305435" y="174498"/>
                    <a:pt x="297434" y="174625"/>
                    <a:pt x="292481" y="179451"/>
                  </a:cubicBezTo>
                  <a:lnTo>
                    <a:pt x="213487" y="258445"/>
                  </a:lnTo>
                  <a:lnTo>
                    <a:pt x="213487" y="12573"/>
                  </a:lnTo>
                  <a:close/>
                  <a:moveTo>
                    <a:pt x="109982" y="251079"/>
                  </a:moveTo>
                  <a:lnTo>
                    <a:pt x="50292" y="251079"/>
                  </a:lnTo>
                  <a:cubicBezTo>
                    <a:pt x="22479" y="251079"/>
                    <a:pt x="0" y="273685"/>
                    <a:pt x="0" y="301371"/>
                  </a:cubicBezTo>
                  <a:lnTo>
                    <a:pt x="0" y="351536"/>
                  </a:lnTo>
                  <a:cubicBezTo>
                    <a:pt x="0" y="379222"/>
                    <a:pt x="22479" y="401828"/>
                    <a:pt x="50292" y="401828"/>
                  </a:cubicBezTo>
                  <a:lnTo>
                    <a:pt x="351663" y="401828"/>
                  </a:lnTo>
                  <a:cubicBezTo>
                    <a:pt x="379349" y="401828"/>
                    <a:pt x="401955" y="379349"/>
                    <a:pt x="401955" y="351536"/>
                  </a:cubicBezTo>
                  <a:lnTo>
                    <a:pt x="401955" y="301371"/>
                  </a:lnTo>
                  <a:cubicBezTo>
                    <a:pt x="401955" y="273685"/>
                    <a:pt x="379476" y="251079"/>
                    <a:pt x="351663" y="251079"/>
                  </a:cubicBezTo>
                  <a:lnTo>
                    <a:pt x="291973" y="251079"/>
                  </a:lnTo>
                  <a:lnTo>
                    <a:pt x="266827" y="276225"/>
                  </a:lnTo>
                  <a:lnTo>
                    <a:pt x="351663" y="276225"/>
                  </a:lnTo>
                  <a:cubicBezTo>
                    <a:pt x="365506" y="276225"/>
                    <a:pt x="376809" y="287401"/>
                    <a:pt x="376809" y="301371"/>
                  </a:cubicBezTo>
                  <a:lnTo>
                    <a:pt x="376809" y="351536"/>
                  </a:lnTo>
                  <a:cubicBezTo>
                    <a:pt x="376809" y="365379"/>
                    <a:pt x="365633" y="376682"/>
                    <a:pt x="351663" y="376682"/>
                  </a:cubicBezTo>
                  <a:lnTo>
                    <a:pt x="50292" y="376682"/>
                  </a:lnTo>
                  <a:cubicBezTo>
                    <a:pt x="36449" y="376682"/>
                    <a:pt x="25146" y="365506"/>
                    <a:pt x="25146" y="351536"/>
                  </a:cubicBezTo>
                  <a:lnTo>
                    <a:pt x="25146" y="301371"/>
                  </a:lnTo>
                  <a:cubicBezTo>
                    <a:pt x="25146" y="287401"/>
                    <a:pt x="36322" y="276225"/>
                    <a:pt x="50292" y="276225"/>
                  </a:cubicBezTo>
                  <a:lnTo>
                    <a:pt x="135128" y="276225"/>
                  </a:lnTo>
                  <a:lnTo>
                    <a:pt x="109982" y="251079"/>
                  </a:lnTo>
                  <a:close/>
                  <a:moveTo>
                    <a:pt x="339090" y="326517"/>
                  </a:moveTo>
                  <a:cubicBezTo>
                    <a:pt x="339090" y="323977"/>
                    <a:pt x="338582" y="321564"/>
                    <a:pt x="337693" y="319278"/>
                  </a:cubicBezTo>
                  <a:cubicBezTo>
                    <a:pt x="336804" y="316992"/>
                    <a:pt x="335407" y="314960"/>
                    <a:pt x="333629" y="313182"/>
                  </a:cubicBezTo>
                  <a:cubicBezTo>
                    <a:pt x="331851" y="311404"/>
                    <a:pt x="329819" y="310007"/>
                    <a:pt x="327533" y="309118"/>
                  </a:cubicBezTo>
                  <a:cubicBezTo>
                    <a:pt x="325247" y="308229"/>
                    <a:pt x="322834" y="307721"/>
                    <a:pt x="320294" y="307721"/>
                  </a:cubicBezTo>
                  <a:cubicBezTo>
                    <a:pt x="317754" y="307721"/>
                    <a:pt x="315341" y="308229"/>
                    <a:pt x="313055" y="309118"/>
                  </a:cubicBezTo>
                  <a:cubicBezTo>
                    <a:pt x="310769" y="310007"/>
                    <a:pt x="308737" y="311404"/>
                    <a:pt x="306959" y="313182"/>
                  </a:cubicBezTo>
                  <a:cubicBezTo>
                    <a:pt x="305181" y="314960"/>
                    <a:pt x="303784" y="316992"/>
                    <a:pt x="302895" y="319278"/>
                  </a:cubicBezTo>
                  <a:cubicBezTo>
                    <a:pt x="302006" y="321564"/>
                    <a:pt x="301498" y="323977"/>
                    <a:pt x="301498" y="326517"/>
                  </a:cubicBezTo>
                  <a:cubicBezTo>
                    <a:pt x="301498" y="329057"/>
                    <a:pt x="302006" y="331470"/>
                    <a:pt x="302895" y="333756"/>
                  </a:cubicBezTo>
                  <a:cubicBezTo>
                    <a:pt x="303784" y="336042"/>
                    <a:pt x="305181" y="338074"/>
                    <a:pt x="306959" y="339852"/>
                  </a:cubicBezTo>
                  <a:cubicBezTo>
                    <a:pt x="308737" y="341630"/>
                    <a:pt x="310769" y="343027"/>
                    <a:pt x="313055" y="343916"/>
                  </a:cubicBezTo>
                  <a:cubicBezTo>
                    <a:pt x="315341" y="344805"/>
                    <a:pt x="317754" y="345313"/>
                    <a:pt x="320294" y="345313"/>
                  </a:cubicBezTo>
                  <a:cubicBezTo>
                    <a:pt x="322834" y="345313"/>
                    <a:pt x="325247" y="344805"/>
                    <a:pt x="327533" y="343916"/>
                  </a:cubicBezTo>
                  <a:cubicBezTo>
                    <a:pt x="329819" y="343027"/>
                    <a:pt x="331851" y="341630"/>
                    <a:pt x="333629" y="339852"/>
                  </a:cubicBezTo>
                  <a:cubicBezTo>
                    <a:pt x="335407" y="338074"/>
                    <a:pt x="336804" y="336042"/>
                    <a:pt x="337693" y="333756"/>
                  </a:cubicBezTo>
                  <a:cubicBezTo>
                    <a:pt x="338582" y="331470"/>
                    <a:pt x="339090" y="329057"/>
                    <a:pt x="339090" y="326517"/>
                  </a:cubicBezTo>
                </a:path>
              </a:pathLst>
            </a:custGeom>
            <a:solidFill>
              <a:srgbClr val="FFB393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562575" y="2847946"/>
            <a:ext cx="5910472" cy="282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7"/>
              </a:lnSpc>
            </a:pPr>
            <a:r>
              <a:rPr lang="en-US" b="true" sz="3375" spc="-30">
                <a:solidFill>
                  <a:srgbClr val="FFB39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Gradio Dashboard Overview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64470" y="3355829"/>
            <a:ext cx="44091" cy="345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3"/>
              </a:lnSpc>
            </a:pPr>
            <a:r>
              <a:rPr lang="en-US" b="true" sz="1265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62251" y="4870304"/>
            <a:ext cx="3004147" cy="498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4"/>
              </a:lnSpc>
            </a:pPr>
            <a:r>
              <a:rPr lang="en-US" b="true" sz="1265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Visualizes engagement rates across variants.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064498" y="4870304"/>
            <a:ext cx="2888913" cy="498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4"/>
              </a:lnSpc>
            </a:pPr>
            <a:r>
              <a:rPr lang="en-US" b="true" sz="1265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Displays statistical test results and segmentation reports.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62575" y="3489179"/>
            <a:ext cx="7220312" cy="212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1"/>
              </a:lnSpc>
            </a:pPr>
            <a:r>
              <a:rPr lang="en-US" b="true" sz="1265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TheGradiointerfaceprovidesaninteractivedashboardforreal-timeA/B/ntest analysis.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566260" y="4870304"/>
            <a:ext cx="3373336" cy="498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4"/>
              </a:lnSpc>
            </a:pPr>
            <a:r>
              <a:rPr lang="en-US" b="true" sz="1265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Allows users to download the dataset as a CSV.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62575" y="4476579"/>
            <a:ext cx="1461335" cy="284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-15">
                <a:solidFill>
                  <a:srgbClr val="F4CAB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Metrics Chart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064498" y="4476579"/>
            <a:ext cx="1893284" cy="284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-15">
                <a:solidFill>
                  <a:srgbClr val="F4CAB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Results &amp; Insights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566422" y="4476579"/>
            <a:ext cx="1608449" cy="284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62"/>
              </a:lnSpc>
            </a:pPr>
            <a:r>
              <a:rPr lang="en-US" b="true" sz="1687" spc="-15">
                <a:solidFill>
                  <a:srgbClr val="F4CAB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 Download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5C243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90550" y="4085920"/>
            <a:ext cx="47625" cy="47625"/>
            <a:chOff x="0" y="0"/>
            <a:chExt cx="47625" cy="476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752" cy="47752"/>
            </a:xfrm>
            <a:custGeom>
              <a:avLst/>
              <a:gdLst/>
              <a:ahLst/>
              <a:cxnLst/>
              <a:rect r="r" b="b" t="t" l="l"/>
              <a:pathLst>
                <a:path h="47752" w="47752">
                  <a:moveTo>
                    <a:pt x="47625" y="23876"/>
                  </a:moveTo>
                  <a:cubicBezTo>
                    <a:pt x="47625" y="27051"/>
                    <a:pt x="46990" y="30099"/>
                    <a:pt x="45847" y="33020"/>
                  </a:cubicBezTo>
                  <a:cubicBezTo>
                    <a:pt x="44704" y="35941"/>
                    <a:pt x="42926" y="38481"/>
                    <a:pt x="40640" y="40767"/>
                  </a:cubicBezTo>
                  <a:cubicBezTo>
                    <a:pt x="38354" y="43053"/>
                    <a:pt x="35814" y="44704"/>
                    <a:pt x="32893" y="45974"/>
                  </a:cubicBezTo>
                  <a:cubicBezTo>
                    <a:pt x="29972" y="47244"/>
                    <a:pt x="26924" y="47752"/>
                    <a:pt x="23749" y="47752"/>
                  </a:cubicBezTo>
                  <a:cubicBezTo>
                    <a:pt x="20574" y="47752"/>
                    <a:pt x="17526" y="47117"/>
                    <a:pt x="14605" y="45974"/>
                  </a:cubicBezTo>
                  <a:cubicBezTo>
                    <a:pt x="11684" y="44831"/>
                    <a:pt x="9271" y="42926"/>
                    <a:pt x="6985" y="40640"/>
                  </a:cubicBezTo>
                  <a:cubicBezTo>
                    <a:pt x="4699" y="38354"/>
                    <a:pt x="3048" y="35814"/>
                    <a:pt x="1778" y="32893"/>
                  </a:cubicBezTo>
                  <a:cubicBezTo>
                    <a:pt x="508" y="29972"/>
                    <a:pt x="0" y="26924"/>
                    <a:pt x="0" y="23876"/>
                  </a:cubicBezTo>
                  <a:cubicBezTo>
                    <a:pt x="0" y="20828"/>
                    <a:pt x="635" y="17653"/>
                    <a:pt x="1778" y="14732"/>
                  </a:cubicBezTo>
                  <a:cubicBezTo>
                    <a:pt x="2921" y="11811"/>
                    <a:pt x="4699" y="9144"/>
                    <a:pt x="6985" y="6985"/>
                  </a:cubicBezTo>
                  <a:cubicBezTo>
                    <a:pt x="9271" y="4826"/>
                    <a:pt x="11811" y="3048"/>
                    <a:pt x="14732" y="1778"/>
                  </a:cubicBezTo>
                  <a:cubicBezTo>
                    <a:pt x="17653" y="508"/>
                    <a:pt x="20701" y="0"/>
                    <a:pt x="23876" y="0"/>
                  </a:cubicBezTo>
                  <a:cubicBezTo>
                    <a:pt x="27051" y="0"/>
                    <a:pt x="30099" y="635"/>
                    <a:pt x="33020" y="1778"/>
                  </a:cubicBezTo>
                  <a:cubicBezTo>
                    <a:pt x="35941" y="2921"/>
                    <a:pt x="38481" y="4699"/>
                    <a:pt x="40767" y="6985"/>
                  </a:cubicBezTo>
                  <a:cubicBezTo>
                    <a:pt x="43053" y="9271"/>
                    <a:pt x="44704" y="11811"/>
                    <a:pt x="45974" y="14732"/>
                  </a:cubicBezTo>
                  <a:cubicBezTo>
                    <a:pt x="47244" y="17653"/>
                    <a:pt x="47752" y="20701"/>
                    <a:pt x="47752" y="23876"/>
                  </a:cubicBezTo>
                </a:path>
              </a:pathLst>
            </a:custGeom>
            <a:solidFill>
              <a:srgbClr val="F4CAB8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590550" y="4400245"/>
            <a:ext cx="47625" cy="47625"/>
            <a:chOff x="0" y="0"/>
            <a:chExt cx="47625" cy="476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752" cy="47752"/>
            </a:xfrm>
            <a:custGeom>
              <a:avLst/>
              <a:gdLst/>
              <a:ahLst/>
              <a:cxnLst/>
              <a:rect r="r" b="b" t="t" l="l"/>
              <a:pathLst>
                <a:path h="47752" w="47752">
                  <a:moveTo>
                    <a:pt x="47625" y="23876"/>
                  </a:moveTo>
                  <a:cubicBezTo>
                    <a:pt x="47625" y="27051"/>
                    <a:pt x="46990" y="30099"/>
                    <a:pt x="45847" y="33020"/>
                  </a:cubicBezTo>
                  <a:cubicBezTo>
                    <a:pt x="44704" y="35941"/>
                    <a:pt x="42926" y="38481"/>
                    <a:pt x="40640" y="40767"/>
                  </a:cubicBezTo>
                  <a:cubicBezTo>
                    <a:pt x="38354" y="43053"/>
                    <a:pt x="35814" y="44704"/>
                    <a:pt x="32893" y="45974"/>
                  </a:cubicBezTo>
                  <a:cubicBezTo>
                    <a:pt x="29972" y="47244"/>
                    <a:pt x="26924" y="47752"/>
                    <a:pt x="23749" y="47752"/>
                  </a:cubicBezTo>
                  <a:cubicBezTo>
                    <a:pt x="20574" y="47752"/>
                    <a:pt x="17526" y="47117"/>
                    <a:pt x="14605" y="45974"/>
                  </a:cubicBezTo>
                  <a:cubicBezTo>
                    <a:pt x="11684" y="44831"/>
                    <a:pt x="9271" y="42926"/>
                    <a:pt x="6985" y="40640"/>
                  </a:cubicBezTo>
                  <a:cubicBezTo>
                    <a:pt x="4699" y="38354"/>
                    <a:pt x="3048" y="35814"/>
                    <a:pt x="1778" y="32893"/>
                  </a:cubicBezTo>
                  <a:cubicBezTo>
                    <a:pt x="508" y="29972"/>
                    <a:pt x="0" y="26924"/>
                    <a:pt x="0" y="23876"/>
                  </a:cubicBezTo>
                  <a:cubicBezTo>
                    <a:pt x="0" y="20828"/>
                    <a:pt x="635" y="17653"/>
                    <a:pt x="1778" y="14732"/>
                  </a:cubicBezTo>
                  <a:cubicBezTo>
                    <a:pt x="2921" y="11811"/>
                    <a:pt x="4699" y="9144"/>
                    <a:pt x="6985" y="6985"/>
                  </a:cubicBezTo>
                  <a:cubicBezTo>
                    <a:pt x="9271" y="4826"/>
                    <a:pt x="11811" y="3048"/>
                    <a:pt x="14732" y="1778"/>
                  </a:cubicBezTo>
                  <a:cubicBezTo>
                    <a:pt x="17653" y="508"/>
                    <a:pt x="20701" y="0"/>
                    <a:pt x="23876" y="0"/>
                  </a:cubicBezTo>
                  <a:cubicBezTo>
                    <a:pt x="27051" y="0"/>
                    <a:pt x="30099" y="635"/>
                    <a:pt x="33020" y="1778"/>
                  </a:cubicBezTo>
                  <a:cubicBezTo>
                    <a:pt x="35941" y="2921"/>
                    <a:pt x="38481" y="4699"/>
                    <a:pt x="40767" y="6985"/>
                  </a:cubicBezTo>
                  <a:cubicBezTo>
                    <a:pt x="43053" y="9271"/>
                    <a:pt x="44704" y="11811"/>
                    <a:pt x="45974" y="14732"/>
                  </a:cubicBezTo>
                  <a:cubicBezTo>
                    <a:pt x="47244" y="17653"/>
                    <a:pt x="47752" y="20701"/>
                    <a:pt x="47752" y="23876"/>
                  </a:cubicBezTo>
                </a:path>
              </a:pathLst>
            </a:custGeom>
            <a:solidFill>
              <a:srgbClr val="F4CAB8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590550" y="4705045"/>
            <a:ext cx="47625" cy="47625"/>
            <a:chOff x="0" y="0"/>
            <a:chExt cx="47625" cy="476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752" cy="47752"/>
            </a:xfrm>
            <a:custGeom>
              <a:avLst/>
              <a:gdLst/>
              <a:ahLst/>
              <a:cxnLst/>
              <a:rect r="r" b="b" t="t" l="l"/>
              <a:pathLst>
                <a:path h="47752" w="47752">
                  <a:moveTo>
                    <a:pt x="47625" y="23876"/>
                  </a:moveTo>
                  <a:cubicBezTo>
                    <a:pt x="47625" y="27051"/>
                    <a:pt x="46990" y="30099"/>
                    <a:pt x="45847" y="33020"/>
                  </a:cubicBezTo>
                  <a:cubicBezTo>
                    <a:pt x="44704" y="35941"/>
                    <a:pt x="42926" y="38481"/>
                    <a:pt x="40640" y="40767"/>
                  </a:cubicBezTo>
                  <a:cubicBezTo>
                    <a:pt x="38354" y="43053"/>
                    <a:pt x="35814" y="44704"/>
                    <a:pt x="32893" y="45974"/>
                  </a:cubicBezTo>
                  <a:cubicBezTo>
                    <a:pt x="29972" y="47244"/>
                    <a:pt x="26924" y="47752"/>
                    <a:pt x="23749" y="47752"/>
                  </a:cubicBezTo>
                  <a:cubicBezTo>
                    <a:pt x="20574" y="47752"/>
                    <a:pt x="17526" y="47117"/>
                    <a:pt x="14605" y="45974"/>
                  </a:cubicBezTo>
                  <a:cubicBezTo>
                    <a:pt x="11684" y="44831"/>
                    <a:pt x="9271" y="42926"/>
                    <a:pt x="6985" y="40640"/>
                  </a:cubicBezTo>
                  <a:cubicBezTo>
                    <a:pt x="4699" y="38354"/>
                    <a:pt x="3048" y="35814"/>
                    <a:pt x="1778" y="32893"/>
                  </a:cubicBezTo>
                  <a:cubicBezTo>
                    <a:pt x="508" y="29972"/>
                    <a:pt x="0" y="26924"/>
                    <a:pt x="0" y="23876"/>
                  </a:cubicBezTo>
                  <a:cubicBezTo>
                    <a:pt x="0" y="20828"/>
                    <a:pt x="635" y="17653"/>
                    <a:pt x="1778" y="14732"/>
                  </a:cubicBezTo>
                  <a:cubicBezTo>
                    <a:pt x="2921" y="11811"/>
                    <a:pt x="4699" y="9144"/>
                    <a:pt x="6985" y="6985"/>
                  </a:cubicBezTo>
                  <a:cubicBezTo>
                    <a:pt x="9271" y="4826"/>
                    <a:pt x="11811" y="3048"/>
                    <a:pt x="14732" y="1778"/>
                  </a:cubicBezTo>
                  <a:cubicBezTo>
                    <a:pt x="17653" y="508"/>
                    <a:pt x="20701" y="0"/>
                    <a:pt x="23876" y="0"/>
                  </a:cubicBezTo>
                  <a:cubicBezTo>
                    <a:pt x="27051" y="0"/>
                    <a:pt x="30099" y="635"/>
                    <a:pt x="33020" y="1778"/>
                  </a:cubicBezTo>
                  <a:cubicBezTo>
                    <a:pt x="35941" y="2921"/>
                    <a:pt x="38481" y="4699"/>
                    <a:pt x="40767" y="6985"/>
                  </a:cubicBezTo>
                  <a:cubicBezTo>
                    <a:pt x="43053" y="9271"/>
                    <a:pt x="44704" y="11811"/>
                    <a:pt x="45974" y="14732"/>
                  </a:cubicBezTo>
                  <a:cubicBezTo>
                    <a:pt x="47244" y="17653"/>
                    <a:pt x="47752" y="20701"/>
                    <a:pt x="47752" y="23876"/>
                  </a:cubicBezTo>
                </a:path>
              </a:pathLst>
            </a:custGeom>
            <a:solidFill>
              <a:srgbClr val="F4CAB8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562575" y="3371821"/>
            <a:ext cx="5892984" cy="282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7"/>
              </a:lnSpc>
            </a:pPr>
            <a:r>
              <a:rPr lang="en-US" b="true" sz="3375" spc="-30">
                <a:solidFill>
                  <a:srgbClr val="FFB393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Key Takeaways &amp; Next Steps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38944" y="3883076"/>
            <a:ext cx="46387" cy="345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3"/>
              </a:lnSpc>
            </a:pPr>
            <a:r>
              <a:rPr lang="en-US" b="true" sz="1265">
                <a:solidFill>
                  <a:srgbClr val="F4CAB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19750" y="3946379"/>
            <a:ext cx="7222627" cy="282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25"/>
              </a:lnSpc>
            </a:pPr>
            <a:r>
              <a:rPr lang="en-US" b="true" sz="1265">
                <a:solidFill>
                  <a:srgbClr val="F4CAB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ComprehensiveAnalysis:</a:t>
            </a:r>
            <a:r>
              <a:rPr lang="en-US" b="true" sz="1265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Integrated frequentist and Bayesian testsforrobust insights.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19426" y="4260704"/>
            <a:ext cx="8103137" cy="587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25"/>
              </a:lnSpc>
            </a:pPr>
            <a:r>
              <a:rPr lang="en-US" b="true" sz="1265">
                <a:solidFill>
                  <a:srgbClr val="F4CAB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ActionableSegmentation:</a:t>
            </a:r>
            <a:r>
              <a:rPr lang="en-US" b="true" sz="1265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Identifyhigh-performing segments for targeted campaigns. </a:t>
            </a:r>
            <a:r>
              <a:rPr lang="en-US" b="true" sz="1265">
                <a:solidFill>
                  <a:srgbClr val="F4CAB8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Future Enhancements:</a:t>
            </a:r>
            <a:r>
              <a:rPr lang="en-US" b="true" sz="1265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Explore more advanced machine learning models for predictive analytics.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DAGutwEebSs</dc:identifier>
  <dcterms:modified xsi:type="dcterms:W3CDTF">2011-08-01T06:04:30Z</dcterms:modified>
  <cp:revision>1</cp:revision>
  <dc:title>Email-ABn-Testing-Dashboard.pdf</dc:title>
</cp:coreProperties>
</file>