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1430000" cy="7734300"/>
  <p:notesSz cx="6858000" cy="9144000"/>
  <p:embeddedFontLst>
    <p:embeddedFont>
      <p:font typeface="Bricolage Grotesque Ultra-Bold" charset="1" panose="020B0605040402000204"/>
      <p:regular r:id="rId16"/>
    </p:embeddedFont>
    <p:embeddedFont>
      <p:font typeface="Montserrat" charset="1" panose="00000500000000000000"/>
      <p:regular r:id="rId17"/>
    </p:embeddedFont>
    <p:embeddedFont>
      <p:font typeface="Montserrat Bold" charset="1" panose="0000080000000000000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0.png" Type="http://schemas.openxmlformats.org/officeDocument/2006/relationships/image"/><Relationship Id="rId11" Target="../media/image11.svg" Type="http://schemas.openxmlformats.org/officeDocument/2006/relationships/image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Relationship Id="rId6" Target="../media/image6.png" Type="http://schemas.openxmlformats.org/officeDocument/2006/relationships/image"/><Relationship Id="rId7" Target="../media/image7.svg" Type="http://schemas.openxmlformats.org/officeDocument/2006/relationships/image"/><Relationship Id="rId8" Target="../media/image8.png" Type="http://schemas.openxmlformats.org/officeDocument/2006/relationships/image"/><Relationship Id="rId9" Target="../media/image9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jpeg" Type="http://schemas.openxmlformats.org/officeDocument/2006/relationships/image"/><Relationship Id="rId3" Target="../media/image15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90E3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143750" y="647652"/>
            <a:ext cx="4286250" cy="6438643"/>
          </a:xfrm>
          <a:custGeom>
            <a:avLst/>
            <a:gdLst/>
            <a:ahLst/>
            <a:cxnLst/>
            <a:rect r="r" b="b" t="t" l="l"/>
            <a:pathLst>
              <a:path h="6438643" w="4286250">
                <a:moveTo>
                  <a:pt x="0" y="0"/>
                </a:moveTo>
                <a:lnTo>
                  <a:pt x="4286250" y="0"/>
                </a:lnTo>
                <a:lnTo>
                  <a:pt x="4286250" y="6438643"/>
                </a:lnTo>
                <a:lnTo>
                  <a:pt x="0" y="643864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1" t="-3" r="-74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00075" y="2968495"/>
            <a:ext cx="5986605" cy="1076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76"/>
              </a:lnSpc>
            </a:pPr>
            <a:r>
              <a:rPr lang="en-US" b="true" sz="3375">
                <a:solidFill>
                  <a:srgbClr val="EEAEF6"/>
                </a:solidFill>
                <a:latin typeface="Bricolage Grotesque Ultra-Bold"/>
                <a:ea typeface="Bricolage Grotesque Ultra-Bold"/>
                <a:cs typeface="Bricolage Grotesque Ultra-Bold"/>
                <a:sym typeface="Bricolage Grotesque Ultra-Bold"/>
              </a:rPr>
              <a:t>DealSense: Intelligent Price Tracking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203065" y="4156862"/>
            <a:ext cx="45815" cy="3684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5"/>
              </a:lnSpc>
            </a:pPr>
            <a:r>
              <a:rPr lang="en-US" sz="1350">
                <a:solidFill>
                  <a:srgbClr val="E5DCE6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00075" y="4271162"/>
            <a:ext cx="5795667" cy="530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74"/>
              </a:lnSpc>
            </a:pPr>
            <a:r>
              <a:rPr lang="en-US" sz="1350">
                <a:solidFill>
                  <a:srgbClr val="E5DCE6"/>
                </a:solidFill>
                <a:latin typeface="Montserrat"/>
                <a:ea typeface="Montserrat"/>
                <a:cs typeface="Montserrat"/>
                <a:sym typeface="Montserrat"/>
              </a:rPr>
              <a:t>Unlock</a:t>
            </a:r>
            <a:r>
              <a:rPr lang="en-US" sz="135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350">
                <a:solidFill>
                  <a:srgbClr val="E5DCE6"/>
                </a:solidFill>
                <a:latin typeface="Montserrat"/>
                <a:ea typeface="Montserrat"/>
                <a:cs typeface="Montserrat"/>
                <a:sym typeface="Montserrat"/>
              </a:rPr>
              <a:t>smarter</a:t>
            </a:r>
            <a:r>
              <a:rPr lang="en-US" sz="135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350">
                <a:solidFill>
                  <a:srgbClr val="E5DCE6"/>
                </a:solidFill>
                <a:latin typeface="Montserrat"/>
                <a:ea typeface="Montserrat"/>
                <a:cs typeface="Montserrat"/>
                <a:sym typeface="Montserrat"/>
              </a:rPr>
              <a:t>shopping</a:t>
            </a:r>
            <a:r>
              <a:rPr lang="en-US" sz="135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350">
                <a:solidFill>
                  <a:srgbClr val="E5DCE6"/>
                </a:solidFill>
                <a:latin typeface="Montserrat"/>
                <a:ea typeface="Montserrat"/>
                <a:cs typeface="Montserrat"/>
                <a:sym typeface="Montserrat"/>
              </a:rPr>
              <a:t>with</a:t>
            </a:r>
            <a:r>
              <a:rPr lang="en-US" sz="135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350">
                <a:solidFill>
                  <a:srgbClr val="E5DCE6"/>
                </a:solidFill>
                <a:latin typeface="Montserrat"/>
                <a:ea typeface="Montserrat"/>
                <a:cs typeface="Montserrat"/>
                <a:sym typeface="Montserrat"/>
              </a:rPr>
              <a:t>predictive</a:t>
            </a:r>
            <a:r>
              <a:rPr lang="en-US" sz="135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350">
                <a:solidFill>
                  <a:srgbClr val="E5DCE6"/>
                </a:solidFill>
                <a:latin typeface="Montserrat"/>
                <a:ea typeface="Montserrat"/>
                <a:cs typeface="Montserrat"/>
                <a:sym typeface="Montserrat"/>
              </a:rPr>
              <a:t>pricing</a:t>
            </a:r>
            <a:r>
              <a:rPr lang="en-US" sz="135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350">
                <a:solidFill>
                  <a:srgbClr val="E5DCE6"/>
                </a:solidFill>
                <a:latin typeface="Montserrat"/>
                <a:ea typeface="Montserrat"/>
                <a:cs typeface="Montserrat"/>
                <a:sym typeface="Montserrat"/>
              </a:rPr>
              <a:t>and</a:t>
            </a:r>
            <a:r>
              <a:rPr lang="en-US" sz="135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350">
                <a:solidFill>
                  <a:srgbClr val="E5DCE6"/>
                </a:solidFill>
                <a:latin typeface="Montserrat"/>
                <a:ea typeface="Montserrat"/>
                <a:cs typeface="Montserrat"/>
                <a:sym typeface="Montserrat"/>
              </a:rPr>
              <a:t>personalized alerts.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090E3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600075" y="3533470"/>
            <a:ext cx="3295650" cy="1543050"/>
            <a:chOff x="0" y="0"/>
            <a:chExt cx="3295650" cy="15430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-127" y="0"/>
              <a:ext cx="3295904" cy="1543177"/>
            </a:xfrm>
            <a:custGeom>
              <a:avLst/>
              <a:gdLst/>
              <a:ahLst/>
              <a:cxnLst/>
              <a:rect r="r" b="b" t="t" l="l"/>
              <a:pathLst>
                <a:path h="1543177" w="3295904">
                  <a:moveTo>
                    <a:pt x="127" y="1482979"/>
                  </a:moveTo>
                  <a:lnTo>
                    <a:pt x="127" y="60071"/>
                  </a:lnTo>
                  <a:cubicBezTo>
                    <a:pt x="127" y="56134"/>
                    <a:pt x="508" y="52197"/>
                    <a:pt x="1270" y="48387"/>
                  </a:cubicBezTo>
                  <a:cubicBezTo>
                    <a:pt x="2032" y="44577"/>
                    <a:pt x="3175" y="40767"/>
                    <a:pt x="4699" y="37084"/>
                  </a:cubicBezTo>
                  <a:cubicBezTo>
                    <a:pt x="6223" y="33401"/>
                    <a:pt x="8001" y="29972"/>
                    <a:pt x="10287" y="26670"/>
                  </a:cubicBezTo>
                  <a:cubicBezTo>
                    <a:pt x="12573" y="23368"/>
                    <a:pt x="14986" y="20320"/>
                    <a:pt x="17780" y="17526"/>
                  </a:cubicBezTo>
                  <a:cubicBezTo>
                    <a:pt x="20574" y="14732"/>
                    <a:pt x="23495" y="12319"/>
                    <a:pt x="26797" y="10160"/>
                  </a:cubicBezTo>
                  <a:cubicBezTo>
                    <a:pt x="30099" y="8001"/>
                    <a:pt x="33528" y="6096"/>
                    <a:pt x="37211" y="4572"/>
                  </a:cubicBezTo>
                  <a:cubicBezTo>
                    <a:pt x="40894" y="3048"/>
                    <a:pt x="44577" y="1905"/>
                    <a:pt x="48387" y="1143"/>
                  </a:cubicBezTo>
                  <a:cubicBezTo>
                    <a:pt x="52197" y="381"/>
                    <a:pt x="56134" y="0"/>
                    <a:pt x="60198" y="0"/>
                  </a:cubicBezTo>
                  <a:lnTo>
                    <a:pt x="3235706" y="0"/>
                  </a:lnTo>
                  <a:cubicBezTo>
                    <a:pt x="3239643" y="0"/>
                    <a:pt x="3243580" y="381"/>
                    <a:pt x="3247390" y="1143"/>
                  </a:cubicBezTo>
                  <a:cubicBezTo>
                    <a:pt x="3251200" y="1905"/>
                    <a:pt x="3255010" y="3048"/>
                    <a:pt x="3258693" y="4572"/>
                  </a:cubicBezTo>
                  <a:cubicBezTo>
                    <a:pt x="3262376" y="6096"/>
                    <a:pt x="3265805" y="8001"/>
                    <a:pt x="3269107" y="10160"/>
                  </a:cubicBezTo>
                  <a:cubicBezTo>
                    <a:pt x="3272409" y="12319"/>
                    <a:pt x="3275457" y="14859"/>
                    <a:pt x="3278251" y="17653"/>
                  </a:cubicBezTo>
                  <a:cubicBezTo>
                    <a:pt x="3281045" y="20447"/>
                    <a:pt x="3283585" y="23495"/>
                    <a:pt x="3285744" y="26797"/>
                  </a:cubicBezTo>
                  <a:cubicBezTo>
                    <a:pt x="3287903" y="30099"/>
                    <a:pt x="3289808" y="33528"/>
                    <a:pt x="3291332" y="37211"/>
                  </a:cubicBezTo>
                  <a:cubicBezTo>
                    <a:pt x="3292856" y="40894"/>
                    <a:pt x="3293999" y="44577"/>
                    <a:pt x="3294761" y="48514"/>
                  </a:cubicBezTo>
                  <a:cubicBezTo>
                    <a:pt x="3295523" y="52451"/>
                    <a:pt x="3295904" y="56261"/>
                    <a:pt x="3295904" y="60198"/>
                  </a:cubicBezTo>
                  <a:lnTo>
                    <a:pt x="3295904" y="1482979"/>
                  </a:lnTo>
                  <a:cubicBezTo>
                    <a:pt x="3295904" y="1486916"/>
                    <a:pt x="3295523" y="1490853"/>
                    <a:pt x="3294761" y="1494663"/>
                  </a:cubicBezTo>
                  <a:cubicBezTo>
                    <a:pt x="3293999" y="1498473"/>
                    <a:pt x="3292856" y="1502283"/>
                    <a:pt x="3291332" y="1505966"/>
                  </a:cubicBezTo>
                  <a:cubicBezTo>
                    <a:pt x="3289808" y="1509649"/>
                    <a:pt x="3288030" y="1513078"/>
                    <a:pt x="3285744" y="1516380"/>
                  </a:cubicBezTo>
                  <a:cubicBezTo>
                    <a:pt x="3283458" y="1519682"/>
                    <a:pt x="3281045" y="1522730"/>
                    <a:pt x="3278251" y="1525524"/>
                  </a:cubicBezTo>
                  <a:cubicBezTo>
                    <a:pt x="3275457" y="1528318"/>
                    <a:pt x="3272409" y="1530858"/>
                    <a:pt x="3269107" y="1533017"/>
                  </a:cubicBezTo>
                  <a:cubicBezTo>
                    <a:pt x="3265805" y="1535176"/>
                    <a:pt x="3262376" y="1537081"/>
                    <a:pt x="3258693" y="1538605"/>
                  </a:cubicBezTo>
                  <a:cubicBezTo>
                    <a:pt x="3255010" y="1540129"/>
                    <a:pt x="3251327" y="1541272"/>
                    <a:pt x="3247390" y="1542034"/>
                  </a:cubicBezTo>
                  <a:cubicBezTo>
                    <a:pt x="3243453" y="1542796"/>
                    <a:pt x="3239643" y="1543177"/>
                    <a:pt x="3235706" y="1543177"/>
                  </a:cubicBezTo>
                  <a:lnTo>
                    <a:pt x="60198" y="1543177"/>
                  </a:lnTo>
                  <a:cubicBezTo>
                    <a:pt x="56261" y="1543177"/>
                    <a:pt x="52324" y="1542796"/>
                    <a:pt x="48514" y="1542034"/>
                  </a:cubicBezTo>
                  <a:cubicBezTo>
                    <a:pt x="44704" y="1541272"/>
                    <a:pt x="40894" y="1540129"/>
                    <a:pt x="37211" y="1538605"/>
                  </a:cubicBezTo>
                  <a:cubicBezTo>
                    <a:pt x="33528" y="1537081"/>
                    <a:pt x="30099" y="1535303"/>
                    <a:pt x="26797" y="1533017"/>
                  </a:cubicBezTo>
                  <a:cubicBezTo>
                    <a:pt x="23495" y="1530731"/>
                    <a:pt x="20447" y="1528318"/>
                    <a:pt x="17653" y="1525524"/>
                  </a:cubicBezTo>
                  <a:cubicBezTo>
                    <a:pt x="14859" y="1522730"/>
                    <a:pt x="12319" y="1519682"/>
                    <a:pt x="10160" y="1516380"/>
                  </a:cubicBezTo>
                  <a:cubicBezTo>
                    <a:pt x="8001" y="1513078"/>
                    <a:pt x="6096" y="1509649"/>
                    <a:pt x="4572" y="1505966"/>
                  </a:cubicBezTo>
                  <a:cubicBezTo>
                    <a:pt x="3048" y="1502283"/>
                    <a:pt x="1905" y="1498600"/>
                    <a:pt x="1143" y="1494663"/>
                  </a:cubicBezTo>
                  <a:cubicBezTo>
                    <a:pt x="381" y="1490726"/>
                    <a:pt x="0" y="1486916"/>
                    <a:pt x="0" y="1482979"/>
                  </a:cubicBezTo>
                </a:path>
              </a:pathLst>
            </a:custGeom>
            <a:solidFill>
              <a:srgbClr val="282D5E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4067175" y="3533470"/>
            <a:ext cx="3295650" cy="1543050"/>
            <a:chOff x="0" y="0"/>
            <a:chExt cx="3295650" cy="154305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-127" y="0"/>
              <a:ext cx="3296031" cy="1543177"/>
            </a:xfrm>
            <a:custGeom>
              <a:avLst/>
              <a:gdLst/>
              <a:ahLst/>
              <a:cxnLst/>
              <a:rect r="r" b="b" t="t" l="l"/>
              <a:pathLst>
                <a:path h="1543177" w="3296031">
                  <a:moveTo>
                    <a:pt x="127" y="1482979"/>
                  </a:moveTo>
                  <a:lnTo>
                    <a:pt x="127" y="60071"/>
                  </a:lnTo>
                  <a:cubicBezTo>
                    <a:pt x="127" y="56134"/>
                    <a:pt x="508" y="52197"/>
                    <a:pt x="1270" y="48387"/>
                  </a:cubicBezTo>
                  <a:cubicBezTo>
                    <a:pt x="2032" y="44577"/>
                    <a:pt x="3175" y="40767"/>
                    <a:pt x="4699" y="37084"/>
                  </a:cubicBezTo>
                  <a:cubicBezTo>
                    <a:pt x="6223" y="33401"/>
                    <a:pt x="8001" y="29972"/>
                    <a:pt x="10287" y="26670"/>
                  </a:cubicBezTo>
                  <a:cubicBezTo>
                    <a:pt x="12573" y="23368"/>
                    <a:pt x="14986" y="20320"/>
                    <a:pt x="17780" y="17526"/>
                  </a:cubicBezTo>
                  <a:cubicBezTo>
                    <a:pt x="20574" y="14732"/>
                    <a:pt x="23495" y="12319"/>
                    <a:pt x="26797" y="10160"/>
                  </a:cubicBezTo>
                  <a:cubicBezTo>
                    <a:pt x="30099" y="8001"/>
                    <a:pt x="33528" y="6096"/>
                    <a:pt x="37211" y="4572"/>
                  </a:cubicBezTo>
                  <a:cubicBezTo>
                    <a:pt x="40894" y="3048"/>
                    <a:pt x="44577" y="1905"/>
                    <a:pt x="48387" y="1143"/>
                  </a:cubicBezTo>
                  <a:cubicBezTo>
                    <a:pt x="52197" y="381"/>
                    <a:pt x="56261" y="0"/>
                    <a:pt x="60198" y="0"/>
                  </a:cubicBezTo>
                  <a:lnTo>
                    <a:pt x="3235833" y="0"/>
                  </a:lnTo>
                  <a:cubicBezTo>
                    <a:pt x="3239770" y="0"/>
                    <a:pt x="3243707" y="381"/>
                    <a:pt x="3247517" y="1143"/>
                  </a:cubicBezTo>
                  <a:cubicBezTo>
                    <a:pt x="3251327" y="1905"/>
                    <a:pt x="3255137" y="3048"/>
                    <a:pt x="3258820" y="4572"/>
                  </a:cubicBezTo>
                  <a:cubicBezTo>
                    <a:pt x="3262503" y="6096"/>
                    <a:pt x="3265932" y="8001"/>
                    <a:pt x="3269234" y="10160"/>
                  </a:cubicBezTo>
                  <a:cubicBezTo>
                    <a:pt x="3272536" y="12319"/>
                    <a:pt x="3275584" y="14859"/>
                    <a:pt x="3278378" y="17653"/>
                  </a:cubicBezTo>
                  <a:cubicBezTo>
                    <a:pt x="3281172" y="20447"/>
                    <a:pt x="3283585" y="23495"/>
                    <a:pt x="3285871" y="26797"/>
                  </a:cubicBezTo>
                  <a:cubicBezTo>
                    <a:pt x="3288157" y="30099"/>
                    <a:pt x="3289935" y="33528"/>
                    <a:pt x="3291459" y="37211"/>
                  </a:cubicBezTo>
                  <a:cubicBezTo>
                    <a:pt x="3292983" y="40894"/>
                    <a:pt x="3294126" y="44577"/>
                    <a:pt x="3294888" y="48514"/>
                  </a:cubicBezTo>
                  <a:cubicBezTo>
                    <a:pt x="3295650" y="52451"/>
                    <a:pt x="3296031" y="56261"/>
                    <a:pt x="3296031" y="60198"/>
                  </a:cubicBezTo>
                  <a:lnTo>
                    <a:pt x="3296031" y="1482979"/>
                  </a:lnTo>
                  <a:cubicBezTo>
                    <a:pt x="3296031" y="1486916"/>
                    <a:pt x="3295650" y="1490853"/>
                    <a:pt x="3294888" y="1494663"/>
                  </a:cubicBezTo>
                  <a:cubicBezTo>
                    <a:pt x="3294126" y="1498473"/>
                    <a:pt x="3292983" y="1502283"/>
                    <a:pt x="3291459" y="1505966"/>
                  </a:cubicBezTo>
                  <a:cubicBezTo>
                    <a:pt x="3289935" y="1509649"/>
                    <a:pt x="3288157" y="1513078"/>
                    <a:pt x="3285871" y="1516380"/>
                  </a:cubicBezTo>
                  <a:cubicBezTo>
                    <a:pt x="3283585" y="1519682"/>
                    <a:pt x="3281172" y="1522730"/>
                    <a:pt x="3278378" y="1525524"/>
                  </a:cubicBezTo>
                  <a:cubicBezTo>
                    <a:pt x="3275584" y="1528318"/>
                    <a:pt x="3272536" y="1530858"/>
                    <a:pt x="3269234" y="1533017"/>
                  </a:cubicBezTo>
                  <a:cubicBezTo>
                    <a:pt x="3265932" y="1535176"/>
                    <a:pt x="3262503" y="1537081"/>
                    <a:pt x="3258820" y="1538605"/>
                  </a:cubicBezTo>
                  <a:cubicBezTo>
                    <a:pt x="3255137" y="1540129"/>
                    <a:pt x="3251454" y="1541272"/>
                    <a:pt x="3247517" y="1542034"/>
                  </a:cubicBezTo>
                  <a:cubicBezTo>
                    <a:pt x="3243580" y="1542796"/>
                    <a:pt x="3239770" y="1543177"/>
                    <a:pt x="3235833" y="1543177"/>
                  </a:cubicBezTo>
                  <a:lnTo>
                    <a:pt x="60198" y="1543177"/>
                  </a:lnTo>
                  <a:cubicBezTo>
                    <a:pt x="56261" y="1543177"/>
                    <a:pt x="52324" y="1542796"/>
                    <a:pt x="48514" y="1542034"/>
                  </a:cubicBezTo>
                  <a:cubicBezTo>
                    <a:pt x="44704" y="1541272"/>
                    <a:pt x="40894" y="1540129"/>
                    <a:pt x="37211" y="1538605"/>
                  </a:cubicBezTo>
                  <a:cubicBezTo>
                    <a:pt x="33528" y="1537081"/>
                    <a:pt x="30099" y="1535303"/>
                    <a:pt x="26797" y="1533017"/>
                  </a:cubicBezTo>
                  <a:cubicBezTo>
                    <a:pt x="23495" y="1530731"/>
                    <a:pt x="20447" y="1528318"/>
                    <a:pt x="17653" y="1525524"/>
                  </a:cubicBezTo>
                  <a:cubicBezTo>
                    <a:pt x="14859" y="1522730"/>
                    <a:pt x="12319" y="1519682"/>
                    <a:pt x="10160" y="1516380"/>
                  </a:cubicBezTo>
                  <a:cubicBezTo>
                    <a:pt x="8001" y="1513078"/>
                    <a:pt x="6096" y="1509649"/>
                    <a:pt x="4572" y="1505966"/>
                  </a:cubicBezTo>
                  <a:cubicBezTo>
                    <a:pt x="3048" y="1502283"/>
                    <a:pt x="1905" y="1498600"/>
                    <a:pt x="1143" y="1494663"/>
                  </a:cubicBezTo>
                  <a:cubicBezTo>
                    <a:pt x="381" y="1490726"/>
                    <a:pt x="0" y="1486916"/>
                    <a:pt x="0" y="1482979"/>
                  </a:cubicBezTo>
                </a:path>
              </a:pathLst>
            </a:custGeom>
            <a:solidFill>
              <a:srgbClr val="282D5E"/>
            </a:solid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7534275" y="3533470"/>
            <a:ext cx="3295650" cy="1543050"/>
            <a:chOff x="0" y="0"/>
            <a:chExt cx="3295650" cy="154305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-127" y="0"/>
              <a:ext cx="3296031" cy="1543177"/>
            </a:xfrm>
            <a:custGeom>
              <a:avLst/>
              <a:gdLst/>
              <a:ahLst/>
              <a:cxnLst/>
              <a:rect r="r" b="b" t="t" l="l"/>
              <a:pathLst>
                <a:path h="1543177" w="3296031">
                  <a:moveTo>
                    <a:pt x="127" y="1482979"/>
                  </a:moveTo>
                  <a:lnTo>
                    <a:pt x="127" y="60071"/>
                  </a:lnTo>
                  <a:cubicBezTo>
                    <a:pt x="127" y="56134"/>
                    <a:pt x="508" y="52197"/>
                    <a:pt x="1270" y="48387"/>
                  </a:cubicBezTo>
                  <a:cubicBezTo>
                    <a:pt x="2032" y="44577"/>
                    <a:pt x="3175" y="40767"/>
                    <a:pt x="4699" y="37084"/>
                  </a:cubicBezTo>
                  <a:cubicBezTo>
                    <a:pt x="6223" y="33401"/>
                    <a:pt x="8001" y="29972"/>
                    <a:pt x="10287" y="26670"/>
                  </a:cubicBezTo>
                  <a:cubicBezTo>
                    <a:pt x="12573" y="23368"/>
                    <a:pt x="14986" y="20320"/>
                    <a:pt x="17780" y="17526"/>
                  </a:cubicBezTo>
                  <a:cubicBezTo>
                    <a:pt x="20574" y="14732"/>
                    <a:pt x="23495" y="12319"/>
                    <a:pt x="26797" y="10160"/>
                  </a:cubicBezTo>
                  <a:cubicBezTo>
                    <a:pt x="30099" y="8001"/>
                    <a:pt x="33528" y="6096"/>
                    <a:pt x="37211" y="4572"/>
                  </a:cubicBezTo>
                  <a:cubicBezTo>
                    <a:pt x="40894" y="3048"/>
                    <a:pt x="44577" y="1905"/>
                    <a:pt x="48387" y="1143"/>
                  </a:cubicBezTo>
                  <a:cubicBezTo>
                    <a:pt x="52197" y="381"/>
                    <a:pt x="56134" y="0"/>
                    <a:pt x="60198" y="0"/>
                  </a:cubicBezTo>
                  <a:lnTo>
                    <a:pt x="3235833" y="0"/>
                  </a:lnTo>
                  <a:cubicBezTo>
                    <a:pt x="3239770" y="0"/>
                    <a:pt x="3243707" y="381"/>
                    <a:pt x="3247517" y="1143"/>
                  </a:cubicBezTo>
                  <a:cubicBezTo>
                    <a:pt x="3251327" y="1905"/>
                    <a:pt x="3255137" y="3048"/>
                    <a:pt x="3258820" y="4572"/>
                  </a:cubicBezTo>
                  <a:cubicBezTo>
                    <a:pt x="3262503" y="6096"/>
                    <a:pt x="3265932" y="8001"/>
                    <a:pt x="3269234" y="10160"/>
                  </a:cubicBezTo>
                  <a:cubicBezTo>
                    <a:pt x="3272536" y="12319"/>
                    <a:pt x="3275584" y="14859"/>
                    <a:pt x="3278378" y="17653"/>
                  </a:cubicBezTo>
                  <a:cubicBezTo>
                    <a:pt x="3281172" y="20447"/>
                    <a:pt x="3283585" y="23495"/>
                    <a:pt x="3285871" y="26797"/>
                  </a:cubicBezTo>
                  <a:cubicBezTo>
                    <a:pt x="3288157" y="30099"/>
                    <a:pt x="3289935" y="33528"/>
                    <a:pt x="3291459" y="37211"/>
                  </a:cubicBezTo>
                  <a:cubicBezTo>
                    <a:pt x="3292983" y="40894"/>
                    <a:pt x="3294126" y="44577"/>
                    <a:pt x="3294888" y="48514"/>
                  </a:cubicBezTo>
                  <a:cubicBezTo>
                    <a:pt x="3295650" y="52451"/>
                    <a:pt x="3296031" y="56261"/>
                    <a:pt x="3296031" y="60198"/>
                  </a:cubicBezTo>
                  <a:lnTo>
                    <a:pt x="3296031" y="1482979"/>
                  </a:lnTo>
                  <a:cubicBezTo>
                    <a:pt x="3296031" y="1486916"/>
                    <a:pt x="3295650" y="1490853"/>
                    <a:pt x="3294888" y="1494663"/>
                  </a:cubicBezTo>
                  <a:cubicBezTo>
                    <a:pt x="3294126" y="1498473"/>
                    <a:pt x="3292983" y="1502283"/>
                    <a:pt x="3291459" y="1505966"/>
                  </a:cubicBezTo>
                  <a:cubicBezTo>
                    <a:pt x="3289935" y="1509649"/>
                    <a:pt x="3288157" y="1513078"/>
                    <a:pt x="3285871" y="1516380"/>
                  </a:cubicBezTo>
                  <a:cubicBezTo>
                    <a:pt x="3283585" y="1519682"/>
                    <a:pt x="3281172" y="1522730"/>
                    <a:pt x="3278378" y="1525524"/>
                  </a:cubicBezTo>
                  <a:cubicBezTo>
                    <a:pt x="3275584" y="1528318"/>
                    <a:pt x="3272536" y="1530858"/>
                    <a:pt x="3269234" y="1533017"/>
                  </a:cubicBezTo>
                  <a:cubicBezTo>
                    <a:pt x="3265932" y="1535176"/>
                    <a:pt x="3262503" y="1537081"/>
                    <a:pt x="3258820" y="1538605"/>
                  </a:cubicBezTo>
                  <a:cubicBezTo>
                    <a:pt x="3255137" y="1540129"/>
                    <a:pt x="3251454" y="1541272"/>
                    <a:pt x="3247517" y="1542034"/>
                  </a:cubicBezTo>
                  <a:cubicBezTo>
                    <a:pt x="3243580" y="1542796"/>
                    <a:pt x="3239770" y="1543177"/>
                    <a:pt x="3235833" y="1543177"/>
                  </a:cubicBezTo>
                  <a:lnTo>
                    <a:pt x="60198" y="1543177"/>
                  </a:lnTo>
                  <a:cubicBezTo>
                    <a:pt x="56261" y="1543177"/>
                    <a:pt x="52324" y="1542796"/>
                    <a:pt x="48514" y="1542034"/>
                  </a:cubicBezTo>
                  <a:cubicBezTo>
                    <a:pt x="44704" y="1541272"/>
                    <a:pt x="40894" y="1540129"/>
                    <a:pt x="37211" y="1538605"/>
                  </a:cubicBezTo>
                  <a:cubicBezTo>
                    <a:pt x="33528" y="1537081"/>
                    <a:pt x="30099" y="1535303"/>
                    <a:pt x="26797" y="1533017"/>
                  </a:cubicBezTo>
                  <a:cubicBezTo>
                    <a:pt x="23495" y="1530731"/>
                    <a:pt x="20447" y="1528318"/>
                    <a:pt x="17653" y="1525524"/>
                  </a:cubicBezTo>
                  <a:cubicBezTo>
                    <a:pt x="14859" y="1522730"/>
                    <a:pt x="12446" y="1519682"/>
                    <a:pt x="10160" y="1516380"/>
                  </a:cubicBezTo>
                  <a:cubicBezTo>
                    <a:pt x="7874" y="1513078"/>
                    <a:pt x="6096" y="1509649"/>
                    <a:pt x="4572" y="1505966"/>
                  </a:cubicBezTo>
                  <a:cubicBezTo>
                    <a:pt x="3048" y="1502283"/>
                    <a:pt x="1905" y="1498600"/>
                    <a:pt x="1143" y="1494663"/>
                  </a:cubicBezTo>
                  <a:cubicBezTo>
                    <a:pt x="381" y="1490726"/>
                    <a:pt x="0" y="1486916"/>
                    <a:pt x="0" y="1482979"/>
                  </a:cubicBezTo>
                </a:path>
              </a:pathLst>
            </a:custGeom>
            <a:solidFill>
              <a:srgbClr val="282D5E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600075" y="2787520"/>
            <a:ext cx="6228759" cy="447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5"/>
              </a:lnSpc>
            </a:pPr>
            <a:r>
              <a:rPr lang="en-US" b="true" sz="3375">
                <a:solidFill>
                  <a:srgbClr val="EEAEF6"/>
                </a:solidFill>
                <a:latin typeface="Bricolage Grotesque Ultra-Bold"/>
                <a:ea typeface="Bricolage Grotesque Ultra-Bold"/>
                <a:cs typeface="Bricolage Grotesque Ultra-Bold"/>
                <a:sym typeface="Bricolage Grotesque Ultra-Bold"/>
              </a:rPr>
              <a:t>Key Takeaways &amp; Next Steps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653426" y="3512915"/>
            <a:ext cx="48749" cy="476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18"/>
              </a:lnSpc>
            </a:pPr>
            <a:r>
              <a:rPr lang="en-US" b="true" sz="1687">
                <a:solidFill>
                  <a:srgbClr val="E5DCE6"/>
                </a:solidFill>
                <a:latin typeface="Bricolage Grotesque Ultra-Bold"/>
                <a:ea typeface="Bricolage Grotesque Ultra-Bold"/>
                <a:cs typeface="Bricolage Grotesque Ultra-Bold"/>
                <a:sym typeface="Bricolage Grotesque Ultra-Bold"/>
              </a:rPr>
              <a:t>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71525" y="3627215"/>
            <a:ext cx="1985534" cy="361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93"/>
              </a:lnSpc>
            </a:pPr>
            <a:r>
              <a:rPr lang="en-US" b="true" sz="1687">
                <a:solidFill>
                  <a:srgbClr val="E5DCE6"/>
                </a:solidFill>
                <a:latin typeface="Bricolage Grotesque Ultra-Bold"/>
                <a:ea typeface="Bricolage Grotesque Ultra-Bold"/>
                <a:cs typeface="Bricolage Grotesque Ultra-Bold"/>
                <a:sym typeface="Bricolage Grotesque Ultra-Bold"/>
              </a:rPr>
              <a:t>SmarterShopping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609735" y="4013987"/>
            <a:ext cx="45815" cy="3303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4"/>
              </a:lnSpc>
            </a:pPr>
            <a:r>
              <a:rPr lang="en-US" sz="1350">
                <a:solidFill>
                  <a:srgbClr val="E5DCE6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4238625" y="3627215"/>
            <a:ext cx="1095832" cy="361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93"/>
              </a:lnSpc>
            </a:pPr>
            <a:r>
              <a:rPr lang="en-US" b="true" sz="1687">
                <a:solidFill>
                  <a:srgbClr val="E5DCE6"/>
                </a:solidFill>
                <a:latin typeface="Bricolage Grotesque Ultra-Bold"/>
                <a:ea typeface="Bricolage Grotesque Ultra-Bold"/>
                <a:cs typeface="Bricolage Grotesque Ultra-Bold"/>
                <a:sym typeface="Bricolage Grotesque Ultra-Bold"/>
              </a:rPr>
              <a:t>Ef</a:t>
            </a:r>
            <a:r>
              <a:rPr lang="en-US" b="true" sz="1687">
                <a:solidFill>
                  <a:srgbClr val="000000"/>
                </a:solidFill>
                <a:latin typeface="Bricolage Grotesque Ultra-Bold"/>
                <a:ea typeface="Bricolage Grotesque Ultra-Bold"/>
                <a:cs typeface="Bricolage Grotesque Ultra-Bold"/>
                <a:sym typeface="Bricolage Grotesque Ultra-Bold"/>
              </a:rPr>
              <a:t> </a:t>
            </a:r>
            <a:r>
              <a:rPr lang="en-US" b="true" sz="1687">
                <a:solidFill>
                  <a:srgbClr val="E5DCE6"/>
                </a:solidFill>
                <a:latin typeface="Bricolage Grotesque Ultra-Bold"/>
                <a:ea typeface="Bricolage Grotesque Ultra-Bold"/>
                <a:cs typeface="Bricolage Grotesque Ultra-Bold"/>
                <a:sym typeface="Bricolage Grotesque Ultra-Bold"/>
              </a:rPr>
              <a:t>ficiency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5218119" y="4013987"/>
            <a:ext cx="45815" cy="3303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4"/>
              </a:lnSpc>
            </a:pPr>
            <a:r>
              <a:rPr lang="en-US" sz="1350">
                <a:solidFill>
                  <a:srgbClr val="E5DCE6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7705725" y="3627215"/>
            <a:ext cx="2398462" cy="361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93"/>
              </a:lnSpc>
            </a:pPr>
            <a:r>
              <a:rPr lang="en-US" b="true" sz="1687">
                <a:solidFill>
                  <a:srgbClr val="E5DCE6"/>
                </a:solidFill>
                <a:latin typeface="Bricolage Grotesque Ultra-Bold"/>
                <a:ea typeface="Bricolage Grotesque Ultra-Bold"/>
                <a:cs typeface="Bricolage Grotesque Ultra-Bold"/>
                <a:sym typeface="Bricolage Grotesque Ultra-Bold"/>
              </a:rPr>
              <a:t>Future Enhancements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8358435" y="4013987"/>
            <a:ext cx="45815" cy="3303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4"/>
              </a:lnSpc>
            </a:pPr>
            <a:r>
              <a:rPr lang="en-US" sz="1350">
                <a:solidFill>
                  <a:srgbClr val="E5DCE6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771525" y="4090187"/>
            <a:ext cx="2901734" cy="530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74"/>
              </a:lnSpc>
            </a:pPr>
            <a:r>
              <a:rPr lang="en-US" sz="1350">
                <a:solidFill>
                  <a:srgbClr val="E5DCE6"/>
                </a:solidFill>
                <a:latin typeface="Montserrat"/>
                <a:ea typeface="Montserrat"/>
                <a:cs typeface="Montserrat"/>
                <a:sym typeface="Montserrat"/>
              </a:rPr>
              <a:t>Empoweruserswith data-driven insights for optimal purchasing.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4238625" y="4090187"/>
            <a:ext cx="2662704" cy="530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74"/>
              </a:lnSpc>
            </a:pPr>
            <a:r>
              <a:rPr lang="en-US" sz="1350">
                <a:solidFill>
                  <a:srgbClr val="E5DCE6"/>
                </a:solidFill>
                <a:latin typeface="Montserrat"/>
                <a:ea typeface="Montserrat"/>
                <a:cs typeface="Montserrat"/>
                <a:sym typeface="Montserrat"/>
              </a:rPr>
              <a:t>Automatedtracking and reporting save time and effort.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7705725" y="4090187"/>
            <a:ext cx="2624680" cy="2541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74"/>
              </a:lnSpc>
            </a:pPr>
            <a:r>
              <a:rPr lang="en-US" sz="1350">
                <a:solidFill>
                  <a:srgbClr val="E5DCE6"/>
                </a:solidFill>
                <a:latin typeface="Montserrat"/>
                <a:ea typeface="Montserrat"/>
                <a:cs typeface="Montserrat"/>
                <a:sym typeface="Montserrat"/>
              </a:rPr>
              <a:t>Expandto moree-commerce 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7705725" y="4366412"/>
            <a:ext cx="2820057" cy="530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74"/>
              </a:lnSpc>
            </a:pPr>
            <a:r>
              <a:rPr lang="en-US" sz="1350">
                <a:solidFill>
                  <a:srgbClr val="E5DCE6"/>
                </a:solidFill>
                <a:latin typeface="Montserrat"/>
                <a:ea typeface="Montserrat"/>
                <a:cs typeface="Montserrat"/>
                <a:sym typeface="Montserrat"/>
              </a:rPr>
              <a:t>platforms and add custom alert thresholds.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90E3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36572" y="2498417"/>
            <a:ext cx="3422647" cy="1927222"/>
          </a:xfrm>
          <a:custGeom>
            <a:avLst/>
            <a:gdLst/>
            <a:ahLst/>
            <a:cxnLst/>
            <a:rect r="r" b="b" t="t" l="l"/>
            <a:pathLst>
              <a:path h="1927222" w="3422647">
                <a:moveTo>
                  <a:pt x="0" y="0"/>
                </a:moveTo>
                <a:lnTo>
                  <a:pt x="3422647" y="0"/>
                </a:lnTo>
                <a:lnTo>
                  <a:pt x="3422647" y="1927222"/>
                </a:lnTo>
                <a:lnTo>
                  <a:pt x="0" y="19272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36572" y="4470092"/>
            <a:ext cx="5156197" cy="1641472"/>
          </a:xfrm>
          <a:custGeom>
            <a:avLst/>
            <a:gdLst/>
            <a:ahLst/>
            <a:cxnLst/>
            <a:rect r="r" b="b" t="t" l="l"/>
            <a:pathLst>
              <a:path h="1641472" w="5156197">
                <a:moveTo>
                  <a:pt x="0" y="0"/>
                </a:moveTo>
                <a:lnTo>
                  <a:pt x="5156197" y="0"/>
                </a:lnTo>
                <a:lnTo>
                  <a:pt x="5156197" y="1641472"/>
                </a:lnTo>
                <a:lnTo>
                  <a:pt x="0" y="164147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003672" y="2498417"/>
            <a:ext cx="3422647" cy="1927222"/>
          </a:xfrm>
          <a:custGeom>
            <a:avLst/>
            <a:gdLst/>
            <a:ahLst/>
            <a:cxnLst/>
            <a:rect r="r" b="b" t="t" l="l"/>
            <a:pathLst>
              <a:path h="1927222" w="3422647">
                <a:moveTo>
                  <a:pt x="0" y="0"/>
                </a:moveTo>
                <a:lnTo>
                  <a:pt x="3422647" y="0"/>
                </a:lnTo>
                <a:lnTo>
                  <a:pt x="3422647" y="1927222"/>
                </a:lnTo>
                <a:lnTo>
                  <a:pt x="0" y="192722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7470772" y="2498417"/>
            <a:ext cx="3422647" cy="1927222"/>
          </a:xfrm>
          <a:custGeom>
            <a:avLst/>
            <a:gdLst/>
            <a:ahLst/>
            <a:cxnLst/>
            <a:rect r="r" b="b" t="t" l="l"/>
            <a:pathLst>
              <a:path h="1927222" w="3422647">
                <a:moveTo>
                  <a:pt x="0" y="0"/>
                </a:moveTo>
                <a:lnTo>
                  <a:pt x="3422647" y="0"/>
                </a:lnTo>
                <a:lnTo>
                  <a:pt x="3422647" y="1927222"/>
                </a:lnTo>
                <a:lnTo>
                  <a:pt x="0" y="192722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737222" y="4470092"/>
            <a:ext cx="5156197" cy="1641472"/>
          </a:xfrm>
          <a:custGeom>
            <a:avLst/>
            <a:gdLst/>
            <a:ahLst/>
            <a:cxnLst/>
            <a:rect r="r" b="b" t="t" l="l"/>
            <a:pathLst>
              <a:path h="1641472" w="5156197">
                <a:moveTo>
                  <a:pt x="0" y="0"/>
                </a:moveTo>
                <a:lnTo>
                  <a:pt x="5156197" y="0"/>
                </a:lnTo>
                <a:lnTo>
                  <a:pt x="5156197" y="1641472"/>
                </a:lnTo>
                <a:lnTo>
                  <a:pt x="0" y="164147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600075" y="1892170"/>
            <a:ext cx="1651292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75"/>
              </a:lnSpc>
            </a:pPr>
            <a:r>
              <a:rPr lang="en-US" b="true" sz="3375">
                <a:solidFill>
                  <a:srgbClr val="EEAEF6"/>
                </a:solidFill>
                <a:latin typeface="Bricolage Grotesque Ultra-Bold"/>
                <a:ea typeface="Bricolage Grotesque Ultra-Bold"/>
                <a:cs typeface="Bricolage Grotesque Ultra-Bold"/>
                <a:sym typeface="Bricolage Grotesque Ultra-Bold"/>
              </a:rPr>
              <a:t>Agenda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210838" y="2519715"/>
            <a:ext cx="75552" cy="4469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50"/>
              </a:lnSpc>
            </a:pPr>
            <a:r>
              <a:rPr lang="en-US" b="true" sz="1620">
                <a:solidFill>
                  <a:srgbClr val="000000"/>
                </a:solidFill>
                <a:latin typeface="Bricolage Grotesque Ultra-Bold"/>
                <a:ea typeface="Bricolage Grotesque Ultra-Bold"/>
                <a:cs typeface="Bricolage Grotesque Ultra-Bold"/>
                <a:sym typeface="Bricolage Grotesque Ultra-Bold"/>
              </a:rPr>
              <a:t>1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049038" y="4653315"/>
            <a:ext cx="133883" cy="2754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68"/>
              </a:lnSpc>
            </a:pPr>
            <a:r>
              <a:rPr lang="en-US" b="true" sz="1620">
                <a:solidFill>
                  <a:srgbClr val="000000"/>
                </a:solidFill>
                <a:latin typeface="Bricolage Grotesque Ultra-Bold"/>
                <a:ea typeface="Bricolage Grotesque Ultra-Bold"/>
                <a:cs typeface="Bricolage Grotesque Ultra-Bold"/>
                <a:sym typeface="Bricolage Grotesque Ultra-Bold"/>
              </a:rPr>
              <a:t>4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651897" y="2691165"/>
            <a:ext cx="128645" cy="2754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68"/>
              </a:lnSpc>
            </a:pPr>
            <a:r>
              <a:rPr lang="en-US" b="true" sz="1620">
                <a:solidFill>
                  <a:srgbClr val="000000"/>
                </a:solidFill>
                <a:latin typeface="Bricolage Grotesque Ultra-Bold"/>
                <a:ea typeface="Bricolage Grotesque Ultra-Bold"/>
                <a:cs typeface="Bricolage Grotesque Ultra-Bold"/>
                <a:sym typeface="Bricolage Grotesque Ultra-Bold"/>
              </a:rPr>
              <a:t>2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252079" y="4653315"/>
            <a:ext cx="129064" cy="2754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68"/>
              </a:lnSpc>
            </a:pPr>
            <a:r>
              <a:rPr lang="en-US" b="true" sz="1620">
                <a:solidFill>
                  <a:srgbClr val="000000"/>
                </a:solidFill>
                <a:latin typeface="Bricolage Grotesque Ultra-Bold"/>
                <a:ea typeface="Bricolage Grotesque Ultra-Bold"/>
                <a:cs typeface="Bricolage Grotesque Ultra-Bold"/>
                <a:sym typeface="Bricolage Grotesque Ultra-Bold"/>
              </a:rPr>
              <a:t>5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119149" y="2691165"/>
            <a:ext cx="128226" cy="2754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68"/>
              </a:lnSpc>
            </a:pPr>
            <a:r>
              <a:rPr lang="en-US" b="true" sz="1620">
                <a:solidFill>
                  <a:srgbClr val="000000"/>
                </a:solidFill>
                <a:latin typeface="Bricolage Grotesque Ultra-Bold"/>
                <a:ea typeface="Bricolage Grotesque Ultra-Bold"/>
                <a:cs typeface="Bricolage Grotesque Ultra-Bold"/>
                <a:sym typeface="Bricolage Grotesque Ultra-Bold"/>
              </a:rPr>
              <a:t>3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790575" y="5141690"/>
            <a:ext cx="1997764" cy="361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24"/>
              </a:lnSpc>
            </a:pPr>
            <a:r>
              <a:rPr lang="en-US" b="true" sz="1687" spc="3">
                <a:solidFill>
                  <a:srgbClr val="E5DCE6"/>
                </a:solidFill>
                <a:latin typeface="Bricolage Grotesque Ultra-Bold"/>
                <a:ea typeface="Bricolage Grotesque Ultra-Bold"/>
                <a:cs typeface="Bricolage Grotesque Ultra-Bold"/>
                <a:sym typeface="Bricolage Grotesque Ultra-Bold"/>
              </a:rPr>
              <a:t>Reporting &amp; Alerts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185596" y="5528462"/>
            <a:ext cx="45815" cy="3208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64"/>
              </a:lnSpc>
            </a:pPr>
            <a:r>
              <a:rPr lang="en-US" sz="1350">
                <a:solidFill>
                  <a:srgbClr val="E5DCE6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790575" y="3170015"/>
            <a:ext cx="2813590" cy="361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93"/>
              </a:lnSpc>
            </a:pPr>
            <a:r>
              <a:rPr lang="en-US" b="true" sz="1687">
                <a:solidFill>
                  <a:srgbClr val="E5DCE6"/>
                </a:solidFill>
                <a:latin typeface="Bricolage Grotesque Ultra-Bold"/>
                <a:ea typeface="Bricolage Grotesque Ultra-Bold"/>
                <a:cs typeface="Bricolage Grotesque Ultra-Bold"/>
                <a:sym typeface="Bricolage Grotesque Ultra-Bold"/>
              </a:rPr>
              <a:t>Introduction to DealSense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591237" y="3556787"/>
            <a:ext cx="45815" cy="3303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4"/>
              </a:lnSpc>
            </a:pPr>
            <a:r>
              <a:rPr lang="en-US" sz="1350">
                <a:solidFill>
                  <a:srgbClr val="E5DCE6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4257675" y="3170015"/>
            <a:ext cx="1993621" cy="361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93"/>
              </a:lnSpc>
            </a:pPr>
            <a:r>
              <a:rPr lang="en-US" b="true" sz="1687">
                <a:solidFill>
                  <a:srgbClr val="E5DCE6"/>
                </a:solidFill>
                <a:latin typeface="Bricolage Grotesque Ultra-Bold"/>
                <a:ea typeface="Bricolage Grotesque Ultra-Bold"/>
                <a:cs typeface="Bricolage Grotesque Ultra-Bold"/>
                <a:sym typeface="Bricolage Grotesque Ultra-Bold"/>
              </a:rPr>
              <a:t>Core Functionality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4570914" y="3556787"/>
            <a:ext cx="45815" cy="3303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4"/>
              </a:lnSpc>
            </a:pPr>
            <a:r>
              <a:rPr lang="en-US" sz="1350">
                <a:solidFill>
                  <a:srgbClr val="E5DCE6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5991225" y="5141690"/>
            <a:ext cx="1662227" cy="361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24"/>
              </a:lnSpc>
            </a:pPr>
            <a:r>
              <a:rPr lang="en-US" b="true" sz="1687">
                <a:solidFill>
                  <a:srgbClr val="E5DCE6"/>
                </a:solidFill>
                <a:latin typeface="Bricolage Grotesque Ultra-Bold"/>
                <a:ea typeface="Bricolage Grotesque Ultra-Bold"/>
                <a:cs typeface="Bricolage Grotesque Ultra-Bold"/>
                <a:sym typeface="Bricolage Grotesque Ultra-Bold"/>
              </a:rPr>
              <a:t>Key Takeaways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6837502" y="5528462"/>
            <a:ext cx="45815" cy="3208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64"/>
              </a:lnSpc>
            </a:pPr>
            <a:r>
              <a:rPr lang="en-US" sz="1350">
                <a:solidFill>
                  <a:srgbClr val="E5DCE6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7724775" y="3170015"/>
            <a:ext cx="2807903" cy="361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93"/>
              </a:lnSpc>
            </a:pPr>
            <a:r>
              <a:rPr lang="en-US" b="true" sz="1687">
                <a:solidFill>
                  <a:srgbClr val="E5DCE6"/>
                </a:solidFill>
                <a:latin typeface="Bricolage Grotesque Ultra-Bold"/>
                <a:ea typeface="Bricolage Grotesque Ultra-Bold"/>
                <a:cs typeface="Bricolage Grotesque Ultra-Bold"/>
                <a:sym typeface="Bricolage Grotesque Ultra-Bold"/>
              </a:rPr>
              <a:t>Technical Implementation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7847705" y="3556787"/>
            <a:ext cx="45815" cy="3303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4"/>
              </a:lnSpc>
            </a:pPr>
            <a:r>
              <a:rPr lang="en-US" sz="1350">
                <a:solidFill>
                  <a:srgbClr val="E5DCE6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790575" y="3632987"/>
            <a:ext cx="2797359" cy="530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74"/>
              </a:lnSpc>
            </a:pPr>
            <a:r>
              <a:rPr lang="en-US" sz="1350">
                <a:solidFill>
                  <a:srgbClr val="E5DCE6"/>
                </a:solidFill>
                <a:latin typeface="Montserrat"/>
                <a:ea typeface="Montserrat"/>
                <a:cs typeface="Montserrat"/>
                <a:sym typeface="Montserrat"/>
              </a:rPr>
              <a:t>Overview</a:t>
            </a:r>
            <a:r>
              <a:rPr lang="en-US" sz="135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350">
                <a:solidFill>
                  <a:srgbClr val="E5DCE6"/>
                </a:solidFill>
                <a:latin typeface="Montserrat"/>
                <a:ea typeface="Montserrat"/>
                <a:cs typeface="Montserrat"/>
                <a:sym typeface="Montserrat"/>
              </a:rPr>
              <a:t>of</a:t>
            </a:r>
            <a:r>
              <a:rPr lang="en-US" sz="135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350">
                <a:solidFill>
                  <a:srgbClr val="E5DCE6"/>
                </a:solidFill>
                <a:latin typeface="Montserrat"/>
                <a:ea typeface="Montserrat"/>
                <a:cs typeface="Montserrat"/>
                <a:sym typeface="Montserrat"/>
              </a:rPr>
              <a:t>our</a:t>
            </a:r>
            <a:r>
              <a:rPr lang="en-US" sz="135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350">
                <a:solidFill>
                  <a:srgbClr val="E5DCE6"/>
                </a:solidFill>
                <a:latin typeface="Montserrat"/>
                <a:ea typeface="Montserrat"/>
                <a:cs typeface="Montserrat"/>
                <a:sym typeface="Montserrat"/>
              </a:rPr>
              <a:t>intelligent</a:t>
            </a:r>
            <a:r>
              <a:rPr lang="en-US" sz="135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350">
                <a:solidFill>
                  <a:srgbClr val="E5DCE6"/>
                </a:solidFill>
                <a:latin typeface="Montserrat"/>
                <a:ea typeface="Montserrat"/>
                <a:cs typeface="Montserrat"/>
                <a:sym typeface="Montserrat"/>
              </a:rPr>
              <a:t>price tracker.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790575" y="5623712"/>
            <a:ext cx="3629092" cy="2256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89"/>
              </a:lnSpc>
            </a:pPr>
            <a:r>
              <a:rPr lang="en-US" sz="1350">
                <a:solidFill>
                  <a:srgbClr val="E5DCE6"/>
                </a:solidFill>
                <a:latin typeface="Montserrat"/>
                <a:ea typeface="Montserrat"/>
                <a:cs typeface="Montserrat"/>
                <a:sym typeface="Montserrat"/>
              </a:rPr>
              <a:t>Howwedeliverinsightsand notifications.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4257675" y="3632987"/>
            <a:ext cx="2212524" cy="530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74"/>
              </a:lnSpc>
            </a:pPr>
            <a:r>
              <a:rPr lang="en-US" sz="1350">
                <a:solidFill>
                  <a:srgbClr val="E5DCE6"/>
                </a:solidFill>
                <a:latin typeface="Montserrat"/>
                <a:ea typeface="Montserrat"/>
                <a:cs typeface="Montserrat"/>
                <a:sym typeface="Montserrat"/>
              </a:rPr>
              <a:t>Keyfeatures for tracking, forecasting, and alerting.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5991225" y="5623712"/>
            <a:ext cx="3557045" cy="2256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89"/>
              </a:lnSpc>
            </a:pPr>
            <a:r>
              <a:rPr lang="en-US" sz="1350">
                <a:solidFill>
                  <a:srgbClr val="E5DCE6"/>
                </a:solidFill>
                <a:latin typeface="Montserrat"/>
                <a:ea typeface="Montserrat"/>
                <a:cs typeface="Montserrat"/>
                <a:sym typeface="Montserrat"/>
              </a:rPr>
              <a:t>Summaryofbenefits and future outlook.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7724775" y="3632987"/>
            <a:ext cx="2728293" cy="2541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74"/>
              </a:lnSpc>
            </a:pPr>
            <a:r>
              <a:rPr lang="en-US" sz="1350">
                <a:solidFill>
                  <a:srgbClr val="E5DCE6"/>
                </a:solidFill>
                <a:latin typeface="Montserrat"/>
                <a:ea typeface="Montserrat"/>
                <a:cs typeface="Montserrat"/>
                <a:sym typeface="Montserrat"/>
              </a:rPr>
              <a:t>A</a:t>
            </a:r>
            <a:r>
              <a:rPr lang="en-US" sz="135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350">
                <a:solidFill>
                  <a:srgbClr val="E5DCE6"/>
                </a:solidFill>
                <a:latin typeface="Montserrat"/>
                <a:ea typeface="Montserrat"/>
                <a:cs typeface="Montserrat"/>
                <a:sym typeface="Montserrat"/>
              </a:rPr>
              <a:t>look</a:t>
            </a:r>
            <a:r>
              <a:rPr lang="en-US" sz="135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350">
                <a:solidFill>
                  <a:srgbClr val="E5DCE6"/>
                </a:solidFill>
                <a:latin typeface="Montserrat"/>
                <a:ea typeface="Montserrat"/>
                <a:cs typeface="Montserrat"/>
                <a:sym typeface="Montserrat"/>
              </a:rPr>
              <a:t>at</a:t>
            </a:r>
            <a:r>
              <a:rPr lang="en-US" sz="135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350">
                <a:solidFill>
                  <a:srgbClr val="E5DCE6"/>
                </a:solidFill>
                <a:latin typeface="Montserrat"/>
                <a:ea typeface="Montserrat"/>
                <a:cs typeface="Montserrat"/>
                <a:sym typeface="Montserrat"/>
              </a:rPr>
              <a:t>the</a:t>
            </a:r>
            <a:r>
              <a:rPr lang="en-US" sz="135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350">
                <a:solidFill>
                  <a:srgbClr val="E5DCE6"/>
                </a:solidFill>
                <a:latin typeface="Montserrat"/>
                <a:ea typeface="Montserrat"/>
                <a:cs typeface="Montserrat"/>
                <a:sym typeface="Montserrat"/>
              </a:rPr>
              <a:t>libraries</a:t>
            </a:r>
            <a:r>
              <a:rPr lang="en-US" sz="135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350">
                <a:solidFill>
                  <a:srgbClr val="E5DCE6"/>
                </a:solidFill>
                <a:latin typeface="Montserrat"/>
                <a:ea typeface="Montserrat"/>
                <a:cs typeface="Montserrat"/>
                <a:sym typeface="Montserrat"/>
              </a:rPr>
              <a:t>and</a:t>
            </a:r>
            <a:r>
              <a:rPr lang="en-US" sz="135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350">
                <a:solidFill>
                  <a:srgbClr val="E5DCE6"/>
                </a:solidFill>
                <a:latin typeface="Montserrat"/>
                <a:ea typeface="Montserrat"/>
                <a:cs typeface="Montserrat"/>
                <a:sym typeface="Montserrat"/>
              </a:rPr>
              <a:t>steps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7724775" y="3909212"/>
            <a:ext cx="765791" cy="2541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74"/>
              </a:lnSpc>
            </a:pPr>
            <a:r>
              <a:rPr lang="en-US" sz="1350">
                <a:solidFill>
                  <a:srgbClr val="E5DCE6"/>
                </a:solidFill>
                <a:latin typeface="Montserrat"/>
                <a:ea typeface="Montserrat"/>
                <a:cs typeface="Montserrat"/>
                <a:sym typeface="Montserrat"/>
              </a:rPr>
              <a:t>involved.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-63503" y="552345"/>
            <a:ext cx="11556997" cy="6623047"/>
            <a:chOff x="0" y="0"/>
            <a:chExt cx="11557000" cy="66230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63500" y="63500"/>
              <a:ext cx="11430000" cy="6496050"/>
            </a:xfrm>
            <a:custGeom>
              <a:avLst/>
              <a:gdLst/>
              <a:ahLst/>
              <a:cxnLst/>
              <a:rect r="r" b="b" t="t" l="l"/>
              <a:pathLst>
                <a:path h="6496050" w="11430000">
                  <a:moveTo>
                    <a:pt x="0" y="6496050"/>
                  </a:moveTo>
                  <a:lnTo>
                    <a:pt x="11430000" y="6496050"/>
                  </a:lnTo>
                  <a:lnTo>
                    <a:pt x="11430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F5F6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63500" y="63754"/>
              <a:ext cx="11430000" cy="6495796"/>
            </a:xfrm>
            <a:custGeom>
              <a:avLst/>
              <a:gdLst/>
              <a:ahLst/>
              <a:cxnLst/>
              <a:rect r="r" b="b" t="t" l="l"/>
              <a:pathLst>
                <a:path h="6495796" w="11430000">
                  <a:moveTo>
                    <a:pt x="0" y="0"/>
                  </a:moveTo>
                  <a:lnTo>
                    <a:pt x="0" y="6495796"/>
                  </a:lnTo>
                  <a:lnTo>
                    <a:pt x="11430000" y="6495796"/>
                  </a:lnTo>
                  <a:lnTo>
                    <a:pt x="11430000" y="0"/>
                  </a:lnTo>
                  <a:close/>
                </a:path>
              </a:pathLst>
            </a:custGeom>
            <a:solidFill>
              <a:srgbClr val="282D5E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63500" y="63500"/>
              <a:ext cx="11430000" cy="6496050"/>
            </a:xfrm>
            <a:custGeom>
              <a:avLst/>
              <a:gdLst/>
              <a:ahLst/>
              <a:cxnLst/>
              <a:rect r="r" b="b" t="t" l="l"/>
              <a:pathLst>
                <a:path h="6496050" w="11430000">
                  <a:moveTo>
                    <a:pt x="0" y="6496050"/>
                  </a:moveTo>
                  <a:lnTo>
                    <a:pt x="11430000" y="6496050"/>
                  </a:lnTo>
                  <a:lnTo>
                    <a:pt x="11430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2D5E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63500" y="63754"/>
              <a:ext cx="11430000" cy="6495796"/>
            </a:xfrm>
            <a:custGeom>
              <a:avLst/>
              <a:gdLst/>
              <a:ahLst/>
              <a:cxnLst/>
              <a:rect r="r" b="b" t="t" l="l"/>
              <a:pathLst>
                <a:path h="6495796" w="11430000">
                  <a:moveTo>
                    <a:pt x="0" y="0"/>
                  </a:moveTo>
                  <a:lnTo>
                    <a:pt x="0" y="6495796"/>
                  </a:lnTo>
                  <a:lnTo>
                    <a:pt x="11430000" y="6495796"/>
                  </a:lnTo>
                  <a:lnTo>
                    <a:pt x="11430000" y="0"/>
                  </a:lnTo>
                  <a:close/>
                </a:path>
              </a:pathLst>
            </a:custGeom>
            <a:solidFill>
              <a:srgbClr val="090E3F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701675" y="2844800"/>
              <a:ext cx="57150" cy="57150"/>
            </a:xfrm>
            <a:custGeom>
              <a:avLst/>
              <a:gdLst/>
              <a:ahLst/>
              <a:cxnLst/>
              <a:rect r="r" b="b" t="t" l="l"/>
              <a:pathLst>
                <a:path h="57150" w="57150">
                  <a:moveTo>
                    <a:pt x="57150" y="28575"/>
                  </a:moveTo>
                  <a:cubicBezTo>
                    <a:pt x="57150" y="32385"/>
                    <a:pt x="56388" y="35941"/>
                    <a:pt x="54991" y="39497"/>
                  </a:cubicBezTo>
                  <a:cubicBezTo>
                    <a:pt x="53594" y="43053"/>
                    <a:pt x="51435" y="46101"/>
                    <a:pt x="48768" y="48768"/>
                  </a:cubicBezTo>
                  <a:cubicBezTo>
                    <a:pt x="46101" y="51435"/>
                    <a:pt x="43053" y="53467"/>
                    <a:pt x="39497" y="54991"/>
                  </a:cubicBezTo>
                  <a:cubicBezTo>
                    <a:pt x="35941" y="56515"/>
                    <a:pt x="32385" y="57150"/>
                    <a:pt x="28575" y="57150"/>
                  </a:cubicBezTo>
                  <a:cubicBezTo>
                    <a:pt x="24765" y="57150"/>
                    <a:pt x="21082" y="56388"/>
                    <a:pt x="17653" y="54991"/>
                  </a:cubicBezTo>
                  <a:cubicBezTo>
                    <a:pt x="14224" y="53594"/>
                    <a:pt x="11049" y="51435"/>
                    <a:pt x="8382" y="48768"/>
                  </a:cubicBezTo>
                  <a:cubicBezTo>
                    <a:pt x="5715" y="46101"/>
                    <a:pt x="3683" y="43053"/>
                    <a:pt x="2159" y="39497"/>
                  </a:cubicBezTo>
                  <a:cubicBezTo>
                    <a:pt x="635" y="35941"/>
                    <a:pt x="0" y="32385"/>
                    <a:pt x="0" y="28575"/>
                  </a:cubicBezTo>
                  <a:cubicBezTo>
                    <a:pt x="0" y="24765"/>
                    <a:pt x="762" y="21209"/>
                    <a:pt x="2159" y="17653"/>
                  </a:cubicBezTo>
                  <a:cubicBezTo>
                    <a:pt x="3556" y="14097"/>
                    <a:pt x="5715" y="11049"/>
                    <a:pt x="8382" y="8382"/>
                  </a:cubicBezTo>
                  <a:cubicBezTo>
                    <a:pt x="11049" y="5715"/>
                    <a:pt x="14097" y="3683"/>
                    <a:pt x="17653" y="2159"/>
                  </a:cubicBezTo>
                  <a:cubicBezTo>
                    <a:pt x="21209" y="635"/>
                    <a:pt x="24765" y="0"/>
                    <a:pt x="28575" y="0"/>
                  </a:cubicBezTo>
                  <a:cubicBezTo>
                    <a:pt x="32385" y="0"/>
                    <a:pt x="36068" y="762"/>
                    <a:pt x="39497" y="2159"/>
                  </a:cubicBezTo>
                  <a:cubicBezTo>
                    <a:pt x="42926" y="3556"/>
                    <a:pt x="46101" y="5715"/>
                    <a:pt x="48768" y="8382"/>
                  </a:cubicBezTo>
                  <a:cubicBezTo>
                    <a:pt x="51435" y="11049"/>
                    <a:pt x="53467" y="14097"/>
                    <a:pt x="54991" y="17653"/>
                  </a:cubicBezTo>
                  <a:cubicBezTo>
                    <a:pt x="56515" y="21209"/>
                    <a:pt x="57150" y="24765"/>
                    <a:pt x="57150" y="28575"/>
                  </a:cubicBezTo>
                </a:path>
              </a:pathLst>
            </a:custGeom>
            <a:solidFill>
              <a:srgbClr val="E5DCE6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701675" y="3178175"/>
              <a:ext cx="57150" cy="57150"/>
            </a:xfrm>
            <a:custGeom>
              <a:avLst/>
              <a:gdLst/>
              <a:ahLst/>
              <a:cxnLst/>
              <a:rect r="r" b="b" t="t" l="l"/>
              <a:pathLst>
                <a:path h="57150" w="57150">
                  <a:moveTo>
                    <a:pt x="57150" y="28575"/>
                  </a:moveTo>
                  <a:cubicBezTo>
                    <a:pt x="57150" y="32385"/>
                    <a:pt x="56388" y="35941"/>
                    <a:pt x="54991" y="39497"/>
                  </a:cubicBezTo>
                  <a:cubicBezTo>
                    <a:pt x="53594" y="43053"/>
                    <a:pt x="51435" y="46101"/>
                    <a:pt x="48768" y="48768"/>
                  </a:cubicBezTo>
                  <a:cubicBezTo>
                    <a:pt x="46101" y="51435"/>
                    <a:pt x="43053" y="53467"/>
                    <a:pt x="39497" y="54991"/>
                  </a:cubicBezTo>
                  <a:cubicBezTo>
                    <a:pt x="35941" y="56515"/>
                    <a:pt x="32385" y="57150"/>
                    <a:pt x="28575" y="57150"/>
                  </a:cubicBezTo>
                  <a:cubicBezTo>
                    <a:pt x="24765" y="57150"/>
                    <a:pt x="21082" y="56388"/>
                    <a:pt x="17653" y="54991"/>
                  </a:cubicBezTo>
                  <a:cubicBezTo>
                    <a:pt x="14224" y="53594"/>
                    <a:pt x="11049" y="51435"/>
                    <a:pt x="8382" y="48768"/>
                  </a:cubicBezTo>
                  <a:cubicBezTo>
                    <a:pt x="5715" y="46101"/>
                    <a:pt x="3683" y="43053"/>
                    <a:pt x="2159" y="39497"/>
                  </a:cubicBezTo>
                  <a:cubicBezTo>
                    <a:pt x="635" y="35941"/>
                    <a:pt x="0" y="32385"/>
                    <a:pt x="0" y="28575"/>
                  </a:cubicBezTo>
                  <a:cubicBezTo>
                    <a:pt x="0" y="24765"/>
                    <a:pt x="762" y="21209"/>
                    <a:pt x="2159" y="17653"/>
                  </a:cubicBezTo>
                  <a:cubicBezTo>
                    <a:pt x="3556" y="14097"/>
                    <a:pt x="5715" y="11049"/>
                    <a:pt x="8382" y="8382"/>
                  </a:cubicBezTo>
                  <a:cubicBezTo>
                    <a:pt x="11049" y="5715"/>
                    <a:pt x="14097" y="3683"/>
                    <a:pt x="17653" y="2159"/>
                  </a:cubicBezTo>
                  <a:cubicBezTo>
                    <a:pt x="21209" y="635"/>
                    <a:pt x="24765" y="0"/>
                    <a:pt x="28575" y="0"/>
                  </a:cubicBezTo>
                  <a:cubicBezTo>
                    <a:pt x="32385" y="0"/>
                    <a:pt x="36068" y="762"/>
                    <a:pt x="39497" y="2159"/>
                  </a:cubicBezTo>
                  <a:cubicBezTo>
                    <a:pt x="42926" y="3556"/>
                    <a:pt x="46101" y="5715"/>
                    <a:pt x="48768" y="8382"/>
                  </a:cubicBezTo>
                  <a:cubicBezTo>
                    <a:pt x="51435" y="11049"/>
                    <a:pt x="53467" y="14097"/>
                    <a:pt x="54991" y="17653"/>
                  </a:cubicBezTo>
                  <a:cubicBezTo>
                    <a:pt x="56515" y="21209"/>
                    <a:pt x="57150" y="24765"/>
                    <a:pt x="57150" y="28575"/>
                  </a:cubicBezTo>
                </a:path>
              </a:pathLst>
            </a:custGeom>
            <a:solidFill>
              <a:srgbClr val="E5DCE6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701675" y="3521075"/>
              <a:ext cx="57150" cy="57150"/>
            </a:xfrm>
            <a:custGeom>
              <a:avLst/>
              <a:gdLst/>
              <a:ahLst/>
              <a:cxnLst/>
              <a:rect r="r" b="b" t="t" l="l"/>
              <a:pathLst>
                <a:path h="57150" w="57150">
                  <a:moveTo>
                    <a:pt x="57150" y="28575"/>
                  </a:moveTo>
                  <a:cubicBezTo>
                    <a:pt x="57150" y="32385"/>
                    <a:pt x="56388" y="35941"/>
                    <a:pt x="54991" y="39497"/>
                  </a:cubicBezTo>
                  <a:cubicBezTo>
                    <a:pt x="53594" y="43053"/>
                    <a:pt x="51435" y="46101"/>
                    <a:pt x="48768" y="48768"/>
                  </a:cubicBezTo>
                  <a:cubicBezTo>
                    <a:pt x="46101" y="51435"/>
                    <a:pt x="43053" y="53467"/>
                    <a:pt x="39497" y="54991"/>
                  </a:cubicBezTo>
                  <a:cubicBezTo>
                    <a:pt x="35941" y="56515"/>
                    <a:pt x="32385" y="57150"/>
                    <a:pt x="28575" y="57150"/>
                  </a:cubicBezTo>
                  <a:cubicBezTo>
                    <a:pt x="24765" y="57150"/>
                    <a:pt x="21082" y="56388"/>
                    <a:pt x="17653" y="54991"/>
                  </a:cubicBezTo>
                  <a:cubicBezTo>
                    <a:pt x="14224" y="53594"/>
                    <a:pt x="11049" y="51435"/>
                    <a:pt x="8382" y="48768"/>
                  </a:cubicBezTo>
                  <a:cubicBezTo>
                    <a:pt x="5715" y="46101"/>
                    <a:pt x="3683" y="43053"/>
                    <a:pt x="2159" y="39497"/>
                  </a:cubicBezTo>
                  <a:cubicBezTo>
                    <a:pt x="635" y="35941"/>
                    <a:pt x="0" y="32385"/>
                    <a:pt x="0" y="28575"/>
                  </a:cubicBezTo>
                  <a:cubicBezTo>
                    <a:pt x="0" y="24765"/>
                    <a:pt x="762" y="21082"/>
                    <a:pt x="2159" y="17653"/>
                  </a:cubicBezTo>
                  <a:cubicBezTo>
                    <a:pt x="3556" y="14224"/>
                    <a:pt x="5715" y="11049"/>
                    <a:pt x="8382" y="8382"/>
                  </a:cubicBezTo>
                  <a:cubicBezTo>
                    <a:pt x="11049" y="5715"/>
                    <a:pt x="14097" y="3683"/>
                    <a:pt x="17653" y="2159"/>
                  </a:cubicBezTo>
                  <a:cubicBezTo>
                    <a:pt x="21209" y="635"/>
                    <a:pt x="24765" y="0"/>
                    <a:pt x="28575" y="0"/>
                  </a:cubicBezTo>
                  <a:cubicBezTo>
                    <a:pt x="32385" y="0"/>
                    <a:pt x="36068" y="762"/>
                    <a:pt x="39497" y="2159"/>
                  </a:cubicBezTo>
                  <a:cubicBezTo>
                    <a:pt x="42926" y="3556"/>
                    <a:pt x="46101" y="5715"/>
                    <a:pt x="48768" y="8382"/>
                  </a:cubicBezTo>
                  <a:cubicBezTo>
                    <a:pt x="51435" y="11049"/>
                    <a:pt x="53467" y="14097"/>
                    <a:pt x="54991" y="17653"/>
                  </a:cubicBezTo>
                  <a:cubicBezTo>
                    <a:pt x="56515" y="21209"/>
                    <a:pt x="57150" y="24765"/>
                    <a:pt x="57150" y="28575"/>
                  </a:cubicBezTo>
                </a:path>
              </a:pathLst>
            </a:custGeom>
            <a:solidFill>
              <a:srgbClr val="E5DCE6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701675" y="3854450"/>
              <a:ext cx="57150" cy="57150"/>
            </a:xfrm>
            <a:custGeom>
              <a:avLst/>
              <a:gdLst/>
              <a:ahLst/>
              <a:cxnLst/>
              <a:rect r="r" b="b" t="t" l="l"/>
              <a:pathLst>
                <a:path h="57150" w="57150">
                  <a:moveTo>
                    <a:pt x="57150" y="28575"/>
                  </a:moveTo>
                  <a:cubicBezTo>
                    <a:pt x="57150" y="32385"/>
                    <a:pt x="56388" y="35941"/>
                    <a:pt x="54991" y="39497"/>
                  </a:cubicBezTo>
                  <a:cubicBezTo>
                    <a:pt x="53594" y="43053"/>
                    <a:pt x="51435" y="46101"/>
                    <a:pt x="48768" y="48768"/>
                  </a:cubicBezTo>
                  <a:cubicBezTo>
                    <a:pt x="46101" y="51435"/>
                    <a:pt x="43053" y="53467"/>
                    <a:pt x="39497" y="54991"/>
                  </a:cubicBezTo>
                  <a:cubicBezTo>
                    <a:pt x="35941" y="56515"/>
                    <a:pt x="32385" y="57150"/>
                    <a:pt x="28575" y="57150"/>
                  </a:cubicBezTo>
                  <a:cubicBezTo>
                    <a:pt x="24765" y="57150"/>
                    <a:pt x="21082" y="56388"/>
                    <a:pt x="17653" y="54991"/>
                  </a:cubicBezTo>
                  <a:cubicBezTo>
                    <a:pt x="14224" y="53594"/>
                    <a:pt x="11049" y="51435"/>
                    <a:pt x="8382" y="48768"/>
                  </a:cubicBezTo>
                  <a:cubicBezTo>
                    <a:pt x="5715" y="46101"/>
                    <a:pt x="3683" y="43053"/>
                    <a:pt x="2159" y="39497"/>
                  </a:cubicBezTo>
                  <a:cubicBezTo>
                    <a:pt x="635" y="35941"/>
                    <a:pt x="0" y="32385"/>
                    <a:pt x="0" y="28575"/>
                  </a:cubicBezTo>
                  <a:cubicBezTo>
                    <a:pt x="0" y="24765"/>
                    <a:pt x="762" y="21082"/>
                    <a:pt x="2159" y="17653"/>
                  </a:cubicBezTo>
                  <a:cubicBezTo>
                    <a:pt x="3556" y="14224"/>
                    <a:pt x="5715" y="11049"/>
                    <a:pt x="8382" y="8382"/>
                  </a:cubicBezTo>
                  <a:cubicBezTo>
                    <a:pt x="11049" y="5715"/>
                    <a:pt x="14097" y="3683"/>
                    <a:pt x="17653" y="2159"/>
                  </a:cubicBezTo>
                  <a:cubicBezTo>
                    <a:pt x="21209" y="635"/>
                    <a:pt x="24765" y="0"/>
                    <a:pt x="28575" y="0"/>
                  </a:cubicBezTo>
                  <a:cubicBezTo>
                    <a:pt x="32385" y="0"/>
                    <a:pt x="36068" y="762"/>
                    <a:pt x="39497" y="2159"/>
                  </a:cubicBezTo>
                  <a:cubicBezTo>
                    <a:pt x="42926" y="3556"/>
                    <a:pt x="46101" y="5715"/>
                    <a:pt x="48768" y="8382"/>
                  </a:cubicBezTo>
                  <a:cubicBezTo>
                    <a:pt x="51435" y="11049"/>
                    <a:pt x="53467" y="14097"/>
                    <a:pt x="54991" y="17653"/>
                  </a:cubicBezTo>
                  <a:cubicBezTo>
                    <a:pt x="56515" y="21209"/>
                    <a:pt x="57150" y="24765"/>
                    <a:pt x="57150" y="28575"/>
                  </a:cubicBezTo>
                </a:path>
              </a:pathLst>
            </a:custGeom>
            <a:solidFill>
              <a:srgbClr val="E5DCE6"/>
            </a:solidFill>
          </p:spPr>
        </p:sp>
      </p:grpSp>
      <p:grpSp>
        <p:nvGrpSpPr>
          <p:cNvPr name="Group 11" id="11"/>
          <p:cNvGrpSpPr>
            <a:grpSpLocks noChangeAspect="true"/>
          </p:cNvGrpSpPr>
          <p:nvPr/>
        </p:nvGrpSpPr>
        <p:grpSpPr>
          <a:xfrm rot="0">
            <a:off x="6467475" y="2073173"/>
            <a:ext cx="4371975" cy="4371975"/>
            <a:chOff x="0" y="0"/>
            <a:chExt cx="5829300" cy="58293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829300" cy="5829300"/>
            </a:xfrm>
            <a:custGeom>
              <a:avLst/>
              <a:gdLst/>
              <a:ahLst/>
              <a:cxnLst/>
              <a:rect r="r" b="b" t="t" l="l"/>
              <a:pathLst>
                <a:path h="5829300" w="5829300">
                  <a:moveTo>
                    <a:pt x="79883" y="0"/>
                  </a:moveTo>
                  <a:cubicBezTo>
                    <a:pt x="69342" y="0"/>
                    <a:pt x="59182" y="2032"/>
                    <a:pt x="49403" y="6096"/>
                  </a:cubicBezTo>
                  <a:cubicBezTo>
                    <a:pt x="39624" y="10160"/>
                    <a:pt x="30988" y="15875"/>
                    <a:pt x="23495" y="23495"/>
                  </a:cubicBezTo>
                  <a:cubicBezTo>
                    <a:pt x="16002" y="31115"/>
                    <a:pt x="10160" y="39624"/>
                    <a:pt x="6096" y="49403"/>
                  </a:cubicBezTo>
                  <a:cubicBezTo>
                    <a:pt x="2032" y="59182"/>
                    <a:pt x="0" y="69469"/>
                    <a:pt x="0" y="80010"/>
                  </a:cubicBezTo>
                  <a:lnTo>
                    <a:pt x="0" y="5749290"/>
                  </a:lnTo>
                  <a:cubicBezTo>
                    <a:pt x="0" y="5759958"/>
                    <a:pt x="2032" y="5770118"/>
                    <a:pt x="6096" y="5779897"/>
                  </a:cubicBezTo>
                  <a:cubicBezTo>
                    <a:pt x="10160" y="5789676"/>
                    <a:pt x="15875" y="5798312"/>
                    <a:pt x="23495" y="5805805"/>
                  </a:cubicBezTo>
                  <a:cubicBezTo>
                    <a:pt x="31115" y="5813298"/>
                    <a:pt x="39624" y="5819140"/>
                    <a:pt x="49403" y="5823204"/>
                  </a:cubicBezTo>
                  <a:cubicBezTo>
                    <a:pt x="59055" y="5827141"/>
                    <a:pt x="69088" y="5829173"/>
                    <a:pt x="79502" y="5829300"/>
                  </a:cubicBezTo>
                  <a:lnTo>
                    <a:pt x="5749798" y="5829300"/>
                  </a:lnTo>
                  <a:cubicBezTo>
                    <a:pt x="5760212" y="5829173"/>
                    <a:pt x="5770245" y="5827141"/>
                    <a:pt x="5779897" y="5823204"/>
                  </a:cubicBezTo>
                  <a:cubicBezTo>
                    <a:pt x="5789676" y="5819140"/>
                    <a:pt x="5798312" y="5813425"/>
                    <a:pt x="5805805" y="5805805"/>
                  </a:cubicBezTo>
                  <a:cubicBezTo>
                    <a:pt x="5813298" y="5798185"/>
                    <a:pt x="5819140" y="5789676"/>
                    <a:pt x="5823204" y="5779897"/>
                  </a:cubicBezTo>
                  <a:cubicBezTo>
                    <a:pt x="5827268" y="5770118"/>
                    <a:pt x="5829300" y="5759831"/>
                    <a:pt x="5829300" y="5749290"/>
                  </a:cubicBezTo>
                  <a:lnTo>
                    <a:pt x="5829300" y="80010"/>
                  </a:lnTo>
                  <a:cubicBezTo>
                    <a:pt x="5829300" y="69469"/>
                    <a:pt x="5827268" y="59182"/>
                    <a:pt x="5823204" y="49403"/>
                  </a:cubicBezTo>
                  <a:cubicBezTo>
                    <a:pt x="5819140" y="39624"/>
                    <a:pt x="5813425" y="30988"/>
                    <a:pt x="5805805" y="23495"/>
                  </a:cubicBezTo>
                  <a:cubicBezTo>
                    <a:pt x="5798185" y="16002"/>
                    <a:pt x="5789676" y="10160"/>
                    <a:pt x="5779897" y="6096"/>
                  </a:cubicBezTo>
                  <a:cubicBezTo>
                    <a:pt x="5770118" y="2032"/>
                    <a:pt x="5760085" y="0"/>
                    <a:pt x="5749417" y="0"/>
                  </a:cubicBez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600075" y="1384373"/>
            <a:ext cx="4170426" cy="285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7"/>
              </a:lnSpc>
            </a:pPr>
            <a:r>
              <a:rPr lang="en-US" b="true" sz="3375">
                <a:solidFill>
                  <a:srgbClr val="EEAEF6"/>
                </a:solidFill>
                <a:latin typeface="Bricolage Grotesque Ultra-Bold"/>
                <a:ea typeface="Bricolage Grotesque Ultra-Bold"/>
                <a:cs typeface="Bricolage Grotesque Ultra-Bold"/>
                <a:sym typeface="Bricolage Grotesque Ultra-Bold"/>
              </a:rPr>
              <a:t>What is DealSense?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502073" y="1934566"/>
            <a:ext cx="45815" cy="3684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5"/>
              </a:lnSpc>
            </a:pPr>
            <a:r>
              <a:rPr lang="en-US" sz="1350">
                <a:solidFill>
                  <a:srgbClr val="E5DCE6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00075" y="2048866"/>
            <a:ext cx="5523271" cy="2541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37"/>
              </a:lnSpc>
            </a:pPr>
            <a:r>
              <a:rPr lang="en-US" sz="1350">
                <a:solidFill>
                  <a:srgbClr val="E5DCE6"/>
                </a:solidFill>
                <a:latin typeface="Montserrat"/>
                <a:ea typeface="Montserrat"/>
                <a:cs typeface="Montserrat"/>
                <a:sym typeface="Montserrat"/>
              </a:rPr>
              <a:t>DealSenseisan intelligent pricetracker designed to help users 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00075" y="2325091"/>
            <a:ext cx="5525843" cy="7971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37"/>
              </a:lnSpc>
            </a:pPr>
            <a:r>
              <a:rPr lang="en-US" sz="1350">
                <a:solidFill>
                  <a:srgbClr val="E5DCE6"/>
                </a:solidFill>
                <a:latin typeface="Montserrat"/>
                <a:ea typeface="Montserrat"/>
                <a:cs typeface="Montserrat"/>
                <a:sym typeface="Montserrat"/>
              </a:rPr>
              <a:t>make informed purchasing decisions.It monitors product prices, predicts future trends, and provides timely alerts for the best deals.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874214" y="3182341"/>
            <a:ext cx="4289441" cy="13781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5"/>
              </a:lnSpc>
            </a:pPr>
            <a:r>
              <a:rPr lang="en-US" sz="1350">
                <a:solidFill>
                  <a:srgbClr val="E5DCE6"/>
                </a:solidFill>
                <a:latin typeface="Montserrat"/>
                <a:ea typeface="Montserrat"/>
                <a:cs typeface="Montserrat"/>
                <a:sym typeface="Montserrat"/>
              </a:rPr>
              <a:t>Track price changes over time.</a:t>
            </a:r>
          </a:p>
          <a:p>
            <a:pPr algn="l">
              <a:lnSpc>
                <a:spcPts val="1875"/>
              </a:lnSpc>
            </a:pPr>
            <a:r>
              <a:rPr lang="en-US" sz="1350">
                <a:solidFill>
                  <a:srgbClr val="E5DCE6"/>
                </a:solidFill>
                <a:latin typeface="Montserrat"/>
                <a:ea typeface="Montserrat"/>
                <a:cs typeface="Montserrat"/>
                <a:sym typeface="Montserrat"/>
              </a:rPr>
              <a:t>Forecast future price movements.</a:t>
            </a:r>
          </a:p>
          <a:p>
            <a:pPr algn="l">
              <a:lnSpc>
                <a:spcPts val="3375"/>
              </a:lnSpc>
            </a:pPr>
            <a:r>
              <a:rPr lang="en-US" sz="1350">
                <a:solidFill>
                  <a:srgbClr val="E5DCE6"/>
                </a:solidFill>
                <a:latin typeface="Montserrat"/>
                <a:ea typeface="Montserrat"/>
                <a:cs typeface="Montserrat"/>
                <a:sym typeface="Montserrat"/>
              </a:rPr>
              <a:t>Receive alerts for significant price drops.</a:t>
            </a:r>
          </a:p>
          <a:p>
            <a:pPr algn="l">
              <a:lnSpc>
                <a:spcPts val="1875"/>
              </a:lnSpc>
            </a:pPr>
            <a:r>
              <a:rPr lang="en-US" sz="1350">
                <a:solidFill>
                  <a:srgbClr val="E5DCE6"/>
                </a:solidFill>
                <a:latin typeface="Montserrat"/>
                <a:ea typeface="Montserrat"/>
                <a:cs typeface="Montserrat"/>
                <a:sym typeface="Montserrat"/>
              </a:rPr>
              <a:t>Generate comprehensive price summary reports.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090E3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600075" y="2826830"/>
            <a:ext cx="428625" cy="375056"/>
            <a:chOff x="0" y="0"/>
            <a:chExt cx="428625" cy="37505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8625" cy="374904"/>
            </a:xfrm>
            <a:custGeom>
              <a:avLst/>
              <a:gdLst/>
              <a:ahLst/>
              <a:cxnLst/>
              <a:rect r="r" b="b" t="t" l="l"/>
              <a:pathLst>
                <a:path h="374904" w="428625">
                  <a:moveTo>
                    <a:pt x="26797" y="13335"/>
                  </a:moveTo>
                  <a:cubicBezTo>
                    <a:pt x="26797" y="6096"/>
                    <a:pt x="20701" y="0"/>
                    <a:pt x="13335" y="0"/>
                  </a:cubicBezTo>
                  <a:cubicBezTo>
                    <a:pt x="5969" y="0"/>
                    <a:pt x="0" y="6096"/>
                    <a:pt x="0" y="13335"/>
                  </a:cubicBezTo>
                  <a:lnTo>
                    <a:pt x="0" y="307975"/>
                  </a:lnTo>
                  <a:cubicBezTo>
                    <a:pt x="0" y="344932"/>
                    <a:pt x="29972" y="374904"/>
                    <a:pt x="66929" y="374904"/>
                  </a:cubicBezTo>
                  <a:lnTo>
                    <a:pt x="415290" y="374904"/>
                  </a:lnTo>
                  <a:cubicBezTo>
                    <a:pt x="422656" y="374904"/>
                    <a:pt x="428625" y="368808"/>
                    <a:pt x="428625" y="361442"/>
                  </a:cubicBezTo>
                  <a:cubicBezTo>
                    <a:pt x="428625" y="354076"/>
                    <a:pt x="422656" y="348107"/>
                    <a:pt x="415290" y="348107"/>
                  </a:cubicBezTo>
                  <a:lnTo>
                    <a:pt x="66929" y="348107"/>
                  </a:lnTo>
                  <a:cubicBezTo>
                    <a:pt x="44704" y="348107"/>
                    <a:pt x="26797" y="330073"/>
                    <a:pt x="26797" y="307975"/>
                  </a:cubicBezTo>
                  <a:lnTo>
                    <a:pt x="26797" y="13335"/>
                  </a:lnTo>
                  <a:close/>
                  <a:moveTo>
                    <a:pt x="308102" y="53594"/>
                  </a:moveTo>
                  <a:lnTo>
                    <a:pt x="356108" y="53594"/>
                  </a:lnTo>
                  <a:lnTo>
                    <a:pt x="241046" y="168656"/>
                  </a:lnTo>
                  <a:lnTo>
                    <a:pt x="183515" y="111125"/>
                  </a:lnTo>
                  <a:cubicBezTo>
                    <a:pt x="180975" y="108585"/>
                    <a:pt x="177546" y="107188"/>
                    <a:pt x="174117" y="107188"/>
                  </a:cubicBezTo>
                  <a:cubicBezTo>
                    <a:pt x="170688" y="107188"/>
                    <a:pt x="167132" y="108585"/>
                    <a:pt x="164719" y="111125"/>
                  </a:cubicBezTo>
                  <a:lnTo>
                    <a:pt x="84328" y="191516"/>
                  </a:lnTo>
                  <a:cubicBezTo>
                    <a:pt x="79121" y="196723"/>
                    <a:pt x="79121" y="205232"/>
                    <a:pt x="84328" y="210439"/>
                  </a:cubicBezTo>
                  <a:cubicBezTo>
                    <a:pt x="89535" y="215646"/>
                    <a:pt x="98044" y="215646"/>
                    <a:pt x="103251" y="210439"/>
                  </a:cubicBezTo>
                  <a:lnTo>
                    <a:pt x="174117" y="139573"/>
                  </a:lnTo>
                  <a:lnTo>
                    <a:pt x="231648" y="197104"/>
                  </a:lnTo>
                  <a:cubicBezTo>
                    <a:pt x="236855" y="202311"/>
                    <a:pt x="245364" y="202311"/>
                    <a:pt x="250571" y="197104"/>
                  </a:cubicBezTo>
                  <a:lnTo>
                    <a:pt x="375031" y="72644"/>
                  </a:lnTo>
                  <a:lnTo>
                    <a:pt x="375031" y="120523"/>
                  </a:lnTo>
                  <a:cubicBezTo>
                    <a:pt x="375031" y="127889"/>
                    <a:pt x="381000" y="133858"/>
                    <a:pt x="388366" y="133858"/>
                  </a:cubicBezTo>
                  <a:cubicBezTo>
                    <a:pt x="395732" y="133858"/>
                    <a:pt x="401701" y="127889"/>
                    <a:pt x="401701" y="120523"/>
                  </a:cubicBezTo>
                  <a:lnTo>
                    <a:pt x="401701" y="40259"/>
                  </a:lnTo>
                  <a:cubicBezTo>
                    <a:pt x="401701" y="32893"/>
                    <a:pt x="395732" y="26924"/>
                    <a:pt x="388366" y="26924"/>
                  </a:cubicBezTo>
                  <a:lnTo>
                    <a:pt x="308102" y="26924"/>
                  </a:lnTo>
                  <a:cubicBezTo>
                    <a:pt x="300736" y="26924"/>
                    <a:pt x="294767" y="32893"/>
                    <a:pt x="294767" y="40259"/>
                  </a:cubicBezTo>
                  <a:cubicBezTo>
                    <a:pt x="294767" y="47625"/>
                    <a:pt x="300736" y="53594"/>
                    <a:pt x="308102" y="53594"/>
                  </a:cubicBezTo>
                  <a:close/>
                  <a:moveTo>
                    <a:pt x="308102" y="294640"/>
                  </a:moveTo>
                  <a:lnTo>
                    <a:pt x="388493" y="294640"/>
                  </a:lnTo>
                  <a:cubicBezTo>
                    <a:pt x="395859" y="294640"/>
                    <a:pt x="401828" y="288544"/>
                    <a:pt x="401828" y="281178"/>
                  </a:cubicBezTo>
                  <a:lnTo>
                    <a:pt x="401828" y="200914"/>
                  </a:lnTo>
                  <a:cubicBezTo>
                    <a:pt x="401828" y="193548"/>
                    <a:pt x="395859" y="187579"/>
                    <a:pt x="388493" y="187579"/>
                  </a:cubicBezTo>
                  <a:cubicBezTo>
                    <a:pt x="381127" y="187579"/>
                    <a:pt x="375158" y="193675"/>
                    <a:pt x="375158" y="200914"/>
                  </a:cubicBezTo>
                  <a:lnTo>
                    <a:pt x="375158" y="248920"/>
                  </a:lnTo>
                  <a:lnTo>
                    <a:pt x="317500" y="191516"/>
                  </a:lnTo>
                  <a:lnTo>
                    <a:pt x="298577" y="210439"/>
                  </a:lnTo>
                  <a:lnTo>
                    <a:pt x="356108" y="267970"/>
                  </a:lnTo>
                  <a:lnTo>
                    <a:pt x="308102" y="267970"/>
                  </a:lnTo>
                  <a:cubicBezTo>
                    <a:pt x="300736" y="267970"/>
                    <a:pt x="294767" y="274066"/>
                    <a:pt x="294767" y="281305"/>
                  </a:cubicBezTo>
                  <a:cubicBezTo>
                    <a:pt x="294767" y="288544"/>
                    <a:pt x="300736" y="294767"/>
                    <a:pt x="308102" y="294767"/>
                  </a:cubicBezTo>
                </a:path>
              </a:pathLst>
            </a:custGeom>
            <a:solidFill>
              <a:srgbClr val="EEAEF6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626869" y="4524070"/>
            <a:ext cx="375047" cy="428625"/>
            <a:chOff x="0" y="0"/>
            <a:chExt cx="375044" cy="42862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75031" cy="428625"/>
            </a:xfrm>
            <a:custGeom>
              <a:avLst/>
              <a:gdLst/>
              <a:ahLst/>
              <a:cxnLst/>
              <a:rect r="r" b="b" t="t" l="l"/>
              <a:pathLst>
                <a:path h="428625" w="375031">
                  <a:moveTo>
                    <a:pt x="93726" y="0"/>
                  </a:moveTo>
                  <a:cubicBezTo>
                    <a:pt x="101092" y="0"/>
                    <a:pt x="107061" y="5969"/>
                    <a:pt x="107061" y="13335"/>
                  </a:cubicBezTo>
                  <a:lnTo>
                    <a:pt x="107061" y="53594"/>
                  </a:lnTo>
                  <a:lnTo>
                    <a:pt x="267843" y="53594"/>
                  </a:lnTo>
                  <a:lnTo>
                    <a:pt x="267843" y="13335"/>
                  </a:lnTo>
                  <a:cubicBezTo>
                    <a:pt x="267843" y="5969"/>
                    <a:pt x="273812" y="0"/>
                    <a:pt x="281178" y="0"/>
                  </a:cubicBezTo>
                  <a:cubicBezTo>
                    <a:pt x="288544" y="0"/>
                    <a:pt x="294640" y="5969"/>
                    <a:pt x="294640" y="13335"/>
                  </a:cubicBezTo>
                  <a:lnTo>
                    <a:pt x="294640" y="53594"/>
                  </a:lnTo>
                  <a:lnTo>
                    <a:pt x="321437" y="53594"/>
                  </a:lnTo>
                  <a:cubicBezTo>
                    <a:pt x="351028" y="53594"/>
                    <a:pt x="375031" y="77597"/>
                    <a:pt x="375031" y="107188"/>
                  </a:cubicBezTo>
                  <a:lnTo>
                    <a:pt x="375031" y="133985"/>
                  </a:lnTo>
                  <a:lnTo>
                    <a:pt x="375031" y="160782"/>
                  </a:lnTo>
                  <a:lnTo>
                    <a:pt x="375031" y="375031"/>
                  </a:lnTo>
                  <a:cubicBezTo>
                    <a:pt x="375031" y="404622"/>
                    <a:pt x="351028" y="428625"/>
                    <a:pt x="321437" y="428625"/>
                  </a:cubicBezTo>
                  <a:lnTo>
                    <a:pt x="53594" y="428625"/>
                  </a:lnTo>
                  <a:cubicBezTo>
                    <a:pt x="24003" y="428625"/>
                    <a:pt x="0" y="404622"/>
                    <a:pt x="0" y="375031"/>
                  </a:cubicBezTo>
                  <a:lnTo>
                    <a:pt x="0" y="160782"/>
                  </a:lnTo>
                  <a:lnTo>
                    <a:pt x="0" y="133985"/>
                  </a:lnTo>
                  <a:lnTo>
                    <a:pt x="0" y="107188"/>
                  </a:lnTo>
                  <a:cubicBezTo>
                    <a:pt x="0" y="77597"/>
                    <a:pt x="24003" y="53594"/>
                    <a:pt x="53594" y="53594"/>
                  </a:cubicBezTo>
                  <a:lnTo>
                    <a:pt x="80391" y="53594"/>
                  </a:lnTo>
                  <a:lnTo>
                    <a:pt x="80391" y="13335"/>
                  </a:lnTo>
                  <a:cubicBezTo>
                    <a:pt x="80391" y="5969"/>
                    <a:pt x="86360" y="0"/>
                    <a:pt x="93726" y="0"/>
                  </a:cubicBezTo>
                  <a:close/>
                  <a:moveTo>
                    <a:pt x="348234" y="160782"/>
                  </a:moveTo>
                  <a:lnTo>
                    <a:pt x="261239" y="160782"/>
                  </a:lnTo>
                  <a:lnTo>
                    <a:pt x="261239" y="220980"/>
                  </a:lnTo>
                  <a:lnTo>
                    <a:pt x="348361" y="220980"/>
                  </a:lnTo>
                  <a:lnTo>
                    <a:pt x="348361" y="160782"/>
                  </a:lnTo>
                  <a:close/>
                  <a:moveTo>
                    <a:pt x="348234" y="247904"/>
                  </a:moveTo>
                  <a:lnTo>
                    <a:pt x="261239" y="247904"/>
                  </a:lnTo>
                  <a:lnTo>
                    <a:pt x="261239" y="314833"/>
                  </a:lnTo>
                  <a:lnTo>
                    <a:pt x="348361" y="314833"/>
                  </a:lnTo>
                  <a:lnTo>
                    <a:pt x="348361" y="247777"/>
                  </a:lnTo>
                  <a:close/>
                  <a:moveTo>
                    <a:pt x="348234" y="341630"/>
                  </a:moveTo>
                  <a:lnTo>
                    <a:pt x="261239" y="341630"/>
                  </a:lnTo>
                  <a:lnTo>
                    <a:pt x="261239" y="401955"/>
                  </a:lnTo>
                  <a:lnTo>
                    <a:pt x="321564" y="401955"/>
                  </a:lnTo>
                  <a:cubicBezTo>
                    <a:pt x="336423" y="401955"/>
                    <a:pt x="348361" y="390017"/>
                    <a:pt x="348361" y="375158"/>
                  </a:cubicBezTo>
                  <a:lnTo>
                    <a:pt x="348361" y="341503"/>
                  </a:lnTo>
                  <a:close/>
                  <a:moveTo>
                    <a:pt x="234442" y="314833"/>
                  </a:moveTo>
                  <a:lnTo>
                    <a:pt x="234442" y="247777"/>
                  </a:lnTo>
                  <a:lnTo>
                    <a:pt x="140589" y="247777"/>
                  </a:lnTo>
                  <a:lnTo>
                    <a:pt x="140589" y="314706"/>
                  </a:lnTo>
                  <a:lnTo>
                    <a:pt x="234315" y="314706"/>
                  </a:lnTo>
                  <a:close/>
                  <a:moveTo>
                    <a:pt x="140716" y="341630"/>
                  </a:moveTo>
                  <a:lnTo>
                    <a:pt x="140716" y="401955"/>
                  </a:lnTo>
                  <a:lnTo>
                    <a:pt x="234442" y="401955"/>
                  </a:lnTo>
                  <a:lnTo>
                    <a:pt x="234442" y="341503"/>
                  </a:lnTo>
                  <a:lnTo>
                    <a:pt x="140589" y="341503"/>
                  </a:lnTo>
                  <a:close/>
                  <a:moveTo>
                    <a:pt x="113792" y="314706"/>
                  </a:moveTo>
                  <a:lnTo>
                    <a:pt x="113792" y="247777"/>
                  </a:lnTo>
                  <a:lnTo>
                    <a:pt x="26797" y="247777"/>
                  </a:lnTo>
                  <a:lnTo>
                    <a:pt x="26797" y="314706"/>
                  </a:lnTo>
                  <a:lnTo>
                    <a:pt x="113792" y="314706"/>
                  </a:lnTo>
                  <a:close/>
                  <a:moveTo>
                    <a:pt x="26797" y="341503"/>
                  </a:moveTo>
                  <a:lnTo>
                    <a:pt x="26797" y="375031"/>
                  </a:lnTo>
                  <a:cubicBezTo>
                    <a:pt x="26797" y="389890"/>
                    <a:pt x="38735" y="401828"/>
                    <a:pt x="53594" y="401828"/>
                  </a:cubicBezTo>
                  <a:lnTo>
                    <a:pt x="113792" y="401828"/>
                  </a:lnTo>
                  <a:lnTo>
                    <a:pt x="113792" y="341503"/>
                  </a:lnTo>
                  <a:lnTo>
                    <a:pt x="26797" y="341503"/>
                  </a:lnTo>
                  <a:close/>
                  <a:moveTo>
                    <a:pt x="26797" y="220980"/>
                  </a:moveTo>
                  <a:lnTo>
                    <a:pt x="113792" y="220980"/>
                  </a:lnTo>
                  <a:lnTo>
                    <a:pt x="113792" y="160782"/>
                  </a:lnTo>
                  <a:lnTo>
                    <a:pt x="26797" y="160782"/>
                  </a:lnTo>
                  <a:lnTo>
                    <a:pt x="26797" y="220980"/>
                  </a:lnTo>
                  <a:close/>
                  <a:moveTo>
                    <a:pt x="140589" y="220980"/>
                  </a:moveTo>
                  <a:lnTo>
                    <a:pt x="234315" y="220980"/>
                  </a:lnTo>
                  <a:lnTo>
                    <a:pt x="234315" y="160782"/>
                  </a:lnTo>
                  <a:lnTo>
                    <a:pt x="140589" y="160782"/>
                  </a:lnTo>
                  <a:lnTo>
                    <a:pt x="140589" y="220980"/>
                  </a:lnTo>
                  <a:close/>
                  <a:moveTo>
                    <a:pt x="321437" y="80391"/>
                  </a:moveTo>
                  <a:lnTo>
                    <a:pt x="53594" y="80391"/>
                  </a:lnTo>
                  <a:cubicBezTo>
                    <a:pt x="38735" y="80391"/>
                    <a:pt x="26797" y="92329"/>
                    <a:pt x="26797" y="107188"/>
                  </a:cubicBezTo>
                  <a:lnTo>
                    <a:pt x="26797" y="133985"/>
                  </a:lnTo>
                  <a:lnTo>
                    <a:pt x="348234" y="133985"/>
                  </a:lnTo>
                  <a:lnTo>
                    <a:pt x="348234" y="107188"/>
                  </a:lnTo>
                  <a:cubicBezTo>
                    <a:pt x="348234" y="92329"/>
                    <a:pt x="336296" y="80391"/>
                    <a:pt x="321437" y="80391"/>
                  </a:cubicBezTo>
                </a:path>
              </a:pathLst>
            </a:custGeom>
            <a:solidFill>
              <a:srgbClr val="EEAEF6"/>
            </a:solid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5846559" y="4524070"/>
            <a:ext cx="375133" cy="428625"/>
            <a:chOff x="0" y="0"/>
            <a:chExt cx="375133" cy="42862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74904" cy="428625"/>
            </a:xfrm>
            <a:custGeom>
              <a:avLst/>
              <a:gdLst/>
              <a:ahLst/>
              <a:cxnLst/>
              <a:rect r="r" b="b" t="t" l="l"/>
              <a:pathLst>
                <a:path h="428625" w="374904">
                  <a:moveTo>
                    <a:pt x="174117" y="13335"/>
                  </a:moveTo>
                  <a:cubicBezTo>
                    <a:pt x="174117" y="5969"/>
                    <a:pt x="180086" y="0"/>
                    <a:pt x="187452" y="0"/>
                  </a:cubicBezTo>
                  <a:cubicBezTo>
                    <a:pt x="194818" y="0"/>
                    <a:pt x="200787" y="5969"/>
                    <a:pt x="200787" y="13335"/>
                  </a:cubicBezTo>
                  <a:lnTo>
                    <a:pt x="200787" y="27432"/>
                  </a:lnTo>
                  <a:cubicBezTo>
                    <a:pt x="268478" y="34163"/>
                    <a:pt x="321310" y="91186"/>
                    <a:pt x="321310" y="160655"/>
                  </a:cubicBezTo>
                  <a:lnTo>
                    <a:pt x="321310" y="185039"/>
                  </a:lnTo>
                  <a:cubicBezTo>
                    <a:pt x="321310" y="221615"/>
                    <a:pt x="335915" y="256667"/>
                    <a:pt x="361696" y="282702"/>
                  </a:cubicBezTo>
                  <a:lnTo>
                    <a:pt x="363982" y="284988"/>
                  </a:lnTo>
                  <a:cubicBezTo>
                    <a:pt x="370967" y="291973"/>
                    <a:pt x="374904" y="301371"/>
                    <a:pt x="374904" y="311150"/>
                  </a:cubicBezTo>
                  <a:cubicBezTo>
                    <a:pt x="374904" y="331724"/>
                    <a:pt x="358267" y="348234"/>
                    <a:pt x="337820" y="348234"/>
                  </a:cubicBezTo>
                  <a:lnTo>
                    <a:pt x="37084" y="348234"/>
                  </a:lnTo>
                  <a:cubicBezTo>
                    <a:pt x="16637" y="348234"/>
                    <a:pt x="0" y="331724"/>
                    <a:pt x="0" y="311150"/>
                  </a:cubicBezTo>
                  <a:cubicBezTo>
                    <a:pt x="0" y="301371"/>
                    <a:pt x="3937" y="291846"/>
                    <a:pt x="10922" y="284988"/>
                  </a:cubicBezTo>
                  <a:lnTo>
                    <a:pt x="13208" y="282702"/>
                  </a:lnTo>
                  <a:cubicBezTo>
                    <a:pt x="38989" y="256794"/>
                    <a:pt x="53594" y="221742"/>
                    <a:pt x="53594" y="185166"/>
                  </a:cubicBezTo>
                  <a:lnTo>
                    <a:pt x="53594" y="160782"/>
                  </a:lnTo>
                  <a:cubicBezTo>
                    <a:pt x="53594" y="91313"/>
                    <a:pt x="106426" y="34163"/>
                    <a:pt x="174117" y="27559"/>
                  </a:cubicBezTo>
                  <a:lnTo>
                    <a:pt x="174117" y="13335"/>
                  </a:lnTo>
                  <a:close/>
                  <a:moveTo>
                    <a:pt x="187452" y="53467"/>
                  </a:moveTo>
                  <a:cubicBezTo>
                    <a:pt x="128270" y="53467"/>
                    <a:pt x="80264" y="101473"/>
                    <a:pt x="80264" y="160655"/>
                  </a:cubicBezTo>
                  <a:lnTo>
                    <a:pt x="80264" y="185039"/>
                  </a:lnTo>
                  <a:cubicBezTo>
                    <a:pt x="80264" y="228727"/>
                    <a:pt x="62992" y="270637"/>
                    <a:pt x="32004" y="301625"/>
                  </a:cubicBezTo>
                  <a:lnTo>
                    <a:pt x="29718" y="303911"/>
                  </a:lnTo>
                  <a:cubicBezTo>
                    <a:pt x="27813" y="305816"/>
                    <a:pt x="26670" y="308483"/>
                    <a:pt x="26670" y="311150"/>
                  </a:cubicBezTo>
                  <a:cubicBezTo>
                    <a:pt x="26670" y="316865"/>
                    <a:pt x="31242" y="321437"/>
                    <a:pt x="36957" y="321437"/>
                  </a:cubicBezTo>
                  <a:lnTo>
                    <a:pt x="337947" y="321437"/>
                  </a:lnTo>
                  <a:cubicBezTo>
                    <a:pt x="343662" y="321437"/>
                    <a:pt x="348234" y="316865"/>
                    <a:pt x="348234" y="311150"/>
                  </a:cubicBezTo>
                  <a:cubicBezTo>
                    <a:pt x="348234" y="308356"/>
                    <a:pt x="347218" y="305816"/>
                    <a:pt x="345186" y="303911"/>
                  </a:cubicBezTo>
                  <a:lnTo>
                    <a:pt x="342900" y="301498"/>
                  </a:lnTo>
                  <a:cubicBezTo>
                    <a:pt x="312039" y="270637"/>
                    <a:pt x="294640" y="228727"/>
                    <a:pt x="294640" y="184912"/>
                  </a:cubicBezTo>
                  <a:lnTo>
                    <a:pt x="294640" y="160782"/>
                  </a:lnTo>
                  <a:cubicBezTo>
                    <a:pt x="294640" y="101600"/>
                    <a:pt x="246634" y="53594"/>
                    <a:pt x="187452" y="53594"/>
                  </a:cubicBezTo>
                  <a:lnTo>
                    <a:pt x="187579" y="53594"/>
                  </a:lnTo>
                  <a:close/>
                  <a:moveTo>
                    <a:pt x="162306" y="384048"/>
                  </a:moveTo>
                  <a:cubicBezTo>
                    <a:pt x="165989" y="394462"/>
                    <a:pt x="175895" y="401828"/>
                    <a:pt x="187579" y="401828"/>
                  </a:cubicBezTo>
                  <a:cubicBezTo>
                    <a:pt x="199263" y="401828"/>
                    <a:pt x="209169" y="394335"/>
                    <a:pt x="212852" y="384048"/>
                  </a:cubicBezTo>
                  <a:cubicBezTo>
                    <a:pt x="215265" y="377063"/>
                    <a:pt x="223012" y="373380"/>
                    <a:pt x="229870" y="375793"/>
                  </a:cubicBezTo>
                  <a:cubicBezTo>
                    <a:pt x="236728" y="378206"/>
                    <a:pt x="240538" y="385953"/>
                    <a:pt x="238125" y="392811"/>
                  </a:cubicBezTo>
                  <a:cubicBezTo>
                    <a:pt x="230759" y="413639"/>
                    <a:pt x="210947" y="428625"/>
                    <a:pt x="187579" y="428625"/>
                  </a:cubicBezTo>
                  <a:cubicBezTo>
                    <a:pt x="164211" y="428625"/>
                    <a:pt x="144399" y="413766"/>
                    <a:pt x="137033" y="392811"/>
                  </a:cubicBezTo>
                  <a:cubicBezTo>
                    <a:pt x="134620" y="385826"/>
                    <a:pt x="138176" y="378206"/>
                    <a:pt x="145288" y="375793"/>
                  </a:cubicBezTo>
                  <a:cubicBezTo>
                    <a:pt x="152400" y="373380"/>
                    <a:pt x="159893" y="376936"/>
                    <a:pt x="162306" y="384048"/>
                  </a:cubicBezTo>
                </a:path>
              </a:pathLst>
            </a:custGeom>
            <a:solidFill>
              <a:srgbClr val="EEAEF6"/>
            </a:solidFill>
          </p:spPr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5873353" y="2853623"/>
            <a:ext cx="321459" cy="321459"/>
            <a:chOff x="0" y="0"/>
            <a:chExt cx="321462" cy="32146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-1270" y="-1270"/>
              <a:ext cx="323977" cy="323977"/>
            </a:xfrm>
            <a:custGeom>
              <a:avLst/>
              <a:gdLst/>
              <a:ahLst/>
              <a:cxnLst/>
              <a:rect r="r" b="b" t="t" l="l"/>
              <a:pathLst>
                <a:path h="323977" w="323977">
                  <a:moveTo>
                    <a:pt x="54864" y="28067"/>
                  </a:moveTo>
                  <a:cubicBezTo>
                    <a:pt x="58420" y="28067"/>
                    <a:pt x="61849" y="28702"/>
                    <a:pt x="65151" y="30099"/>
                  </a:cubicBezTo>
                  <a:cubicBezTo>
                    <a:pt x="68453" y="31496"/>
                    <a:pt x="71374" y="33401"/>
                    <a:pt x="73787" y="35941"/>
                  </a:cubicBezTo>
                  <a:cubicBezTo>
                    <a:pt x="76200" y="38481"/>
                    <a:pt x="78232" y="41402"/>
                    <a:pt x="79629" y="44577"/>
                  </a:cubicBezTo>
                  <a:cubicBezTo>
                    <a:pt x="81026" y="47752"/>
                    <a:pt x="81661" y="51308"/>
                    <a:pt x="81661" y="54864"/>
                  </a:cubicBezTo>
                  <a:cubicBezTo>
                    <a:pt x="81661" y="58420"/>
                    <a:pt x="81026" y="61849"/>
                    <a:pt x="79629" y="65151"/>
                  </a:cubicBezTo>
                  <a:cubicBezTo>
                    <a:pt x="78232" y="68453"/>
                    <a:pt x="76327" y="71374"/>
                    <a:pt x="73787" y="73787"/>
                  </a:cubicBezTo>
                  <a:cubicBezTo>
                    <a:pt x="71247" y="76200"/>
                    <a:pt x="68326" y="78232"/>
                    <a:pt x="65151" y="79629"/>
                  </a:cubicBezTo>
                  <a:cubicBezTo>
                    <a:pt x="61976" y="81026"/>
                    <a:pt x="58420" y="81661"/>
                    <a:pt x="54864" y="81661"/>
                  </a:cubicBezTo>
                  <a:cubicBezTo>
                    <a:pt x="51308" y="81661"/>
                    <a:pt x="47879" y="81026"/>
                    <a:pt x="44577" y="79629"/>
                  </a:cubicBezTo>
                  <a:cubicBezTo>
                    <a:pt x="41275" y="78232"/>
                    <a:pt x="38354" y="76327"/>
                    <a:pt x="35941" y="73787"/>
                  </a:cubicBezTo>
                  <a:cubicBezTo>
                    <a:pt x="33528" y="71247"/>
                    <a:pt x="31496" y="68326"/>
                    <a:pt x="30099" y="65151"/>
                  </a:cubicBezTo>
                  <a:cubicBezTo>
                    <a:pt x="28702" y="61976"/>
                    <a:pt x="28067" y="58420"/>
                    <a:pt x="28067" y="54864"/>
                  </a:cubicBezTo>
                  <a:cubicBezTo>
                    <a:pt x="28067" y="51308"/>
                    <a:pt x="28702" y="47879"/>
                    <a:pt x="30099" y="44577"/>
                  </a:cubicBezTo>
                  <a:cubicBezTo>
                    <a:pt x="31496" y="41275"/>
                    <a:pt x="33401" y="38354"/>
                    <a:pt x="35941" y="35941"/>
                  </a:cubicBezTo>
                  <a:cubicBezTo>
                    <a:pt x="38481" y="33528"/>
                    <a:pt x="41402" y="31496"/>
                    <a:pt x="44577" y="30099"/>
                  </a:cubicBezTo>
                  <a:cubicBezTo>
                    <a:pt x="47752" y="28702"/>
                    <a:pt x="51308" y="28067"/>
                    <a:pt x="54864" y="28067"/>
                  </a:cubicBezTo>
                  <a:close/>
                  <a:moveTo>
                    <a:pt x="54864" y="108458"/>
                  </a:moveTo>
                  <a:cubicBezTo>
                    <a:pt x="58420" y="108458"/>
                    <a:pt x="61849" y="108077"/>
                    <a:pt x="65278" y="107442"/>
                  </a:cubicBezTo>
                  <a:cubicBezTo>
                    <a:pt x="68707" y="106807"/>
                    <a:pt x="72136" y="105791"/>
                    <a:pt x="75311" y="104394"/>
                  </a:cubicBezTo>
                  <a:cubicBezTo>
                    <a:pt x="78486" y="102997"/>
                    <a:pt x="81661" y="101346"/>
                    <a:pt x="84582" y="99441"/>
                  </a:cubicBezTo>
                  <a:cubicBezTo>
                    <a:pt x="87503" y="97536"/>
                    <a:pt x="90170" y="95250"/>
                    <a:pt x="92710" y="92837"/>
                  </a:cubicBezTo>
                  <a:cubicBezTo>
                    <a:pt x="95250" y="90424"/>
                    <a:pt x="97409" y="87630"/>
                    <a:pt x="99314" y="84709"/>
                  </a:cubicBezTo>
                  <a:cubicBezTo>
                    <a:pt x="101219" y="81788"/>
                    <a:pt x="102870" y="78740"/>
                    <a:pt x="104267" y="75438"/>
                  </a:cubicBezTo>
                  <a:cubicBezTo>
                    <a:pt x="105664" y="72136"/>
                    <a:pt x="106680" y="68834"/>
                    <a:pt x="107315" y="65405"/>
                  </a:cubicBezTo>
                  <a:cubicBezTo>
                    <a:pt x="107950" y="61976"/>
                    <a:pt x="108331" y="58420"/>
                    <a:pt x="108331" y="54991"/>
                  </a:cubicBezTo>
                  <a:cubicBezTo>
                    <a:pt x="108331" y="51562"/>
                    <a:pt x="107950" y="48006"/>
                    <a:pt x="107315" y="44577"/>
                  </a:cubicBezTo>
                  <a:cubicBezTo>
                    <a:pt x="106680" y="41148"/>
                    <a:pt x="105664" y="37719"/>
                    <a:pt x="104267" y="34544"/>
                  </a:cubicBezTo>
                  <a:cubicBezTo>
                    <a:pt x="102870" y="31369"/>
                    <a:pt x="101219" y="28194"/>
                    <a:pt x="99314" y="25273"/>
                  </a:cubicBezTo>
                  <a:cubicBezTo>
                    <a:pt x="97409" y="22352"/>
                    <a:pt x="95123" y="19685"/>
                    <a:pt x="92710" y="17145"/>
                  </a:cubicBezTo>
                  <a:cubicBezTo>
                    <a:pt x="90297" y="14605"/>
                    <a:pt x="87503" y="12192"/>
                    <a:pt x="84582" y="10287"/>
                  </a:cubicBezTo>
                  <a:cubicBezTo>
                    <a:pt x="81661" y="8382"/>
                    <a:pt x="78613" y="6731"/>
                    <a:pt x="75311" y="5334"/>
                  </a:cubicBezTo>
                  <a:cubicBezTo>
                    <a:pt x="72009" y="3937"/>
                    <a:pt x="68707" y="3048"/>
                    <a:pt x="65278" y="2286"/>
                  </a:cubicBezTo>
                  <a:cubicBezTo>
                    <a:pt x="61849" y="1524"/>
                    <a:pt x="58420" y="1270"/>
                    <a:pt x="54864" y="1270"/>
                  </a:cubicBezTo>
                  <a:cubicBezTo>
                    <a:pt x="51308" y="1270"/>
                    <a:pt x="47879" y="1651"/>
                    <a:pt x="44450" y="2286"/>
                  </a:cubicBezTo>
                  <a:cubicBezTo>
                    <a:pt x="41021" y="2921"/>
                    <a:pt x="37592" y="3937"/>
                    <a:pt x="34290" y="5334"/>
                  </a:cubicBezTo>
                  <a:cubicBezTo>
                    <a:pt x="30988" y="6731"/>
                    <a:pt x="27940" y="8382"/>
                    <a:pt x="25019" y="10287"/>
                  </a:cubicBezTo>
                  <a:cubicBezTo>
                    <a:pt x="22098" y="12192"/>
                    <a:pt x="19431" y="14478"/>
                    <a:pt x="16891" y="16891"/>
                  </a:cubicBezTo>
                  <a:cubicBezTo>
                    <a:pt x="14351" y="19304"/>
                    <a:pt x="12192" y="22098"/>
                    <a:pt x="10287" y="25019"/>
                  </a:cubicBezTo>
                  <a:cubicBezTo>
                    <a:pt x="8382" y="27940"/>
                    <a:pt x="6731" y="30988"/>
                    <a:pt x="5334" y="34290"/>
                  </a:cubicBezTo>
                  <a:cubicBezTo>
                    <a:pt x="3937" y="37592"/>
                    <a:pt x="2921" y="40894"/>
                    <a:pt x="2286" y="44323"/>
                  </a:cubicBezTo>
                  <a:cubicBezTo>
                    <a:pt x="1651" y="47752"/>
                    <a:pt x="1270" y="51308"/>
                    <a:pt x="1270" y="54864"/>
                  </a:cubicBezTo>
                  <a:cubicBezTo>
                    <a:pt x="1270" y="58420"/>
                    <a:pt x="1651" y="61849"/>
                    <a:pt x="2286" y="65278"/>
                  </a:cubicBezTo>
                  <a:cubicBezTo>
                    <a:pt x="2921" y="68707"/>
                    <a:pt x="3937" y="72136"/>
                    <a:pt x="5334" y="75311"/>
                  </a:cubicBezTo>
                  <a:cubicBezTo>
                    <a:pt x="6731" y="78486"/>
                    <a:pt x="8382" y="81661"/>
                    <a:pt x="10287" y="84582"/>
                  </a:cubicBezTo>
                  <a:cubicBezTo>
                    <a:pt x="12192" y="87503"/>
                    <a:pt x="14478" y="90170"/>
                    <a:pt x="16891" y="92710"/>
                  </a:cubicBezTo>
                  <a:cubicBezTo>
                    <a:pt x="19304" y="95250"/>
                    <a:pt x="22098" y="97409"/>
                    <a:pt x="25019" y="99314"/>
                  </a:cubicBezTo>
                  <a:cubicBezTo>
                    <a:pt x="27940" y="101219"/>
                    <a:pt x="30988" y="102870"/>
                    <a:pt x="34290" y="104267"/>
                  </a:cubicBezTo>
                  <a:cubicBezTo>
                    <a:pt x="37592" y="105664"/>
                    <a:pt x="40894" y="106680"/>
                    <a:pt x="44323" y="107315"/>
                  </a:cubicBezTo>
                  <a:cubicBezTo>
                    <a:pt x="47752" y="107950"/>
                    <a:pt x="51308" y="108331"/>
                    <a:pt x="54737" y="108331"/>
                  </a:cubicBezTo>
                  <a:close/>
                  <a:moveTo>
                    <a:pt x="269113" y="242316"/>
                  </a:moveTo>
                  <a:cubicBezTo>
                    <a:pt x="272669" y="242316"/>
                    <a:pt x="276098" y="242951"/>
                    <a:pt x="279400" y="244348"/>
                  </a:cubicBezTo>
                  <a:cubicBezTo>
                    <a:pt x="282702" y="245745"/>
                    <a:pt x="285623" y="247650"/>
                    <a:pt x="288036" y="250190"/>
                  </a:cubicBezTo>
                  <a:cubicBezTo>
                    <a:pt x="290449" y="252730"/>
                    <a:pt x="292481" y="255651"/>
                    <a:pt x="293878" y="258826"/>
                  </a:cubicBezTo>
                  <a:cubicBezTo>
                    <a:pt x="295275" y="262001"/>
                    <a:pt x="295910" y="265557"/>
                    <a:pt x="295910" y="269113"/>
                  </a:cubicBezTo>
                  <a:cubicBezTo>
                    <a:pt x="295910" y="272669"/>
                    <a:pt x="295275" y="276098"/>
                    <a:pt x="293878" y="279400"/>
                  </a:cubicBezTo>
                  <a:cubicBezTo>
                    <a:pt x="292481" y="282702"/>
                    <a:pt x="290576" y="285623"/>
                    <a:pt x="288036" y="288036"/>
                  </a:cubicBezTo>
                  <a:cubicBezTo>
                    <a:pt x="285496" y="290449"/>
                    <a:pt x="282575" y="292481"/>
                    <a:pt x="279400" y="293878"/>
                  </a:cubicBezTo>
                  <a:cubicBezTo>
                    <a:pt x="276225" y="295275"/>
                    <a:pt x="272669" y="295910"/>
                    <a:pt x="269113" y="295910"/>
                  </a:cubicBezTo>
                  <a:cubicBezTo>
                    <a:pt x="265557" y="295910"/>
                    <a:pt x="262128" y="295275"/>
                    <a:pt x="258826" y="293878"/>
                  </a:cubicBezTo>
                  <a:cubicBezTo>
                    <a:pt x="255524" y="292481"/>
                    <a:pt x="252603" y="290576"/>
                    <a:pt x="250190" y="288036"/>
                  </a:cubicBezTo>
                  <a:cubicBezTo>
                    <a:pt x="247777" y="285496"/>
                    <a:pt x="245745" y="282575"/>
                    <a:pt x="244348" y="279400"/>
                  </a:cubicBezTo>
                  <a:cubicBezTo>
                    <a:pt x="242951" y="276225"/>
                    <a:pt x="242316" y="272669"/>
                    <a:pt x="242316" y="269113"/>
                  </a:cubicBezTo>
                  <a:cubicBezTo>
                    <a:pt x="242316" y="265557"/>
                    <a:pt x="242951" y="262128"/>
                    <a:pt x="244348" y="258826"/>
                  </a:cubicBezTo>
                  <a:cubicBezTo>
                    <a:pt x="245745" y="255524"/>
                    <a:pt x="247650" y="252603"/>
                    <a:pt x="250190" y="250190"/>
                  </a:cubicBezTo>
                  <a:cubicBezTo>
                    <a:pt x="252730" y="247777"/>
                    <a:pt x="255651" y="245745"/>
                    <a:pt x="258826" y="244348"/>
                  </a:cubicBezTo>
                  <a:cubicBezTo>
                    <a:pt x="262001" y="242951"/>
                    <a:pt x="265557" y="242316"/>
                    <a:pt x="269113" y="242316"/>
                  </a:cubicBezTo>
                  <a:close/>
                  <a:moveTo>
                    <a:pt x="269113" y="322707"/>
                  </a:moveTo>
                  <a:cubicBezTo>
                    <a:pt x="272669" y="322707"/>
                    <a:pt x="276098" y="322326"/>
                    <a:pt x="279527" y="321691"/>
                  </a:cubicBezTo>
                  <a:cubicBezTo>
                    <a:pt x="282956" y="321056"/>
                    <a:pt x="286385" y="320040"/>
                    <a:pt x="289560" y="318643"/>
                  </a:cubicBezTo>
                  <a:cubicBezTo>
                    <a:pt x="292735" y="317246"/>
                    <a:pt x="295910" y="315595"/>
                    <a:pt x="298831" y="313690"/>
                  </a:cubicBezTo>
                  <a:cubicBezTo>
                    <a:pt x="301752" y="311785"/>
                    <a:pt x="304419" y="309499"/>
                    <a:pt x="306959" y="307086"/>
                  </a:cubicBezTo>
                  <a:cubicBezTo>
                    <a:pt x="309499" y="304673"/>
                    <a:pt x="311658" y="301879"/>
                    <a:pt x="313563" y="298958"/>
                  </a:cubicBezTo>
                  <a:cubicBezTo>
                    <a:pt x="315468" y="296037"/>
                    <a:pt x="317119" y="292989"/>
                    <a:pt x="318516" y="289687"/>
                  </a:cubicBezTo>
                  <a:cubicBezTo>
                    <a:pt x="319913" y="286385"/>
                    <a:pt x="320929" y="283083"/>
                    <a:pt x="321564" y="279654"/>
                  </a:cubicBezTo>
                  <a:cubicBezTo>
                    <a:pt x="322199" y="276225"/>
                    <a:pt x="322580" y="272669"/>
                    <a:pt x="322580" y="269240"/>
                  </a:cubicBezTo>
                  <a:cubicBezTo>
                    <a:pt x="322580" y="265811"/>
                    <a:pt x="322199" y="262255"/>
                    <a:pt x="321564" y="258826"/>
                  </a:cubicBezTo>
                  <a:cubicBezTo>
                    <a:pt x="320929" y="255397"/>
                    <a:pt x="319913" y="251968"/>
                    <a:pt x="318516" y="248793"/>
                  </a:cubicBezTo>
                  <a:cubicBezTo>
                    <a:pt x="317119" y="245618"/>
                    <a:pt x="315468" y="242443"/>
                    <a:pt x="313563" y="239522"/>
                  </a:cubicBezTo>
                  <a:cubicBezTo>
                    <a:pt x="311658" y="236601"/>
                    <a:pt x="309372" y="233934"/>
                    <a:pt x="306959" y="231394"/>
                  </a:cubicBezTo>
                  <a:cubicBezTo>
                    <a:pt x="304546" y="228854"/>
                    <a:pt x="301752" y="226695"/>
                    <a:pt x="298831" y="224790"/>
                  </a:cubicBezTo>
                  <a:cubicBezTo>
                    <a:pt x="295910" y="222885"/>
                    <a:pt x="292862" y="221234"/>
                    <a:pt x="289560" y="219837"/>
                  </a:cubicBezTo>
                  <a:cubicBezTo>
                    <a:pt x="286258" y="218440"/>
                    <a:pt x="282956" y="217424"/>
                    <a:pt x="279527" y="216789"/>
                  </a:cubicBezTo>
                  <a:cubicBezTo>
                    <a:pt x="276098" y="216154"/>
                    <a:pt x="272542" y="215773"/>
                    <a:pt x="269113" y="215773"/>
                  </a:cubicBezTo>
                  <a:cubicBezTo>
                    <a:pt x="265684" y="215773"/>
                    <a:pt x="262128" y="216154"/>
                    <a:pt x="258699" y="216789"/>
                  </a:cubicBezTo>
                  <a:cubicBezTo>
                    <a:pt x="255270" y="217424"/>
                    <a:pt x="251841" y="218440"/>
                    <a:pt x="248666" y="219837"/>
                  </a:cubicBezTo>
                  <a:cubicBezTo>
                    <a:pt x="245491" y="221234"/>
                    <a:pt x="242316" y="222885"/>
                    <a:pt x="239395" y="224790"/>
                  </a:cubicBezTo>
                  <a:cubicBezTo>
                    <a:pt x="236474" y="226695"/>
                    <a:pt x="233807" y="228981"/>
                    <a:pt x="231267" y="231394"/>
                  </a:cubicBezTo>
                  <a:cubicBezTo>
                    <a:pt x="228727" y="233807"/>
                    <a:pt x="226568" y="236601"/>
                    <a:pt x="224663" y="239522"/>
                  </a:cubicBezTo>
                  <a:cubicBezTo>
                    <a:pt x="222758" y="242443"/>
                    <a:pt x="221107" y="245491"/>
                    <a:pt x="219710" y="248793"/>
                  </a:cubicBezTo>
                  <a:cubicBezTo>
                    <a:pt x="218313" y="252095"/>
                    <a:pt x="217297" y="255397"/>
                    <a:pt x="216662" y="258826"/>
                  </a:cubicBezTo>
                  <a:cubicBezTo>
                    <a:pt x="216027" y="262255"/>
                    <a:pt x="215646" y="265811"/>
                    <a:pt x="215646" y="269240"/>
                  </a:cubicBezTo>
                  <a:cubicBezTo>
                    <a:pt x="215646" y="272669"/>
                    <a:pt x="216027" y="276225"/>
                    <a:pt x="216662" y="279654"/>
                  </a:cubicBezTo>
                  <a:cubicBezTo>
                    <a:pt x="217297" y="283083"/>
                    <a:pt x="218313" y="286512"/>
                    <a:pt x="219710" y="289687"/>
                  </a:cubicBezTo>
                  <a:cubicBezTo>
                    <a:pt x="221107" y="292862"/>
                    <a:pt x="222758" y="296037"/>
                    <a:pt x="224663" y="298958"/>
                  </a:cubicBezTo>
                  <a:cubicBezTo>
                    <a:pt x="226568" y="301879"/>
                    <a:pt x="228854" y="304546"/>
                    <a:pt x="231267" y="307086"/>
                  </a:cubicBezTo>
                  <a:cubicBezTo>
                    <a:pt x="233680" y="309626"/>
                    <a:pt x="236474" y="311785"/>
                    <a:pt x="239395" y="313690"/>
                  </a:cubicBezTo>
                  <a:cubicBezTo>
                    <a:pt x="242316" y="315595"/>
                    <a:pt x="245364" y="317246"/>
                    <a:pt x="248666" y="318643"/>
                  </a:cubicBezTo>
                  <a:cubicBezTo>
                    <a:pt x="251968" y="320040"/>
                    <a:pt x="255270" y="321056"/>
                    <a:pt x="258699" y="321691"/>
                  </a:cubicBezTo>
                  <a:cubicBezTo>
                    <a:pt x="262128" y="322326"/>
                    <a:pt x="265684" y="322707"/>
                    <a:pt x="269113" y="322707"/>
                  </a:cubicBezTo>
                  <a:close/>
                  <a:moveTo>
                    <a:pt x="318770" y="24130"/>
                  </a:moveTo>
                  <a:cubicBezTo>
                    <a:pt x="323977" y="18923"/>
                    <a:pt x="323977" y="10414"/>
                    <a:pt x="318770" y="5207"/>
                  </a:cubicBezTo>
                  <a:cubicBezTo>
                    <a:pt x="313563" y="0"/>
                    <a:pt x="305054" y="0"/>
                    <a:pt x="299847" y="5207"/>
                  </a:cubicBezTo>
                  <a:lnTo>
                    <a:pt x="5207" y="299847"/>
                  </a:lnTo>
                  <a:cubicBezTo>
                    <a:pt x="0" y="305054"/>
                    <a:pt x="0" y="313563"/>
                    <a:pt x="5207" y="318770"/>
                  </a:cubicBezTo>
                  <a:cubicBezTo>
                    <a:pt x="10414" y="323977"/>
                    <a:pt x="18923" y="323977"/>
                    <a:pt x="24130" y="318770"/>
                  </a:cubicBezTo>
                  <a:lnTo>
                    <a:pt x="318770" y="24130"/>
                  </a:lnTo>
                </a:path>
              </a:pathLst>
            </a:custGeom>
            <a:solidFill>
              <a:srgbClr val="EEAEF6"/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600075" y="1920745"/>
            <a:ext cx="3987241" cy="581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25"/>
              </a:lnSpc>
            </a:pPr>
            <a:r>
              <a:rPr lang="en-US" b="true" sz="3375">
                <a:solidFill>
                  <a:srgbClr val="EEAEF6"/>
                </a:solidFill>
                <a:latin typeface="Bricolage Grotesque Ultra-Bold"/>
                <a:ea typeface="Bricolage Grotesque Ultra-Bold"/>
                <a:cs typeface="Bricolage Grotesque Ultra-Bold"/>
                <a:sym typeface="Bricolage Grotesque Ultra-Bold"/>
              </a:rPr>
              <a:t>Core Functionality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00075" y="3370040"/>
            <a:ext cx="2207200" cy="361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93"/>
              </a:lnSpc>
            </a:pPr>
            <a:r>
              <a:rPr lang="en-US" b="true" sz="1687">
                <a:solidFill>
                  <a:srgbClr val="E5DCE6"/>
                </a:solidFill>
                <a:latin typeface="Bricolage Grotesque Ultra-Bold"/>
                <a:ea typeface="Bricolage Grotesque Ultra-Bold"/>
                <a:cs typeface="Bricolage Grotesque Ultra-Bold"/>
                <a:sym typeface="Bricolage Grotesque Ultra-Bold"/>
              </a:rPr>
              <a:t>Price Trend Analysis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344682" y="3756812"/>
            <a:ext cx="45815" cy="3303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4"/>
              </a:lnSpc>
            </a:pPr>
            <a:r>
              <a:rPr lang="en-US" sz="1350">
                <a:solidFill>
                  <a:srgbClr val="E5DCE6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00075" y="5084540"/>
            <a:ext cx="2497931" cy="361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93"/>
              </a:lnSpc>
            </a:pPr>
            <a:r>
              <a:rPr lang="en-US" b="true" sz="1687">
                <a:solidFill>
                  <a:srgbClr val="E5DCE6"/>
                </a:solidFill>
                <a:latin typeface="Bricolage Grotesque Ultra-Bold"/>
                <a:ea typeface="Bricolage Grotesque Ultra-Bold"/>
                <a:cs typeface="Bricolage Grotesque Ultra-Bold"/>
                <a:sym typeface="Bricolage Grotesque Ultra-Bold"/>
              </a:rPr>
              <a:t>Future Price Prediction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334052" y="5471312"/>
            <a:ext cx="45815" cy="3303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4"/>
              </a:lnSpc>
            </a:pPr>
            <a:r>
              <a:rPr lang="en-US" sz="1350">
                <a:solidFill>
                  <a:srgbClr val="E5DCE6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5822166" y="5084540"/>
            <a:ext cx="1178252" cy="361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93"/>
              </a:lnSpc>
            </a:pPr>
            <a:r>
              <a:rPr lang="en-US" b="true" sz="1687" spc="1">
                <a:solidFill>
                  <a:srgbClr val="E5DCE6"/>
                </a:solidFill>
                <a:latin typeface="Bricolage Grotesque Ultra-Bold"/>
                <a:ea typeface="Bricolage Grotesque Ultra-Bold"/>
                <a:cs typeface="Bricolage Grotesque Ultra-Bold"/>
                <a:sym typeface="Bricolage Grotesque Ultra-Bold"/>
              </a:rPr>
              <a:t>Deal Alerts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127861" y="5471312"/>
            <a:ext cx="45815" cy="3303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4"/>
              </a:lnSpc>
            </a:pPr>
            <a:r>
              <a:rPr lang="en-US" sz="1350">
                <a:solidFill>
                  <a:srgbClr val="E5DCE6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5822166" y="3370040"/>
            <a:ext cx="1954492" cy="361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93"/>
              </a:lnSpc>
            </a:pPr>
            <a:r>
              <a:rPr lang="en-US" b="true" sz="1687">
                <a:solidFill>
                  <a:srgbClr val="E5DCE6"/>
                </a:solidFill>
                <a:latin typeface="Bricolage Grotesque Ultra-Bold"/>
                <a:ea typeface="Bricolage Grotesque Ultra-Bold"/>
                <a:cs typeface="Bricolage Grotesque Ultra-Bold"/>
                <a:sym typeface="Bricolage Grotesque Ultra-Bold"/>
              </a:rPr>
              <a:t>Discount Tracking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6496469" y="3756812"/>
            <a:ext cx="45815" cy="3303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4"/>
              </a:lnSpc>
            </a:pPr>
            <a:r>
              <a:rPr lang="en-US" sz="1350">
                <a:solidFill>
                  <a:srgbClr val="E5DCE6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600075" y="5576087"/>
            <a:ext cx="3380061" cy="2256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89"/>
              </a:lnSpc>
            </a:pPr>
            <a:r>
              <a:rPr lang="en-US" sz="1350">
                <a:solidFill>
                  <a:srgbClr val="E5DCE6"/>
                </a:solidFill>
                <a:latin typeface="Montserrat"/>
                <a:ea typeface="Montserrat"/>
                <a:cs typeface="Montserrat"/>
                <a:sym typeface="Montserrat"/>
              </a:rPr>
              <a:t>Forecast</a:t>
            </a:r>
            <a:r>
              <a:rPr lang="en-US" sz="135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350">
                <a:solidFill>
                  <a:srgbClr val="E5DCE6"/>
                </a:solidFill>
                <a:latin typeface="Montserrat"/>
                <a:ea typeface="Montserrat"/>
                <a:cs typeface="Montserrat"/>
                <a:sym typeface="Montserrat"/>
              </a:rPr>
              <a:t>prices</a:t>
            </a:r>
            <a:r>
              <a:rPr lang="en-US" sz="135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350">
                <a:solidFill>
                  <a:srgbClr val="E5DCE6"/>
                </a:solidFill>
                <a:latin typeface="Montserrat"/>
                <a:ea typeface="Montserrat"/>
                <a:cs typeface="Montserrat"/>
                <a:sym typeface="Montserrat"/>
              </a:rPr>
              <a:t>using</a:t>
            </a:r>
            <a:r>
              <a:rPr lang="en-US" sz="135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350">
                <a:solidFill>
                  <a:srgbClr val="E5DCE6"/>
                </a:solidFill>
                <a:latin typeface="Montserrat"/>
                <a:ea typeface="Montserrat"/>
                <a:cs typeface="Montserrat"/>
                <a:sym typeface="Montserrat"/>
              </a:rPr>
              <a:t>linear</a:t>
            </a:r>
            <a:r>
              <a:rPr lang="en-US" sz="135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350">
                <a:solidFill>
                  <a:srgbClr val="E5DCE6"/>
                </a:solidFill>
                <a:latin typeface="Montserrat"/>
                <a:ea typeface="Montserrat"/>
                <a:cs typeface="Montserrat"/>
                <a:sym typeface="Montserrat"/>
              </a:rPr>
              <a:t>regression.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600075" y="3861587"/>
            <a:ext cx="3947874" cy="2256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89"/>
              </a:lnSpc>
            </a:pPr>
            <a:r>
              <a:rPr lang="en-US" sz="1350">
                <a:solidFill>
                  <a:srgbClr val="E5DCE6"/>
                </a:solidFill>
                <a:latin typeface="Montserrat"/>
                <a:ea typeface="Montserrat"/>
                <a:cs typeface="Montserrat"/>
                <a:sym typeface="Montserrat"/>
              </a:rPr>
              <a:t>Visualizehistoricalpricedata for any product.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5822166" y="5576087"/>
            <a:ext cx="2876588" cy="2256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89"/>
              </a:lnSpc>
            </a:pPr>
            <a:r>
              <a:rPr lang="en-US" sz="1350">
                <a:solidFill>
                  <a:srgbClr val="E5DCE6"/>
                </a:solidFill>
                <a:latin typeface="Montserrat"/>
                <a:ea typeface="Montserrat"/>
                <a:cs typeface="Montserrat"/>
                <a:sym typeface="Montserrat"/>
              </a:rPr>
              <a:t>Getnotifiedofmajor price drops.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5822166" y="3861587"/>
            <a:ext cx="3550739" cy="2256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89"/>
              </a:lnSpc>
            </a:pPr>
            <a:r>
              <a:rPr lang="en-US" sz="1350">
                <a:solidFill>
                  <a:srgbClr val="E5DCE6"/>
                </a:solidFill>
                <a:latin typeface="Montserrat"/>
                <a:ea typeface="Montserrat"/>
                <a:cs typeface="Montserrat"/>
                <a:sym typeface="Montserrat"/>
              </a:rPr>
              <a:t>Monitordiscountpercentages over time.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090E3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638175" y="3943045"/>
            <a:ext cx="57150" cy="57150"/>
            <a:chOff x="0" y="0"/>
            <a:chExt cx="57150" cy="571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7150" cy="57150"/>
            </a:xfrm>
            <a:custGeom>
              <a:avLst/>
              <a:gdLst/>
              <a:ahLst/>
              <a:cxnLst/>
              <a:rect r="r" b="b" t="t" l="l"/>
              <a:pathLst>
                <a:path h="57150" w="57150">
                  <a:moveTo>
                    <a:pt x="57150" y="28575"/>
                  </a:moveTo>
                  <a:cubicBezTo>
                    <a:pt x="57150" y="32385"/>
                    <a:pt x="56388" y="35941"/>
                    <a:pt x="54991" y="39497"/>
                  </a:cubicBezTo>
                  <a:cubicBezTo>
                    <a:pt x="53594" y="43053"/>
                    <a:pt x="51435" y="46101"/>
                    <a:pt x="48768" y="48768"/>
                  </a:cubicBezTo>
                  <a:cubicBezTo>
                    <a:pt x="46101" y="51435"/>
                    <a:pt x="43053" y="53467"/>
                    <a:pt x="39497" y="54991"/>
                  </a:cubicBezTo>
                  <a:cubicBezTo>
                    <a:pt x="35941" y="56515"/>
                    <a:pt x="32385" y="57150"/>
                    <a:pt x="28575" y="57150"/>
                  </a:cubicBezTo>
                  <a:cubicBezTo>
                    <a:pt x="24765" y="57150"/>
                    <a:pt x="21082" y="56388"/>
                    <a:pt x="17653" y="54991"/>
                  </a:cubicBezTo>
                  <a:cubicBezTo>
                    <a:pt x="14224" y="53594"/>
                    <a:pt x="11049" y="51435"/>
                    <a:pt x="8382" y="48768"/>
                  </a:cubicBezTo>
                  <a:cubicBezTo>
                    <a:pt x="5715" y="46101"/>
                    <a:pt x="3683" y="43053"/>
                    <a:pt x="2159" y="39497"/>
                  </a:cubicBezTo>
                  <a:cubicBezTo>
                    <a:pt x="635" y="35941"/>
                    <a:pt x="0" y="32385"/>
                    <a:pt x="0" y="28575"/>
                  </a:cubicBezTo>
                  <a:cubicBezTo>
                    <a:pt x="0" y="24765"/>
                    <a:pt x="762" y="21082"/>
                    <a:pt x="2159" y="17653"/>
                  </a:cubicBezTo>
                  <a:cubicBezTo>
                    <a:pt x="3556" y="14224"/>
                    <a:pt x="5715" y="11049"/>
                    <a:pt x="8382" y="8382"/>
                  </a:cubicBezTo>
                  <a:cubicBezTo>
                    <a:pt x="11049" y="5715"/>
                    <a:pt x="14097" y="3683"/>
                    <a:pt x="17653" y="2159"/>
                  </a:cubicBezTo>
                  <a:cubicBezTo>
                    <a:pt x="21209" y="635"/>
                    <a:pt x="24765" y="0"/>
                    <a:pt x="28575" y="0"/>
                  </a:cubicBezTo>
                  <a:cubicBezTo>
                    <a:pt x="32385" y="0"/>
                    <a:pt x="36068" y="762"/>
                    <a:pt x="39497" y="2159"/>
                  </a:cubicBezTo>
                  <a:cubicBezTo>
                    <a:pt x="42926" y="3556"/>
                    <a:pt x="46101" y="5715"/>
                    <a:pt x="48768" y="8382"/>
                  </a:cubicBezTo>
                  <a:cubicBezTo>
                    <a:pt x="51435" y="11049"/>
                    <a:pt x="53467" y="14097"/>
                    <a:pt x="54991" y="17653"/>
                  </a:cubicBezTo>
                  <a:cubicBezTo>
                    <a:pt x="56515" y="21209"/>
                    <a:pt x="57150" y="24765"/>
                    <a:pt x="57150" y="28575"/>
                  </a:cubicBezTo>
                </a:path>
              </a:pathLst>
            </a:custGeom>
            <a:solidFill>
              <a:srgbClr val="E5DCE6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638175" y="4819345"/>
            <a:ext cx="57150" cy="57150"/>
            <a:chOff x="0" y="0"/>
            <a:chExt cx="57150" cy="5715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57150" cy="57150"/>
            </a:xfrm>
            <a:custGeom>
              <a:avLst/>
              <a:gdLst/>
              <a:ahLst/>
              <a:cxnLst/>
              <a:rect r="r" b="b" t="t" l="l"/>
              <a:pathLst>
                <a:path h="57150" w="57150">
                  <a:moveTo>
                    <a:pt x="57150" y="28575"/>
                  </a:moveTo>
                  <a:cubicBezTo>
                    <a:pt x="57150" y="32385"/>
                    <a:pt x="56388" y="35941"/>
                    <a:pt x="54991" y="39497"/>
                  </a:cubicBezTo>
                  <a:cubicBezTo>
                    <a:pt x="53594" y="43053"/>
                    <a:pt x="51435" y="46101"/>
                    <a:pt x="48768" y="48768"/>
                  </a:cubicBezTo>
                  <a:cubicBezTo>
                    <a:pt x="46101" y="51435"/>
                    <a:pt x="43053" y="53467"/>
                    <a:pt x="39497" y="54991"/>
                  </a:cubicBezTo>
                  <a:cubicBezTo>
                    <a:pt x="35941" y="56515"/>
                    <a:pt x="32385" y="57150"/>
                    <a:pt x="28575" y="57150"/>
                  </a:cubicBezTo>
                  <a:cubicBezTo>
                    <a:pt x="24765" y="57150"/>
                    <a:pt x="21082" y="56388"/>
                    <a:pt x="17653" y="54991"/>
                  </a:cubicBezTo>
                  <a:cubicBezTo>
                    <a:pt x="14224" y="53594"/>
                    <a:pt x="11049" y="51435"/>
                    <a:pt x="8382" y="48768"/>
                  </a:cubicBezTo>
                  <a:cubicBezTo>
                    <a:pt x="5715" y="46101"/>
                    <a:pt x="3683" y="43053"/>
                    <a:pt x="2159" y="39497"/>
                  </a:cubicBezTo>
                  <a:cubicBezTo>
                    <a:pt x="635" y="35941"/>
                    <a:pt x="0" y="32385"/>
                    <a:pt x="0" y="28575"/>
                  </a:cubicBezTo>
                  <a:cubicBezTo>
                    <a:pt x="0" y="24765"/>
                    <a:pt x="762" y="21082"/>
                    <a:pt x="2159" y="17653"/>
                  </a:cubicBezTo>
                  <a:cubicBezTo>
                    <a:pt x="3556" y="14224"/>
                    <a:pt x="5715" y="11049"/>
                    <a:pt x="8382" y="8382"/>
                  </a:cubicBezTo>
                  <a:cubicBezTo>
                    <a:pt x="11049" y="5715"/>
                    <a:pt x="14097" y="3683"/>
                    <a:pt x="17653" y="2159"/>
                  </a:cubicBezTo>
                  <a:cubicBezTo>
                    <a:pt x="21209" y="635"/>
                    <a:pt x="24765" y="0"/>
                    <a:pt x="28575" y="0"/>
                  </a:cubicBezTo>
                  <a:cubicBezTo>
                    <a:pt x="32385" y="0"/>
                    <a:pt x="36068" y="762"/>
                    <a:pt x="39497" y="2159"/>
                  </a:cubicBezTo>
                  <a:cubicBezTo>
                    <a:pt x="42926" y="3556"/>
                    <a:pt x="46101" y="5715"/>
                    <a:pt x="48768" y="8382"/>
                  </a:cubicBezTo>
                  <a:cubicBezTo>
                    <a:pt x="51435" y="11049"/>
                    <a:pt x="53467" y="14097"/>
                    <a:pt x="54991" y="17653"/>
                  </a:cubicBezTo>
                  <a:cubicBezTo>
                    <a:pt x="56515" y="21209"/>
                    <a:pt x="57150" y="24765"/>
                    <a:pt x="57150" y="28575"/>
                  </a:cubicBezTo>
                </a:path>
              </a:pathLst>
            </a:custGeom>
            <a:solidFill>
              <a:srgbClr val="E5DCE6"/>
            </a:solid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3305175" y="3943045"/>
            <a:ext cx="57150" cy="57150"/>
            <a:chOff x="0" y="0"/>
            <a:chExt cx="57150" cy="5715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7150" cy="57150"/>
            </a:xfrm>
            <a:custGeom>
              <a:avLst/>
              <a:gdLst/>
              <a:ahLst/>
              <a:cxnLst/>
              <a:rect r="r" b="b" t="t" l="l"/>
              <a:pathLst>
                <a:path h="57150" w="57150">
                  <a:moveTo>
                    <a:pt x="57150" y="28575"/>
                  </a:moveTo>
                  <a:cubicBezTo>
                    <a:pt x="57150" y="32385"/>
                    <a:pt x="56388" y="35941"/>
                    <a:pt x="54991" y="39497"/>
                  </a:cubicBezTo>
                  <a:cubicBezTo>
                    <a:pt x="53594" y="43053"/>
                    <a:pt x="51435" y="46101"/>
                    <a:pt x="48768" y="48768"/>
                  </a:cubicBezTo>
                  <a:cubicBezTo>
                    <a:pt x="46101" y="51435"/>
                    <a:pt x="43053" y="53467"/>
                    <a:pt x="39497" y="54991"/>
                  </a:cubicBezTo>
                  <a:cubicBezTo>
                    <a:pt x="35941" y="56515"/>
                    <a:pt x="32385" y="57150"/>
                    <a:pt x="28575" y="57150"/>
                  </a:cubicBezTo>
                  <a:cubicBezTo>
                    <a:pt x="24765" y="57150"/>
                    <a:pt x="21082" y="56388"/>
                    <a:pt x="17653" y="54991"/>
                  </a:cubicBezTo>
                  <a:cubicBezTo>
                    <a:pt x="14224" y="53594"/>
                    <a:pt x="11049" y="51435"/>
                    <a:pt x="8382" y="48768"/>
                  </a:cubicBezTo>
                  <a:cubicBezTo>
                    <a:pt x="5715" y="46101"/>
                    <a:pt x="3683" y="43053"/>
                    <a:pt x="2159" y="39497"/>
                  </a:cubicBezTo>
                  <a:cubicBezTo>
                    <a:pt x="635" y="35941"/>
                    <a:pt x="0" y="32385"/>
                    <a:pt x="0" y="28575"/>
                  </a:cubicBezTo>
                  <a:cubicBezTo>
                    <a:pt x="0" y="24765"/>
                    <a:pt x="762" y="21082"/>
                    <a:pt x="2159" y="17653"/>
                  </a:cubicBezTo>
                  <a:cubicBezTo>
                    <a:pt x="3556" y="14224"/>
                    <a:pt x="5715" y="11049"/>
                    <a:pt x="8382" y="8382"/>
                  </a:cubicBezTo>
                  <a:cubicBezTo>
                    <a:pt x="11049" y="5715"/>
                    <a:pt x="14097" y="3683"/>
                    <a:pt x="17653" y="2159"/>
                  </a:cubicBezTo>
                  <a:cubicBezTo>
                    <a:pt x="21209" y="635"/>
                    <a:pt x="24765" y="0"/>
                    <a:pt x="28575" y="0"/>
                  </a:cubicBezTo>
                  <a:cubicBezTo>
                    <a:pt x="32385" y="0"/>
                    <a:pt x="36068" y="762"/>
                    <a:pt x="39497" y="2159"/>
                  </a:cubicBezTo>
                  <a:cubicBezTo>
                    <a:pt x="42926" y="3556"/>
                    <a:pt x="46101" y="5715"/>
                    <a:pt x="48768" y="8382"/>
                  </a:cubicBezTo>
                  <a:cubicBezTo>
                    <a:pt x="51435" y="11049"/>
                    <a:pt x="53467" y="14097"/>
                    <a:pt x="54991" y="17653"/>
                  </a:cubicBezTo>
                  <a:cubicBezTo>
                    <a:pt x="56515" y="21209"/>
                    <a:pt x="57150" y="24765"/>
                    <a:pt x="57150" y="28575"/>
                  </a:cubicBezTo>
                </a:path>
              </a:pathLst>
            </a:custGeom>
            <a:solidFill>
              <a:srgbClr val="E5DCE6"/>
            </a:solidFill>
          </p:spPr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3305175" y="5371795"/>
            <a:ext cx="57150" cy="57150"/>
            <a:chOff x="0" y="0"/>
            <a:chExt cx="57150" cy="5715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7150" cy="57150"/>
            </a:xfrm>
            <a:custGeom>
              <a:avLst/>
              <a:gdLst/>
              <a:ahLst/>
              <a:cxnLst/>
              <a:rect r="r" b="b" t="t" l="l"/>
              <a:pathLst>
                <a:path h="57150" w="57150">
                  <a:moveTo>
                    <a:pt x="57150" y="28575"/>
                  </a:moveTo>
                  <a:cubicBezTo>
                    <a:pt x="57150" y="32385"/>
                    <a:pt x="56388" y="35941"/>
                    <a:pt x="54991" y="39497"/>
                  </a:cubicBezTo>
                  <a:cubicBezTo>
                    <a:pt x="53594" y="43053"/>
                    <a:pt x="51435" y="46101"/>
                    <a:pt x="48768" y="48768"/>
                  </a:cubicBezTo>
                  <a:cubicBezTo>
                    <a:pt x="46101" y="51435"/>
                    <a:pt x="43053" y="53467"/>
                    <a:pt x="39497" y="54991"/>
                  </a:cubicBezTo>
                  <a:cubicBezTo>
                    <a:pt x="35941" y="56515"/>
                    <a:pt x="32385" y="57150"/>
                    <a:pt x="28575" y="57150"/>
                  </a:cubicBezTo>
                  <a:cubicBezTo>
                    <a:pt x="24765" y="57150"/>
                    <a:pt x="21082" y="56388"/>
                    <a:pt x="17653" y="54991"/>
                  </a:cubicBezTo>
                  <a:cubicBezTo>
                    <a:pt x="14224" y="53594"/>
                    <a:pt x="11049" y="51435"/>
                    <a:pt x="8382" y="48768"/>
                  </a:cubicBezTo>
                  <a:cubicBezTo>
                    <a:pt x="5715" y="46101"/>
                    <a:pt x="3683" y="43053"/>
                    <a:pt x="2159" y="39497"/>
                  </a:cubicBezTo>
                  <a:cubicBezTo>
                    <a:pt x="635" y="35941"/>
                    <a:pt x="0" y="32385"/>
                    <a:pt x="0" y="28575"/>
                  </a:cubicBezTo>
                  <a:cubicBezTo>
                    <a:pt x="0" y="24765"/>
                    <a:pt x="762" y="21082"/>
                    <a:pt x="2159" y="17653"/>
                  </a:cubicBezTo>
                  <a:cubicBezTo>
                    <a:pt x="3556" y="14224"/>
                    <a:pt x="5715" y="11049"/>
                    <a:pt x="8382" y="8382"/>
                  </a:cubicBezTo>
                  <a:cubicBezTo>
                    <a:pt x="11049" y="5715"/>
                    <a:pt x="14097" y="3683"/>
                    <a:pt x="17653" y="2159"/>
                  </a:cubicBezTo>
                  <a:cubicBezTo>
                    <a:pt x="21209" y="635"/>
                    <a:pt x="24765" y="0"/>
                    <a:pt x="28575" y="0"/>
                  </a:cubicBezTo>
                  <a:cubicBezTo>
                    <a:pt x="32385" y="0"/>
                    <a:pt x="36068" y="762"/>
                    <a:pt x="39497" y="2159"/>
                  </a:cubicBezTo>
                  <a:cubicBezTo>
                    <a:pt x="42926" y="3556"/>
                    <a:pt x="46101" y="5715"/>
                    <a:pt x="48768" y="8382"/>
                  </a:cubicBezTo>
                  <a:cubicBezTo>
                    <a:pt x="51435" y="11049"/>
                    <a:pt x="53467" y="14097"/>
                    <a:pt x="54991" y="17653"/>
                  </a:cubicBezTo>
                  <a:cubicBezTo>
                    <a:pt x="56515" y="21209"/>
                    <a:pt x="57150" y="24765"/>
                    <a:pt x="57150" y="28575"/>
                  </a:cubicBezTo>
                </a:path>
              </a:pathLst>
            </a:custGeom>
            <a:solidFill>
              <a:srgbClr val="E5DCE6"/>
            </a:solidFill>
          </p:spPr>
        </p:sp>
      </p:grpSp>
      <p:grpSp>
        <p:nvGrpSpPr>
          <p:cNvPr name="Group 10" id="10"/>
          <p:cNvGrpSpPr>
            <a:grpSpLocks noChangeAspect="true"/>
          </p:cNvGrpSpPr>
          <p:nvPr/>
        </p:nvGrpSpPr>
        <p:grpSpPr>
          <a:xfrm rot="0">
            <a:off x="5981700" y="3943045"/>
            <a:ext cx="57150" cy="57150"/>
            <a:chOff x="0" y="0"/>
            <a:chExt cx="57150" cy="5715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57150" cy="57150"/>
            </a:xfrm>
            <a:custGeom>
              <a:avLst/>
              <a:gdLst/>
              <a:ahLst/>
              <a:cxnLst/>
              <a:rect r="r" b="b" t="t" l="l"/>
              <a:pathLst>
                <a:path h="57150" w="57150">
                  <a:moveTo>
                    <a:pt x="57150" y="28575"/>
                  </a:moveTo>
                  <a:cubicBezTo>
                    <a:pt x="57150" y="32385"/>
                    <a:pt x="56388" y="35941"/>
                    <a:pt x="54991" y="39497"/>
                  </a:cubicBezTo>
                  <a:cubicBezTo>
                    <a:pt x="53594" y="43053"/>
                    <a:pt x="51435" y="46101"/>
                    <a:pt x="48768" y="48768"/>
                  </a:cubicBezTo>
                  <a:cubicBezTo>
                    <a:pt x="46101" y="51435"/>
                    <a:pt x="43053" y="53467"/>
                    <a:pt x="39497" y="54991"/>
                  </a:cubicBezTo>
                  <a:cubicBezTo>
                    <a:pt x="35941" y="56515"/>
                    <a:pt x="32385" y="57150"/>
                    <a:pt x="28575" y="57150"/>
                  </a:cubicBezTo>
                  <a:cubicBezTo>
                    <a:pt x="24765" y="57150"/>
                    <a:pt x="21082" y="56388"/>
                    <a:pt x="17653" y="54991"/>
                  </a:cubicBezTo>
                  <a:cubicBezTo>
                    <a:pt x="14224" y="53594"/>
                    <a:pt x="11049" y="51435"/>
                    <a:pt x="8382" y="48768"/>
                  </a:cubicBezTo>
                  <a:cubicBezTo>
                    <a:pt x="5715" y="46101"/>
                    <a:pt x="3683" y="43053"/>
                    <a:pt x="2159" y="39497"/>
                  </a:cubicBezTo>
                  <a:cubicBezTo>
                    <a:pt x="635" y="35941"/>
                    <a:pt x="0" y="32385"/>
                    <a:pt x="0" y="28575"/>
                  </a:cubicBezTo>
                  <a:cubicBezTo>
                    <a:pt x="0" y="24765"/>
                    <a:pt x="762" y="21082"/>
                    <a:pt x="2159" y="17653"/>
                  </a:cubicBezTo>
                  <a:cubicBezTo>
                    <a:pt x="3556" y="14224"/>
                    <a:pt x="5715" y="11049"/>
                    <a:pt x="8382" y="8382"/>
                  </a:cubicBezTo>
                  <a:cubicBezTo>
                    <a:pt x="11049" y="5715"/>
                    <a:pt x="14097" y="3683"/>
                    <a:pt x="17653" y="2159"/>
                  </a:cubicBezTo>
                  <a:cubicBezTo>
                    <a:pt x="21209" y="635"/>
                    <a:pt x="24765" y="0"/>
                    <a:pt x="28575" y="0"/>
                  </a:cubicBezTo>
                  <a:cubicBezTo>
                    <a:pt x="32385" y="0"/>
                    <a:pt x="36068" y="762"/>
                    <a:pt x="39497" y="2159"/>
                  </a:cubicBezTo>
                  <a:cubicBezTo>
                    <a:pt x="42926" y="3556"/>
                    <a:pt x="46101" y="5715"/>
                    <a:pt x="48768" y="8382"/>
                  </a:cubicBezTo>
                  <a:cubicBezTo>
                    <a:pt x="51435" y="11049"/>
                    <a:pt x="53467" y="14097"/>
                    <a:pt x="54991" y="17653"/>
                  </a:cubicBezTo>
                  <a:cubicBezTo>
                    <a:pt x="56515" y="21209"/>
                    <a:pt x="57150" y="24765"/>
                    <a:pt x="57150" y="28575"/>
                  </a:cubicBezTo>
                </a:path>
              </a:pathLst>
            </a:custGeom>
            <a:solidFill>
              <a:srgbClr val="E5DCE6"/>
            </a:solidFill>
          </p:spPr>
        </p:sp>
      </p:grpSp>
      <p:grpSp>
        <p:nvGrpSpPr>
          <p:cNvPr name="Group 12" id="12"/>
          <p:cNvGrpSpPr>
            <a:grpSpLocks noChangeAspect="true"/>
          </p:cNvGrpSpPr>
          <p:nvPr/>
        </p:nvGrpSpPr>
        <p:grpSpPr>
          <a:xfrm rot="0">
            <a:off x="8648700" y="3943045"/>
            <a:ext cx="57150" cy="57150"/>
            <a:chOff x="0" y="0"/>
            <a:chExt cx="57150" cy="5715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150" cy="57150"/>
            </a:xfrm>
            <a:custGeom>
              <a:avLst/>
              <a:gdLst/>
              <a:ahLst/>
              <a:cxnLst/>
              <a:rect r="r" b="b" t="t" l="l"/>
              <a:pathLst>
                <a:path h="57150" w="57150">
                  <a:moveTo>
                    <a:pt x="57150" y="28575"/>
                  </a:moveTo>
                  <a:cubicBezTo>
                    <a:pt x="57150" y="32385"/>
                    <a:pt x="56388" y="35941"/>
                    <a:pt x="54991" y="39497"/>
                  </a:cubicBezTo>
                  <a:cubicBezTo>
                    <a:pt x="53594" y="43053"/>
                    <a:pt x="51435" y="46101"/>
                    <a:pt x="48768" y="48768"/>
                  </a:cubicBezTo>
                  <a:cubicBezTo>
                    <a:pt x="46101" y="51435"/>
                    <a:pt x="43053" y="53467"/>
                    <a:pt x="39497" y="54991"/>
                  </a:cubicBezTo>
                  <a:cubicBezTo>
                    <a:pt x="35941" y="56515"/>
                    <a:pt x="32385" y="57150"/>
                    <a:pt x="28575" y="57150"/>
                  </a:cubicBezTo>
                  <a:cubicBezTo>
                    <a:pt x="24765" y="57150"/>
                    <a:pt x="21082" y="56388"/>
                    <a:pt x="17653" y="54991"/>
                  </a:cubicBezTo>
                  <a:cubicBezTo>
                    <a:pt x="14224" y="53594"/>
                    <a:pt x="11049" y="51435"/>
                    <a:pt x="8382" y="48768"/>
                  </a:cubicBezTo>
                  <a:cubicBezTo>
                    <a:pt x="5715" y="46101"/>
                    <a:pt x="3683" y="43053"/>
                    <a:pt x="2159" y="39497"/>
                  </a:cubicBezTo>
                  <a:cubicBezTo>
                    <a:pt x="635" y="35941"/>
                    <a:pt x="0" y="32385"/>
                    <a:pt x="0" y="28575"/>
                  </a:cubicBezTo>
                  <a:cubicBezTo>
                    <a:pt x="0" y="24765"/>
                    <a:pt x="762" y="21082"/>
                    <a:pt x="2159" y="17653"/>
                  </a:cubicBezTo>
                  <a:cubicBezTo>
                    <a:pt x="3556" y="14224"/>
                    <a:pt x="5715" y="11049"/>
                    <a:pt x="8382" y="8382"/>
                  </a:cubicBezTo>
                  <a:cubicBezTo>
                    <a:pt x="11049" y="5715"/>
                    <a:pt x="14097" y="3683"/>
                    <a:pt x="17653" y="2159"/>
                  </a:cubicBezTo>
                  <a:cubicBezTo>
                    <a:pt x="21209" y="635"/>
                    <a:pt x="24765" y="0"/>
                    <a:pt x="28575" y="0"/>
                  </a:cubicBezTo>
                  <a:cubicBezTo>
                    <a:pt x="32385" y="0"/>
                    <a:pt x="36068" y="762"/>
                    <a:pt x="39497" y="2159"/>
                  </a:cubicBezTo>
                  <a:cubicBezTo>
                    <a:pt x="42926" y="3556"/>
                    <a:pt x="46101" y="5715"/>
                    <a:pt x="48768" y="8382"/>
                  </a:cubicBezTo>
                  <a:cubicBezTo>
                    <a:pt x="51435" y="11049"/>
                    <a:pt x="53467" y="14097"/>
                    <a:pt x="54991" y="17653"/>
                  </a:cubicBezTo>
                  <a:cubicBezTo>
                    <a:pt x="56515" y="21209"/>
                    <a:pt x="57150" y="24765"/>
                    <a:pt x="57150" y="28575"/>
                  </a:cubicBezTo>
                </a:path>
              </a:pathLst>
            </a:custGeom>
            <a:solidFill>
              <a:srgbClr val="E5DCE6"/>
            </a:solid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600075" y="2158870"/>
            <a:ext cx="7852410" cy="8532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7"/>
              </a:lnSpc>
            </a:pPr>
            <a:r>
              <a:rPr lang="en-US" b="true" sz="3375">
                <a:solidFill>
                  <a:srgbClr val="EEAEF6"/>
                </a:solidFill>
                <a:latin typeface="Bricolage Grotesque Ultra-Bold"/>
                <a:ea typeface="Bricolage Grotesque Ultra-Bold"/>
                <a:cs typeface="Bricolage Grotesque Ultra-Bold"/>
                <a:sym typeface="Bricolage Grotesque Ultra-Bold"/>
              </a:rPr>
              <a:t>Technical Implementation: Libraries</a:t>
            </a:r>
          </a:p>
          <a:p>
            <a:pPr algn="l">
              <a:lnSpc>
                <a:spcPts val="3375"/>
              </a:lnSpc>
            </a:pPr>
            <a:r>
              <a:rPr lang="en-US" sz="1350">
                <a:solidFill>
                  <a:srgbClr val="E5DCE6"/>
                </a:solidFill>
                <a:latin typeface="Montserrat"/>
                <a:ea typeface="Montserrat"/>
                <a:cs typeface="Montserrat"/>
                <a:sym typeface="Montserrat"/>
              </a:rPr>
              <a:t>DealSense leverages powerful Python libraries for data processing, analysis, and reporting.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874214" y="3842537"/>
            <a:ext cx="2006565" cy="14067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50"/>
              </a:lnSpc>
            </a:pPr>
            <a:r>
              <a:rPr lang="en-US" b="true" sz="1350">
                <a:solidFill>
                  <a:srgbClr val="E5DCE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Pandas:</a:t>
            </a:r>
            <a:r>
              <a:rPr lang="en-US" sz="1350">
                <a:solidFill>
                  <a:srgbClr val="E5DCE6"/>
                </a:solidFill>
                <a:latin typeface="Montserrat"/>
                <a:ea typeface="Montserrat"/>
                <a:cs typeface="Montserrat"/>
                <a:sym typeface="Montserrat"/>
              </a:rPr>
              <a:t> For data manipulation and analysis.</a:t>
            </a:r>
          </a:p>
          <a:p>
            <a:pPr algn="l">
              <a:lnSpc>
                <a:spcPts val="2999"/>
              </a:lnSpc>
            </a:pPr>
            <a:r>
              <a:rPr lang="en-US" b="true" sz="1350">
                <a:solidFill>
                  <a:srgbClr val="E5DCE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datetime:</a:t>
            </a:r>
            <a:r>
              <a:rPr lang="en-US" sz="1350">
                <a:solidFill>
                  <a:srgbClr val="E5DCE6"/>
                </a:solidFill>
                <a:latin typeface="Montserrat"/>
                <a:ea typeface="Montserrat"/>
                <a:cs typeface="Montserrat"/>
                <a:sym typeface="Montserrat"/>
              </a:rPr>
              <a:t> For </a:t>
            </a:r>
          </a:p>
          <a:p>
            <a:pPr algn="l">
              <a:lnSpc>
                <a:spcPts val="1350"/>
              </a:lnSpc>
            </a:pPr>
            <a:r>
              <a:rPr lang="en-US" sz="1350">
                <a:solidFill>
                  <a:srgbClr val="E5DCE6"/>
                </a:solidFill>
                <a:latin typeface="Montserrat"/>
                <a:ea typeface="Montserrat"/>
                <a:cs typeface="Montserrat"/>
                <a:sym typeface="Montserrat"/>
              </a:rPr>
              <a:t>timestamp processing.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3545691" y="3842537"/>
            <a:ext cx="2054809" cy="19591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60"/>
              </a:lnSpc>
            </a:pPr>
            <a:r>
              <a:rPr lang="en-US" b="true" sz="1350">
                <a:solidFill>
                  <a:srgbClr val="E5DCE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Matplotlib:</a:t>
            </a:r>
            <a:r>
              <a:rPr lang="en-US" sz="1350">
                <a:solidFill>
                  <a:srgbClr val="E5DCE6"/>
                </a:solidFill>
                <a:latin typeface="Montserrat"/>
                <a:ea typeface="Montserrat"/>
                <a:cs typeface="Montserrat"/>
                <a:sym typeface="Montserrat"/>
              </a:rPr>
              <a:t> For creating static, interactive, and animated visualizations.</a:t>
            </a:r>
          </a:p>
          <a:p>
            <a:pPr algn="l">
              <a:lnSpc>
                <a:spcPts val="2999"/>
              </a:lnSpc>
            </a:pPr>
            <a:r>
              <a:rPr lang="en-US" b="true" sz="1350">
                <a:solidFill>
                  <a:srgbClr val="E5DCE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Seaborn:</a:t>
            </a:r>
            <a:r>
              <a:rPr lang="en-US" sz="1350">
                <a:solidFill>
                  <a:srgbClr val="E5DCE6"/>
                </a:solidFill>
                <a:latin typeface="Montserrat"/>
                <a:ea typeface="Montserrat"/>
                <a:cs typeface="Montserrat"/>
                <a:sym typeface="Montserrat"/>
              </a:rPr>
              <a:t> For statistical </a:t>
            </a:r>
          </a:p>
          <a:p>
            <a:pPr algn="l">
              <a:lnSpc>
                <a:spcPts val="1350"/>
              </a:lnSpc>
            </a:pPr>
            <a:r>
              <a:rPr lang="en-US" sz="1350">
                <a:solidFill>
                  <a:srgbClr val="E5DCE6"/>
                </a:solidFill>
                <a:latin typeface="Montserrat"/>
                <a:ea typeface="Montserrat"/>
                <a:cs typeface="Montserrat"/>
                <a:sym typeface="Montserrat"/>
              </a:rPr>
              <a:t>data visualization.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6217148" y="3846652"/>
            <a:ext cx="1989534" cy="7929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50"/>
              </a:lnSpc>
            </a:pPr>
            <a:r>
              <a:rPr lang="en-US" b="true" sz="1350">
                <a:solidFill>
                  <a:srgbClr val="E5DCE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Scikit-learn (Linear Regression):</a:t>
            </a:r>
            <a:r>
              <a:rPr lang="en-US" sz="1350">
                <a:solidFill>
                  <a:srgbClr val="E5DCE6"/>
                </a:solidFill>
                <a:latin typeface="Montserrat"/>
                <a:ea typeface="Montserrat"/>
                <a:cs typeface="Montserrat"/>
                <a:sym typeface="Montserrat"/>
              </a:rPr>
              <a:t> For price forecasting.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8888616" y="3842537"/>
            <a:ext cx="1442123" cy="7971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50"/>
              </a:lnSpc>
            </a:pPr>
            <a:r>
              <a:rPr lang="en-US" b="true" sz="1350">
                <a:solidFill>
                  <a:srgbClr val="E5DCE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ReportLab:</a:t>
            </a:r>
            <a:r>
              <a:rPr lang="en-US" sz="1350">
                <a:solidFill>
                  <a:srgbClr val="E5DCE6"/>
                </a:solidFill>
                <a:latin typeface="Montserrat"/>
                <a:ea typeface="Montserrat"/>
                <a:cs typeface="Montserrat"/>
                <a:sym typeface="Montserrat"/>
              </a:rPr>
              <a:t> For generating PDF summaries.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600075" y="3379565"/>
            <a:ext cx="1520142" cy="295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62"/>
              </a:lnSpc>
            </a:pPr>
            <a:r>
              <a:rPr lang="en-US" b="true" sz="1687">
                <a:solidFill>
                  <a:srgbClr val="EEAEF6"/>
                </a:solidFill>
                <a:latin typeface="Bricolage Grotesque Ultra-Bold"/>
                <a:ea typeface="Bricolage Grotesque Ultra-Bold"/>
                <a:cs typeface="Bricolage Grotesque Ultra-Bold"/>
                <a:sym typeface="Bricolage Grotesque Ultra-Bold"/>
              </a:rPr>
              <a:t>Data Handling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3271542" y="3379565"/>
            <a:ext cx="1397946" cy="295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62"/>
              </a:lnSpc>
            </a:pPr>
            <a:r>
              <a:rPr lang="en-US" b="true" sz="1687">
                <a:solidFill>
                  <a:srgbClr val="EEAEF6"/>
                </a:solidFill>
                <a:latin typeface="Bricolage Grotesque Ultra-Bold"/>
                <a:ea typeface="Bricolage Grotesque Ultra-Bold"/>
                <a:cs typeface="Bricolage Grotesque Ultra-Bold"/>
                <a:sym typeface="Bricolage Grotesque Ultra-Bold"/>
              </a:rPr>
              <a:t>Visualization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5943000" y="3379565"/>
            <a:ext cx="1927165" cy="295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62"/>
              </a:lnSpc>
            </a:pPr>
            <a:r>
              <a:rPr lang="en-US" b="true" sz="1687">
                <a:solidFill>
                  <a:srgbClr val="EEAEF6"/>
                </a:solidFill>
                <a:latin typeface="Bricolage Grotesque Ultra-Bold"/>
                <a:ea typeface="Bricolage Grotesque Ultra-Bold"/>
                <a:cs typeface="Bricolage Grotesque Ultra-Bold"/>
                <a:sym typeface="Bricolage Grotesque Ultra-Bold"/>
              </a:rPr>
              <a:t>Machine Learning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8614477" y="3379565"/>
            <a:ext cx="1080306" cy="295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62"/>
              </a:lnSpc>
            </a:pPr>
            <a:r>
              <a:rPr lang="en-US" b="true" sz="1687" spc="3">
                <a:solidFill>
                  <a:srgbClr val="EEAEF6"/>
                </a:solidFill>
                <a:latin typeface="Bricolage Grotesque Ultra-Bold"/>
                <a:ea typeface="Bricolage Grotesque Ultra-Bold"/>
                <a:cs typeface="Bricolage Grotesque Ultra-Bold"/>
                <a:sym typeface="Bricolage Grotesque Ultra-Bold"/>
              </a:rPr>
              <a:t>Reporting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-63503" y="63141"/>
            <a:ext cx="11556997" cy="7604122"/>
            <a:chOff x="0" y="0"/>
            <a:chExt cx="11557000" cy="760412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63500" y="63500"/>
              <a:ext cx="11430000" cy="7477125"/>
            </a:xfrm>
            <a:custGeom>
              <a:avLst/>
              <a:gdLst/>
              <a:ahLst/>
              <a:cxnLst/>
              <a:rect r="r" b="b" t="t" l="l"/>
              <a:pathLst>
                <a:path h="7477125" w="11430000">
                  <a:moveTo>
                    <a:pt x="0" y="0"/>
                  </a:moveTo>
                  <a:lnTo>
                    <a:pt x="0" y="7477125"/>
                  </a:lnTo>
                  <a:lnTo>
                    <a:pt x="11430000" y="7477125"/>
                  </a:lnTo>
                  <a:lnTo>
                    <a:pt x="1143000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63500" y="63500"/>
              <a:ext cx="11430000" cy="7477125"/>
            </a:xfrm>
            <a:custGeom>
              <a:avLst/>
              <a:gdLst/>
              <a:ahLst/>
              <a:cxnLst/>
              <a:rect r="r" b="b" t="t" l="l"/>
              <a:pathLst>
                <a:path h="7477125" w="11430000">
                  <a:moveTo>
                    <a:pt x="0" y="0"/>
                  </a:moveTo>
                  <a:lnTo>
                    <a:pt x="0" y="7477125"/>
                  </a:lnTo>
                  <a:lnTo>
                    <a:pt x="11430000" y="7477125"/>
                  </a:lnTo>
                  <a:lnTo>
                    <a:pt x="11430000" y="0"/>
                  </a:lnTo>
                  <a:close/>
                </a:path>
              </a:pathLst>
            </a:custGeom>
            <a:solidFill>
              <a:srgbClr val="F5F5F6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63500" y="63500"/>
              <a:ext cx="11430000" cy="7477125"/>
            </a:xfrm>
            <a:custGeom>
              <a:avLst/>
              <a:gdLst/>
              <a:ahLst/>
              <a:cxnLst/>
              <a:rect r="r" b="b" t="t" l="l"/>
              <a:pathLst>
                <a:path h="7477125" w="11430000">
                  <a:moveTo>
                    <a:pt x="0" y="0"/>
                  </a:moveTo>
                  <a:lnTo>
                    <a:pt x="0" y="7477125"/>
                  </a:lnTo>
                  <a:lnTo>
                    <a:pt x="11430000" y="7477125"/>
                  </a:lnTo>
                  <a:lnTo>
                    <a:pt x="11430000" y="0"/>
                  </a:lnTo>
                  <a:close/>
                </a:path>
              </a:pathLst>
            </a:custGeom>
            <a:solidFill>
              <a:srgbClr val="282D5E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63500" y="63500"/>
              <a:ext cx="11430000" cy="7477125"/>
            </a:xfrm>
            <a:custGeom>
              <a:avLst/>
              <a:gdLst/>
              <a:ahLst/>
              <a:cxnLst/>
              <a:rect r="r" b="b" t="t" l="l"/>
              <a:pathLst>
                <a:path h="7477125" w="11430000">
                  <a:moveTo>
                    <a:pt x="0" y="0"/>
                  </a:moveTo>
                  <a:lnTo>
                    <a:pt x="0" y="7477125"/>
                  </a:lnTo>
                  <a:lnTo>
                    <a:pt x="11430000" y="7477125"/>
                  </a:lnTo>
                  <a:lnTo>
                    <a:pt x="11430000" y="0"/>
                  </a:lnTo>
                  <a:close/>
                </a:path>
              </a:pathLst>
            </a:custGeom>
            <a:solidFill>
              <a:srgbClr val="282D5E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63500" y="63500"/>
              <a:ext cx="11430000" cy="7477125"/>
            </a:xfrm>
            <a:custGeom>
              <a:avLst/>
              <a:gdLst/>
              <a:ahLst/>
              <a:cxnLst/>
              <a:rect r="r" b="b" t="t" l="l"/>
              <a:pathLst>
                <a:path h="7477125" w="11430000">
                  <a:moveTo>
                    <a:pt x="0" y="0"/>
                  </a:moveTo>
                  <a:lnTo>
                    <a:pt x="0" y="7477125"/>
                  </a:lnTo>
                  <a:lnTo>
                    <a:pt x="11430000" y="7477125"/>
                  </a:lnTo>
                  <a:lnTo>
                    <a:pt x="11430000" y="0"/>
                  </a:lnTo>
                  <a:close/>
                </a:path>
              </a:pathLst>
            </a:custGeom>
            <a:solidFill>
              <a:srgbClr val="090E3F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663448" y="1415923"/>
              <a:ext cx="171958" cy="1029081"/>
            </a:xfrm>
            <a:custGeom>
              <a:avLst/>
              <a:gdLst/>
              <a:ahLst/>
              <a:cxnLst/>
              <a:rect r="r" b="b" t="t" l="l"/>
              <a:pathLst>
                <a:path h="1029081" w="171958">
                  <a:moveTo>
                    <a:pt x="127" y="968883"/>
                  </a:moveTo>
                  <a:lnTo>
                    <a:pt x="127" y="60198"/>
                  </a:lnTo>
                  <a:cubicBezTo>
                    <a:pt x="127" y="56261"/>
                    <a:pt x="508" y="52324"/>
                    <a:pt x="1270" y="48514"/>
                  </a:cubicBezTo>
                  <a:cubicBezTo>
                    <a:pt x="2032" y="44704"/>
                    <a:pt x="3175" y="40894"/>
                    <a:pt x="4699" y="37211"/>
                  </a:cubicBezTo>
                  <a:cubicBezTo>
                    <a:pt x="6223" y="33528"/>
                    <a:pt x="8001" y="30099"/>
                    <a:pt x="10287" y="26797"/>
                  </a:cubicBezTo>
                  <a:cubicBezTo>
                    <a:pt x="12573" y="23495"/>
                    <a:pt x="14986" y="20447"/>
                    <a:pt x="17780" y="17653"/>
                  </a:cubicBezTo>
                  <a:cubicBezTo>
                    <a:pt x="20574" y="14859"/>
                    <a:pt x="23622" y="12319"/>
                    <a:pt x="26924" y="10160"/>
                  </a:cubicBezTo>
                  <a:cubicBezTo>
                    <a:pt x="30226" y="8001"/>
                    <a:pt x="33655" y="6096"/>
                    <a:pt x="37338" y="4572"/>
                  </a:cubicBezTo>
                  <a:cubicBezTo>
                    <a:pt x="41021" y="3048"/>
                    <a:pt x="44704" y="1905"/>
                    <a:pt x="48641" y="1143"/>
                  </a:cubicBezTo>
                  <a:cubicBezTo>
                    <a:pt x="52578" y="381"/>
                    <a:pt x="56388" y="0"/>
                    <a:pt x="60325" y="0"/>
                  </a:cubicBezTo>
                  <a:lnTo>
                    <a:pt x="111760" y="0"/>
                  </a:lnTo>
                  <a:cubicBezTo>
                    <a:pt x="115697" y="0"/>
                    <a:pt x="119634" y="381"/>
                    <a:pt x="123444" y="1143"/>
                  </a:cubicBezTo>
                  <a:cubicBezTo>
                    <a:pt x="127254" y="1905"/>
                    <a:pt x="131064" y="3048"/>
                    <a:pt x="134747" y="4572"/>
                  </a:cubicBezTo>
                  <a:cubicBezTo>
                    <a:pt x="138430" y="6096"/>
                    <a:pt x="141859" y="7874"/>
                    <a:pt x="145161" y="10160"/>
                  </a:cubicBezTo>
                  <a:cubicBezTo>
                    <a:pt x="148463" y="12446"/>
                    <a:pt x="151511" y="14859"/>
                    <a:pt x="154305" y="17653"/>
                  </a:cubicBezTo>
                  <a:cubicBezTo>
                    <a:pt x="157099" y="20447"/>
                    <a:pt x="159639" y="23495"/>
                    <a:pt x="161798" y="26797"/>
                  </a:cubicBezTo>
                  <a:cubicBezTo>
                    <a:pt x="163957" y="30099"/>
                    <a:pt x="165862" y="33528"/>
                    <a:pt x="167386" y="37211"/>
                  </a:cubicBezTo>
                  <a:cubicBezTo>
                    <a:pt x="168910" y="40894"/>
                    <a:pt x="170053" y="44577"/>
                    <a:pt x="170815" y="48514"/>
                  </a:cubicBezTo>
                  <a:cubicBezTo>
                    <a:pt x="171577" y="52451"/>
                    <a:pt x="171958" y="56261"/>
                    <a:pt x="171958" y="60198"/>
                  </a:cubicBezTo>
                  <a:lnTo>
                    <a:pt x="171958" y="968883"/>
                  </a:lnTo>
                  <a:cubicBezTo>
                    <a:pt x="171958" y="972820"/>
                    <a:pt x="171577" y="976757"/>
                    <a:pt x="170815" y="980567"/>
                  </a:cubicBezTo>
                  <a:cubicBezTo>
                    <a:pt x="170053" y="984377"/>
                    <a:pt x="168910" y="988187"/>
                    <a:pt x="167386" y="991870"/>
                  </a:cubicBezTo>
                  <a:cubicBezTo>
                    <a:pt x="165862" y="995553"/>
                    <a:pt x="164084" y="998982"/>
                    <a:pt x="161798" y="1002284"/>
                  </a:cubicBezTo>
                  <a:cubicBezTo>
                    <a:pt x="159512" y="1005586"/>
                    <a:pt x="157099" y="1008634"/>
                    <a:pt x="154305" y="1011428"/>
                  </a:cubicBezTo>
                  <a:cubicBezTo>
                    <a:pt x="151511" y="1014222"/>
                    <a:pt x="148463" y="1016635"/>
                    <a:pt x="145161" y="1018921"/>
                  </a:cubicBezTo>
                  <a:cubicBezTo>
                    <a:pt x="141859" y="1021207"/>
                    <a:pt x="138430" y="1022985"/>
                    <a:pt x="134747" y="1024509"/>
                  </a:cubicBezTo>
                  <a:cubicBezTo>
                    <a:pt x="131064" y="1026033"/>
                    <a:pt x="127381" y="1027176"/>
                    <a:pt x="123444" y="1027938"/>
                  </a:cubicBezTo>
                  <a:cubicBezTo>
                    <a:pt x="119507" y="1028700"/>
                    <a:pt x="115697" y="1029081"/>
                    <a:pt x="111760" y="1029081"/>
                  </a:cubicBezTo>
                  <a:lnTo>
                    <a:pt x="60198" y="1029081"/>
                  </a:lnTo>
                  <a:cubicBezTo>
                    <a:pt x="56261" y="1029081"/>
                    <a:pt x="52324" y="1028700"/>
                    <a:pt x="48514" y="1027938"/>
                  </a:cubicBezTo>
                  <a:cubicBezTo>
                    <a:pt x="44704" y="1027176"/>
                    <a:pt x="40894" y="1026033"/>
                    <a:pt x="37211" y="1024509"/>
                  </a:cubicBezTo>
                  <a:cubicBezTo>
                    <a:pt x="33528" y="1022985"/>
                    <a:pt x="30099" y="1021207"/>
                    <a:pt x="26797" y="1018921"/>
                  </a:cubicBezTo>
                  <a:cubicBezTo>
                    <a:pt x="23495" y="1016635"/>
                    <a:pt x="20447" y="1014222"/>
                    <a:pt x="17653" y="1011428"/>
                  </a:cubicBezTo>
                  <a:cubicBezTo>
                    <a:pt x="14859" y="1008634"/>
                    <a:pt x="12319" y="1005586"/>
                    <a:pt x="10160" y="1002284"/>
                  </a:cubicBezTo>
                  <a:cubicBezTo>
                    <a:pt x="8001" y="998982"/>
                    <a:pt x="6096" y="995553"/>
                    <a:pt x="4572" y="991870"/>
                  </a:cubicBezTo>
                  <a:cubicBezTo>
                    <a:pt x="3048" y="988187"/>
                    <a:pt x="1905" y="984504"/>
                    <a:pt x="1143" y="980567"/>
                  </a:cubicBezTo>
                  <a:cubicBezTo>
                    <a:pt x="381" y="976630"/>
                    <a:pt x="0" y="972820"/>
                    <a:pt x="0" y="968883"/>
                  </a:cubicBezTo>
                </a:path>
              </a:pathLst>
            </a:custGeom>
            <a:solidFill>
              <a:srgbClr val="282D5E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920496" y="2568448"/>
              <a:ext cx="172085" cy="1029081"/>
            </a:xfrm>
            <a:custGeom>
              <a:avLst/>
              <a:gdLst/>
              <a:ahLst/>
              <a:cxnLst/>
              <a:rect r="r" b="b" t="t" l="l"/>
              <a:pathLst>
                <a:path h="1029081" w="172085">
                  <a:moveTo>
                    <a:pt x="254" y="968883"/>
                  </a:moveTo>
                  <a:lnTo>
                    <a:pt x="254" y="60198"/>
                  </a:lnTo>
                  <a:cubicBezTo>
                    <a:pt x="254" y="56261"/>
                    <a:pt x="635" y="52324"/>
                    <a:pt x="1397" y="48514"/>
                  </a:cubicBezTo>
                  <a:cubicBezTo>
                    <a:pt x="2159" y="44704"/>
                    <a:pt x="3302" y="40894"/>
                    <a:pt x="4826" y="37211"/>
                  </a:cubicBezTo>
                  <a:cubicBezTo>
                    <a:pt x="6350" y="33528"/>
                    <a:pt x="8128" y="30099"/>
                    <a:pt x="10414" y="26797"/>
                  </a:cubicBezTo>
                  <a:cubicBezTo>
                    <a:pt x="12700" y="23495"/>
                    <a:pt x="15113" y="20447"/>
                    <a:pt x="17907" y="17653"/>
                  </a:cubicBezTo>
                  <a:cubicBezTo>
                    <a:pt x="20701" y="14859"/>
                    <a:pt x="23749" y="12446"/>
                    <a:pt x="27051" y="10160"/>
                  </a:cubicBezTo>
                  <a:cubicBezTo>
                    <a:pt x="30353" y="7874"/>
                    <a:pt x="33782" y="6096"/>
                    <a:pt x="37465" y="4572"/>
                  </a:cubicBezTo>
                  <a:cubicBezTo>
                    <a:pt x="41148" y="3048"/>
                    <a:pt x="44831" y="1905"/>
                    <a:pt x="48768" y="1143"/>
                  </a:cubicBezTo>
                  <a:cubicBezTo>
                    <a:pt x="52705" y="381"/>
                    <a:pt x="56515" y="0"/>
                    <a:pt x="60452" y="0"/>
                  </a:cubicBezTo>
                  <a:lnTo>
                    <a:pt x="111887" y="0"/>
                  </a:lnTo>
                  <a:cubicBezTo>
                    <a:pt x="115824" y="0"/>
                    <a:pt x="119761" y="381"/>
                    <a:pt x="123571" y="1143"/>
                  </a:cubicBezTo>
                  <a:cubicBezTo>
                    <a:pt x="127381" y="1905"/>
                    <a:pt x="131191" y="3048"/>
                    <a:pt x="134874" y="4572"/>
                  </a:cubicBezTo>
                  <a:cubicBezTo>
                    <a:pt x="138557" y="6096"/>
                    <a:pt x="141986" y="7874"/>
                    <a:pt x="145288" y="10160"/>
                  </a:cubicBezTo>
                  <a:cubicBezTo>
                    <a:pt x="148590" y="12446"/>
                    <a:pt x="151638" y="14859"/>
                    <a:pt x="154432" y="17653"/>
                  </a:cubicBezTo>
                  <a:cubicBezTo>
                    <a:pt x="157226" y="20447"/>
                    <a:pt x="159766" y="23495"/>
                    <a:pt x="161925" y="26797"/>
                  </a:cubicBezTo>
                  <a:cubicBezTo>
                    <a:pt x="164084" y="30099"/>
                    <a:pt x="165989" y="33528"/>
                    <a:pt x="167513" y="37211"/>
                  </a:cubicBezTo>
                  <a:cubicBezTo>
                    <a:pt x="169037" y="40894"/>
                    <a:pt x="170180" y="44577"/>
                    <a:pt x="170942" y="48514"/>
                  </a:cubicBezTo>
                  <a:cubicBezTo>
                    <a:pt x="171704" y="52451"/>
                    <a:pt x="172085" y="56261"/>
                    <a:pt x="172085" y="60198"/>
                  </a:cubicBezTo>
                  <a:lnTo>
                    <a:pt x="172085" y="968883"/>
                  </a:lnTo>
                  <a:cubicBezTo>
                    <a:pt x="172085" y="972820"/>
                    <a:pt x="171704" y="976757"/>
                    <a:pt x="170942" y="980567"/>
                  </a:cubicBezTo>
                  <a:cubicBezTo>
                    <a:pt x="170180" y="984377"/>
                    <a:pt x="169037" y="988187"/>
                    <a:pt x="167513" y="991870"/>
                  </a:cubicBezTo>
                  <a:cubicBezTo>
                    <a:pt x="165989" y="995553"/>
                    <a:pt x="164211" y="998982"/>
                    <a:pt x="161925" y="1002284"/>
                  </a:cubicBezTo>
                  <a:cubicBezTo>
                    <a:pt x="159639" y="1005587"/>
                    <a:pt x="157226" y="1008634"/>
                    <a:pt x="154432" y="1011428"/>
                  </a:cubicBezTo>
                  <a:cubicBezTo>
                    <a:pt x="151638" y="1014222"/>
                    <a:pt x="148590" y="1016635"/>
                    <a:pt x="145288" y="1018921"/>
                  </a:cubicBezTo>
                  <a:cubicBezTo>
                    <a:pt x="141986" y="1021207"/>
                    <a:pt x="138557" y="1022985"/>
                    <a:pt x="134874" y="1024509"/>
                  </a:cubicBezTo>
                  <a:cubicBezTo>
                    <a:pt x="131191" y="1026033"/>
                    <a:pt x="127508" y="1027176"/>
                    <a:pt x="123571" y="1027938"/>
                  </a:cubicBezTo>
                  <a:cubicBezTo>
                    <a:pt x="119634" y="1028700"/>
                    <a:pt x="115824" y="1029081"/>
                    <a:pt x="111887" y="1029081"/>
                  </a:cubicBezTo>
                  <a:lnTo>
                    <a:pt x="60198" y="1029081"/>
                  </a:lnTo>
                  <a:cubicBezTo>
                    <a:pt x="56261" y="1029081"/>
                    <a:pt x="52324" y="1028700"/>
                    <a:pt x="48514" y="1027938"/>
                  </a:cubicBezTo>
                  <a:cubicBezTo>
                    <a:pt x="44704" y="1027176"/>
                    <a:pt x="40894" y="1026033"/>
                    <a:pt x="37211" y="1024509"/>
                  </a:cubicBezTo>
                  <a:cubicBezTo>
                    <a:pt x="33528" y="1022985"/>
                    <a:pt x="30099" y="1021207"/>
                    <a:pt x="26797" y="1018921"/>
                  </a:cubicBezTo>
                  <a:cubicBezTo>
                    <a:pt x="23495" y="1016635"/>
                    <a:pt x="20447" y="1014222"/>
                    <a:pt x="17653" y="1011428"/>
                  </a:cubicBezTo>
                  <a:cubicBezTo>
                    <a:pt x="14859" y="1008634"/>
                    <a:pt x="12319" y="1005587"/>
                    <a:pt x="10160" y="1002284"/>
                  </a:cubicBezTo>
                  <a:cubicBezTo>
                    <a:pt x="8001" y="998982"/>
                    <a:pt x="6096" y="995553"/>
                    <a:pt x="4572" y="991870"/>
                  </a:cubicBezTo>
                  <a:cubicBezTo>
                    <a:pt x="3048" y="988187"/>
                    <a:pt x="1905" y="984505"/>
                    <a:pt x="1143" y="980567"/>
                  </a:cubicBezTo>
                  <a:cubicBezTo>
                    <a:pt x="381" y="976630"/>
                    <a:pt x="0" y="972820"/>
                    <a:pt x="0" y="968883"/>
                  </a:cubicBezTo>
                </a:path>
              </a:pathLst>
            </a:custGeom>
            <a:solidFill>
              <a:srgbClr val="282D5E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1177671" y="3730498"/>
              <a:ext cx="172085" cy="1029082"/>
            </a:xfrm>
            <a:custGeom>
              <a:avLst/>
              <a:gdLst/>
              <a:ahLst/>
              <a:cxnLst/>
              <a:rect r="r" b="b" t="t" l="l"/>
              <a:pathLst>
                <a:path h="1029082" w="172085">
                  <a:moveTo>
                    <a:pt x="254" y="968883"/>
                  </a:moveTo>
                  <a:lnTo>
                    <a:pt x="254" y="60198"/>
                  </a:lnTo>
                  <a:cubicBezTo>
                    <a:pt x="254" y="56261"/>
                    <a:pt x="635" y="52324"/>
                    <a:pt x="1397" y="48514"/>
                  </a:cubicBezTo>
                  <a:cubicBezTo>
                    <a:pt x="2159" y="44704"/>
                    <a:pt x="3302" y="40894"/>
                    <a:pt x="4826" y="37211"/>
                  </a:cubicBezTo>
                  <a:cubicBezTo>
                    <a:pt x="6350" y="33528"/>
                    <a:pt x="8128" y="30099"/>
                    <a:pt x="10414" y="26797"/>
                  </a:cubicBezTo>
                  <a:cubicBezTo>
                    <a:pt x="12700" y="23495"/>
                    <a:pt x="15113" y="20447"/>
                    <a:pt x="17907" y="17653"/>
                  </a:cubicBezTo>
                  <a:cubicBezTo>
                    <a:pt x="20701" y="14859"/>
                    <a:pt x="23749" y="12446"/>
                    <a:pt x="27051" y="10160"/>
                  </a:cubicBezTo>
                  <a:cubicBezTo>
                    <a:pt x="30353" y="7874"/>
                    <a:pt x="33782" y="6096"/>
                    <a:pt x="37465" y="4572"/>
                  </a:cubicBezTo>
                  <a:cubicBezTo>
                    <a:pt x="41148" y="3048"/>
                    <a:pt x="44831" y="1905"/>
                    <a:pt x="48768" y="1143"/>
                  </a:cubicBezTo>
                  <a:cubicBezTo>
                    <a:pt x="52705" y="381"/>
                    <a:pt x="56515" y="0"/>
                    <a:pt x="60452" y="0"/>
                  </a:cubicBezTo>
                  <a:lnTo>
                    <a:pt x="111887" y="0"/>
                  </a:lnTo>
                  <a:cubicBezTo>
                    <a:pt x="115824" y="0"/>
                    <a:pt x="119761" y="381"/>
                    <a:pt x="123571" y="1143"/>
                  </a:cubicBezTo>
                  <a:cubicBezTo>
                    <a:pt x="127381" y="1905"/>
                    <a:pt x="131191" y="3048"/>
                    <a:pt x="134874" y="4572"/>
                  </a:cubicBezTo>
                  <a:cubicBezTo>
                    <a:pt x="138557" y="6096"/>
                    <a:pt x="141986" y="7874"/>
                    <a:pt x="145288" y="10160"/>
                  </a:cubicBezTo>
                  <a:cubicBezTo>
                    <a:pt x="148590" y="12446"/>
                    <a:pt x="151638" y="14859"/>
                    <a:pt x="154432" y="17653"/>
                  </a:cubicBezTo>
                  <a:cubicBezTo>
                    <a:pt x="157226" y="20447"/>
                    <a:pt x="159766" y="23495"/>
                    <a:pt x="161925" y="26797"/>
                  </a:cubicBezTo>
                  <a:cubicBezTo>
                    <a:pt x="164084" y="30099"/>
                    <a:pt x="165989" y="33528"/>
                    <a:pt x="167513" y="37211"/>
                  </a:cubicBezTo>
                  <a:cubicBezTo>
                    <a:pt x="169037" y="40894"/>
                    <a:pt x="170180" y="44577"/>
                    <a:pt x="170942" y="48514"/>
                  </a:cubicBezTo>
                  <a:cubicBezTo>
                    <a:pt x="171704" y="52451"/>
                    <a:pt x="172085" y="56261"/>
                    <a:pt x="172085" y="60198"/>
                  </a:cubicBezTo>
                  <a:lnTo>
                    <a:pt x="172085" y="968883"/>
                  </a:lnTo>
                  <a:cubicBezTo>
                    <a:pt x="172085" y="972820"/>
                    <a:pt x="171704" y="976757"/>
                    <a:pt x="170942" y="980568"/>
                  </a:cubicBezTo>
                  <a:cubicBezTo>
                    <a:pt x="170180" y="984378"/>
                    <a:pt x="169037" y="988188"/>
                    <a:pt x="167513" y="991871"/>
                  </a:cubicBezTo>
                  <a:cubicBezTo>
                    <a:pt x="165989" y="995554"/>
                    <a:pt x="164211" y="998983"/>
                    <a:pt x="161925" y="1002285"/>
                  </a:cubicBezTo>
                  <a:cubicBezTo>
                    <a:pt x="159639" y="1005587"/>
                    <a:pt x="157226" y="1008635"/>
                    <a:pt x="154432" y="1011429"/>
                  </a:cubicBezTo>
                  <a:cubicBezTo>
                    <a:pt x="151638" y="1014223"/>
                    <a:pt x="148590" y="1016636"/>
                    <a:pt x="145288" y="1018922"/>
                  </a:cubicBezTo>
                  <a:cubicBezTo>
                    <a:pt x="141986" y="1021208"/>
                    <a:pt x="138557" y="1022986"/>
                    <a:pt x="134874" y="1024510"/>
                  </a:cubicBezTo>
                  <a:cubicBezTo>
                    <a:pt x="131191" y="1026034"/>
                    <a:pt x="127508" y="1027177"/>
                    <a:pt x="123571" y="1027939"/>
                  </a:cubicBezTo>
                  <a:cubicBezTo>
                    <a:pt x="119634" y="1028701"/>
                    <a:pt x="115824" y="1029082"/>
                    <a:pt x="111887" y="1029082"/>
                  </a:cubicBezTo>
                  <a:lnTo>
                    <a:pt x="60198" y="1029082"/>
                  </a:lnTo>
                  <a:cubicBezTo>
                    <a:pt x="56261" y="1029082"/>
                    <a:pt x="52324" y="1028701"/>
                    <a:pt x="48514" y="1027939"/>
                  </a:cubicBezTo>
                  <a:cubicBezTo>
                    <a:pt x="44704" y="1027177"/>
                    <a:pt x="40894" y="1026034"/>
                    <a:pt x="37211" y="1024510"/>
                  </a:cubicBezTo>
                  <a:cubicBezTo>
                    <a:pt x="33528" y="1022986"/>
                    <a:pt x="30099" y="1021208"/>
                    <a:pt x="26797" y="1018922"/>
                  </a:cubicBezTo>
                  <a:cubicBezTo>
                    <a:pt x="23495" y="1016636"/>
                    <a:pt x="20447" y="1014223"/>
                    <a:pt x="17653" y="1011429"/>
                  </a:cubicBezTo>
                  <a:cubicBezTo>
                    <a:pt x="14859" y="1008635"/>
                    <a:pt x="12319" y="1005587"/>
                    <a:pt x="10160" y="1002285"/>
                  </a:cubicBezTo>
                  <a:cubicBezTo>
                    <a:pt x="8001" y="998983"/>
                    <a:pt x="6096" y="995554"/>
                    <a:pt x="4572" y="991871"/>
                  </a:cubicBezTo>
                  <a:cubicBezTo>
                    <a:pt x="3048" y="988188"/>
                    <a:pt x="1905" y="984505"/>
                    <a:pt x="1143" y="980568"/>
                  </a:cubicBezTo>
                  <a:cubicBezTo>
                    <a:pt x="381" y="976630"/>
                    <a:pt x="0" y="972821"/>
                    <a:pt x="0" y="968883"/>
                  </a:cubicBezTo>
                </a:path>
              </a:pathLst>
            </a:custGeom>
            <a:solidFill>
              <a:srgbClr val="282D5E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1435100" y="4883023"/>
              <a:ext cx="171831" cy="1029082"/>
            </a:xfrm>
            <a:custGeom>
              <a:avLst/>
              <a:gdLst/>
              <a:ahLst/>
              <a:cxnLst/>
              <a:rect r="r" b="b" t="t" l="l"/>
              <a:pathLst>
                <a:path h="1029082" w="171831">
                  <a:moveTo>
                    <a:pt x="0" y="968883"/>
                  </a:moveTo>
                  <a:lnTo>
                    <a:pt x="0" y="60198"/>
                  </a:lnTo>
                  <a:cubicBezTo>
                    <a:pt x="0" y="56261"/>
                    <a:pt x="381" y="52324"/>
                    <a:pt x="1143" y="48514"/>
                  </a:cubicBezTo>
                  <a:cubicBezTo>
                    <a:pt x="1905" y="44704"/>
                    <a:pt x="3048" y="40894"/>
                    <a:pt x="4572" y="37211"/>
                  </a:cubicBezTo>
                  <a:cubicBezTo>
                    <a:pt x="6096" y="33528"/>
                    <a:pt x="7874" y="30099"/>
                    <a:pt x="10160" y="26797"/>
                  </a:cubicBezTo>
                  <a:cubicBezTo>
                    <a:pt x="12446" y="23495"/>
                    <a:pt x="14859" y="20447"/>
                    <a:pt x="17653" y="17653"/>
                  </a:cubicBezTo>
                  <a:cubicBezTo>
                    <a:pt x="20447" y="14859"/>
                    <a:pt x="23495" y="12446"/>
                    <a:pt x="26797" y="10160"/>
                  </a:cubicBezTo>
                  <a:cubicBezTo>
                    <a:pt x="30099" y="7874"/>
                    <a:pt x="33528" y="6096"/>
                    <a:pt x="37211" y="4572"/>
                  </a:cubicBezTo>
                  <a:cubicBezTo>
                    <a:pt x="40894" y="3048"/>
                    <a:pt x="44577" y="1905"/>
                    <a:pt x="48514" y="1143"/>
                  </a:cubicBezTo>
                  <a:cubicBezTo>
                    <a:pt x="52451" y="381"/>
                    <a:pt x="56261" y="0"/>
                    <a:pt x="60198" y="0"/>
                  </a:cubicBezTo>
                  <a:lnTo>
                    <a:pt x="111633" y="0"/>
                  </a:lnTo>
                  <a:cubicBezTo>
                    <a:pt x="115570" y="0"/>
                    <a:pt x="119507" y="381"/>
                    <a:pt x="123317" y="1143"/>
                  </a:cubicBezTo>
                  <a:cubicBezTo>
                    <a:pt x="127127" y="1905"/>
                    <a:pt x="130937" y="3048"/>
                    <a:pt x="134620" y="4572"/>
                  </a:cubicBezTo>
                  <a:cubicBezTo>
                    <a:pt x="138303" y="6096"/>
                    <a:pt x="141732" y="7874"/>
                    <a:pt x="145034" y="10160"/>
                  </a:cubicBezTo>
                  <a:cubicBezTo>
                    <a:pt x="148336" y="12446"/>
                    <a:pt x="151384" y="14859"/>
                    <a:pt x="154178" y="17653"/>
                  </a:cubicBezTo>
                  <a:cubicBezTo>
                    <a:pt x="156972" y="20447"/>
                    <a:pt x="159512" y="23495"/>
                    <a:pt x="161671" y="26797"/>
                  </a:cubicBezTo>
                  <a:cubicBezTo>
                    <a:pt x="163830" y="30099"/>
                    <a:pt x="165735" y="33528"/>
                    <a:pt x="167259" y="37211"/>
                  </a:cubicBezTo>
                  <a:cubicBezTo>
                    <a:pt x="168783" y="40894"/>
                    <a:pt x="169926" y="44577"/>
                    <a:pt x="170688" y="48514"/>
                  </a:cubicBezTo>
                  <a:cubicBezTo>
                    <a:pt x="171450" y="52451"/>
                    <a:pt x="171831" y="56261"/>
                    <a:pt x="171831" y="60198"/>
                  </a:cubicBezTo>
                  <a:lnTo>
                    <a:pt x="171831" y="968883"/>
                  </a:lnTo>
                  <a:cubicBezTo>
                    <a:pt x="171831" y="972820"/>
                    <a:pt x="171450" y="976757"/>
                    <a:pt x="170688" y="980568"/>
                  </a:cubicBezTo>
                  <a:cubicBezTo>
                    <a:pt x="169926" y="984378"/>
                    <a:pt x="168783" y="988188"/>
                    <a:pt x="167259" y="991871"/>
                  </a:cubicBezTo>
                  <a:cubicBezTo>
                    <a:pt x="165735" y="995554"/>
                    <a:pt x="163957" y="998983"/>
                    <a:pt x="161671" y="1002285"/>
                  </a:cubicBezTo>
                  <a:cubicBezTo>
                    <a:pt x="159385" y="1005587"/>
                    <a:pt x="156972" y="1008635"/>
                    <a:pt x="154178" y="1011429"/>
                  </a:cubicBezTo>
                  <a:cubicBezTo>
                    <a:pt x="151384" y="1014223"/>
                    <a:pt x="148336" y="1016636"/>
                    <a:pt x="145034" y="1018922"/>
                  </a:cubicBezTo>
                  <a:cubicBezTo>
                    <a:pt x="141732" y="1021208"/>
                    <a:pt x="138303" y="1022986"/>
                    <a:pt x="134620" y="1024510"/>
                  </a:cubicBezTo>
                  <a:cubicBezTo>
                    <a:pt x="130937" y="1026034"/>
                    <a:pt x="127254" y="1027177"/>
                    <a:pt x="123317" y="1027939"/>
                  </a:cubicBezTo>
                  <a:cubicBezTo>
                    <a:pt x="119380" y="1028701"/>
                    <a:pt x="115570" y="1029082"/>
                    <a:pt x="111633" y="1029082"/>
                  </a:cubicBezTo>
                  <a:lnTo>
                    <a:pt x="60198" y="1029082"/>
                  </a:lnTo>
                  <a:cubicBezTo>
                    <a:pt x="56261" y="1029082"/>
                    <a:pt x="52324" y="1028701"/>
                    <a:pt x="48514" y="1027939"/>
                  </a:cubicBezTo>
                  <a:cubicBezTo>
                    <a:pt x="44704" y="1027177"/>
                    <a:pt x="40894" y="1026034"/>
                    <a:pt x="37211" y="1024510"/>
                  </a:cubicBezTo>
                  <a:cubicBezTo>
                    <a:pt x="33528" y="1022986"/>
                    <a:pt x="30099" y="1021208"/>
                    <a:pt x="26797" y="1018922"/>
                  </a:cubicBezTo>
                  <a:cubicBezTo>
                    <a:pt x="23495" y="1016636"/>
                    <a:pt x="20447" y="1014223"/>
                    <a:pt x="17653" y="1011429"/>
                  </a:cubicBezTo>
                  <a:cubicBezTo>
                    <a:pt x="14859" y="1008635"/>
                    <a:pt x="12319" y="1005587"/>
                    <a:pt x="10160" y="1002285"/>
                  </a:cubicBezTo>
                  <a:cubicBezTo>
                    <a:pt x="8001" y="998983"/>
                    <a:pt x="6096" y="995554"/>
                    <a:pt x="4572" y="991871"/>
                  </a:cubicBezTo>
                  <a:cubicBezTo>
                    <a:pt x="3048" y="988188"/>
                    <a:pt x="1905" y="984505"/>
                    <a:pt x="1143" y="980568"/>
                  </a:cubicBezTo>
                  <a:cubicBezTo>
                    <a:pt x="381" y="976630"/>
                    <a:pt x="0" y="972821"/>
                    <a:pt x="0" y="968883"/>
                  </a:cubicBezTo>
                </a:path>
              </a:pathLst>
            </a:custGeom>
            <a:solidFill>
              <a:srgbClr val="282D5E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1177671" y="6045073"/>
              <a:ext cx="172085" cy="1029082"/>
            </a:xfrm>
            <a:custGeom>
              <a:avLst/>
              <a:gdLst/>
              <a:ahLst/>
              <a:cxnLst/>
              <a:rect r="r" b="b" t="t" l="l"/>
              <a:pathLst>
                <a:path h="1029082" w="172085">
                  <a:moveTo>
                    <a:pt x="254" y="968756"/>
                  </a:moveTo>
                  <a:lnTo>
                    <a:pt x="254" y="60198"/>
                  </a:lnTo>
                  <a:cubicBezTo>
                    <a:pt x="254" y="56261"/>
                    <a:pt x="635" y="52324"/>
                    <a:pt x="1397" y="48514"/>
                  </a:cubicBezTo>
                  <a:cubicBezTo>
                    <a:pt x="2159" y="44704"/>
                    <a:pt x="3302" y="40894"/>
                    <a:pt x="4826" y="37211"/>
                  </a:cubicBezTo>
                  <a:cubicBezTo>
                    <a:pt x="6350" y="33528"/>
                    <a:pt x="8128" y="30099"/>
                    <a:pt x="10414" y="26797"/>
                  </a:cubicBezTo>
                  <a:cubicBezTo>
                    <a:pt x="12700" y="23495"/>
                    <a:pt x="15113" y="20447"/>
                    <a:pt x="17907" y="17653"/>
                  </a:cubicBezTo>
                  <a:cubicBezTo>
                    <a:pt x="20701" y="14859"/>
                    <a:pt x="23749" y="12319"/>
                    <a:pt x="27051" y="10160"/>
                  </a:cubicBezTo>
                  <a:cubicBezTo>
                    <a:pt x="30353" y="8001"/>
                    <a:pt x="33782" y="6096"/>
                    <a:pt x="37465" y="4572"/>
                  </a:cubicBezTo>
                  <a:cubicBezTo>
                    <a:pt x="41148" y="3048"/>
                    <a:pt x="44831" y="1905"/>
                    <a:pt x="48768" y="1143"/>
                  </a:cubicBezTo>
                  <a:cubicBezTo>
                    <a:pt x="52705" y="381"/>
                    <a:pt x="56515" y="0"/>
                    <a:pt x="60452" y="0"/>
                  </a:cubicBezTo>
                  <a:lnTo>
                    <a:pt x="111887" y="0"/>
                  </a:lnTo>
                  <a:cubicBezTo>
                    <a:pt x="115824" y="0"/>
                    <a:pt x="119761" y="381"/>
                    <a:pt x="123571" y="1143"/>
                  </a:cubicBezTo>
                  <a:cubicBezTo>
                    <a:pt x="127381" y="1905"/>
                    <a:pt x="131191" y="3048"/>
                    <a:pt x="134874" y="4572"/>
                  </a:cubicBezTo>
                  <a:cubicBezTo>
                    <a:pt x="138557" y="6096"/>
                    <a:pt x="141986" y="7874"/>
                    <a:pt x="145288" y="10160"/>
                  </a:cubicBezTo>
                  <a:cubicBezTo>
                    <a:pt x="148590" y="12446"/>
                    <a:pt x="151638" y="14859"/>
                    <a:pt x="154432" y="17653"/>
                  </a:cubicBezTo>
                  <a:cubicBezTo>
                    <a:pt x="157226" y="20447"/>
                    <a:pt x="159766" y="23495"/>
                    <a:pt x="161925" y="26797"/>
                  </a:cubicBezTo>
                  <a:cubicBezTo>
                    <a:pt x="164084" y="30099"/>
                    <a:pt x="165989" y="33528"/>
                    <a:pt x="167513" y="37211"/>
                  </a:cubicBezTo>
                  <a:cubicBezTo>
                    <a:pt x="169037" y="40894"/>
                    <a:pt x="170180" y="44577"/>
                    <a:pt x="170942" y="48514"/>
                  </a:cubicBezTo>
                  <a:cubicBezTo>
                    <a:pt x="171704" y="52451"/>
                    <a:pt x="172085" y="56261"/>
                    <a:pt x="172085" y="60198"/>
                  </a:cubicBezTo>
                  <a:lnTo>
                    <a:pt x="172085" y="968883"/>
                  </a:lnTo>
                  <a:cubicBezTo>
                    <a:pt x="172085" y="972820"/>
                    <a:pt x="171704" y="976757"/>
                    <a:pt x="170942" y="980567"/>
                  </a:cubicBezTo>
                  <a:cubicBezTo>
                    <a:pt x="170180" y="984377"/>
                    <a:pt x="169037" y="988187"/>
                    <a:pt x="167513" y="991870"/>
                  </a:cubicBezTo>
                  <a:cubicBezTo>
                    <a:pt x="165989" y="995554"/>
                    <a:pt x="164211" y="998982"/>
                    <a:pt x="161925" y="1002284"/>
                  </a:cubicBezTo>
                  <a:cubicBezTo>
                    <a:pt x="159639" y="1005587"/>
                    <a:pt x="157226" y="1008634"/>
                    <a:pt x="154432" y="1011428"/>
                  </a:cubicBezTo>
                  <a:cubicBezTo>
                    <a:pt x="151638" y="1014222"/>
                    <a:pt x="148590" y="1016762"/>
                    <a:pt x="145288" y="1018921"/>
                  </a:cubicBezTo>
                  <a:cubicBezTo>
                    <a:pt x="141986" y="1021081"/>
                    <a:pt x="138557" y="1022985"/>
                    <a:pt x="134874" y="1024509"/>
                  </a:cubicBezTo>
                  <a:cubicBezTo>
                    <a:pt x="131191" y="1026033"/>
                    <a:pt x="127508" y="1027177"/>
                    <a:pt x="123571" y="1027939"/>
                  </a:cubicBezTo>
                  <a:cubicBezTo>
                    <a:pt x="119634" y="1028701"/>
                    <a:pt x="115824" y="1029082"/>
                    <a:pt x="111887" y="1029082"/>
                  </a:cubicBezTo>
                  <a:lnTo>
                    <a:pt x="60198" y="1029082"/>
                  </a:lnTo>
                  <a:cubicBezTo>
                    <a:pt x="56261" y="1029082"/>
                    <a:pt x="52324" y="1028701"/>
                    <a:pt x="48514" y="1027939"/>
                  </a:cubicBezTo>
                  <a:cubicBezTo>
                    <a:pt x="44704" y="1027177"/>
                    <a:pt x="40894" y="1026033"/>
                    <a:pt x="37211" y="1024509"/>
                  </a:cubicBezTo>
                  <a:cubicBezTo>
                    <a:pt x="33528" y="1022985"/>
                    <a:pt x="30099" y="1021207"/>
                    <a:pt x="26797" y="1018921"/>
                  </a:cubicBezTo>
                  <a:cubicBezTo>
                    <a:pt x="23495" y="1016635"/>
                    <a:pt x="20447" y="1014222"/>
                    <a:pt x="17653" y="1011428"/>
                  </a:cubicBezTo>
                  <a:cubicBezTo>
                    <a:pt x="14859" y="1008634"/>
                    <a:pt x="12319" y="1005586"/>
                    <a:pt x="10160" y="1002284"/>
                  </a:cubicBezTo>
                  <a:cubicBezTo>
                    <a:pt x="8001" y="998983"/>
                    <a:pt x="6096" y="995553"/>
                    <a:pt x="4572" y="991870"/>
                  </a:cubicBezTo>
                  <a:cubicBezTo>
                    <a:pt x="3048" y="988188"/>
                    <a:pt x="1905" y="984504"/>
                    <a:pt x="1143" y="980567"/>
                  </a:cubicBezTo>
                  <a:cubicBezTo>
                    <a:pt x="381" y="976630"/>
                    <a:pt x="0" y="972820"/>
                    <a:pt x="0" y="968883"/>
                  </a:cubicBezTo>
                </a:path>
              </a:pathLst>
            </a:custGeom>
            <a:solidFill>
              <a:srgbClr val="282D5E"/>
            </a:solid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600075" y="733244"/>
            <a:ext cx="7937316" cy="447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5"/>
              </a:lnSpc>
            </a:pPr>
            <a:r>
              <a:rPr lang="en-US" b="true" sz="3375">
                <a:solidFill>
                  <a:srgbClr val="EEAEF6"/>
                </a:solidFill>
                <a:latin typeface="Bricolage Grotesque Ultra-Bold"/>
                <a:ea typeface="Bricolage Grotesque Ultra-Bold"/>
                <a:cs typeface="Bricolage Grotesque Ultra-Bold"/>
                <a:sym typeface="Bricolage Grotesque Ultra-Bold"/>
              </a:rPr>
              <a:t>Technical Implementation: Workflow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74134" y="1458649"/>
            <a:ext cx="48749" cy="476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18"/>
              </a:lnSpc>
            </a:pPr>
            <a:r>
              <a:rPr lang="en-US" b="true" sz="1687">
                <a:solidFill>
                  <a:srgbClr val="E5DCE6"/>
                </a:solidFill>
                <a:latin typeface="Bricolage Grotesque Ultra-Bold"/>
                <a:ea typeface="Bricolage Grotesque Ultra-Bold"/>
                <a:cs typeface="Bricolage Grotesque Ultra-Bold"/>
                <a:sym typeface="Bricolage Grotesque Ultra-Bold"/>
              </a:rPr>
              <a:t> 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942975" y="1572949"/>
            <a:ext cx="1745732" cy="361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93"/>
              </a:lnSpc>
            </a:pPr>
            <a:r>
              <a:rPr lang="en-US" b="true" sz="1687">
                <a:solidFill>
                  <a:srgbClr val="E5DCE6"/>
                </a:solidFill>
                <a:latin typeface="Bricolage Grotesque Ultra-Bold"/>
                <a:ea typeface="Bricolage Grotesque Ultra-Bold"/>
                <a:cs typeface="Bricolage Grotesque Ultra-Bold"/>
                <a:sym typeface="Bricolage Grotesque Ultra-Bold"/>
              </a:rPr>
              <a:t>1.</a:t>
            </a:r>
            <a:r>
              <a:rPr lang="en-US" b="true" sz="1687">
                <a:solidFill>
                  <a:srgbClr val="000000"/>
                </a:solidFill>
                <a:latin typeface="Bricolage Grotesque Ultra-Bold"/>
                <a:ea typeface="Bricolage Grotesque Ultra-Bold"/>
                <a:cs typeface="Bricolage Grotesque Ultra-Bold"/>
                <a:sym typeface="Bricolage Grotesque Ultra-Bold"/>
              </a:rPr>
              <a:t> </a:t>
            </a:r>
            <a:r>
              <a:rPr lang="en-US" b="true" sz="1687">
                <a:solidFill>
                  <a:srgbClr val="E5DCE6"/>
                </a:solidFill>
                <a:latin typeface="Bricolage Grotesque Ultra-Bold"/>
                <a:ea typeface="Bricolage Grotesque Ultra-Bold"/>
                <a:cs typeface="Bricolage Grotesque Ultra-Bold"/>
                <a:sym typeface="Bricolage Grotesque Ultra-Bold"/>
              </a:rPr>
              <a:t>Data</a:t>
            </a:r>
            <a:r>
              <a:rPr lang="en-US" b="true" sz="1687">
                <a:solidFill>
                  <a:srgbClr val="000000"/>
                </a:solidFill>
                <a:latin typeface="Bricolage Grotesque Ultra-Bold"/>
                <a:ea typeface="Bricolage Grotesque Ultra-Bold"/>
                <a:cs typeface="Bricolage Grotesque Ultra-Bold"/>
                <a:sym typeface="Bricolage Grotesque Ultra-Bold"/>
              </a:rPr>
              <a:t> </a:t>
            </a:r>
            <a:r>
              <a:rPr lang="en-US" b="true" sz="1687">
                <a:solidFill>
                  <a:srgbClr val="E5DCE6"/>
                </a:solidFill>
                <a:latin typeface="Bricolage Grotesque Ultra-Bold"/>
                <a:ea typeface="Bricolage Grotesque Ultra-Bold"/>
                <a:cs typeface="Bricolage Grotesque Ultra-Bold"/>
                <a:sym typeface="Bricolage Grotesque Ultra-Bold"/>
              </a:rPr>
              <a:t>Ingestion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468984" y="1959712"/>
            <a:ext cx="45815" cy="3303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4"/>
              </a:lnSpc>
            </a:pPr>
            <a:r>
              <a:rPr lang="en-US" sz="1350">
                <a:solidFill>
                  <a:srgbClr val="E5DCE6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457325" y="6202089"/>
            <a:ext cx="1646492" cy="361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93"/>
              </a:lnSpc>
            </a:pPr>
            <a:r>
              <a:rPr lang="en-US" b="true" sz="1687" spc="1">
                <a:solidFill>
                  <a:srgbClr val="E5DCE6"/>
                </a:solidFill>
                <a:latin typeface="Bricolage Grotesque Ultra-Bold"/>
                <a:ea typeface="Bricolage Grotesque Ultra-Bold"/>
                <a:cs typeface="Bricolage Grotesque Ultra-Bold"/>
                <a:sym typeface="Bricolage Grotesque Ultra-Bold"/>
              </a:rPr>
              <a:t>5. Alert System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2111407" y="6588862"/>
            <a:ext cx="45815" cy="3303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4"/>
              </a:lnSpc>
            </a:pPr>
            <a:r>
              <a:rPr lang="en-US" sz="1350">
                <a:solidFill>
                  <a:srgbClr val="E5DCE6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457325" y="3887524"/>
            <a:ext cx="1965865" cy="361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93"/>
              </a:lnSpc>
            </a:pPr>
            <a:r>
              <a:rPr lang="en-US" b="true" sz="1687">
                <a:solidFill>
                  <a:srgbClr val="E5DCE6"/>
                </a:solidFill>
                <a:latin typeface="Bricolage Grotesque Ultra-Bold"/>
                <a:ea typeface="Bricolage Grotesque Ultra-Bold"/>
                <a:cs typeface="Bricolage Grotesque Ultra-Bold"/>
                <a:sym typeface="Bricolage Grotesque Ultra-Bold"/>
              </a:rPr>
              <a:t>3. Price Prediction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2092204" y="4274287"/>
            <a:ext cx="45815" cy="3303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4"/>
              </a:lnSpc>
            </a:pPr>
            <a:r>
              <a:rPr lang="en-US" sz="1350">
                <a:solidFill>
                  <a:srgbClr val="E5DCE6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200150" y="2725474"/>
            <a:ext cx="2363714" cy="361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93"/>
              </a:lnSpc>
            </a:pPr>
            <a:r>
              <a:rPr lang="en-US" b="true" sz="1687" spc="1">
                <a:solidFill>
                  <a:srgbClr val="E5DCE6"/>
                </a:solidFill>
                <a:latin typeface="Bricolage Grotesque Ultra-Bold"/>
                <a:ea typeface="Bricolage Grotesque Ultra-Bold"/>
                <a:cs typeface="Bricolage Grotesque Ultra-Bold"/>
                <a:sym typeface="Bricolage Grotesque Ultra-Bold"/>
              </a:rPr>
              <a:t>2. Data Preprocessing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957959" y="3112237"/>
            <a:ext cx="45815" cy="3303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4"/>
              </a:lnSpc>
            </a:pPr>
            <a:r>
              <a:rPr lang="en-US" sz="1350">
                <a:solidFill>
                  <a:srgbClr val="E5DCE6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714500" y="5040049"/>
            <a:ext cx="2247643" cy="361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93"/>
              </a:lnSpc>
            </a:pPr>
            <a:r>
              <a:rPr lang="en-US" b="true" sz="1687" spc="1">
                <a:solidFill>
                  <a:srgbClr val="E5DCE6"/>
                </a:solidFill>
                <a:latin typeface="Bricolage Grotesque Ultra-Bold"/>
                <a:ea typeface="Bricolage Grotesque Ultra-Bold"/>
                <a:cs typeface="Bricolage Grotesque Ultra-Bold"/>
                <a:sym typeface="Bricolage Grotesque Ultra-Bold"/>
              </a:rPr>
              <a:t>4. Report Generation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2358295" y="5426812"/>
            <a:ext cx="45815" cy="3303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4"/>
              </a:lnSpc>
            </a:pPr>
            <a:r>
              <a:rPr lang="en-US" sz="1350">
                <a:solidFill>
                  <a:srgbClr val="E5DCE6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942975" y="2064487"/>
            <a:ext cx="3137849" cy="2256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89"/>
              </a:lnSpc>
            </a:pPr>
            <a:r>
              <a:rPr lang="en-US" sz="1350">
                <a:solidFill>
                  <a:srgbClr val="E5DCE6"/>
                </a:solidFill>
                <a:latin typeface="Montserrat"/>
                <a:ea typeface="Montserrat"/>
                <a:cs typeface="Montserrat"/>
                <a:sym typeface="Montserrat"/>
              </a:rPr>
              <a:t>Readspricelogdatafrom a CSV file.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457325" y="6693637"/>
            <a:ext cx="3417313" cy="2256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89"/>
              </a:lnSpc>
            </a:pPr>
            <a:r>
              <a:rPr lang="en-US" sz="1350">
                <a:solidFill>
                  <a:srgbClr val="E5DCE6"/>
                </a:solidFill>
                <a:latin typeface="Montserrat"/>
                <a:ea typeface="Montserrat"/>
                <a:cs typeface="Montserrat"/>
                <a:sym typeface="Montserrat"/>
              </a:rPr>
              <a:t>Notifiesusersofsignificant price drops.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457325" y="4379062"/>
            <a:ext cx="4412209" cy="2256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89"/>
              </a:lnSpc>
            </a:pPr>
            <a:r>
              <a:rPr lang="en-US" sz="1350">
                <a:solidFill>
                  <a:srgbClr val="E5DCE6"/>
                </a:solidFill>
                <a:latin typeface="Montserrat"/>
                <a:ea typeface="Montserrat"/>
                <a:cs typeface="Montserrat"/>
                <a:sym typeface="Montserrat"/>
              </a:rPr>
              <a:t>AppliesLinearRegression to forecast future prices.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714500" y="5531587"/>
            <a:ext cx="4414104" cy="2256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89"/>
              </a:lnSpc>
            </a:pPr>
            <a:r>
              <a:rPr lang="en-US" sz="1350">
                <a:solidFill>
                  <a:srgbClr val="E5DCE6"/>
                </a:solidFill>
                <a:latin typeface="Montserrat"/>
                <a:ea typeface="Montserrat"/>
                <a:cs typeface="Montserrat"/>
                <a:sym typeface="Montserrat"/>
              </a:rPr>
              <a:t>CreatesadetailedPDFsummary for each product.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200150" y="3217012"/>
            <a:ext cx="5165741" cy="2256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89"/>
              </a:lnSpc>
            </a:pPr>
            <a:r>
              <a:rPr lang="en-US" sz="1350">
                <a:solidFill>
                  <a:srgbClr val="E5DCE6"/>
                </a:solidFill>
                <a:latin typeface="Montserrat"/>
                <a:ea typeface="Montserrat"/>
                <a:cs typeface="Montserrat"/>
                <a:sym typeface="Montserrat"/>
              </a:rPr>
              <a:t>Convertstimestampsandcalculates discount percentages.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90E3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143750" y="647652"/>
            <a:ext cx="4286250" cy="6438643"/>
          </a:xfrm>
          <a:custGeom>
            <a:avLst/>
            <a:gdLst/>
            <a:ahLst/>
            <a:cxnLst/>
            <a:rect r="r" b="b" t="t" l="l"/>
            <a:pathLst>
              <a:path h="6438643" w="4286250">
                <a:moveTo>
                  <a:pt x="0" y="0"/>
                </a:moveTo>
                <a:lnTo>
                  <a:pt x="4286250" y="0"/>
                </a:lnTo>
                <a:lnTo>
                  <a:pt x="4286250" y="6438643"/>
                </a:lnTo>
                <a:lnTo>
                  <a:pt x="0" y="643864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4" t="-3" r="-73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00075" y="3120895"/>
            <a:ext cx="5363099" cy="285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7"/>
              </a:lnSpc>
            </a:pPr>
            <a:r>
              <a:rPr lang="en-US" b="true" sz="3375">
                <a:solidFill>
                  <a:srgbClr val="EEAEF6"/>
                </a:solidFill>
                <a:latin typeface="Bricolage Grotesque Ultra-Bold"/>
                <a:ea typeface="Bricolage Grotesque Ultra-Bold"/>
                <a:cs typeface="Bricolage Grotesque Ultra-Bold"/>
                <a:sym typeface="Bricolage Grotesque Ultra-Bold"/>
              </a:rPr>
              <a:t>Price Trend Visualization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475748" y="3518687"/>
            <a:ext cx="45815" cy="3684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5"/>
              </a:lnSpc>
            </a:pPr>
            <a:r>
              <a:rPr lang="en-US" sz="1350">
                <a:solidFill>
                  <a:srgbClr val="E5DCE6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00075" y="3632987"/>
            <a:ext cx="5677452" cy="2541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74"/>
              </a:lnSpc>
            </a:pPr>
            <a:r>
              <a:rPr lang="en-US" sz="1350">
                <a:solidFill>
                  <a:srgbClr val="E5DCE6"/>
                </a:solidFill>
                <a:latin typeface="Montserrat"/>
                <a:ea typeface="Montserrat"/>
                <a:cs typeface="Montserrat"/>
                <a:sym typeface="Montserrat"/>
              </a:rPr>
              <a:t>The system generatesclearline plotsshowingcurrentvs.original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00075" y="3909212"/>
            <a:ext cx="5471789" cy="9971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74"/>
              </a:lnSpc>
            </a:pPr>
            <a:r>
              <a:rPr lang="en-US" sz="1350">
                <a:solidFill>
                  <a:srgbClr val="E5DCE6"/>
                </a:solidFill>
                <a:latin typeface="Montserrat"/>
                <a:ea typeface="Montserrat"/>
                <a:cs typeface="Montserrat"/>
                <a:sym typeface="Montserrat"/>
              </a:rPr>
              <a:t>pricesover time foreach product.</a:t>
            </a:r>
          </a:p>
          <a:p>
            <a:pPr algn="l">
              <a:lnSpc>
                <a:spcPts val="3375"/>
              </a:lnSpc>
            </a:pPr>
            <a:r>
              <a:rPr lang="en-US" sz="1350">
                <a:solidFill>
                  <a:srgbClr val="E5DCE6"/>
                </a:solidFill>
                <a:latin typeface="Montserrat"/>
                <a:ea typeface="Montserrat"/>
                <a:cs typeface="Montserrat"/>
                <a:sym typeface="Montserrat"/>
              </a:rPr>
              <a:t>This helps users quickly identify pricing patterns and historical </a:t>
            </a:r>
          </a:p>
          <a:p>
            <a:pPr algn="l">
              <a:lnSpc>
                <a:spcPts val="974"/>
              </a:lnSpc>
            </a:pPr>
            <a:r>
              <a:rPr lang="en-US" sz="1350">
                <a:solidFill>
                  <a:srgbClr val="E5DCE6"/>
                </a:solidFill>
                <a:latin typeface="Montserrat"/>
                <a:ea typeface="Montserrat"/>
                <a:cs typeface="Montserrat"/>
                <a:sym typeface="Montserrat"/>
              </a:rPr>
              <a:t>highs/lows.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90E3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600075" y="2162175"/>
            <a:ext cx="4905375" cy="1781175"/>
            <a:chOff x="0" y="0"/>
            <a:chExt cx="6540500" cy="23749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540500" cy="2374900"/>
            </a:xfrm>
            <a:custGeom>
              <a:avLst/>
              <a:gdLst/>
              <a:ahLst/>
              <a:cxnLst/>
              <a:rect r="r" b="b" t="t" l="l"/>
              <a:pathLst>
                <a:path h="2374900" w="6540500">
                  <a:moveTo>
                    <a:pt x="79756" y="0"/>
                  </a:moveTo>
                  <a:cubicBezTo>
                    <a:pt x="69215" y="0"/>
                    <a:pt x="59055" y="2032"/>
                    <a:pt x="49403" y="6096"/>
                  </a:cubicBezTo>
                  <a:cubicBezTo>
                    <a:pt x="39751" y="10160"/>
                    <a:pt x="30988" y="16002"/>
                    <a:pt x="23495" y="23495"/>
                  </a:cubicBezTo>
                  <a:cubicBezTo>
                    <a:pt x="16002" y="30988"/>
                    <a:pt x="10160" y="39624"/>
                    <a:pt x="6096" y="49403"/>
                  </a:cubicBezTo>
                  <a:cubicBezTo>
                    <a:pt x="2032" y="59182"/>
                    <a:pt x="0" y="69469"/>
                    <a:pt x="0" y="80010"/>
                  </a:cubicBezTo>
                  <a:lnTo>
                    <a:pt x="0" y="2294890"/>
                  </a:lnTo>
                  <a:cubicBezTo>
                    <a:pt x="0" y="2305558"/>
                    <a:pt x="2032" y="2315718"/>
                    <a:pt x="6096" y="2325497"/>
                  </a:cubicBezTo>
                  <a:cubicBezTo>
                    <a:pt x="10160" y="2335276"/>
                    <a:pt x="15875" y="2343912"/>
                    <a:pt x="23495" y="2351405"/>
                  </a:cubicBezTo>
                  <a:cubicBezTo>
                    <a:pt x="31115" y="2358898"/>
                    <a:pt x="39624" y="2364740"/>
                    <a:pt x="49403" y="2368804"/>
                  </a:cubicBezTo>
                  <a:cubicBezTo>
                    <a:pt x="59182" y="2372868"/>
                    <a:pt x="69469" y="2374900"/>
                    <a:pt x="80010" y="2374900"/>
                  </a:cubicBezTo>
                  <a:lnTo>
                    <a:pt x="6460490" y="2374900"/>
                  </a:lnTo>
                  <a:cubicBezTo>
                    <a:pt x="6471158" y="2374900"/>
                    <a:pt x="6481318" y="2372868"/>
                    <a:pt x="6491097" y="2368804"/>
                  </a:cubicBezTo>
                  <a:cubicBezTo>
                    <a:pt x="6500876" y="2364740"/>
                    <a:pt x="6509512" y="2359025"/>
                    <a:pt x="6517005" y="2351405"/>
                  </a:cubicBezTo>
                  <a:cubicBezTo>
                    <a:pt x="6524499" y="2343785"/>
                    <a:pt x="6530340" y="2335276"/>
                    <a:pt x="6534404" y="2325497"/>
                  </a:cubicBezTo>
                  <a:cubicBezTo>
                    <a:pt x="6538468" y="2315718"/>
                    <a:pt x="6540500" y="2305558"/>
                    <a:pt x="6540500" y="2294890"/>
                  </a:cubicBezTo>
                  <a:lnTo>
                    <a:pt x="6540500" y="80010"/>
                  </a:lnTo>
                  <a:cubicBezTo>
                    <a:pt x="6540500" y="69469"/>
                    <a:pt x="6538468" y="59182"/>
                    <a:pt x="6534404" y="49403"/>
                  </a:cubicBezTo>
                  <a:cubicBezTo>
                    <a:pt x="6530340" y="39624"/>
                    <a:pt x="6524625" y="30988"/>
                    <a:pt x="6517005" y="23495"/>
                  </a:cubicBezTo>
                  <a:cubicBezTo>
                    <a:pt x="6509386" y="16002"/>
                    <a:pt x="6500876" y="10160"/>
                    <a:pt x="6491097" y="6096"/>
                  </a:cubicBezTo>
                  <a:cubicBezTo>
                    <a:pt x="6481318" y="2032"/>
                    <a:pt x="6471285" y="0"/>
                    <a:pt x="6460744" y="0"/>
                  </a:cubicBez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5934075" y="2162175"/>
            <a:ext cx="4905375" cy="4905375"/>
            <a:chOff x="0" y="0"/>
            <a:chExt cx="6540500" cy="65405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540500" cy="6540500"/>
            </a:xfrm>
            <a:custGeom>
              <a:avLst/>
              <a:gdLst/>
              <a:ahLst/>
              <a:cxnLst/>
              <a:rect r="r" b="b" t="t" l="l"/>
              <a:pathLst>
                <a:path h="6540500" w="6540500">
                  <a:moveTo>
                    <a:pt x="80010" y="0"/>
                  </a:moveTo>
                  <a:cubicBezTo>
                    <a:pt x="69342" y="0"/>
                    <a:pt x="59182" y="2032"/>
                    <a:pt x="49403" y="6096"/>
                  </a:cubicBezTo>
                  <a:cubicBezTo>
                    <a:pt x="39624" y="10160"/>
                    <a:pt x="30988" y="16002"/>
                    <a:pt x="23495" y="23495"/>
                  </a:cubicBezTo>
                  <a:cubicBezTo>
                    <a:pt x="16002" y="30988"/>
                    <a:pt x="10160" y="39624"/>
                    <a:pt x="6096" y="49403"/>
                  </a:cubicBezTo>
                  <a:cubicBezTo>
                    <a:pt x="2032" y="59182"/>
                    <a:pt x="0" y="69469"/>
                    <a:pt x="0" y="80010"/>
                  </a:cubicBezTo>
                  <a:lnTo>
                    <a:pt x="0" y="6460490"/>
                  </a:lnTo>
                  <a:cubicBezTo>
                    <a:pt x="0" y="6471158"/>
                    <a:pt x="2032" y="6481318"/>
                    <a:pt x="6096" y="6491097"/>
                  </a:cubicBezTo>
                  <a:cubicBezTo>
                    <a:pt x="10160" y="6500876"/>
                    <a:pt x="15875" y="6509512"/>
                    <a:pt x="23495" y="6517005"/>
                  </a:cubicBezTo>
                  <a:cubicBezTo>
                    <a:pt x="31115" y="6524499"/>
                    <a:pt x="39624" y="6530340"/>
                    <a:pt x="49403" y="6534404"/>
                  </a:cubicBezTo>
                  <a:cubicBezTo>
                    <a:pt x="58928" y="6538341"/>
                    <a:pt x="68961" y="6540373"/>
                    <a:pt x="79248" y="6540500"/>
                  </a:cubicBezTo>
                  <a:lnTo>
                    <a:pt x="6461252" y="6540500"/>
                  </a:lnTo>
                  <a:cubicBezTo>
                    <a:pt x="6471539" y="6540373"/>
                    <a:pt x="6481572" y="6538341"/>
                    <a:pt x="6491097" y="6534404"/>
                  </a:cubicBezTo>
                  <a:cubicBezTo>
                    <a:pt x="6500876" y="6530340"/>
                    <a:pt x="6509512" y="6524625"/>
                    <a:pt x="6517005" y="6517005"/>
                  </a:cubicBezTo>
                  <a:cubicBezTo>
                    <a:pt x="6524499" y="6509386"/>
                    <a:pt x="6530340" y="6500876"/>
                    <a:pt x="6534404" y="6491097"/>
                  </a:cubicBezTo>
                  <a:cubicBezTo>
                    <a:pt x="6538468" y="6481318"/>
                    <a:pt x="6540500" y="6471031"/>
                    <a:pt x="6540500" y="6460490"/>
                  </a:cubicBezTo>
                  <a:lnTo>
                    <a:pt x="6540500" y="80010"/>
                  </a:lnTo>
                  <a:cubicBezTo>
                    <a:pt x="6540500" y="69469"/>
                    <a:pt x="6538468" y="59182"/>
                    <a:pt x="6534404" y="49403"/>
                  </a:cubicBezTo>
                  <a:cubicBezTo>
                    <a:pt x="6530340" y="39624"/>
                    <a:pt x="6524625" y="30988"/>
                    <a:pt x="6517005" y="23495"/>
                  </a:cubicBezTo>
                  <a:cubicBezTo>
                    <a:pt x="6509386" y="16002"/>
                    <a:pt x="6500876" y="10160"/>
                    <a:pt x="6491097" y="6096"/>
                  </a:cubicBezTo>
                  <a:cubicBezTo>
                    <a:pt x="6481318" y="2032"/>
                    <a:pt x="6471158" y="0"/>
                    <a:pt x="6460490" y="0"/>
                  </a:cubicBez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sp>
        <p:nvSpPr>
          <p:cNvPr name="TextBox 6" id="6"/>
          <p:cNvSpPr txBox="true"/>
          <p:nvPr/>
        </p:nvSpPr>
        <p:spPr>
          <a:xfrm rot="0">
            <a:off x="600075" y="768525"/>
            <a:ext cx="6697856" cy="285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7"/>
              </a:lnSpc>
            </a:pPr>
            <a:r>
              <a:rPr lang="en-US" b="true" sz="3375">
                <a:solidFill>
                  <a:srgbClr val="EEAEF6"/>
                </a:solidFill>
                <a:latin typeface="Bricolage Grotesque Ultra-Bold"/>
                <a:ea typeface="Bricolage Grotesque Ultra-Bold"/>
                <a:cs typeface="Bricolage Grotesque Ultra-Bold"/>
                <a:sym typeface="Bricolage Grotesque Ultra-Bold"/>
              </a:rPr>
              <a:t>Discount &amp; Availability Insights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99255" y="1318717"/>
            <a:ext cx="45815" cy="3684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5"/>
              </a:lnSpc>
            </a:pPr>
            <a:r>
              <a:rPr lang="en-US" sz="1350">
                <a:solidFill>
                  <a:srgbClr val="E5DCE6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00075" y="1433017"/>
            <a:ext cx="4445775" cy="530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74"/>
              </a:lnSpc>
            </a:pPr>
            <a:r>
              <a:rPr lang="en-US" sz="1350">
                <a:solidFill>
                  <a:srgbClr val="E5DCE6"/>
                </a:solidFill>
                <a:latin typeface="Montserrat"/>
                <a:ea typeface="Montserrat"/>
                <a:cs typeface="Montserrat"/>
                <a:sym typeface="Montserrat"/>
              </a:rPr>
              <a:t>Bar</a:t>
            </a:r>
            <a:r>
              <a:rPr lang="en-US" sz="135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350">
                <a:solidFill>
                  <a:srgbClr val="E5DCE6"/>
                </a:solidFill>
                <a:latin typeface="Montserrat"/>
                <a:ea typeface="Montserrat"/>
                <a:cs typeface="Montserrat"/>
                <a:sym typeface="Montserrat"/>
              </a:rPr>
              <a:t>plots</a:t>
            </a:r>
            <a:r>
              <a:rPr lang="en-US" sz="135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350">
                <a:solidFill>
                  <a:srgbClr val="E5DCE6"/>
                </a:solidFill>
                <a:latin typeface="Montserrat"/>
                <a:ea typeface="Montserrat"/>
                <a:cs typeface="Montserrat"/>
                <a:sym typeface="Montserrat"/>
              </a:rPr>
              <a:t>illustrate</a:t>
            </a:r>
            <a:r>
              <a:rPr lang="en-US" sz="135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350">
                <a:solidFill>
                  <a:srgbClr val="E5DCE6"/>
                </a:solidFill>
                <a:latin typeface="Montserrat"/>
                <a:ea typeface="Montserrat"/>
                <a:cs typeface="Montserrat"/>
                <a:sym typeface="Montserrat"/>
              </a:rPr>
              <a:t>discount</a:t>
            </a:r>
            <a:r>
              <a:rPr lang="en-US" sz="135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350">
                <a:solidFill>
                  <a:srgbClr val="E5DCE6"/>
                </a:solidFill>
                <a:latin typeface="Montserrat"/>
                <a:ea typeface="Montserrat"/>
                <a:cs typeface="Montserrat"/>
                <a:sym typeface="Montserrat"/>
              </a:rPr>
              <a:t>percentages</a:t>
            </a:r>
            <a:r>
              <a:rPr lang="en-US" sz="135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350">
                <a:solidFill>
                  <a:srgbClr val="E5DCE6"/>
                </a:solidFill>
                <a:latin typeface="Montserrat"/>
                <a:ea typeface="Montserrat"/>
                <a:cs typeface="Montserrat"/>
                <a:sym typeface="Montserrat"/>
              </a:rPr>
              <a:t>over</a:t>
            </a:r>
            <a:r>
              <a:rPr lang="en-US" sz="135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350">
                <a:solidFill>
                  <a:srgbClr val="E5DCE6"/>
                </a:solidFill>
                <a:latin typeface="Montserrat"/>
                <a:ea typeface="Montserrat"/>
                <a:cs typeface="Montserrat"/>
                <a:sym typeface="Montserrat"/>
              </a:rPr>
              <a:t>time, highlighting</a:t>
            </a:r>
            <a:r>
              <a:rPr lang="en-US" sz="135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350">
                <a:solidFill>
                  <a:srgbClr val="E5DCE6"/>
                </a:solidFill>
                <a:latin typeface="Montserrat"/>
                <a:ea typeface="Montserrat"/>
                <a:cs typeface="Montserrat"/>
                <a:sym typeface="Montserrat"/>
              </a:rPr>
              <a:t>periods</a:t>
            </a:r>
            <a:r>
              <a:rPr lang="en-US" sz="135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350">
                <a:solidFill>
                  <a:srgbClr val="E5DCE6"/>
                </a:solidFill>
                <a:latin typeface="Montserrat"/>
                <a:ea typeface="Montserrat"/>
                <a:cs typeface="Montserrat"/>
                <a:sym typeface="Montserrat"/>
              </a:rPr>
              <a:t>of</a:t>
            </a:r>
            <a:r>
              <a:rPr lang="en-US" sz="135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350">
                <a:solidFill>
                  <a:srgbClr val="E5DCE6"/>
                </a:solidFill>
                <a:latin typeface="Montserrat"/>
                <a:ea typeface="Montserrat"/>
                <a:cs typeface="Montserrat"/>
                <a:sym typeface="Montserrat"/>
              </a:rPr>
              <a:t>significant</a:t>
            </a:r>
            <a:r>
              <a:rPr lang="en-US" sz="135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350">
                <a:solidFill>
                  <a:srgbClr val="E5DCE6"/>
                </a:solidFill>
                <a:latin typeface="Montserrat"/>
                <a:ea typeface="Montserrat"/>
                <a:cs typeface="Montserrat"/>
                <a:sym typeface="Montserrat"/>
              </a:rPr>
              <a:t>savings.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933627" y="1433017"/>
            <a:ext cx="4400369" cy="530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74"/>
              </a:lnSpc>
            </a:pPr>
            <a:r>
              <a:rPr lang="en-US" sz="1350">
                <a:solidFill>
                  <a:srgbClr val="E5DCE6"/>
                </a:solidFill>
                <a:latin typeface="Montserrat"/>
                <a:ea typeface="Montserrat"/>
                <a:cs typeface="Montserrat"/>
                <a:sym typeface="Montserrat"/>
              </a:rPr>
              <a:t>Availabilitycharts provide a quick visual of when a productwasinor out of stock.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090E3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638175" y="4143070"/>
            <a:ext cx="57150" cy="57150"/>
            <a:chOff x="0" y="0"/>
            <a:chExt cx="57150" cy="571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7150" cy="57150"/>
            </a:xfrm>
            <a:custGeom>
              <a:avLst/>
              <a:gdLst/>
              <a:ahLst/>
              <a:cxnLst/>
              <a:rect r="r" b="b" t="t" l="l"/>
              <a:pathLst>
                <a:path h="57150" w="57150">
                  <a:moveTo>
                    <a:pt x="57150" y="28575"/>
                  </a:moveTo>
                  <a:cubicBezTo>
                    <a:pt x="57150" y="32385"/>
                    <a:pt x="56388" y="35941"/>
                    <a:pt x="54991" y="39497"/>
                  </a:cubicBezTo>
                  <a:cubicBezTo>
                    <a:pt x="53594" y="43053"/>
                    <a:pt x="51435" y="46101"/>
                    <a:pt x="48768" y="48768"/>
                  </a:cubicBezTo>
                  <a:cubicBezTo>
                    <a:pt x="46101" y="51435"/>
                    <a:pt x="43053" y="53467"/>
                    <a:pt x="39497" y="54991"/>
                  </a:cubicBezTo>
                  <a:cubicBezTo>
                    <a:pt x="35941" y="56515"/>
                    <a:pt x="32385" y="57150"/>
                    <a:pt x="28575" y="57150"/>
                  </a:cubicBezTo>
                  <a:cubicBezTo>
                    <a:pt x="24765" y="57150"/>
                    <a:pt x="21082" y="56388"/>
                    <a:pt x="17653" y="54991"/>
                  </a:cubicBezTo>
                  <a:cubicBezTo>
                    <a:pt x="14224" y="53594"/>
                    <a:pt x="11049" y="51435"/>
                    <a:pt x="8382" y="48768"/>
                  </a:cubicBezTo>
                  <a:cubicBezTo>
                    <a:pt x="5715" y="46101"/>
                    <a:pt x="3683" y="43053"/>
                    <a:pt x="2159" y="39497"/>
                  </a:cubicBezTo>
                  <a:cubicBezTo>
                    <a:pt x="635" y="35941"/>
                    <a:pt x="0" y="32385"/>
                    <a:pt x="0" y="28575"/>
                  </a:cubicBezTo>
                  <a:cubicBezTo>
                    <a:pt x="0" y="24765"/>
                    <a:pt x="762" y="21082"/>
                    <a:pt x="2159" y="17653"/>
                  </a:cubicBezTo>
                  <a:cubicBezTo>
                    <a:pt x="3556" y="14224"/>
                    <a:pt x="5715" y="11049"/>
                    <a:pt x="8382" y="8382"/>
                  </a:cubicBezTo>
                  <a:cubicBezTo>
                    <a:pt x="11049" y="5715"/>
                    <a:pt x="14097" y="3683"/>
                    <a:pt x="17653" y="2159"/>
                  </a:cubicBezTo>
                  <a:cubicBezTo>
                    <a:pt x="21209" y="635"/>
                    <a:pt x="24765" y="0"/>
                    <a:pt x="28575" y="0"/>
                  </a:cubicBezTo>
                  <a:cubicBezTo>
                    <a:pt x="32385" y="0"/>
                    <a:pt x="36068" y="762"/>
                    <a:pt x="39497" y="2159"/>
                  </a:cubicBezTo>
                  <a:cubicBezTo>
                    <a:pt x="42926" y="3556"/>
                    <a:pt x="46101" y="5715"/>
                    <a:pt x="48768" y="8382"/>
                  </a:cubicBezTo>
                  <a:cubicBezTo>
                    <a:pt x="51435" y="11049"/>
                    <a:pt x="53467" y="14097"/>
                    <a:pt x="54991" y="17653"/>
                  </a:cubicBezTo>
                  <a:cubicBezTo>
                    <a:pt x="56515" y="21209"/>
                    <a:pt x="57150" y="24765"/>
                    <a:pt x="57150" y="28575"/>
                  </a:cubicBezTo>
                </a:path>
              </a:pathLst>
            </a:custGeom>
            <a:solidFill>
              <a:srgbClr val="E5DCE6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638175" y="4476445"/>
            <a:ext cx="57150" cy="57150"/>
            <a:chOff x="0" y="0"/>
            <a:chExt cx="57150" cy="5715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57150" cy="57150"/>
            </a:xfrm>
            <a:custGeom>
              <a:avLst/>
              <a:gdLst/>
              <a:ahLst/>
              <a:cxnLst/>
              <a:rect r="r" b="b" t="t" l="l"/>
              <a:pathLst>
                <a:path h="57150" w="57150">
                  <a:moveTo>
                    <a:pt x="57150" y="28575"/>
                  </a:moveTo>
                  <a:cubicBezTo>
                    <a:pt x="57150" y="32385"/>
                    <a:pt x="56388" y="35941"/>
                    <a:pt x="54991" y="39497"/>
                  </a:cubicBezTo>
                  <a:cubicBezTo>
                    <a:pt x="53594" y="43053"/>
                    <a:pt x="51435" y="46101"/>
                    <a:pt x="48768" y="48768"/>
                  </a:cubicBezTo>
                  <a:cubicBezTo>
                    <a:pt x="46101" y="51435"/>
                    <a:pt x="43053" y="53467"/>
                    <a:pt x="39497" y="54991"/>
                  </a:cubicBezTo>
                  <a:cubicBezTo>
                    <a:pt x="35941" y="56515"/>
                    <a:pt x="32385" y="57150"/>
                    <a:pt x="28575" y="57150"/>
                  </a:cubicBezTo>
                  <a:cubicBezTo>
                    <a:pt x="24765" y="57150"/>
                    <a:pt x="21082" y="56388"/>
                    <a:pt x="17653" y="54991"/>
                  </a:cubicBezTo>
                  <a:cubicBezTo>
                    <a:pt x="14224" y="53594"/>
                    <a:pt x="11049" y="51435"/>
                    <a:pt x="8382" y="48768"/>
                  </a:cubicBezTo>
                  <a:cubicBezTo>
                    <a:pt x="5715" y="46101"/>
                    <a:pt x="3683" y="43053"/>
                    <a:pt x="2159" y="39497"/>
                  </a:cubicBezTo>
                  <a:cubicBezTo>
                    <a:pt x="635" y="35941"/>
                    <a:pt x="0" y="32385"/>
                    <a:pt x="0" y="28575"/>
                  </a:cubicBezTo>
                  <a:cubicBezTo>
                    <a:pt x="0" y="24765"/>
                    <a:pt x="762" y="21082"/>
                    <a:pt x="2159" y="17653"/>
                  </a:cubicBezTo>
                  <a:cubicBezTo>
                    <a:pt x="3556" y="14224"/>
                    <a:pt x="5715" y="11049"/>
                    <a:pt x="8382" y="8382"/>
                  </a:cubicBezTo>
                  <a:cubicBezTo>
                    <a:pt x="11049" y="5715"/>
                    <a:pt x="14097" y="3683"/>
                    <a:pt x="17653" y="2159"/>
                  </a:cubicBezTo>
                  <a:cubicBezTo>
                    <a:pt x="21209" y="635"/>
                    <a:pt x="24765" y="0"/>
                    <a:pt x="28575" y="0"/>
                  </a:cubicBezTo>
                  <a:cubicBezTo>
                    <a:pt x="32385" y="0"/>
                    <a:pt x="36068" y="762"/>
                    <a:pt x="39497" y="2159"/>
                  </a:cubicBezTo>
                  <a:cubicBezTo>
                    <a:pt x="42926" y="3556"/>
                    <a:pt x="46101" y="5715"/>
                    <a:pt x="48768" y="8382"/>
                  </a:cubicBezTo>
                  <a:cubicBezTo>
                    <a:pt x="51435" y="11049"/>
                    <a:pt x="53467" y="14097"/>
                    <a:pt x="54991" y="17653"/>
                  </a:cubicBezTo>
                  <a:cubicBezTo>
                    <a:pt x="56515" y="21209"/>
                    <a:pt x="57150" y="24765"/>
                    <a:pt x="57150" y="28575"/>
                  </a:cubicBezTo>
                </a:path>
              </a:pathLst>
            </a:custGeom>
            <a:solidFill>
              <a:srgbClr val="E5DCE6"/>
            </a:solid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638175" y="4809820"/>
            <a:ext cx="57150" cy="57150"/>
            <a:chOff x="0" y="0"/>
            <a:chExt cx="57150" cy="5715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7150" cy="57150"/>
            </a:xfrm>
            <a:custGeom>
              <a:avLst/>
              <a:gdLst/>
              <a:ahLst/>
              <a:cxnLst/>
              <a:rect r="r" b="b" t="t" l="l"/>
              <a:pathLst>
                <a:path h="57150" w="57150">
                  <a:moveTo>
                    <a:pt x="57150" y="28575"/>
                  </a:moveTo>
                  <a:cubicBezTo>
                    <a:pt x="57150" y="32385"/>
                    <a:pt x="56388" y="35941"/>
                    <a:pt x="54991" y="39497"/>
                  </a:cubicBezTo>
                  <a:cubicBezTo>
                    <a:pt x="53594" y="43053"/>
                    <a:pt x="51435" y="46101"/>
                    <a:pt x="48768" y="48768"/>
                  </a:cubicBezTo>
                  <a:cubicBezTo>
                    <a:pt x="46101" y="51435"/>
                    <a:pt x="43053" y="53467"/>
                    <a:pt x="39497" y="54991"/>
                  </a:cubicBezTo>
                  <a:cubicBezTo>
                    <a:pt x="35941" y="56515"/>
                    <a:pt x="32385" y="57150"/>
                    <a:pt x="28575" y="57150"/>
                  </a:cubicBezTo>
                  <a:cubicBezTo>
                    <a:pt x="24765" y="57150"/>
                    <a:pt x="21082" y="56388"/>
                    <a:pt x="17653" y="54991"/>
                  </a:cubicBezTo>
                  <a:cubicBezTo>
                    <a:pt x="14224" y="53594"/>
                    <a:pt x="11049" y="51435"/>
                    <a:pt x="8382" y="48768"/>
                  </a:cubicBezTo>
                  <a:cubicBezTo>
                    <a:pt x="5715" y="46101"/>
                    <a:pt x="3683" y="43053"/>
                    <a:pt x="2159" y="39497"/>
                  </a:cubicBezTo>
                  <a:cubicBezTo>
                    <a:pt x="635" y="35941"/>
                    <a:pt x="0" y="32385"/>
                    <a:pt x="0" y="28575"/>
                  </a:cubicBezTo>
                  <a:cubicBezTo>
                    <a:pt x="0" y="24765"/>
                    <a:pt x="762" y="21082"/>
                    <a:pt x="2159" y="17653"/>
                  </a:cubicBezTo>
                  <a:cubicBezTo>
                    <a:pt x="3556" y="14224"/>
                    <a:pt x="5715" y="11049"/>
                    <a:pt x="8382" y="8382"/>
                  </a:cubicBezTo>
                  <a:cubicBezTo>
                    <a:pt x="11049" y="5715"/>
                    <a:pt x="14097" y="3683"/>
                    <a:pt x="17653" y="2159"/>
                  </a:cubicBezTo>
                  <a:cubicBezTo>
                    <a:pt x="21209" y="635"/>
                    <a:pt x="24765" y="0"/>
                    <a:pt x="28575" y="0"/>
                  </a:cubicBezTo>
                  <a:cubicBezTo>
                    <a:pt x="32385" y="0"/>
                    <a:pt x="36068" y="762"/>
                    <a:pt x="39497" y="2159"/>
                  </a:cubicBezTo>
                  <a:cubicBezTo>
                    <a:pt x="42926" y="3556"/>
                    <a:pt x="46101" y="5715"/>
                    <a:pt x="48768" y="8382"/>
                  </a:cubicBezTo>
                  <a:cubicBezTo>
                    <a:pt x="51435" y="11049"/>
                    <a:pt x="53467" y="14097"/>
                    <a:pt x="54991" y="17653"/>
                  </a:cubicBezTo>
                  <a:cubicBezTo>
                    <a:pt x="56515" y="21209"/>
                    <a:pt x="57150" y="24765"/>
                    <a:pt x="57150" y="28575"/>
                  </a:cubicBezTo>
                </a:path>
              </a:pathLst>
            </a:custGeom>
            <a:solidFill>
              <a:srgbClr val="E5DCE6"/>
            </a:solidFill>
          </p:spPr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5870572" y="4279592"/>
            <a:ext cx="5032372" cy="1127122"/>
            <a:chOff x="0" y="0"/>
            <a:chExt cx="5032375" cy="112712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63500" y="63500"/>
              <a:ext cx="4905629" cy="1000506"/>
            </a:xfrm>
            <a:custGeom>
              <a:avLst/>
              <a:gdLst/>
              <a:ahLst/>
              <a:cxnLst/>
              <a:rect r="r" b="b" t="t" l="l"/>
              <a:pathLst>
                <a:path h="1000506" w="4905629">
                  <a:moveTo>
                    <a:pt x="0" y="940054"/>
                  </a:moveTo>
                  <a:lnTo>
                    <a:pt x="0" y="59944"/>
                  </a:lnTo>
                  <a:cubicBezTo>
                    <a:pt x="0" y="56007"/>
                    <a:pt x="381" y="52070"/>
                    <a:pt x="1143" y="48260"/>
                  </a:cubicBezTo>
                  <a:cubicBezTo>
                    <a:pt x="1905" y="44450"/>
                    <a:pt x="3048" y="40640"/>
                    <a:pt x="4572" y="36957"/>
                  </a:cubicBezTo>
                  <a:cubicBezTo>
                    <a:pt x="6096" y="33274"/>
                    <a:pt x="7874" y="29845"/>
                    <a:pt x="10160" y="26543"/>
                  </a:cubicBezTo>
                  <a:cubicBezTo>
                    <a:pt x="12446" y="23241"/>
                    <a:pt x="14859" y="20193"/>
                    <a:pt x="17653" y="17399"/>
                  </a:cubicBezTo>
                  <a:cubicBezTo>
                    <a:pt x="20447" y="14605"/>
                    <a:pt x="23495" y="12065"/>
                    <a:pt x="26797" y="9906"/>
                  </a:cubicBezTo>
                  <a:cubicBezTo>
                    <a:pt x="30099" y="7747"/>
                    <a:pt x="33528" y="5842"/>
                    <a:pt x="37211" y="4318"/>
                  </a:cubicBezTo>
                  <a:cubicBezTo>
                    <a:pt x="40894" y="2794"/>
                    <a:pt x="44577" y="1651"/>
                    <a:pt x="48514" y="889"/>
                  </a:cubicBezTo>
                  <a:cubicBezTo>
                    <a:pt x="52451" y="127"/>
                    <a:pt x="56134" y="0"/>
                    <a:pt x="60071" y="0"/>
                  </a:cubicBezTo>
                  <a:lnTo>
                    <a:pt x="4845431" y="0"/>
                  </a:lnTo>
                  <a:cubicBezTo>
                    <a:pt x="4849368" y="0"/>
                    <a:pt x="4853305" y="381"/>
                    <a:pt x="4857115" y="1143"/>
                  </a:cubicBezTo>
                  <a:cubicBezTo>
                    <a:pt x="4860925" y="1905"/>
                    <a:pt x="4864735" y="3048"/>
                    <a:pt x="4868418" y="4572"/>
                  </a:cubicBezTo>
                  <a:cubicBezTo>
                    <a:pt x="4872101" y="6096"/>
                    <a:pt x="4875530" y="8001"/>
                    <a:pt x="4878832" y="10160"/>
                  </a:cubicBezTo>
                  <a:cubicBezTo>
                    <a:pt x="4882135" y="12319"/>
                    <a:pt x="4885182" y="14859"/>
                    <a:pt x="4887976" y="17653"/>
                  </a:cubicBezTo>
                  <a:cubicBezTo>
                    <a:pt x="4890770" y="20447"/>
                    <a:pt x="4893183" y="23495"/>
                    <a:pt x="4895469" y="26797"/>
                  </a:cubicBezTo>
                  <a:cubicBezTo>
                    <a:pt x="4897755" y="30099"/>
                    <a:pt x="4899533" y="33528"/>
                    <a:pt x="4901057" y="37211"/>
                  </a:cubicBezTo>
                  <a:cubicBezTo>
                    <a:pt x="4902581" y="40894"/>
                    <a:pt x="4903724" y="44577"/>
                    <a:pt x="4904486" y="48514"/>
                  </a:cubicBezTo>
                  <a:cubicBezTo>
                    <a:pt x="4905248" y="52451"/>
                    <a:pt x="4905629" y="56261"/>
                    <a:pt x="4905629" y="60198"/>
                  </a:cubicBezTo>
                  <a:lnTo>
                    <a:pt x="4905629" y="940308"/>
                  </a:lnTo>
                  <a:cubicBezTo>
                    <a:pt x="4905629" y="944245"/>
                    <a:pt x="4905248" y="948182"/>
                    <a:pt x="4904486" y="951992"/>
                  </a:cubicBezTo>
                  <a:cubicBezTo>
                    <a:pt x="4903724" y="955802"/>
                    <a:pt x="4902581" y="959612"/>
                    <a:pt x="4901057" y="963295"/>
                  </a:cubicBezTo>
                  <a:cubicBezTo>
                    <a:pt x="4899533" y="966978"/>
                    <a:pt x="4897755" y="970407"/>
                    <a:pt x="4895469" y="973709"/>
                  </a:cubicBezTo>
                  <a:cubicBezTo>
                    <a:pt x="4893183" y="977011"/>
                    <a:pt x="4890770" y="980059"/>
                    <a:pt x="4887976" y="982853"/>
                  </a:cubicBezTo>
                  <a:cubicBezTo>
                    <a:pt x="4885182" y="985647"/>
                    <a:pt x="4882135" y="988187"/>
                    <a:pt x="4878832" y="990346"/>
                  </a:cubicBezTo>
                  <a:cubicBezTo>
                    <a:pt x="4875530" y="992505"/>
                    <a:pt x="4872101" y="994410"/>
                    <a:pt x="4868418" y="995934"/>
                  </a:cubicBezTo>
                  <a:cubicBezTo>
                    <a:pt x="4864735" y="997458"/>
                    <a:pt x="4861053" y="998601"/>
                    <a:pt x="4857115" y="999363"/>
                  </a:cubicBezTo>
                  <a:cubicBezTo>
                    <a:pt x="4853178" y="1000125"/>
                    <a:pt x="4849368" y="1000506"/>
                    <a:pt x="4845431" y="1000506"/>
                  </a:cubicBezTo>
                  <a:lnTo>
                    <a:pt x="60071" y="1000506"/>
                  </a:lnTo>
                  <a:cubicBezTo>
                    <a:pt x="56134" y="1000506"/>
                    <a:pt x="52197" y="1000125"/>
                    <a:pt x="48387" y="999363"/>
                  </a:cubicBezTo>
                  <a:cubicBezTo>
                    <a:pt x="44577" y="998601"/>
                    <a:pt x="40767" y="997458"/>
                    <a:pt x="37084" y="995934"/>
                  </a:cubicBezTo>
                  <a:cubicBezTo>
                    <a:pt x="33401" y="994410"/>
                    <a:pt x="29972" y="992632"/>
                    <a:pt x="26670" y="990346"/>
                  </a:cubicBezTo>
                  <a:cubicBezTo>
                    <a:pt x="23368" y="988060"/>
                    <a:pt x="20320" y="985647"/>
                    <a:pt x="17526" y="982853"/>
                  </a:cubicBezTo>
                  <a:cubicBezTo>
                    <a:pt x="14732" y="980059"/>
                    <a:pt x="12192" y="977011"/>
                    <a:pt x="10033" y="973709"/>
                  </a:cubicBezTo>
                  <a:cubicBezTo>
                    <a:pt x="7874" y="970407"/>
                    <a:pt x="5969" y="966978"/>
                    <a:pt x="4445" y="963295"/>
                  </a:cubicBezTo>
                  <a:cubicBezTo>
                    <a:pt x="2921" y="959612"/>
                    <a:pt x="1778" y="955929"/>
                    <a:pt x="1016" y="951992"/>
                  </a:cubicBezTo>
                  <a:cubicBezTo>
                    <a:pt x="254" y="948055"/>
                    <a:pt x="0" y="943991"/>
                    <a:pt x="0" y="940054"/>
                  </a:cubicBezTo>
                </a:path>
              </a:pathLst>
            </a:custGeom>
            <a:solidFill>
              <a:srgbClr val="022349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256413" y="320675"/>
              <a:ext cx="171450" cy="171450"/>
            </a:xfrm>
            <a:custGeom>
              <a:avLst/>
              <a:gdLst/>
              <a:ahLst/>
              <a:cxnLst/>
              <a:rect r="r" b="b" t="t" l="l"/>
              <a:pathLst>
                <a:path h="171450" w="171450">
                  <a:moveTo>
                    <a:pt x="85725" y="16129"/>
                  </a:moveTo>
                  <a:cubicBezTo>
                    <a:pt x="90297" y="16129"/>
                    <a:pt x="94869" y="16637"/>
                    <a:pt x="99314" y="17399"/>
                  </a:cubicBezTo>
                  <a:cubicBezTo>
                    <a:pt x="103759" y="18161"/>
                    <a:pt x="108204" y="19558"/>
                    <a:pt x="112395" y="21336"/>
                  </a:cubicBezTo>
                  <a:cubicBezTo>
                    <a:pt x="116586" y="23114"/>
                    <a:pt x="120650" y="25273"/>
                    <a:pt x="124460" y="27813"/>
                  </a:cubicBezTo>
                  <a:cubicBezTo>
                    <a:pt x="128270" y="30353"/>
                    <a:pt x="131826" y="33274"/>
                    <a:pt x="135001" y="36449"/>
                  </a:cubicBezTo>
                  <a:cubicBezTo>
                    <a:pt x="138176" y="39624"/>
                    <a:pt x="141097" y="43180"/>
                    <a:pt x="143637" y="46990"/>
                  </a:cubicBezTo>
                  <a:cubicBezTo>
                    <a:pt x="146177" y="50800"/>
                    <a:pt x="148336" y="54864"/>
                    <a:pt x="150114" y="59055"/>
                  </a:cubicBezTo>
                  <a:cubicBezTo>
                    <a:pt x="151892" y="63246"/>
                    <a:pt x="153162" y="67691"/>
                    <a:pt x="154051" y="72136"/>
                  </a:cubicBezTo>
                  <a:cubicBezTo>
                    <a:pt x="154940" y="76581"/>
                    <a:pt x="155448" y="81153"/>
                    <a:pt x="155448" y="85725"/>
                  </a:cubicBezTo>
                  <a:cubicBezTo>
                    <a:pt x="155448" y="90297"/>
                    <a:pt x="154940" y="94869"/>
                    <a:pt x="154051" y="99314"/>
                  </a:cubicBezTo>
                  <a:cubicBezTo>
                    <a:pt x="153162" y="103759"/>
                    <a:pt x="151892" y="108204"/>
                    <a:pt x="150114" y="112395"/>
                  </a:cubicBezTo>
                  <a:cubicBezTo>
                    <a:pt x="148336" y="116586"/>
                    <a:pt x="146177" y="120650"/>
                    <a:pt x="143637" y="124460"/>
                  </a:cubicBezTo>
                  <a:cubicBezTo>
                    <a:pt x="141097" y="128270"/>
                    <a:pt x="138176" y="131826"/>
                    <a:pt x="135001" y="135001"/>
                  </a:cubicBezTo>
                  <a:cubicBezTo>
                    <a:pt x="131826" y="138176"/>
                    <a:pt x="128270" y="141097"/>
                    <a:pt x="124460" y="143637"/>
                  </a:cubicBezTo>
                  <a:cubicBezTo>
                    <a:pt x="120650" y="146177"/>
                    <a:pt x="116713" y="148336"/>
                    <a:pt x="112395" y="150114"/>
                  </a:cubicBezTo>
                  <a:cubicBezTo>
                    <a:pt x="108077" y="151892"/>
                    <a:pt x="103886" y="153162"/>
                    <a:pt x="99314" y="154051"/>
                  </a:cubicBezTo>
                  <a:cubicBezTo>
                    <a:pt x="94742" y="154940"/>
                    <a:pt x="90297" y="155448"/>
                    <a:pt x="85725" y="155448"/>
                  </a:cubicBezTo>
                  <a:cubicBezTo>
                    <a:pt x="81153" y="155448"/>
                    <a:pt x="76581" y="154940"/>
                    <a:pt x="72136" y="154051"/>
                  </a:cubicBezTo>
                  <a:cubicBezTo>
                    <a:pt x="67691" y="153162"/>
                    <a:pt x="63246" y="151892"/>
                    <a:pt x="59055" y="150114"/>
                  </a:cubicBezTo>
                  <a:cubicBezTo>
                    <a:pt x="54864" y="148336"/>
                    <a:pt x="50800" y="146177"/>
                    <a:pt x="46990" y="143637"/>
                  </a:cubicBezTo>
                  <a:cubicBezTo>
                    <a:pt x="43180" y="141097"/>
                    <a:pt x="39624" y="138176"/>
                    <a:pt x="36449" y="135001"/>
                  </a:cubicBezTo>
                  <a:cubicBezTo>
                    <a:pt x="33274" y="131826"/>
                    <a:pt x="30353" y="128270"/>
                    <a:pt x="27813" y="124460"/>
                  </a:cubicBezTo>
                  <a:cubicBezTo>
                    <a:pt x="25273" y="120650"/>
                    <a:pt x="23114" y="116586"/>
                    <a:pt x="21336" y="112395"/>
                  </a:cubicBezTo>
                  <a:cubicBezTo>
                    <a:pt x="19558" y="108204"/>
                    <a:pt x="18288" y="103759"/>
                    <a:pt x="17399" y="99314"/>
                  </a:cubicBezTo>
                  <a:cubicBezTo>
                    <a:pt x="16510" y="94869"/>
                    <a:pt x="16002" y="90297"/>
                    <a:pt x="16002" y="85725"/>
                  </a:cubicBezTo>
                  <a:cubicBezTo>
                    <a:pt x="16002" y="81153"/>
                    <a:pt x="16510" y="76581"/>
                    <a:pt x="17399" y="72136"/>
                  </a:cubicBezTo>
                  <a:cubicBezTo>
                    <a:pt x="18288" y="67691"/>
                    <a:pt x="19558" y="63246"/>
                    <a:pt x="21336" y="59055"/>
                  </a:cubicBezTo>
                  <a:cubicBezTo>
                    <a:pt x="23114" y="54864"/>
                    <a:pt x="25273" y="50800"/>
                    <a:pt x="27813" y="46990"/>
                  </a:cubicBezTo>
                  <a:cubicBezTo>
                    <a:pt x="30353" y="43180"/>
                    <a:pt x="33274" y="39624"/>
                    <a:pt x="36449" y="36449"/>
                  </a:cubicBezTo>
                  <a:cubicBezTo>
                    <a:pt x="39624" y="33274"/>
                    <a:pt x="43180" y="30353"/>
                    <a:pt x="46990" y="27813"/>
                  </a:cubicBezTo>
                  <a:cubicBezTo>
                    <a:pt x="50800" y="25273"/>
                    <a:pt x="54737" y="23114"/>
                    <a:pt x="59055" y="21336"/>
                  </a:cubicBezTo>
                  <a:cubicBezTo>
                    <a:pt x="63373" y="19558"/>
                    <a:pt x="67564" y="18288"/>
                    <a:pt x="72136" y="17399"/>
                  </a:cubicBezTo>
                  <a:cubicBezTo>
                    <a:pt x="76708" y="16510"/>
                    <a:pt x="81153" y="16129"/>
                    <a:pt x="85725" y="16129"/>
                  </a:cubicBezTo>
                  <a:close/>
                  <a:moveTo>
                    <a:pt x="85725" y="171450"/>
                  </a:moveTo>
                  <a:cubicBezTo>
                    <a:pt x="91313" y="171450"/>
                    <a:pt x="96901" y="170942"/>
                    <a:pt x="102489" y="169799"/>
                  </a:cubicBezTo>
                  <a:cubicBezTo>
                    <a:pt x="108077" y="168656"/>
                    <a:pt x="113411" y="167132"/>
                    <a:pt x="118618" y="164973"/>
                  </a:cubicBezTo>
                  <a:cubicBezTo>
                    <a:pt x="123825" y="162814"/>
                    <a:pt x="128778" y="160147"/>
                    <a:pt x="133477" y="157099"/>
                  </a:cubicBezTo>
                  <a:cubicBezTo>
                    <a:pt x="138176" y="154051"/>
                    <a:pt x="142494" y="150368"/>
                    <a:pt x="146431" y="146431"/>
                  </a:cubicBezTo>
                  <a:cubicBezTo>
                    <a:pt x="150368" y="142494"/>
                    <a:pt x="153924" y="138176"/>
                    <a:pt x="157099" y="133477"/>
                  </a:cubicBezTo>
                  <a:cubicBezTo>
                    <a:pt x="160274" y="128778"/>
                    <a:pt x="162814" y="123825"/>
                    <a:pt x="164973" y="118618"/>
                  </a:cubicBezTo>
                  <a:cubicBezTo>
                    <a:pt x="167132" y="113411"/>
                    <a:pt x="168783" y="108077"/>
                    <a:pt x="169799" y="102489"/>
                  </a:cubicBezTo>
                  <a:cubicBezTo>
                    <a:pt x="170815" y="96901"/>
                    <a:pt x="171450" y="91440"/>
                    <a:pt x="171450" y="85725"/>
                  </a:cubicBezTo>
                  <a:cubicBezTo>
                    <a:pt x="171450" y="80010"/>
                    <a:pt x="170942" y="74549"/>
                    <a:pt x="169799" y="68961"/>
                  </a:cubicBezTo>
                  <a:cubicBezTo>
                    <a:pt x="168656" y="63373"/>
                    <a:pt x="167132" y="58039"/>
                    <a:pt x="164973" y="52832"/>
                  </a:cubicBezTo>
                  <a:cubicBezTo>
                    <a:pt x="162814" y="47625"/>
                    <a:pt x="160147" y="42672"/>
                    <a:pt x="157099" y="37973"/>
                  </a:cubicBezTo>
                  <a:cubicBezTo>
                    <a:pt x="154051" y="33274"/>
                    <a:pt x="150368" y="28956"/>
                    <a:pt x="146431" y="25019"/>
                  </a:cubicBezTo>
                  <a:cubicBezTo>
                    <a:pt x="142494" y="21082"/>
                    <a:pt x="138176" y="17526"/>
                    <a:pt x="133477" y="14351"/>
                  </a:cubicBezTo>
                  <a:cubicBezTo>
                    <a:pt x="128778" y="11176"/>
                    <a:pt x="123825" y="8509"/>
                    <a:pt x="118618" y="6477"/>
                  </a:cubicBezTo>
                  <a:cubicBezTo>
                    <a:pt x="113411" y="4445"/>
                    <a:pt x="108077" y="2667"/>
                    <a:pt x="102489" y="1651"/>
                  </a:cubicBezTo>
                  <a:cubicBezTo>
                    <a:pt x="96901" y="635"/>
                    <a:pt x="91440" y="0"/>
                    <a:pt x="85725" y="0"/>
                  </a:cubicBezTo>
                  <a:cubicBezTo>
                    <a:pt x="80010" y="0"/>
                    <a:pt x="74549" y="508"/>
                    <a:pt x="68961" y="1651"/>
                  </a:cubicBezTo>
                  <a:cubicBezTo>
                    <a:pt x="63373" y="2794"/>
                    <a:pt x="58039" y="4318"/>
                    <a:pt x="52832" y="6477"/>
                  </a:cubicBezTo>
                  <a:cubicBezTo>
                    <a:pt x="47625" y="8636"/>
                    <a:pt x="42672" y="11303"/>
                    <a:pt x="37973" y="14351"/>
                  </a:cubicBezTo>
                  <a:cubicBezTo>
                    <a:pt x="33274" y="17399"/>
                    <a:pt x="28956" y="21082"/>
                    <a:pt x="25019" y="25019"/>
                  </a:cubicBezTo>
                  <a:cubicBezTo>
                    <a:pt x="21082" y="28956"/>
                    <a:pt x="17526" y="33274"/>
                    <a:pt x="14351" y="37973"/>
                  </a:cubicBezTo>
                  <a:cubicBezTo>
                    <a:pt x="11176" y="42672"/>
                    <a:pt x="8636" y="47625"/>
                    <a:pt x="6477" y="52832"/>
                  </a:cubicBezTo>
                  <a:cubicBezTo>
                    <a:pt x="4318" y="58039"/>
                    <a:pt x="2667" y="63373"/>
                    <a:pt x="1651" y="68961"/>
                  </a:cubicBezTo>
                  <a:cubicBezTo>
                    <a:pt x="635" y="74549"/>
                    <a:pt x="0" y="80010"/>
                    <a:pt x="0" y="85725"/>
                  </a:cubicBezTo>
                  <a:cubicBezTo>
                    <a:pt x="0" y="91440"/>
                    <a:pt x="508" y="96901"/>
                    <a:pt x="1651" y="102489"/>
                  </a:cubicBezTo>
                  <a:cubicBezTo>
                    <a:pt x="2794" y="108077"/>
                    <a:pt x="4318" y="113411"/>
                    <a:pt x="6477" y="118618"/>
                  </a:cubicBezTo>
                  <a:cubicBezTo>
                    <a:pt x="8636" y="123825"/>
                    <a:pt x="11303" y="128778"/>
                    <a:pt x="14351" y="133477"/>
                  </a:cubicBezTo>
                  <a:cubicBezTo>
                    <a:pt x="17399" y="138176"/>
                    <a:pt x="21082" y="142494"/>
                    <a:pt x="25019" y="146431"/>
                  </a:cubicBezTo>
                  <a:cubicBezTo>
                    <a:pt x="28956" y="150368"/>
                    <a:pt x="33274" y="153924"/>
                    <a:pt x="37973" y="157099"/>
                  </a:cubicBezTo>
                  <a:cubicBezTo>
                    <a:pt x="42672" y="160274"/>
                    <a:pt x="47625" y="162814"/>
                    <a:pt x="52832" y="164973"/>
                  </a:cubicBezTo>
                  <a:cubicBezTo>
                    <a:pt x="58039" y="167132"/>
                    <a:pt x="63373" y="168783"/>
                    <a:pt x="68961" y="169799"/>
                  </a:cubicBezTo>
                  <a:cubicBezTo>
                    <a:pt x="74549" y="170815"/>
                    <a:pt x="80010" y="171450"/>
                    <a:pt x="85725" y="171450"/>
                  </a:cubicBezTo>
                  <a:close/>
                  <a:moveTo>
                    <a:pt x="72390" y="112522"/>
                  </a:moveTo>
                  <a:cubicBezTo>
                    <a:pt x="67945" y="112522"/>
                    <a:pt x="64389" y="116078"/>
                    <a:pt x="64389" y="120523"/>
                  </a:cubicBezTo>
                  <a:cubicBezTo>
                    <a:pt x="64389" y="124968"/>
                    <a:pt x="67945" y="128524"/>
                    <a:pt x="72390" y="128524"/>
                  </a:cubicBezTo>
                  <a:lnTo>
                    <a:pt x="99187" y="128524"/>
                  </a:lnTo>
                  <a:cubicBezTo>
                    <a:pt x="103632" y="128524"/>
                    <a:pt x="107188" y="124968"/>
                    <a:pt x="107188" y="120523"/>
                  </a:cubicBezTo>
                  <a:cubicBezTo>
                    <a:pt x="107188" y="116078"/>
                    <a:pt x="103632" y="112522"/>
                    <a:pt x="99187" y="112522"/>
                  </a:cubicBezTo>
                  <a:lnTo>
                    <a:pt x="96520" y="112522"/>
                  </a:lnTo>
                  <a:lnTo>
                    <a:pt x="96520" y="83058"/>
                  </a:lnTo>
                  <a:cubicBezTo>
                    <a:pt x="96520" y="78613"/>
                    <a:pt x="92964" y="75057"/>
                    <a:pt x="88519" y="75057"/>
                  </a:cubicBezTo>
                  <a:lnTo>
                    <a:pt x="72263" y="75057"/>
                  </a:lnTo>
                  <a:cubicBezTo>
                    <a:pt x="67818" y="75057"/>
                    <a:pt x="64262" y="78613"/>
                    <a:pt x="64262" y="83058"/>
                  </a:cubicBezTo>
                  <a:cubicBezTo>
                    <a:pt x="64262" y="87503"/>
                    <a:pt x="67818" y="91059"/>
                    <a:pt x="72263" y="91059"/>
                  </a:cubicBezTo>
                  <a:lnTo>
                    <a:pt x="80264" y="91059"/>
                  </a:lnTo>
                  <a:lnTo>
                    <a:pt x="80264" y="112522"/>
                  </a:lnTo>
                  <a:lnTo>
                    <a:pt x="72263" y="112522"/>
                  </a:lnTo>
                  <a:close/>
                  <a:moveTo>
                    <a:pt x="85725" y="64262"/>
                  </a:moveTo>
                  <a:cubicBezTo>
                    <a:pt x="88646" y="64262"/>
                    <a:pt x="91186" y="63246"/>
                    <a:pt x="93345" y="61087"/>
                  </a:cubicBezTo>
                  <a:cubicBezTo>
                    <a:pt x="95504" y="58928"/>
                    <a:pt x="96520" y="56515"/>
                    <a:pt x="96520" y="53467"/>
                  </a:cubicBezTo>
                  <a:cubicBezTo>
                    <a:pt x="96520" y="50419"/>
                    <a:pt x="95504" y="48006"/>
                    <a:pt x="93345" y="45847"/>
                  </a:cubicBezTo>
                  <a:cubicBezTo>
                    <a:pt x="91186" y="43688"/>
                    <a:pt x="88773" y="42672"/>
                    <a:pt x="85725" y="42672"/>
                  </a:cubicBezTo>
                  <a:cubicBezTo>
                    <a:pt x="82677" y="42672"/>
                    <a:pt x="80264" y="43688"/>
                    <a:pt x="78105" y="45847"/>
                  </a:cubicBezTo>
                  <a:cubicBezTo>
                    <a:pt x="75946" y="48006"/>
                    <a:pt x="74930" y="50419"/>
                    <a:pt x="74930" y="53467"/>
                  </a:cubicBezTo>
                  <a:cubicBezTo>
                    <a:pt x="74930" y="56515"/>
                    <a:pt x="75946" y="58928"/>
                    <a:pt x="78105" y="61087"/>
                  </a:cubicBezTo>
                  <a:cubicBezTo>
                    <a:pt x="80264" y="63246"/>
                    <a:pt x="82677" y="64262"/>
                    <a:pt x="85725" y="64262"/>
                  </a:cubicBezTo>
                </a:path>
              </a:pathLst>
            </a:custGeom>
            <a:solidFill>
              <a:srgbClr val="8DD4FB"/>
            </a:solid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600075" y="2330320"/>
            <a:ext cx="6519072" cy="447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5"/>
              </a:lnSpc>
            </a:pPr>
            <a:r>
              <a:rPr lang="en-US" b="true" sz="3375" spc="3">
                <a:solidFill>
                  <a:srgbClr val="EEAEF6"/>
                </a:solidFill>
                <a:latin typeface="Bricolage Grotesque Ultra-Bold"/>
                <a:ea typeface="Bricolage Grotesque Ultra-Bold"/>
                <a:cs typeface="Bricolage Grotesque Ultra-Bold"/>
                <a:sym typeface="Bricolage Grotesque Ultra-Bold"/>
              </a:rPr>
              <a:t>Automated Reporting &amp; Alerts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19061" y="2969990"/>
            <a:ext cx="48749" cy="476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18"/>
              </a:lnSpc>
            </a:pPr>
            <a:r>
              <a:rPr lang="en-US" b="true" sz="1687">
                <a:solidFill>
                  <a:srgbClr val="EEAEF6"/>
                </a:solidFill>
                <a:latin typeface="Bricolage Grotesque Ultra-Bold"/>
                <a:ea typeface="Bricolage Grotesque Ultra-Bold"/>
                <a:cs typeface="Bricolage Grotesque Ultra-Bold"/>
                <a:sym typeface="Bricolage Grotesque Ultra-Bold"/>
              </a:rPr>
              <a:t>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00075" y="3036665"/>
            <a:ext cx="2333320" cy="409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85"/>
              </a:lnSpc>
            </a:pPr>
            <a:r>
              <a:rPr lang="en-US" b="true" sz="1687">
                <a:solidFill>
                  <a:srgbClr val="EEAEF6"/>
                </a:solidFill>
                <a:latin typeface="Bricolage Grotesque Ultra-Bold"/>
                <a:ea typeface="Bricolage Grotesque Ultra-Bold"/>
                <a:cs typeface="Bricolage Grotesque Ultra-Bold"/>
                <a:sym typeface="Bricolage Grotesque Ultra-Bold"/>
              </a:rPr>
              <a:t>PDF</a:t>
            </a:r>
            <a:r>
              <a:rPr lang="en-US" b="true" sz="1687">
                <a:solidFill>
                  <a:srgbClr val="FFFFFF"/>
                </a:solidFill>
                <a:latin typeface="Bricolage Grotesque Ultra-Bold"/>
                <a:ea typeface="Bricolage Grotesque Ultra-Bold"/>
                <a:cs typeface="Bricolage Grotesque Ultra-Bold"/>
                <a:sym typeface="Bricolage Grotesque Ultra-Bold"/>
              </a:rPr>
              <a:t> </a:t>
            </a:r>
            <a:r>
              <a:rPr lang="en-US" b="true" sz="1687">
                <a:solidFill>
                  <a:srgbClr val="EEAEF6"/>
                </a:solidFill>
                <a:latin typeface="Bricolage Grotesque Ultra-Bold"/>
                <a:ea typeface="Bricolage Grotesque Ultra-Bold"/>
                <a:cs typeface="Bricolage Grotesque Ultra-Bold"/>
                <a:sym typeface="Bricolage Grotesque Ultra-Bold"/>
              </a:rPr>
              <a:t>SummaryReport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723005" y="3499637"/>
            <a:ext cx="45815" cy="3684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5"/>
              </a:lnSpc>
            </a:pPr>
            <a:r>
              <a:rPr lang="en-US" sz="1350">
                <a:solidFill>
                  <a:srgbClr val="E5DCE6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5933627" y="3036665"/>
            <a:ext cx="1742237" cy="409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85"/>
              </a:lnSpc>
            </a:pPr>
            <a:r>
              <a:rPr lang="en-US" b="true" sz="1687" spc="1">
                <a:solidFill>
                  <a:srgbClr val="EEAEF6"/>
                </a:solidFill>
                <a:latin typeface="Bricolage Grotesque Ultra-Bold"/>
                <a:ea typeface="Bricolage Grotesque Ultra-Bold"/>
                <a:cs typeface="Bricolage Grotesque Ultra-Bold"/>
                <a:sym typeface="Bricolage Grotesque Ultra-Bold"/>
              </a:rPr>
              <a:t>Real-time</a:t>
            </a:r>
            <a:r>
              <a:rPr lang="en-US" b="true" sz="1687" spc="1">
                <a:solidFill>
                  <a:srgbClr val="FFFFFF"/>
                </a:solidFill>
                <a:latin typeface="Bricolage Grotesque Ultra-Bold"/>
                <a:ea typeface="Bricolage Grotesque Ultra-Bold"/>
                <a:cs typeface="Bricolage Grotesque Ultra-Bold"/>
                <a:sym typeface="Bricolage Grotesque Ultra-Bold"/>
              </a:rPr>
              <a:t> </a:t>
            </a:r>
            <a:r>
              <a:rPr lang="en-US" b="true" sz="1687" spc="1">
                <a:solidFill>
                  <a:srgbClr val="EEAEF6"/>
                </a:solidFill>
                <a:latin typeface="Bricolage Grotesque Ultra-Bold"/>
                <a:ea typeface="Bricolage Grotesque Ultra-Bold"/>
                <a:cs typeface="Bricolage Grotesque Ultra-Bold"/>
                <a:sym typeface="Bricolage Grotesque Ultra-Bold"/>
              </a:rPr>
              <a:t>Alerts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251496" y="3499637"/>
            <a:ext cx="45815" cy="3684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5"/>
              </a:lnSpc>
            </a:pPr>
            <a:r>
              <a:rPr lang="en-US" sz="1350">
                <a:solidFill>
                  <a:srgbClr val="E5DCE6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600075" y="3499637"/>
            <a:ext cx="4568885" cy="3684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5"/>
              </a:lnSpc>
            </a:pPr>
            <a:r>
              <a:rPr lang="en-US" sz="1350">
                <a:solidFill>
                  <a:srgbClr val="E5DCE6"/>
                </a:solidFill>
                <a:latin typeface="Montserrat"/>
                <a:ea typeface="Montserrat"/>
                <a:cs typeface="Montserrat"/>
                <a:sym typeface="Montserrat"/>
              </a:rPr>
              <a:t>AcomprehensivePDFreport is generated, detailing: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874214" y="3928262"/>
            <a:ext cx="2522449" cy="10352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5"/>
              </a:lnSpc>
            </a:pPr>
            <a:r>
              <a:rPr lang="en-US" sz="1350">
                <a:solidFill>
                  <a:srgbClr val="E5DCE6"/>
                </a:solidFill>
                <a:latin typeface="Montserrat"/>
                <a:ea typeface="Montserrat"/>
                <a:cs typeface="Montserrat"/>
                <a:sym typeface="Montserrat"/>
              </a:rPr>
              <a:t>Predicted future prices.</a:t>
            </a:r>
          </a:p>
          <a:p>
            <a:pPr algn="l">
              <a:lnSpc>
                <a:spcPts val="1875"/>
              </a:lnSpc>
            </a:pPr>
            <a:r>
              <a:rPr lang="en-US" sz="1350">
                <a:solidFill>
                  <a:srgbClr val="E5DCE6"/>
                </a:solidFill>
                <a:latin typeface="Montserrat"/>
                <a:ea typeface="Montserrat"/>
                <a:cs typeface="Montserrat"/>
                <a:sym typeface="Montserrat"/>
              </a:rPr>
              <a:t>Best historical discount days.</a:t>
            </a:r>
          </a:p>
          <a:p>
            <a:pPr algn="l">
              <a:lnSpc>
                <a:spcPts val="3375"/>
              </a:lnSpc>
            </a:pPr>
            <a:r>
              <a:rPr lang="en-US" sz="1350">
                <a:solidFill>
                  <a:srgbClr val="E5DCE6"/>
                </a:solidFill>
                <a:latin typeface="Montserrat"/>
                <a:ea typeface="Montserrat"/>
                <a:cs typeface="Montserrat"/>
                <a:sym typeface="Montserrat"/>
              </a:rPr>
              <a:t>Monthly average discounts.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5933627" y="3613937"/>
            <a:ext cx="5012446" cy="2541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74"/>
              </a:lnSpc>
            </a:pPr>
            <a:r>
              <a:rPr lang="en-US" sz="1350">
                <a:solidFill>
                  <a:srgbClr val="E5DCE6"/>
                </a:solidFill>
                <a:latin typeface="Montserrat"/>
                <a:ea typeface="Montserrat"/>
                <a:cs typeface="Montserrat"/>
                <a:sym typeface="Montserrat"/>
              </a:rPr>
              <a:t>Thesystemtriggersalerts for significant price drops (e.g., 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5933627" y="3890162"/>
            <a:ext cx="4435631" cy="2541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74"/>
              </a:lnSpc>
            </a:pPr>
            <a:r>
              <a:rPr lang="en-US" sz="1350">
                <a:solidFill>
                  <a:srgbClr val="E5DCE6"/>
                </a:solidFill>
                <a:latin typeface="Montserrat"/>
                <a:ea typeface="Montserrat"/>
                <a:cs typeface="Montserrat"/>
                <a:sym typeface="Montserrat"/>
              </a:rPr>
              <a:t>&gt;= 20% discount), ensuring users never miss a deal.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6490840" y="4452137"/>
            <a:ext cx="1543307" cy="6447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5"/>
              </a:lnSpc>
            </a:pPr>
            <a:r>
              <a:rPr lang="en-US" b="true" sz="135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Example:</a:t>
            </a:r>
            <a:r>
              <a:rPr lang="en-US" sz="135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"</a:t>
            </a:r>
          </a:p>
          <a:p>
            <a:pPr algn="l">
              <a:lnSpc>
                <a:spcPts val="974"/>
              </a:lnSpc>
            </a:pPr>
            <a:r>
              <a:rPr lang="en-US" sz="135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Discount: 25.00%"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7636221" y="4452137"/>
            <a:ext cx="2743238" cy="3684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5"/>
              </a:lnSpc>
            </a:pPr>
            <a:r>
              <a:rPr lang="en-US" sz="135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ALERT: Big drop for Product X!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DAGut5hMQ1E</dc:identifier>
  <dcterms:modified xsi:type="dcterms:W3CDTF">2011-08-01T06:04:30Z</dcterms:modified>
  <cp:revision>1</cp:revision>
  <dc:title>DealSense-Intelligent-Price-Tracking.pdf</dc:title>
</cp:coreProperties>
</file>