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9436100"/>
  <p:notesSz cx="6858000" cy="9144000"/>
  <p:embeddedFontLst>
    <p:embeddedFont>
      <p:font typeface="Montserrat" charset="1" panose="00000500000000000000"/>
      <p:regular r:id="rId15"/>
    </p:embeddedFont>
    <p:embeddedFont>
      <p:font typeface="Cabin" charset="1" panose="00000500000000000000"/>
      <p:regular r:id="rId16"/>
    </p:embeddedFont>
    <p:embeddedFont>
      <p:font typeface="Cabin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2.pn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.png" Type="http://schemas.openxmlformats.org/officeDocument/2006/relationships/image"/><Relationship Id="rId4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-3" r="-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498502"/>
            <a:ext cx="11430000" cy="6438643"/>
            <a:chOff x="0" y="0"/>
            <a:chExt cx="11430000" cy="64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646"/>
            </a:xfrm>
            <a:custGeom>
              <a:avLst/>
              <a:gdLst/>
              <a:ahLst/>
              <a:cxnLst/>
              <a:rect r="r" b="b" t="t" l="l"/>
              <a:pathLst>
                <a:path h="6438646" w="11430000">
                  <a:moveTo>
                    <a:pt x="0" y="0"/>
                  </a:moveTo>
                  <a:lnTo>
                    <a:pt x="0" y="6438646"/>
                  </a:lnTo>
                  <a:lnTo>
                    <a:pt x="11430000" y="643864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750" y="149850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7575" y="3574999"/>
            <a:ext cx="5916920" cy="93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Personalized Learning Recommendation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64861" y="4630569"/>
            <a:ext cx="36576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575" y="4630569"/>
            <a:ext cx="5533282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Revolutionizing education through AI-poweredpersonalizedlearningexperiences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7575" y="5059194"/>
            <a:ext cx="5272088" cy="78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Developed by: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Advanced EdTech Research Team Transforming how students learn with intelligent recommendation algorithms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913990"/>
            <a:ext cx="11556997" cy="7604122"/>
            <a:chOff x="0" y="0"/>
            <a:chExt cx="11557000" cy="7604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77494"/>
            <a:ext cx="11430000" cy="7477125"/>
          </a:xfrm>
          <a:custGeom>
            <a:avLst/>
            <a:gdLst/>
            <a:ahLst/>
            <a:cxnLst/>
            <a:rect r="r" b="b" t="t" l="l"/>
            <a:pathLst>
              <a:path h="7477125" w="11430000">
                <a:moveTo>
                  <a:pt x="0" y="0"/>
                </a:moveTo>
                <a:lnTo>
                  <a:pt x="11430000" y="0"/>
                </a:lnTo>
                <a:lnTo>
                  <a:pt x="11430000" y="7477125"/>
                </a:lnTo>
                <a:lnTo>
                  <a:pt x="0" y="7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" t="0" r="-1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77494"/>
            <a:ext cx="11430000" cy="7477125"/>
          </a:xfrm>
          <a:custGeom>
            <a:avLst/>
            <a:gdLst/>
            <a:ahLst/>
            <a:cxnLst/>
            <a:rect r="r" b="b" t="t" l="l"/>
            <a:pathLst>
              <a:path h="7477125" w="11430000">
                <a:moveTo>
                  <a:pt x="0" y="0"/>
                </a:moveTo>
                <a:lnTo>
                  <a:pt x="11430000" y="0"/>
                </a:lnTo>
                <a:lnTo>
                  <a:pt x="11430000" y="7477125"/>
                </a:lnTo>
                <a:lnTo>
                  <a:pt x="0" y="7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-63503" y="913990"/>
            <a:ext cx="11556997" cy="7604122"/>
            <a:chOff x="0" y="0"/>
            <a:chExt cx="11557000" cy="76041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12836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0123" y="2835275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752" y="23876"/>
                  </a:moveTo>
                  <a:cubicBezTo>
                    <a:pt x="47752" y="27051"/>
                    <a:pt x="47117" y="30099"/>
                    <a:pt x="45974" y="33020"/>
                  </a:cubicBezTo>
                  <a:cubicBezTo>
                    <a:pt x="44831" y="35941"/>
                    <a:pt x="43053" y="38481"/>
                    <a:pt x="40767" y="40767"/>
                  </a:cubicBezTo>
                  <a:cubicBezTo>
                    <a:pt x="38481" y="43053"/>
                    <a:pt x="35941" y="44704"/>
                    <a:pt x="33020" y="45974"/>
                  </a:cubicBezTo>
                  <a:cubicBezTo>
                    <a:pt x="30099" y="47244"/>
                    <a:pt x="27051" y="47752"/>
                    <a:pt x="23876" y="47752"/>
                  </a:cubicBezTo>
                  <a:cubicBezTo>
                    <a:pt x="20701" y="47752"/>
                    <a:pt x="17653" y="47117"/>
                    <a:pt x="14732" y="45974"/>
                  </a:cubicBezTo>
                  <a:cubicBezTo>
                    <a:pt x="11811" y="44831"/>
                    <a:pt x="9271" y="43053"/>
                    <a:pt x="6985" y="40767"/>
                  </a:cubicBezTo>
                  <a:cubicBezTo>
                    <a:pt x="4699" y="38481"/>
                    <a:pt x="3048" y="35941"/>
                    <a:pt x="1778" y="33020"/>
                  </a:cubicBezTo>
                  <a:cubicBezTo>
                    <a:pt x="508" y="30099"/>
                    <a:pt x="0" y="27051"/>
                    <a:pt x="0" y="23876"/>
                  </a:cubicBezTo>
                  <a:cubicBezTo>
                    <a:pt x="0" y="20701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123" y="3140075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752" y="23876"/>
                  </a:moveTo>
                  <a:cubicBezTo>
                    <a:pt x="47752" y="27051"/>
                    <a:pt x="47117" y="30099"/>
                    <a:pt x="45974" y="33020"/>
                  </a:cubicBezTo>
                  <a:cubicBezTo>
                    <a:pt x="44831" y="35941"/>
                    <a:pt x="43053" y="38481"/>
                    <a:pt x="40767" y="40767"/>
                  </a:cubicBezTo>
                  <a:cubicBezTo>
                    <a:pt x="38481" y="43053"/>
                    <a:pt x="35941" y="44704"/>
                    <a:pt x="33020" y="45974"/>
                  </a:cubicBezTo>
                  <a:cubicBezTo>
                    <a:pt x="30099" y="47244"/>
                    <a:pt x="27051" y="47752"/>
                    <a:pt x="23876" y="47752"/>
                  </a:cubicBezTo>
                  <a:cubicBezTo>
                    <a:pt x="20701" y="47752"/>
                    <a:pt x="17653" y="47117"/>
                    <a:pt x="14732" y="45974"/>
                  </a:cubicBezTo>
                  <a:cubicBezTo>
                    <a:pt x="11811" y="44831"/>
                    <a:pt x="9271" y="43053"/>
                    <a:pt x="6985" y="40767"/>
                  </a:cubicBezTo>
                  <a:cubicBezTo>
                    <a:pt x="4699" y="38481"/>
                    <a:pt x="3048" y="35941"/>
                    <a:pt x="1778" y="33020"/>
                  </a:cubicBezTo>
                  <a:cubicBezTo>
                    <a:pt x="508" y="30099"/>
                    <a:pt x="0" y="27051"/>
                    <a:pt x="0" y="23876"/>
                  </a:cubicBezTo>
                  <a:cubicBezTo>
                    <a:pt x="0" y="20701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0123" y="345440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752" y="23876"/>
                  </a:moveTo>
                  <a:cubicBezTo>
                    <a:pt x="47752" y="27051"/>
                    <a:pt x="47117" y="30099"/>
                    <a:pt x="45974" y="33020"/>
                  </a:cubicBezTo>
                  <a:cubicBezTo>
                    <a:pt x="44831" y="35941"/>
                    <a:pt x="43053" y="38481"/>
                    <a:pt x="40767" y="40767"/>
                  </a:cubicBezTo>
                  <a:cubicBezTo>
                    <a:pt x="38481" y="43053"/>
                    <a:pt x="35941" y="44704"/>
                    <a:pt x="33020" y="45974"/>
                  </a:cubicBezTo>
                  <a:cubicBezTo>
                    <a:pt x="30099" y="47244"/>
                    <a:pt x="27051" y="47752"/>
                    <a:pt x="23876" y="47752"/>
                  </a:cubicBezTo>
                  <a:cubicBezTo>
                    <a:pt x="20701" y="47752"/>
                    <a:pt x="17653" y="47117"/>
                    <a:pt x="14732" y="45974"/>
                  </a:cubicBezTo>
                  <a:cubicBezTo>
                    <a:pt x="11811" y="44831"/>
                    <a:pt x="9271" y="43053"/>
                    <a:pt x="6985" y="40767"/>
                  </a:cubicBezTo>
                  <a:cubicBezTo>
                    <a:pt x="4699" y="38481"/>
                    <a:pt x="3048" y="35941"/>
                    <a:pt x="1778" y="33020"/>
                  </a:cubicBezTo>
                  <a:cubicBezTo>
                    <a:pt x="508" y="30099"/>
                    <a:pt x="0" y="27051"/>
                    <a:pt x="0" y="23876"/>
                  </a:cubicBezTo>
                  <a:cubicBezTo>
                    <a:pt x="0" y="20701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2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123" y="3768725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752" y="23876"/>
                  </a:moveTo>
                  <a:cubicBezTo>
                    <a:pt x="47752" y="27051"/>
                    <a:pt x="47117" y="30099"/>
                    <a:pt x="45974" y="33020"/>
                  </a:cubicBezTo>
                  <a:cubicBezTo>
                    <a:pt x="44831" y="35941"/>
                    <a:pt x="43053" y="38481"/>
                    <a:pt x="40767" y="40767"/>
                  </a:cubicBezTo>
                  <a:cubicBezTo>
                    <a:pt x="38481" y="43053"/>
                    <a:pt x="35941" y="44704"/>
                    <a:pt x="33020" y="45974"/>
                  </a:cubicBezTo>
                  <a:cubicBezTo>
                    <a:pt x="30099" y="47244"/>
                    <a:pt x="27051" y="47752"/>
                    <a:pt x="23876" y="47752"/>
                  </a:cubicBezTo>
                  <a:cubicBezTo>
                    <a:pt x="20701" y="47752"/>
                    <a:pt x="17653" y="47117"/>
                    <a:pt x="14732" y="45974"/>
                  </a:cubicBezTo>
                  <a:cubicBezTo>
                    <a:pt x="11811" y="44831"/>
                    <a:pt x="9271" y="43053"/>
                    <a:pt x="6985" y="40767"/>
                  </a:cubicBezTo>
                  <a:cubicBezTo>
                    <a:pt x="4699" y="38481"/>
                    <a:pt x="3048" y="35941"/>
                    <a:pt x="1778" y="33020"/>
                  </a:cubicBezTo>
                  <a:cubicBezTo>
                    <a:pt x="508" y="30099"/>
                    <a:pt x="0" y="27051"/>
                    <a:pt x="0" y="23876"/>
                  </a:cubicBezTo>
                  <a:cubicBezTo>
                    <a:pt x="0" y="20701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2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915025" y="2301469"/>
            <a:ext cx="4886325" cy="4886325"/>
            <a:chOff x="0" y="0"/>
            <a:chExt cx="6515100" cy="6515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151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6515100">
                  <a:moveTo>
                    <a:pt x="26416" y="0"/>
                  </a:moveTo>
                  <a:cubicBezTo>
                    <a:pt x="19177" y="0"/>
                    <a:pt x="12954" y="2667"/>
                    <a:pt x="7747" y="7747"/>
                  </a:cubicBezTo>
                  <a:cubicBezTo>
                    <a:pt x="2540" y="12827"/>
                    <a:pt x="0" y="19177"/>
                    <a:pt x="0" y="26543"/>
                  </a:cubicBezTo>
                  <a:lnTo>
                    <a:pt x="0" y="6488557"/>
                  </a:lnTo>
                  <a:cubicBezTo>
                    <a:pt x="0" y="6495923"/>
                    <a:pt x="2540" y="6502146"/>
                    <a:pt x="7747" y="6507353"/>
                  </a:cubicBezTo>
                  <a:cubicBezTo>
                    <a:pt x="12954" y="6512561"/>
                    <a:pt x="19177" y="6515100"/>
                    <a:pt x="26543" y="6515100"/>
                  </a:cubicBezTo>
                  <a:lnTo>
                    <a:pt x="6488557" y="6515100"/>
                  </a:lnTo>
                  <a:cubicBezTo>
                    <a:pt x="6495923" y="6515100"/>
                    <a:pt x="6502146" y="6512560"/>
                    <a:pt x="6507353" y="6507353"/>
                  </a:cubicBezTo>
                  <a:cubicBezTo>
                    <a:pt x="6512561" y="6502147"/>
                    <a:pt x="6515100" y="6495923"/>
                    <a:pt x="6515100" y="6488557"/>
                  </a:cubicBezTo>
                  <a:lnTo>
                    <a:pt x="6515100" y="26543"/>
                  </a:lnTo>
                  <a:cubicBezTo>
                    <a:pt x="6515100" y="19177"/>
                    <a:pt x="6512560" y="12954"/>
                    <a:pt x="6507353" y="7747"/>
                  </a:cubicBezTo>
                  <a:cubicBezTo>
                    <a:pt x="6502147" y="2540"/>
                    <a:pt x="6495923" y="0"/>
                    <a:pt x="648868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37575" y="1292123"/>
            <a:ext cx="9794367" cy="59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3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Problem with One-Size-Fits-All Learning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9667" y="2071164"/>
            <a:ext cx="60808" cy="49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 spc="1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7575" y="2175939"/>
            <a:ext cx="4559894" cy="770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1771" spc="1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Current Challenge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Traditional educational systems deliveridentical content to diverse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22146" y="2604868"/>
            <a:ext cx="36576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7575" y="2966818"/>
            <a:ext cx="4475188" cy="49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learners, ignoring individual learning styles, pace preferences, and knowledge gaps. This approach leads to: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2521" y="3519268"/>
            <a:ext cx="4401598" cy="127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Poor engagement rates (average 60% dropout in online courses)</a:t>
            </a:r>
          </a:p>
          <a:p>
            <a:pPr algn="l">
              <a:lnSpc>
                <a:spcPts val="1662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Ineffective knowledge retention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Frustrated learners and educators</a:t>
            </a:r>
          </a:p>
          <a:p>
            <a:pPr algn="l">
              <a:lnSpc>
                <a:spcPts val="1813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Wasted educational resources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18892" y="7367368"/>
            <a:ext cx="4929540" cy="47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The Reality: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Every student has unique learning needs, yet most systems treat them identically.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-3" r="-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1434998"/>
            <a:ext cx="11556997" cy="6565649"/>
          </a:xfrm>
          <a:custGeom>
            <a:avLst/>
            <a:gdLst/>
            <a:ahLst/>
            <a:cxnLst/>
            <a:rect r="r" b="b" t="t" l="l"/>
            <a:pathLst>
              <a:path h="6565649" w="11556997">
                <a:moveTo>
                  <a:pt x="0" y="0"/>
                </a:moveTo>
                <a:lnTo>
                  <a:pt x="11556997" y="0"/>
                </a:lnTo>
                <a:lnTo>
                  <a:pt x="11556997" y="6565650"/>
                </a:lnTo>
                <a:lnTo>
                  <a:pt x="0" y="6565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7575" y="3308299"/>
            <a:ext cx="4160149" cy="51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575" y="4636922"/>
            <a:ext cx="3236519" cy="33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Personalized Learning Paths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7714" y="5002044"/>
            <a:ext cx="36576" cy="2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88902" y="4713122"/>
            <a:ext cx="3129286" cy="134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Enhanced Engagement</a:t>
            </a:r>
          </a:p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Increase student motivation and participation through relevant, appropriately challenging content that adapts to their skill level and interests.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0228" y="4732172"/>
            <a:ext cx="3222498" cy="79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Improved Learning Outcomes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Boost knowledge retention,course completion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82401" y="5183019"/>
            <a:ext cx="36576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7575" y="5068719"/>
            <a:ext cx="3318586" cy="991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Create individualized contentrecommendations based on learning patterns, preferences, and performance history to optimize each student's educational journey.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40228" y="5544969"/>
            <a:ext cx="3249663" cy="49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rates, and academic performance through data- driven, adaptive learning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1180995"/>
            <a:ext cx="11556997" cy="7070722"/>
            <a:chOff x="0" y="0"/>
            <a:chExt cx="11557000" cy="7070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943725"/>
            </a:xfrm>
            <a:custGeom>
              <a:avLst/>
              <a:gdLst/>
              <a:ahLst/>
              <a:cxnLst/>
              <a:rect r="r" b="b" t="t" l="l"/>
              <a:pathLst>
                <a:path h="6943725" w="11430000">
                  <a:moveTo>
                    <a:pt x="0" y="0"/>
                  </a:moveTo>
                  <a:lnTo>
                    <a:pt x="0" y="6943725"/>
                  </a:lnTo>
                  <a:lnTo>
                    <a:pt x="11430000" y="6943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943725"/>
            </a:xfrm>
            <a:custGeom>
              <a:avLst/>
              <a:gdLst/>
              <a:ahLst/>
              <a:cxnLst/>
              <a:rect r="r" b="b" t="t" l="l"/>
              <a:pathLst>
                <a:path h="6943725" w="11430000">
                  <a:moveTo>
                    <a:pt x="0" y="0"/>
                  </a:moveTo>
                  <a:lnTo>
                    <a:pt x="0" y="6943725"/>
                  </a:lnTo>
                  <a:lnTo>
                    <a:pt x="11430000" y="6943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1244499"/>
            <a:ext cx="11430000" cy="6943725"/>
          </a:xfrm>
          <a:custGeom>
            <a:avLst/>
            <a:gdLst/>
            <a:ahLst/>
            <a:cxnLst/>
            <a:rect r="r" b="b" t="t" l="l"/>
            <a:pathLst>
              <a:path h="6943725" w="11430000">
                <a:moveTo>
                  <a:pt x="0" y="0"/>
                </a:moveTo>
                <a:lnTo>
                  <a:pt x="11430000" y="0"/>
                </a:lnTo>
                <a:lnTo>
                  <a:pt x="11430000" y="6943725"/>
                </a:lnTo>
                <a:lnTo>
                  <a:pt x="0" y="694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244499"/>
            <a:ext cx="11430000" cy="6943725"/>
          </a:xfrm>
          <a:custGeom>
            <a:avLst/>
            <a:gdLst/>
            <a:ahLst/>
            <a:cxnLst/>
            <a:rect r="r" b="b" t="t" l="l"/>
            <a:pathLst>
              <a:path h="6943725" w="11430000">
                <a:moveTo>
                  <a:pt x="0" y="0"/>
                </a:moveTo>
                <a:lnTo>
                  <a:pt x="11430000" y="0"/>
                </a:lnTo>
                <a:lnTo>
                  <a:pt x="11430000" y="6943725"/>
                </a:lnTo>
                <a:lnTo>
                  <a:pt x="0" y="6943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3503" y="1180995"/>
            <a:ext cx="11556997" cy="7070722"/>
          </a:xfrm>
          <a:custGeom>
            <a:avLst/>
            <a:gdLst/>
            <a:ahLst/>
            <a:cxnLst/>
            <a:rect r="r" b="b" t="t" l="l"/>
            <a:pathLst>
              <a:path h="7070722" w="11556997">
                <a:moveTo>
                  <a:pt x="0" y="0"/>
                </a:moveTo>
                <a:lnTo>
                  <a:pt x="11556997" y="0"/>
                </a:lnTo>
                <a:lnTo>
                  <a:pt x="11556997" y="7070722"/>
                </a:lnTo>
                <a:lnTo>
                  <a:pt x="0" y="70707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7575" y="1559128"/>
            <a:ext cx="4134183" cy="59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3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1731" y="2338168"/>
            <a:ext cx="60808" cy="49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 spc="1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7575" y="2528668"/>
            <a:ext cx="2989069" cy="30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 spc="1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Dataset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6644" y="3016339"/>
            <a:ext cx="1416282" cy="266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Feature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Student Profiles Course Content Interaction Data Performance Metrics Learning Patterns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8664" y="3016339"/>
            <a:ext cx="2879969" cy="266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Description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Demographics, learning preferences, goals Subjects, difficulty levels, formats Time spent, completion rates, clicks Grades, assessments, feedback scores Study habits, peak activity times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43085" y="2903258"/>
            <a:ext cx="2130495" cy="108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</a:pPr>
            <a:r>
              <a:rPr lang="en-US" sz="4141" spc="364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50K</a:t>
            </a:r>
          </a:p>
          <a:p>
            <a:pPr algn="ctr">
              <a:lnSpc>
                <a:spcPts val="3690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Student Records</a:t>
            </a:r>
          </a:p>
          <a:p>
            <a:pPr algn="ctr">
              <a:lnSpc>
                <a:spcPts val="272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Comprehensive learner profiles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48755" y="4017683"/>
            <a:ext cx="1914944" cy="174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1"/>
              </a:lnSpc>
            </a:pPr>
            <a:r>
              <a:rPr lang="en-US" sz="4141" spc="364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2.5K</a:t>
            </a:r>
          </a:p>
          <a:p>
            <a:pPr algn="ctr">
              <a:lnSpc>
                <a:spcPts val="738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Course Modules</a:t>
            </a:r>
          </a:p>
          <a:p>
            <a:pPr algn="ctr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Diverse educational 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78698" y="5817908"/>
            <a:ext cx="1445828" cy="1715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76"/>
              </a:lnSpc>
            </a:pPr>
            <a:r>
              <a:rPr lang="en-US" sz="4141" spc="364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1.2M</a:t>
            </a:r>
          </a:p>
          <a:p>
            <a:pPr algn="just">
              <a:lnSpc>
                <a:spcPts val="1039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Interactions</a:t>
            </a:r>
          </a:p>
          <a:p>
            <a:pPr algn="just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Rich behavioral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-3" r="-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3503" y="1434998"/>
            <a:ext cx="11556997" cy="6565649"/>
            <a:chOff x="0" y="0"/>
            <a:chExt cx="11557000" cy="6565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38646"/>
            </a:xfrm>
            <a:custGeom>
              <a:avLst/>
              <a:gdLst/>
              <a:ahLst/>
              <a:cxnLst/>
              <a:rect r="r" b="b" t="t" l="l"/>
              <a:pathLst>
                <a:path h="6438646" w="11430000">
                  <a:moveTo>
                    <a:pt x="0" y="0"/>
                  </a:moveTo>
                  <a:lnTo>
                    <a:pt x="0" y="6438646"/>
                  </a:lnTo>
                  <a:lnTo>
                    <a:pt x="11430000" y="643864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1283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675" y="2063496"/>
              <a:ext cx="3384931" cy="637540"/>
            </a:xfrm>
            <a:custGeom>
              <a:avLst/>
              <a:gdLst/>
              <a:ahLst/>
              <a:cxnLst/>
              <a:rect r="r" b="b" t="t" l="l"/>
              <a:pathLst>
                <a:path h="637540" w="3384931">
                  <a:moveTo>
                    <a:pt x="3225546" y="0"/>
                  </a:moveTo>
                  <a:lnTo>
                    <a:pt x="3384931" y="318770"/>
                  </a:lnTo>
                  <a:lnTo>
                    <a:pt x="3225546" y="637540"/>
                  </a:lnTo>
                  <a:lnTo>
                    <a:pt x="0" y="637540"/>
                  </a:lnTo>
                  <a:lnTo>
                    <a:pt x="159385" y="318770"/>
                  </a:lnTo>
                  <a:lnTo>
                    <a:pt x="0" y="0"/>
                  </a:lnTo>
                  <a:lnTo>
                    <a:pt x="3225546" y="0"/>
                  </a:lnTo>
                </a:path>
              </a:pathLst>
            </a:custGeom>
            <a:solidFill>
              <a:srgbClr val="3047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8413" y="2263521"/>
              <a:ext cx="209042" cy="239014"/>
            </a:xfrm>
            <a:custGeom>
              <a:avLst/>
              <a:gdLst/>
              <a:ahLst/>
              <a:cxnLst/>
              <a:rect r="r" b="b" t="t" l="l"/>
              <a:pathLst>
                <a:path h="239014" w="209042">
                  <a:moveTo>
                    <a:pt x="194056" y="194183"/>
                  </a:moveTo>
                  <a:cubicBezTo>
                    <a:pt x="194056" y="195326"/>
                    <a:pt x="193548" y="197612"/>
                    <a:pt x="190119" y="201168"/>
                  </a:cubicBezTo>
                  <a:cubicBezTo>
                    <a:pt x="186690" y="204724"/>
                    <a:pt x="180848" y="208534"/>
                    <a:pt x="172466" y="212217"/>
                  </a:cubicBezTo>
                  <a:cubicBezTo>
                    <a:pt x="155829" y="219329"/>
                    <a:pt x="131699" y="224155"/>
                    <a:pt x="104394" y="224155"/>
                  </a:cubicBezTo>
                  <a:cubicBezTo>
                    <a:pt x="77089" y="224155"/>
                    <a:pt x="52959" y="219329"/>
                    <a:pt x="36322" y="212217"/>
                  </a:cubicBezTo>
                  <a:cubicBezTo>
                    <a:pt x="27940" y="208661"/>
                    <a:pt x="22225" y="204724"/>
                    <a:pt x="18669" y="201168"/>
                  </a:cubicBezTo>
                  <a:cubicBezTo>
                    <a:pt x="15113" y="197612"/>
                    <a:pt x="14732" y="195326"/>
                    <a:pt x="14732" y="194183"/>
                  </a:cubicBezTo>
                  <a:lnTo>
                    <a:pt x="14732" y="154686"/>
                  </a:lnTo>
                  <a:cubicBezTo>
                    <a:pt x="22733" y="158877"/>
                    <a:pt x="32512" y="162306"/>
                    <a:pt x="43307" y="164973"/>
                  </a:cubicBezTo>
                  <a:cubicBezTo>
                    <a:pt x="60833" y="169291"/>
                    <a:pt x="81915" y="171831"/>
                    <a:pt x="104394" y="171831"/>
                  </a:cubicBezTo>
                  <a:cubicBezTo>
                    <a:pt x="126873" y="171831"/>
                    <a:pt x="147955" y="169291"/>
                    <a:pt x="165481" y="165100"/>
                  </a:cubicBezTo>
                  <a:cubicBezTo>
                    <a:pt x="176276" y="162433"/>
                    <a:pt x="186055" y="159004"/>
                    <a:pt x="194056" y="154940"/>
                  </a:cubicBezTo>
                  <a:lnTo>
                    <a:pt x="194056" y="194310"/>
                  </a:lnTo>
                  <a:close/>
                  <a:moveTo>
                    <a:pt x="194056" y="94996"/>
                  </a:moveTo>
                  <a:lnTo>
                    <a:pt x="194056" y="137287"/>
                  </a:lnTo>
                  <a:cubicBezTo>
                    <a:pt x="187325" y="142240"/>
                    <a:pt x="176403" y="146939"/>
                    <a:pt x="161925" y="150495"/>
                  </a:cubicBezTo>
                  <a:cubicBezTo>
                    <a:pt x="145796" y="154432"/>
                    <a:pt x="125984" y="156845"/>
                    <a:pt x="104521" y="156845"/>
                  </a:cubicBezTo>
                  <a:cubicBezTo>
                    <a:pt x="83058" y="156845"/>
                    <a:pt x="63246" y="154432"/>
                    <a:pt x="46990" y="150495"/>
                  </a:cubicBezTo>
                  <a:cubicBezTo>
                    <a:pt x="32512" y="146939"/>
                    <a:pt x="21590" y="142240"/>
                    <a:pt x="14859" y="137287"/>
                  </a:cubicBezTo>
                  <a:lnTo>
                    <a:pt x="14859" y="94996"/>
                  </a:lnTo>
                  <a:cubicBezTo>
                    <a:pt x="22860" y="99187"/>
                    <a:pt x="32639" y="102616"/>
                    <a:pt x="43434" y="105156"/>
                  </a:cubicBezTo>
                  <a:cubicBezTo>
                    <a:pt x="60960" y="109474"/>
                    <a:pt x="82042" y="112014"/>
                    <a:pt x="104521" y="112014"/>
                  </a:cubicBezTo>
                  <a:cubicBezTo>
                    <a:pt x="127000" y="112014"/>
                    <a:pt x="148082" y="109474"/>
                    <a:pt x="165608" y="105283"/>
                  </a:cubicBezTo>
                  <a:cubicBezTo>
                    <a:pt x="176403" y="102616"/>
                    <a:pt x="186182" y="99187"/>
                    <a:pt x="194183" y="95123"/>
                  </a:cubicBezTo>
                  <a:lnTo>
                    <a:pt x="194183" y="95123"/>
                  </a:lnTo>
                  <a:close/>
                  <a:moveTo>
                    <a:pt x="194056" y="77597"/>
                  </a:moveTo>
                  <a:cubicBezTo>
                    <a:pt x="187325" y="82550"/>
                    <a:pt x="176403" y="87249"/>
                    <a:pt x="161925" y="90805"/>
                  </a:cubicBezTo>
                  <a:cubicBezTo>
                    <a:pt x="145796" y="94742"/>
                    <a:pt x="125984" y="97155"/>
                    <a:pt x="104521" y="97155"/>
                  </a:cubicBezTo>
                  <a:cubicBezTo>
                    <a:pt x="83058" y="97155"/>
                    <a:pt x="63246" y="94742"/>
                    <a:pt x="46990" y="90805"/>
                  </a:cubicBezTo>
                  <a:cubicBezTo>
                    <a:pt x="32512" y="87249"/>
                    <a:pt x="21590" y="82550"/>
                    <a:pt x="14859" y="77597"/>
                  </a:cubicBezTo>
                  <a:lnTo>
                    <a:pt x="14859" y="44831"/>
                  </a:lnTo>
                  <a:cubicBezTo>
                    <a:pt x="14859" y="43688"/>
                    <a:pt x="15367" y="41402"/>
                    <a:pt x="18796" y="37846"/>
                  </a:cubicBezTo>
                  <a:cubicBezTo>
                    <a:pt x="22225" y="34290"/>
                    <a:pt x="28067" y="30480"/>
                    <a:pt x="36449" y="26797"/>
                  </a:cubicBezTo>
                  <a:cubicBezTo>
                    <a:pt x="53086" y="19685"/>
                    <a:pt x="77216" y="14859"/>
                    <a:pt x="104521" y="14859"/>
                  </a:cubicBezTo>
                  <a:cubicBezTo>
                    <a:pt x="131826" y="14859"/>
                    <a:pt x="155956" y="19685"/>
                    <a:pt x="172593" y="26797"/>
                  </a:cubicBezTo>
                  <a:cubicBezTo>
                    <a:pt x="180975" y="30353"/>
                    <a:pt x="186690" y="34290"/>
                    <a:pt x="190246" y="37846"/>
                  </a:cubicBezTo>
                  <a:cubicBezTo>
                    <a:pt x="193802" y="41402"/>
                    <a:pt x="194183" y="43688"/>
                    <a:pt x="194183" y="44831"/>
                  </a:cubicBezTo>
                  <a:lnTo>
                    <a:pt x="194183" y="77597"/>
                  </a:lnTo>
                  <a:close/>
                  <a:moveTo>
                    <a:pt x="209042" y="194183"/>
                  </a:moveTo>
                  <a:lnTo>
                    <a:pt x="209042" y="44831"/>
                  </a:lnTo>
                  <a:cubicBezTo>
                    <a:pt x="209042" y="20066"/>
                    <a:pt x="162179" y="0"/>
                    <a:pt x="104521" y="0"/>
                  </a:cubicBezTo>
                  <a:cubicBezTo>
                    <a:pt x="46863" y="0"/>
                    <a:pt x="0" y="20066"/>
                    <a:pt x="0" y="44831"/>
                  </a:cubicBezTo>
                  <a:lnTo>
                    <a:pt x="0" y="194183"/>
                  </a:lnTo>
                  <a:cubicBezTo>
                    <a:pt x="0" y="218948"/>
                    <a:pt x="46863" y="239014"/>
                    <a:pt x="104521" y="239014"/>
                  </a:cubicBezTo>
                  <a:cubicBezTo>
                    <a:pt x="162179" y="239014"/>
                    <a:pt x="209042" y="218948"/>
                    <a:pt x="209042" y="194183"/>
                  </a:cubicBezTo>
                </a:path>
              </a:pathLst>
            </a:custGeom>
            <a:solidFill>
              <a:srgbClr val="CAD6D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083050" y="2063496"/>
              <a:ext cx="3384931" cy="637540"/>
            </a:xfrm>
            <a:custGeom>
              <a:avLst/>
              <a:gdLst/>
              <a:ahLst/>
              <a:cxnLst/>
              <a:rect r="r" b="b" t="t" l="l"/>
              <a:pathLst>
                <a:path h="637540" w="3384931">
                  <a:moveTo>
                    <a:pt x="3225546" y="0"/>
                  </a:moveTo>
                  <a:lnTo>
                    <a:pt x="3384931" y="318770"/>
                  </a:lnTo>
                  <a:lnTo>
                    <a:pt x="3225546" y="637540"/>
                  </a:lnTo>
                  <a:lnTo>
                    <a:pt x="0" y="637540"/>
                  </a:lnTo>
                  <a:lnTo>
                    <a:pt x="159385" y="318770"/>
                  </a:lnTo>
                  <a:lnTo>
                    <a:pt x="0" y="0"/>
                  </a:lnTo>
                  <a:lnTo>
                    <a:pt x="3225546" y="0"/>
                  </a:lnTo>
                </a:path>
              </a:pathLst>
            </a:custGeom>
            <a:solidFill>
              <a:srgbClr val="3047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669661" y="2263648"/>
              <a:ext cx="209042" cy="238887"/>
            </a:xfrm>
            <a:custGeom>
              <a:avLst/>
              <a:gdLst/>
              <a:ahLst/>
              <a:cxnLst/>
              <a:rect r="r" b="b" t="t" l="l"/>
              <a:pathLst>
                <a:path h="238887" w="209042">
                  <a:moveTo>
                    <a:pt x="29845" y="14859"/>
                  </a:moveTo>
                  <a:cubicBezTo>
                    <a:pt x="21590" y="14859"/>
                    <a:pt x="14859" y="21590"/>
                    <a:pt x="14859" y="29845"/>
                  </a:cubicBezTo>
                  <a:lnTo>
                    <a:pt x="14859" y="209042"/>
                  </a:lnTo>
                  <a:cubicBezTo>
                    <a:pt x="14859" y="217297"/>
                    <a:pt x="21590" y="224028"/>
                    <a:pt x="29845" y="224028"/>
                  </a:cubicBezTo>
                  <a:lnTo>
                    <a:pt x="179197" y="224028"/>
                  </a:lnTo>
                  <a:cubicBezTo>
                    <a:pt x="187452" y="224028"/>
                    <a:pt x="194183" y="217297"/>
                    <a:pt x="194183" y="209042"/>
                  </a:cubicBezTo>
                  <a:lnTo>
                    <a:pt x="194183" y="29718"/>
                  </a:lnTo>
                  <a:cubicBezTo>
                    <a:pt x="194183" y="21463"/>
                    <a:pt x="187452" y="14732"/>
                    <a:pt x="179197" y="14732"/>
                  </a:cubicBezTo>
                  <a:lnTo>
                    <a:pt x="29845" y="14732"/>
                  </a:lnTo>
                  <a:close/>
                  <a:moveTo>
                    <a:pt x="0" y="29845"/>
                  </a:moveTo>
                  <a:cubicBezTo>
                    <a:pt x="0" y="13335"/>
                    <a:pt x="13462" y="0"/>
                    <a:pt x="29845" y="0"/>
                  </a:cubicBezTo>
                  <a:lnTo>
                    <a:pt x="179197" y="0"/>
                  </a:lnTo>
                  <a:cubicBezTo>
                    <a:pt x="195707" y="0"/>
                    <a:pt x="209042" y="13335"/>
                    <a:pt x="209042" y="29845"/>
                  </a:cubicBezTo>
                  <a:lnTo>
                    <a:pt x="209042" y="209042"/>
                  </a:lnTo>
                  <a:cubicBezTo>
                    <a:pt x="209042" y="225552"/>
                    <a:pt x="195707" y="238887"/>
                    <a:pt x="179197" y="238887"/>
                  </a:cubicBezTo>
                  <a:lnTo>
                    <a:pt x="29845" y="238887"/>
                  </a:lnTo>
                  <a:cubicBezTo>
                    <a:pt x="13335" y="238887"/>
                    <a:pt x="0" y="225552"/>
                    <a:pt x="0" y="209042"/>
                  </a:cubicBezTo>
                  <a:lnTo>
                    <a:pt x="0" y="29718"/>
                  </a:lnTo>
                  <a:close/>
                  <a:moveTo>
                    <a:pt x="48514" y="33655"/>
                  </a:moveTo>
                  <a:cubicBezTo>
                    <a:pt x="51562" y="33655"/>
                    <a:pt x="54229" y="34798"/>
                    <a:pt x="56388" y="36957"/>
                  </a:cubicBezTo>
                  <a:cubicBezTo>
                    <a:pt x="58547" y="39116"/>
                    <a:pt x="59690" y="41783"/>
                    <a:pt x="59690" y="44831"/>
                  </a:cubicBezTo>
                  <a:cubicBezTo>
                    <a:pt x="59690" y="47879"/>
                    <a:pt x="58547" y="50546"/>
                    <a:pt x="56388" y="52705"/>
                  </a:cubicBezTo>
                  <a:cubicBezTo>
                    <a:pt x="54229" y="54864"/>
                    <a:pt x="51562" y="56007"/>
                    <a:pt x="48514" y="56007"/>
                  </a:cubicBezTo>
                  <a:cubicBezTo>
                    <a:pt x="45466" y="56007"/>
                    <a:pt x="42799" y="54864"/>
                    <a:pt x="40640" y="52705"/>
                  </a:cubicBezTo>
                  <a:cubicBezTo>
                    <a:pt x="38481" y="50546"/>
                    <a:pt x="37338" y="47879"/>
                    <a:pt x="37338" y="44831"/>
                  </a:cubicBezTo>
                  <a:cubicBezTo>
                    <a:pt x="37338" y="41783"/>
                    <a:pt x="38481" y="39116"/>
                    <a:pt x="40640" y="36957"/>
                  </a:cubicBezTo>
                  <a:cubicBezTo>
                    <a:pt x="42799" y="34798"/>
                    <a:pt x="45466" y="33655"/>
                    <a:pt x="48514" y="33655"/>
                  </a:cubicBezTo>
                  <a:close/>
                  <a:moveTo>
                    <a:pt x="74676" y="44831"/>
                  </a:moveTo>
                  <a:cubicBezTo>
                    <a:pt x="74676" y="41783"/>
                    <a:pt x="75819" y="39116"/>
                    <a:pt x="77978" y="36957"/>
                  </a:cubicBezTo>
                  <a:cubicBezTo>
                    <a:pt x="80137" y="34798"/>
                    <a:pt x="82804" y="33655"/>
                    <a:pt x="85852" y="33655"/>
                  </a:cubicBezTo>
                  <a:cubicBezTo>
                    <a:pt x="88900" y="33655"/>
                    <a:pt x="91567" y="34798"/>
                    <a:pt x="93726" y="36957"/>
                  </a:cubicBezTo>
                  <a:cubicBezTo>
                    <a:pt x="95885" y="39116"/>
                    <a:pt x="97028" y="41783"/>
                    <a:pt x="97028" y="44831"/>
                  </a:cubicBezTo>
                  <a:cubicBezTo>
                    <a:pt x="97028" y="47879"/>
                    <a:pt x="95885" y="50546"/>
                    <a:pt x="93726" y="52705"/>
                  </a:cubicBezTo>
                  <a:cubicBezTo>
                    <a:pt x="91567" y="54864"/>
                    <a:pt x="88900" y="56007"/>
                    <a:pt x="85852" y="56007"/>
                  </a:cubicBezTo>
                  <a:cubicBezTo>
                    <a:pt x="82804" y="56007"/>
                    <a:pt x="80137" y="54864"/>
                    <a:pt x="77978" y="52705"/>
                  </a:cubicBezTo>
                  <a:cubicBezTo>
                    <a:pt x="75819" y="50546"/>
                    <a:pt x="74676" y="47879"/>
                    <a:pt x="74676" y="44831"/>
                  </a:cubicBezTo>
                  <a:close/>
                  <a:moveTo>
                    <a:pt x="152019" y="163830"/>
                  </a:moveTo>
                  <a:cubicBezTo>
                    <a:pt x="148717" y="164211"/>
                    <a:pt x="145415" y="164338"/>
                    <a:pt x="141859" y="164338"/>
                  </a:cubicBezTo>
                  <a:cubicBezTo>
                    <a:pt x="122301" y="164338"/>
                    <a:pt x="107823" y="154559"/>
                    <a:pt x="97155" y="147574"/>
                  </a:cubicBezTo>
                  <a:lnTo>
                    <a:pt x="96139" y="146939"/>
                  </a:lnTo>
                  <a:cubicBezTo>
                    <a:pt x="84455" y="139192"/>
                    <a:pt x="76836" y="134493"/>
                    <a:pt x="67056" y="134493"/>
                  </a:cubicBezTo>
                  <a:cubicBezTo>
                    <a:pt x="62484" y="134493"/>
                    <a:pt x="57404" y="135255"/>
                    <a:pt x="52324" y="136398"/>
                  </a:cubicBezTo>
                  <a:cubicBezTo>
                    <a:pt x="52197" y="138176"/>
                    <a:pt x="52070" y="140081"/>
                    <a:pt x="52070" y="141986"/>
                  </a:cubicBezTo>
                  <a:cubicBezTo>
                    <a:pt x="52070" y="170815"/>
                    <a:pt x="75438" y="194310"/>
                    <a:pt x="104394" y="194310"/>
                  </a:cubicBezTo>
                  <a:cubicBezTo>
                    <a:pt x="125476" y="194310"/>
                    <a:pt x="143637" y="181864"/>
                    <a:pt x="151892" y="163957"/>
                  </a:cubicBezTo>
                  <a:close/>
                  <a:moveTo>
                    <a:pt x="156464" y="148209"/>
                  </a:moveTo>
                  <a:cubicBezTo>
                    <a:pt x="156718" y="146177"/>
                    <a:pt x="156845" y="144018"/>
                    <a:pt x="156845" y="141859"/>
                  </a:cubicBezTo>
                  <a:cubicBezTo>
                    <a:pt x="156845" y="112903"/>
                    <a:pt x="133477" y="89535"/>
                    <a:pt x="104521" y="89535"/>
                  </a:cubicBezTo>
                  <a:cubicBezTo>
                    <a:pt x="83439" y="89535"/>
                    <a:pt x="65151" y="102108"/>
                    <a:pt x="56896" y="120269"/>
                  </a:cubicBezTo>
                  <a:cubicBezTo>
                    <a:pt x="60325" y="119761"/>
                    <a:pt x="63754" y="119507"/>
                    <a:pt x="67183" y="119507"/>
                  </a:cubicBezTo>
                  <a:cubicBezTo>
                    <a:pt x="82169" y="119507"/>
                    <a:pt x="93345" y="127000"/>
                    <a:pt x="104521" y="134493"/>
                  </a:cubicBezTo>
                  <a:cubicBezTo>
                    <a:pt x="115697" y="141986"/>
                    <a:pt x="127000" y="149479"/>
                    <a:pt x="141859" y="149479"/>
                  </a:cubicBezTo>
                  <a:cubicBezTo>
                    <a:pt x="146939" y="149479"/>
                    <a:pt x="151892" y="149098"/>
                    <a:pt x="156464" y="148336"/>
                  </a:cubicBezTo>
                  <a:close/>
                  <a:moveTo>
                    <a:pt x="37338" y="141859"/>
                  </a:moveTo>
                  <a:cubicBezTo>
                    <a:pt x="37338" y="137414"/>
                    <a:pt x="37719" y="133096"/>
                    <a:pt x="38608" y="128778"/>
                  </a:cubicBezTo>
                  <a:cubicBezTo>
                    <a:pt x="39497" y="124460"/>
                    <a:pt x="40767" y="120269"/>
                    <a:pt x="42418" y="116205"/>
                  </a:cubicBezTo>
                  <a:cubicBezTo>
                    <a:pt x="44069" y="112141"/>
                    <a:pt x="46228" y="108204"/>
                    <a:pt x="48641" y="104521"/>
                  </a:cubicBezTo>
                  <a:cubicBezTo>
                    <a:pt x="51054" y="100838"/>
                    <a:pt x="53848" y="97409"/>
                    <a:pt x="57023" y="94361"/>
                  </a:cubicBezTo>
                  <a:cubicBezTo>
                    <a:pt x="60198" y="91313"/>
                    <a:pt x="63500" y="88392"/>
                    <a:pt x="67183" y="85979"/>
                  </a:cubicBezTo>
                  <a:cubicBezTo>
                    <a:pt x="70865" y="83566"/>
                    <a:pt x="74676" y="81407"/>
                    <a:pt x="78740" y="79756"/>
                  </a:cubicBezTo>
                  <a:cubicBezTo>
                    <a:pt x="82804" y="78105"/>
                    <a:pt x="86995" y="76835"/>
                    <a:pt x="91313" y="75946"/>
                  </a:cubicBezTo>
                  <a:cubicBezTo>
                    <a:pt x="95631" y="75057"/>
                    <a:pt x="100076" y="74676"/>
                    <a:pt x="104394" y="74676"/>
                  </a:cubicBezTo>
                  <a:cubicBezTo>
                    <a:pt x="108711" y="74676"/>
                    <a:pt x="113157" y="75057"/>
                    <a:pt x="117475" y="75946"/>
                  </a:cubicBezTo>
                  <a:cubicBezTo>
                    <a:pt x="121792" y="76835"/>
                    <a:pt x="125984" y="78105"/>
                    <a:pt x="130047" y="79756"/>
                  </a:cubicBezTo>
                  <a:cubicBezTo>
                    <a:pt x="134111" y="81407"/>
                    <a:pt x="138048" y="83566"/>
                    <a:pt x="141604" y="85979"/>
                  </a:cubicBezTo>
                  <a:cubicBezTo>
                    <a:pt x="145160" y="88392"/>
                    <a:pt x="148716" y="91186"/>
                    <a:pt x="151764" y="94361"/>
                  </a:cubicBezTo>
                  <a:cubicBezTo>
                    <a:pt x="154812" y="97536"/>
                    <a:pt x="157733" y="100838"/>
                    <a:pt x="160146" y="104521"/>
                  </a:cubicBezTo>
                  <a:cubicBezTo>
                    <a:pt x="162559" y="108204"/>
                    <a:pt x="164718" y="112014"/>
                    <a:pt x="166369" y="116205"/>
                  </a:cubicBezTo>
                  <a:cubicBezTo>
                    <a:pt x="168020" y="120396"/>
                    <a:pt x="169290" y="124460"/>
                    <a:pt x="170179" y="128778"/>
                  </a:cubicBezTo>
                  <a:cubicBezTo>
                    <a:pt x="171068" y="133096"/>
                    <a:pt x="171449" y="137414"/>
                    <a:pt x="171449" y="141859"/>
                  </a:cubicBezTo>
                  <a:cubicBezTo>
                    <a:pt x="171449" y="146304"/>
                    <a:pt x="171068" y="150622"/>
                    <a:pt x="170179" y="154940"/>
                  </a:cubicBezTo>
                  <a:cubicBezTo>
                    <a:pt x="169290" y="159258"/>
                    <a:pt x="168020" y="163449"/>
                    <a:pt x="166369" y="167513"/>
                  </a:cubicBezTo>
                  <a:cubicBezTo>
                    <a:pt x="164719" y="171577"/>
                    <a:pt x="162559" y="175514"/>
                    <a:pt x="160146" y="179197"/>
                  </a:cubicBezTo>
                  <a:cubicBezTo>
                    <a:pt x="157733" y="182880"/>
                    <a:pt x="154939" y="186309"/>
                    <a:pt x="151764" y="189357"/>
                  </a:cubicBezTo>
                  <a:cubicBezTo>
                    <a:pt x="148589" y="192405"/>
                    <a:pt x="145287" y="195199"/>
                    <a:pt x="141604" y="197739"/>
                  </a:cubicBezTo>
                  <a:cubicBezTo>
                    <a:pt x="137922" y="200279"/>
                    <a:pt x="134111" y="202311"/>
                    <a:pt x="130047" y="203962"/>
                  </a:cubicBezTo>
                  <a:cubicBezTo>
                    <a:pt x="125983" y="205613"/>
                    <a:pt x="121792" y="206883"/>
                    <a:pt x="117475" y="207772"/>
                  </a:cubicBezTo>
                  <a:cubicBezTo>
                    <a:pt x="113157" y="208661"/>
                    <a:pt x="108839" y="209042"/>
                    <a:pt x="104394" y="209042"/>
                  </a:cubicBezTo>
                  <a:cubicBezTo>
                    <a:pt x="99948" y="209042"/>
                    <a:pt x="95631" y="208661"/>
                    <a:pt x="91313" y="207772"/>
                  </a:cubicBezTo>
                  <a:cubicBezTo>
                    <a:pt x="86995" y="206883"/>
                    <a:pt x="82803" y="205613"/>
                    <a:pt x="78740" y="203962"/>
                  </a:cubicBezTo>
                  <a:cubicBezTo>
                    <a:pt x="74676" y="202311"/>
                    <a:pt x="70739" y="200152"/>
                    <a:pt x="67183" y="197739"/>
                  </a:cubicBezTo>
                  <a:cubicBezTo>
                    <a:pt x="63627" y="195326"/>
                    <a:pt x="60071" y="192532"/>
                    <a:pt x="57023" y="189357"/>
                  </a:cubicBezTo>
                  <a:cubicBezTo>
                    <a:pt x="53975" y="186182"/>
                    <a:pt x="51181" y="182880"/>
                    <a:pt x="48641" y="179197"/>
                  </a:cubicBezTo>
                  <a:cubicBezTo>
                    <a:pt x="46101" y="175514"/>
                    <a:pt x="44069" y="171704"/>
                    <a:pt x="42418" y="167513"/>
                  </a:cubicBezTo>
                  <a:cubicBezTo>
                    <a:pt x="40767" y="163322"/>
                    <a:pt x="39497" y="159258"/>
                    <a:pt x="38608" y="154940"/>
                  </a:cubicBezTo>
                  <a:cubicBezTo>
                    <a:pt x="37719" y="150622"/>
                    <a:pt x="37338" y="146304"/>
                    <a:pt x="37338" y="141859"/>
                  </a:cubicBezTo>
                </a:path>
              </a:pathLst>
            </a:custGeom>
            <a:solidFill>
              <a:srgbClr val="CAD6D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473950" y="2063496"/>
              <a:ext cx="3384931" cy="637540"/>
            </a:xfrm>
            <a:custGeom>
              <a:avLst/>
              <a:gdLst/>
              <a:ahLst/>
              <a:cxnLst/>
              <a:rect r="r" b="b" t="t" l="l"/>
              <a:pathLst>
                <a:path h="637540" w="3384931">
                  <a:moveTo>
                    <a:pt x="3225546" y="0"/>
                  </a:moveTo>
                  <a:lnTo>
                    <a:pt x="3384931" y="318770"/>
                  </a:lnTo>
                  <a:lnTo>
                    <a:pt x="3225546" y="637540"/>
                  </a:lnTo>
                  <a:lnTo>
                    <a:pt x="0" y="637540"/>
                  </a:lnTo>
                  <a:lnTo>
                    <a:pt x="159385" y="318770"/>
                  </a:lnTo>
                  <a:lnTo>
                    <a:pt x="0" y="0"/>
                  </a:lnTo>
                  <a:lnTo>
                    <a:pt x="3225546" y="0"/>
                  </a:lnTo>
                </a:path>
              </a:pathLst>
            </a:custGeom>
            <a:solidFill>
              <a:srgbClr val="3047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044940" y="2278380"/>
              <a:ext cx="239648" cy="209169"/>
            </a:xfrm>
            <a:custGeom>
              <a:avLst/>
              <a:gdLst/>
              <a:ahLst/>
              <a:cxnLst/>
              <a:rect r="r" b="b" t="t" l="l"/>
              <a:pathLst>
                <a:path h="209169" w="239648">
                  <a:moveTo>
                    <a:pt x="120142" y="14986"/>
                  </a:moveTo>
                  <a:cubicBezTo>
                    <a:pt x="59309" y="14986"/>
                    <a:pt x="15621" y="54483"/>
                    <a:pt x="15621" y="97155"/>
                  </a:cubicBezTo>
                  <a:cubicBezTo>
                    <a:pt x="15621" y="114427"/>
                    <a:pt x="22860" y="130175"/>
                    <a:pt x="34290" y="143891"/>
                  </a:cubicBezTo>
                  <a:cubicBezTo>
                    <a:pt x="36703" y="146812"/>
                    <a:pt x="38227" y="150749"/>
                    <a:pt x="37719" y="155067"/>
                  </a:cubicBezTo>
                  <a:cubicBezTo>
                    <a:pt x="36322" y="167640"/>
                    <a:pt x="32385" y="179578"/>
                    <a:pt x="25781" y="190627"/>
                  </a:cubicBezTo>
                  <a:cubicBezTo>
                    <a:pt x="25527" y="191008"/>
                    <a:pt x="25273" y="191516"/>
                    <a:pt x="25019" y="191897"/>
                  </a:cubicBezTo>
                  <a:cubicBezTo>
                    <a:pt x="30225" y="190500"/>
                    <a:pt x="35433" y="188595"/>
                    <a:pt x="40259" y="186563"/>
                  </a:cubicBezTo>
                  <a:lnTo>
                    <a:pt x="43180" y="193421"/>
                  </a:lnTo>
                  <a:lnTo>
                    <a:pt x="40259" y="186563"/>
                  </a:lnTo>
                  <a:cubicBezTo>
                    <a:pt x="48133" y="183134"/>
                    <a:pt x="55626" y="178816"/>
                    <a:pt x="62865" y="173736"/>
                  </a:cubicBezTo>
                  <a:cubicBezTo>
                    <a:pt x="66802" y="170942"/>
                    <a:pt x="71883" y="170180"/>
                    <a:pt x="76454" y="171831"/>
                  </a:cubicBezTo>
                  <a:cubicBezTo>
                    <a:pt x="90678" y="176657"/>
                    <a:pt x="105157" y="179451"/>
                    <a:pt x="120142" y="179451"/>
                  </a:cubicBezTo>
                  <a:cubicBezTo>
                    <a:pt x="180975" y="179451"/>
                    <a:pt x="224663" y="139954"/>
                    <a:pt x="224663" y="97282"/>
                  </a:cubicBezTo>
                  <a:cubicBezTo>
                    <a:pt x="224663" y="54610"/>
                    <a:pt x="180848" y="15113"/>
                    <a:pt x="120142" y="15113"/>
                  </a:cubicBezTo>
                  <a:close/>
                  <a:moveTo>
                    <a:pt x="635" y="97155"/>
                  </a:moveTo>
                  <a:cubicBezTo>
                    <a:pt x="635" y="43561"/>
                    <a:pt x="54102" y="0"/>
                    <a:pt x="120142" y="0"/>
                  </a:cubicBezTo>
                  <a:cubicBezTo>
                    <a:pt x="186181" y="0"/>
                    <a:pt x="239648" y="43561"/>
                    <a:pt x="239648" y="97155"/>
                  </a:cubicBezTo>
                  <a:cubicBezTo>
                    <a:pt x="239648" y="150749"/>
                    <a:pt x="186181" y="194310"/>
                    <a:pt x="120142" y="194310"/>
                  </a:cubicBezTo>
                  <a:cubicBezTo>
                    <a:pt x="103378" y="194310"/>
                    <a:pt x="87248" y="191135"/>
                    <a:pt x="71628" y="185928"/>
                  </a:cubicBezTo>
                  <a:cubicBezTo>
                    <a:pt x="71500" y="185928"/>
                    <a:pt x="71373" y="185928"/>
                    <a:pt x="71246" y="185928"/>
                  </a:cubicBezTo>
                  <a:cubicBezTo>
                    <a:pt x="63372" y="191389"/>
                    <a:pt x="54990" y="196215"/>
                    <a:pt x="46100" y="200152"/>
                  </a:cubicBezTo>
                  <a:cubicBezTo>
                    <a:pt x="34924" y="204978"/>
                    <a:pt x="21335" y="209169"/>
                    <a:pt x="8000" y="209169"/>
                  </a:cubicBezTo>
                  <a:cubicBezTo>
                    <a:pt x="4953" y="209169"/>
                    <a:pt x="2285" y="207391"/>
                    <a:pt x="1143" y="204597"/>
                  </a:cubicBezTo>
                  <a:cubicBezTo>
                    <a:pt x="0" y="201803"/>
                    <a:pt x="635" y="198628"/>
                    <a:pt x="2667" y="196469"/>
                  </a:cubicBezTo>
                  <a:cubicBezTo>
                    <a:pt x="6477" y="192659"/>
                    <a:pt x="9779" y="187960"/>
                    <a:pt x="12827" y="182880"/>
                  </a:cubicBezTo>
                  <a:cubicBezTo>
                    <a:pt x="18287" y="173736"/>
                    <a:pt x="21590" y="163957"/>
                    <a:pt x="22733" y="153416"/>
                  </a:cubicBezTo>
                  <a:cubicBezTo>
                    <a:pt x="22733" y="153416"/>
                    <a:pt x="22733" y="153416"/>
                    <a:pt x="22733" y="153289"/>
                  </a:cubicBezTo>
                  <a:cubicBezTo>
                    <a:pt x="9652" y="137668"/>
                    <a:pt x="508" y="118745"/>
                    <a:pt x="508" y="97028"/>
                  </a:cubicBezTo>
                </a:path>
              </a:pathLst>
            </a:custGeom>
            <a:solidFill>
              <a:srgbClr val="CAD6DE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37575" y="2670124"/>
            <a:ext cx="4902756" cy="51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 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6976" y="4189247"/>
            <a:ext cx="2271551" cy="33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23702" y="4554369"/>
            <a:ext cx="36576" cy="2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81923" y="4189247"/>
            <a:ext cx="2680402" cy="65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ML Model Training</a:t>
            </a:r>
          </a:p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Deploy collaborative filtering anddeep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97838" y="4554369"/>
            <a:ext cx="36576" cy="2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66860" y="4284497"/>
            <a:ext cx="2086518" cy="80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Generation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6976" y="4611519"/>
            <a:ext cx="3141736" cy="75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Clean and normalize studentinteraction data, handle missing values, and extract meaningful features from learning behaviors.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81923" y="4878219"/>
            <a:ext cx="2983859" cy="7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learning algorithms to identify patterns and predict student preferences for course recommendations.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6860" y="4859169"/>
            <a:ext cx="2980668" cy="22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Generatepersonalized contentsuggestions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66860" y="5116344"/>
            <a:ext cx="2637272" cy="7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using hybrid algorithms that combine collaborative, content-based, and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knowledge-based filtering approaches.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7565" y="6097419"/>
            <a:ext cx="10205666" cy="601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Our approach leverages advanced machine learning techniques including matrix factorization, neural collaborative filtering, and ensemble methods to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deliver highly accurate personalized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-3" r="-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498502"/>
            <a:ext cx="11430000" cy="6438643"/>
            <a:chOff x="0" y="0"/>
            <a:chExt cx="11430000" cy="64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646"/>
            </a:xfrm>
            <a:custGeom>
              <a:avLst/>
              <a:gdLst/>
              <a:ahLst/>
              <a:cxnLst/>
              <a:rect r="r" b="b" t="t" l="l"/>
              <a:pathLst>
                <a:path h="6438646" w="11430000">
                  <a:moveTo>
                    <a:pt x="0" y="0"/>
                  </a:moveTo>
                  <a:lnTo>
                    <a:pt x="0" y="6438646"/>
                  </a:lnTo>
                  <a:lnTo>
                    <a:pt x="11430000" y="643864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149850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924425" y="3660419"/>
            <a:ext cx="2857500" cy="19050"/>
            <a:chOff x="0" y="0"/>
            <a:chExt cx="2857500" cy="19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7500" cy="19050"/>
            </a:xfrm>
            <a:custGeom>
              <a:avLst/>
              <a:gdLst/>
              <a:ahLst/>
              <a:cxnLst/>
              <a:rect r="r" b="b" t="t" l="l"/>
              <a:pathLst>
                <a:path h="19050" w="2857500">
                  <a:moveTo>
                    <a:pt x="0" y="19050"/>
                  </a:moveTo>
                  <a:lnTo>
                    <a:pt x="2857500" y="19050"/>
                  </a:lnTo>
                  <a:lnTo>
                    <a:pt x="2857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988B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924425" y="5660669"/>
            <a:ext cx="5867400" cy="19050"/>
            <a:chOff x="0" y="0"/>
            <a:chExt cx="5867400" cy="19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67400" cy="19050"/>
            </a:xfrm>
            <a:custGeom>
              <a:avLst/>
              <a:gdLst/>
              <a:ahLst/>
              <a:cxnLst/>
              <a:rect r="r" b="b" t="t" l="l"/>
              <a:pathLst>
                <a:path h="19050" w="5867400">
                  <a:moveTo>
                    <a:pt x="0" y="19050"/>
                  </a:moveTo>
                  <a:lnTo>
                    <a:pt x="5867400" y="19050"/>
                  </a:lnTo>
                  <a:lnTo>
                    <a:pt x="5867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988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934325" y="3660419"/>
            <a:ext cx="2857500" cy="19050"/>
            <a:chOff x="0" y="0"/>
            <a:chExt cx="2857500" cy="19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57500" cy="19050"/>
            </a:xfrm>
            <a:custGeom>
              <a:avLst/>
              <a:gdLst/>
              <a:ahLst/>
              <a:cxnLst/>
              <a:rect r="r" b="b" t="t" l="l"/>
              <a:pathLst>
                <a:path h="19050" w="2857500">
                  <a:moveTo>
                    <a:pt x="0" y="19050"/>
                  </a:moveTo>
                  <a:lnTo>
                    <a:pt x="2857500" y="19050"/>
                  </a:lnTo>
                  <a:lnTo>
                    <a:pt x="2857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988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923825" y="2917774"/>
            <a:ext cx="4717675" cy="25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99574" y="3260427"/>
            <a:ext cx="2379993" cy="746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 spc="110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  <a:p>
            <a:pPr algn="l">
              <a:lnSpc>
                <a:spcPts val="280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Profile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86548" y="3260427"/>
            <a:ext cx="267119" cy="34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 spc="110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37844" y="3684422"/>
            <a:ext cx="50673" cy="32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71152" y="5384502"/>
            <a:ext cx="270215" cy="21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 spc="110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49602" y="4040019"/>
            <a:ext cx="36576" cy="2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23825" y="5675147"/>
            <a:ext cx="3674955" cy="33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Personalized Recommendations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56575" y="6040269"/>
            <a:ext cx="36576" cy="2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37754" y="3674897"/>
            <a:ext cx="2363095" cy="33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AI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Engine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14901" y="4040019"/>
            <a:ext cx="36576" cy="2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23825" y="4106694"/>
            <a:ext cx="2793044" cy="991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Captures learning preferences,academic history, goals, and real-time interaction patterns from the learning management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system.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23825" y="6106944"/>
            <a:ext cx="5739422" cy="22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Delivers ranked list ofcourses, modules,andlearningresources tailored to individual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923825" y="6354594"/>
            <a:ext cx="2602992" cy="22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student needs with confidence scores.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37754" y="4106694"/>
            <a:ext cx="2424017" cy="22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Multi-layer neuralnetworks analyze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937754" y="4363869"/>
            <a:ext cx="2714101" cy="73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student data, identify learning patterns, and predict optimal content matches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using trained recommendation models.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-3" r="-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4985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1434998"/>
            <a:ext cx="11556997" cy="6565649"/>
          </a:xfrm>
          <a:custGeom>
            <a:avLst/>
            <a:gdLst/>
            <a:ahLst/>
            <a:cxnLst/>
            <a:rect r="r" b="b" t="t" l="l"/>
            <a:pathLst>
              <a:path h="6565649" w="11556997">
                <a:moveTo>
                  <a:pt x="0" y="0"/>
                </a:moveTo>
                <a:lnTo>
                  <a:pt x="11556997" y="0"/>
                </a:lnTo>
                <a:lnTo>
                  <a:pt x="11556997" y="6565650"/>
                </a:lnTo>
                <a:lnTo>
                  <a:pt x="0" y="6565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7575" y="3032074"/>
            <a:ext cx="6746281" cy="25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 &amp; Model Performance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4329" y="3625415"/>
            <a:ext cx="141951" cy="20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9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120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03048" y="3820639"/>
            <a:ext cx="60808" cy="14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"/>
              </a:lnSpc>
            </a:pPr>
            <a:r>
              <a:rPr lang="en-US" sz="1771" spc="1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0672" y="6220044"/>
            <a:ext cx="64018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208" y="4543082"/>
            <a:ext cx="119586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8732" y="5378282"/>
            <a:ext cx="117015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40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3347" y="6316247"/>
            <a:ext cx="322945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Baseline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96042" y="6316247"/>
            <a:ext cx="507254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Collaborative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39201" y="6316247"/>
            <a:ext cx="588493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Content-Based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53788" y="6316247"/>
            <a:ext cx="524304" cy="12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"/>
              </a:lnSpc>
            </a:pPr>
            <a:r>
              <a:rPr lang="en-US" sz="707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Hybrid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18902" y="3582514"/>
            <a:ext cx="3480626" cy="38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1771" spc="15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KeyPerformance Metrics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23659" y="4011444"/>
            <a:ext cx="36576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73838" y="4078119"/>
            <a:ext cx="3340456" cy="27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91% recommendation accuracy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vs 65%baseline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73838" y="4382919"/>
            <a:ext cx="2935472" cy="90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7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40% increase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in course completion rates </a:t>
            </a: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35% improvement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in student engagement </a:t>
            </a: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28% faster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learning objective achievement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2"/>
            <a:ext cx="11430000" cy="9429750"/>
            <a:chOff x="0" y="0"/>
            <a:chExt cx="11430000" cy="9429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0000" cy="9429750"/>
            </a:xfrm>
            <a:custGeom>
              <a:avLst/>
              <a:gdLst/>
              <a:ahLst/>
              <a:cxnLst/>
              <a:rect r="r" b="b" t="t" l="l"/>
              <a:pathLst>
                <a:path h="9429750" w="11430000">
                  <a:moveTo>
                    <a:pt x="0" y="9429750"/>
                  </a:moveTo>
                  <a:lnTo>
                    <a:pt x="11430000" y="94297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505"/>
            <a:ext cx="11430000" cy="9429245"/>
          </a:xfrm>
          <a:custGeom>
            <a:avLst/>
            <a:gdLst/>
            <a:ahLst/>
            <a:cxnLst/>
            <a:rect r="r" b="b" t="t" l="l"/>
            <a:pathLst>
              <a:path h="9429245" w="11430000">
                <a:moveTo>
                  <a:pt x="0" y="0"/>
                </a:moveTo>
                <a:lnTo>
                  <a:pt x="11430000" y="0"/>
                </a:lnTo>
                <a:lnTo>
                  <a:pt x="11430000" y="9429245"/>
                </a:lnTo>
                <a:lnTo>
                  <a:pt x="0" y="9429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" t="-5" r="-6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"/>
            <a:ext cx="11430000" cy="9429750"/>
          </a:xfrm>
          <a:custGeom>
            <a:avLst/>
            <a:gdLst/>
            <a:ahLst/>
            <a:cxnLst/>
            <a:rect r="r" b="b" t="t" l="l"/>
            <a:pathLst>
              <a:path h="9429750" w="11430000">
                <a:moveTo>
                  <a:pt x="0" y="0"/>
                </a:moveTo>
                <a:lnTo>
                  <a:pt x="11430000" y="0"/>
                </a:lnTo>
                <a:lnTo>
                  <a:pt x="11430000" y="9429750"/>
                </a:lnTo>
                <a:lnTo>
                  <a:pt x="0" y="942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63503" y="-62989"/>
            <a:ext cx="11556997" cy="9556242"/>
            <a:chOff x="0" y="0"/>
            <a:chExt cx="11557000" cy="95562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9429242"/>
            </a:xfrm>
            <a:custGeom>
              <a:avLst/>
              <a:gdLst/>
              <a:ahLst/>
              <a:cxnLst/>
              <a:rect r="r" b="b" t="t" l="l"/>
              <a:pathLst>
                <a:path h="9429242" w="11430000">
                  <a:moveTo>
                    <a:pt x="0" y="0"/>
                  </a:moveTo>
                  <a:lnTo>
                    <a:pt x="0" y="9429242"/>
                  </a:lnTo>
                  <a:lnTo>
                    <a:pt x="11430000" y="94292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12836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01675" y="1291717"/>
              <a:ext cx="3276600" cy="1666875"/>
            </a:xfrm>
            <a:custGeom>
              <a:avLst/>
              <a:gdLst/>
              <a:ahLst/>
              <a:cxnLst/>
              <a:rect r="r" b="b" t="t" l="l"/>
              <a:pathLst>
                <a:path h="1666875" w="3276600">
                  <a:moveTo>
                    <a:pt x="0" y="164693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256661" y="0"/>
                  </a:lnTo>
                  <a:cubicBezTo>
                    <a:pt x="3259328" y="0"/>
                    <a:pt x="3261868" y="508"/>
                    <a:pt x="3264281" y="1524"/>
                  </a:cubicBezTo>
                  <a:cubicBezTo>
                    <a:pt x="3266694" y="2540"/>
                    <a:pt x="3268853" y="3937"/>
                    <a:pt x="3270758" y="5842"/>
                  </a:cubicBezTo>
                  <a:cubicBezTo>
                    <a:pt x="3272663" y="7747"/>
                    <a:pt x="3274060" y="9906"/>
                    <a:pt x="3275076" y="12319"/>
                  </a:cubicBezTo>
                  <a:cubicBezTo>
                    <a:pt x="3276092" y="14732"/>
                    <a:pt x="3276600" y="17272"/>
                    <a:pt x="3276600" y="19939"/>
                  </a:cubicBezTo>
                  <a:lnTo>
                    <a:pt x="3276600" y="1646936"/>
                  </a:lnTo>
                  <a:cubicBezTo>
                    <a:pt x="3276600" y="1649603"/>
                    <a:pt x="3276092" y="1652143"/>
                    <a:pt x="3275076" y="1654556"/>
                  </a:cubicBezTo>
                  <a:cubicBezTo>
                    <a:pt x="3274060" y="1656969"/>
                    <a:pt x="3272663" y="1659128"/>
                    <a:pt x="3270758" y="1661033"/>
                  </a:cubicBezTo>
                  <a:cubicBezTo>
                    <a:pt x="3268853" y="1662938"/>
                    <a:pt x="3266694" y="1664335"/>
                    <a:pt x="3264281" y="1665351"/>
                  </a:cubicBezTo>
                  <a:cubicBezTo>
                    <a:pt x="3261868" y="1666367"/>
                    <a:pt x="3259328" y="1666875"/>
                    <a:pt x="3256661" y="1666875"/>
                  </a:cubicBezTo>
                  <a:lnTo>
                    <a:pt x="19939" y="1666875"/>
                  </a:lnTo>
                  <a:cubicBezTo>
                    <a:pt x="17272" y="1666875"/>
                    <a:pt x="14732" y="1666367"/>
                    <a:pt x="12319" y="1665351"/>
                  </a:cubicBezTo>
                  <a:cubicBezTo>
                    <a:pt x="9906" y="1664335"/>
                    <a:pt x="7747" y="1662938"/>
                    <a:pt x="5842" y="1661033"/>
                  </a:cubicBezTo>
                  <a:cubicBezTo>
                    <a:pt x="3937" y="1659128"/>
                    <a:pt x="2540" y="1656969"/>
                    <a:pt x="1524" y="1654556"/>
                  </a:cubicBezTo>
                  <a:cubicBezTo>
                    <a:pt x="508" y="1652143"/>
                    <a:pt x="0" y="1649603"/>
                    <a:pt x="0" y="1646936"/>
                  </a:cubicBezTo>
                </a:path>
              </a:pathLst>
            </a:custGeom>
            <a:solidFill>
              <a:srgbClr val="3047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140200" y="1291717"/>
              <a:ext cx="3276600" cy="1666875"/>
            </a:xfrm>
            <a:custGeom>
              <a:avLst/>
              <a:gdLst/>
              <a:ahLst/>
              <a:cxnLst/>
              <a:rect r="r" b="b" t="t" l="l"/>
              <a:pathLst>
                <a:path h="1666875" w="3276600">
                  <a:moveTo>
                    <a:pt x="0" y="164693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256661" y="0"/>
                  </a:lnTo>
                  <a:cubicBezTo>
                    <a:pt x="3259328" y="0"/>
                    <a:pt x="3261868" y="508"/>
                    <a:pt x="3264281" y="1524"/>
                  </a:cubicBezTo>
                  <a:cubicBezTo>
                    <a:pt x="3266694" y="2540"/>
                    <a:pt x="3268852" y="3937"/>
                    <a:pt x="3270758" y="5842"/>
                  </a:cubicBezTo>
                  <a:cubicBezTo>
                    <a:pt x="3272663" y="7747"/>
                    <a:pt x="3274060" y="9906"/>
                    <a:pt x="3275076" y="12319"/>
                  </a:cubicBezTo>
                  <a:cubicBezTo>
                    <a:pt x="3276092" y="14732"/>
                    <a:pt x="3276600" y="17272"/>
                    <a:pt x="3276600" y="19939"/>
                  </a:cubicBezTo>
                  <a:lnTo>
                    <a:pt x="3276600" y="1646936"/>
                  </a:lnTo>
                  <a:cubicBezTo>
                    <a:pt x="3276600" y="1649603"/>
                    <a:pt x="3276092" y="1652143"/>
                    <a:pt x="3275076" y="1654556"/>
                  </a:cubicBezTo>
                  <a:cubicBezTo>
                    <a:pt x="3274060" y="1656969"/>
                    <a:pt x="3272663" y="1659128"/>
                    <a:pt x="3270758" y="1661033"/>
                  </a:cubicBezTo>
                  <a:cubicBezTo>
                    <a:pt x="3268852" y="1662938"/>
                    <a:pt x="3266694" y="1664335"/>
                    <a:pt x="3264281" y="1665351"/>
                  </a:cubicBezTo>
                  <a:cubicBezTo>
                    <a:pt x="3261868" y="1666367"/>
                    <a:pt x="3259327" y="1666875"/>
                    <a:pt x="3256661" y="1666875"/>
                  </a:cubicBezTo>
                  <a:lnTo>
                    <a:pt x="19939" y="1666875"/>
                  </a:lnTo>
                  <a:cubicBezTo>
                    <a:pt x="17272" y="1666875"/>
                    <a:pt x="14732" y="1666367"/>
                    <a:pt x="12319" y="1665351"/>
                  </a:cubicBezTo>
                  <a:cubicBezTo>
                    <a:pt x="9906" y="1664335"/>
                    <a:pt x="7747" y="1662938"/>
                    <a:pt x="5842" y="1661033"/>
                  </a:cubicBezTo>
                  <a:cubicBezTo>
                    <a:pt x="3937" y="1659128"/>
                    <a:pt x="2540" y="1656969"/>
                    <a:pt x="1524" y="1654556"/>
                  </a:cubicBezTo>
                  <a:cubicBezTo>
                    <a:pt x="508" y="1652143"/>
                    <a:pt x="0" y="1649603"/>
                    <a:pt x="0" y="1646936"/>
                  </a:cubicBezTo>
                </a:path>
              </a:pathLst>
            </a:custGeom>
            <a:solidFill>
              <a:srgbClr val="3047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578725" y="1291717"/>
              <a:ext cx="3276600" cy="1666875"/>
            </a:xfrm>
            <a:custGeom>
              <a:avLst/>
              <a:gdLst/>
              <a:ahLst/>
              <a:cxnLst/>
              <a:rect r="r" b="b" t="t" l="l"/>
              <a:pathLst>
                <a:path h="1666875" w="3276600">
                  <a:moveTo>
                    <a:pt x="0" y="164693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8" y="3937"/>
                    <a:pt x="9906" y="2540"/>
                    <a:pt x="12319" y="1524"/>
                  </a:cubicBezTo>
                  <a:cubicBezTo>
                    <a:pt x="14732" y="508"/>
                    <a:pt x="17273" y="0"/>
                    <a:pt x="19939" y="0"/>
                  </a:cubicBezTo>
                  <a:lnTo>
                    <a:pt x="3256661" y="0"/>
                  </a:lnTo>
                  <a:cubicBezTo>
                    <a:pt x="3259328" y="0"/>
                    <a:pt x="3261868" y="508"/>
                    <a:pt x="3264281" y="1524"/>
                  </a:cubicBezTo>
                  <a:cubicBezTo>
                    <a:pt x="3266694" y="2540"/>
                    <a:pt x="3268852" y="3937"/>
                    <a:pt x="3270758" y="5842"/>
                  </a:cubicBezTo>
                  <a:cubicBezTo>
                    <a:pt x="3272663" y="7747"/>
                    <a:pt x="3274060" y="9906"/>
                    <a:pt x="3275076" y="12319"/>
                  </a:cubicBezTo>
                  <a:cubicBezTo>
                    <a:pt x="3276092" y="14732"/>
                    <a:pt x="3276600" y="17272"/>
                    <a:pt x="3276600" y="19939"/>
                  </a:cubicBezTo>
                  <a:lnTo>
                    <a:pt x="3276600" y="1646936"/>
                  </a:lnTo>
                  <a:cubicBezTo>
                    <a:pt x="3276600" y="1649603"/>
                    <a:pt x="3276092" y="1652143"/>
                    <a:pt x="3275076" y="1654556"/>
                  </a:cubicBezTo>
                  <a:cubicBezTo>
                    <a:pt x="3274060" y="1656969"/>
                    <a:pt x="3272663" y="1659128"/>
                    <a:pt x="3270758" y="1661033"/>
                  </a:cubicBezTo>
                  <a:cubicBezTo>
                    <a:pt x="3268852" y="1662938"/>
                    <a:pt x="3266694" y="1664335"/>
                    <a:pt x="3264281" y="1665351"/>
                  </a:cubicBezTo>
                  <a:cubicBezTo>
                    <a:pt x="3261868" y="1666367"/>
                    <a:pt x="3259327" y="1666875"/>
                    <a:pt x="3256661" y="1666875"/>
                  </a:cubicBezTo>
                  <a:lnTo>
                    <a:pt x="19939" y="1666875"/>
                  </a:lnTo>
                  <a:cubicBezTo>
                    <a:pt x="17272" y="1666875"/>
                    <a:pt x="14732" y="1666367"/>
                    <a:pt x="12319" y="1665351"/>
                  </a:cubicBezTo>
                  <a:cubicBezTo>
                    <a:pt x="9906" y="1664335"/>
                    <a:pt x="7748" y="1662938"/>
                    <a:pt x="5842" y="1661033"/>
                  </a:cubicBezTo>
                  <a:cubicBezTo>
                    <a:pt x="3937" y="1659128"/>
                    <a:pt x="2540" y="1656969"/>
                    <a:pt x="1524" y="1654556"/>
                  </a:cubicBezTo>
                  <a:cubicBezTo>
                    <a:pt x="508" y="1652143"/>
                    <a:pt x="0" y="1649603"/>
                    <a:pt x="0" y="1646936"/>
                  </a:cubicBezTo>
                </a:path>
              </a:pathLst>
            </a:custGeom>
            <a:solidFill>
              <a:srgbClr val="304755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38175" y="3924300"/>
            <a:ext cx="4886325" cy="4886325"/>
            <a:chOff x="0" y="0"/>
            <a:chExt cx="6515100" cy="6515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151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6515100">
                  <a:moveTo>
                    <a:pt x="26416" y="0"/>
                  </a:moveTo>
                  <a:cubicBezTo>
                    <a:pt x="19177" y="0"/>
                    <a:pt x="12954" y="2667"/>
                    <a:pt x="7747" y="7747"/>
                  </a:cubicBezTo>
                  <a:cubicBezTo>
                    <a:pt x="2540" y="12827"/>
                    <a:pt x="0" y="19177"/>
                    <a:pt x="0" y="26543"/>
                  </a:cubicBezTo>
                  <a:lnTo>
                    <a:pt x="0" y="6488557"/>
                  </a:lnTo>
                  <a:cubicBezTo>
                    <a:pt x="0" y="6495923"/>
                    <a:pt x="2540" y="6502146"/>
                    <a:pt x="7747" y="6507353"/>
                  </a:cubicBezTo>
                  <a:cubicBezTo>
                    <a:pt x="12954" y="6512561"/>
                    <a:pt x="19177" y="6515100"/>
                    <a:pt x="26543" y="6515100"/>
                  </a:cubicBezTo>
                  <a:lnTo>
                    <a:pt x="6488557" y="6515100"/>
                  </a:lnTo>
                  <a:cubicBezTo>
                    <a:pt x="6495923" y="6515100"/>
                    <a:pt x="6502146" y="6512560"/>
                    <a:pt x="6507353" y="6507353"/>
                  </a:cubicBezTo>
                  <a:cubicBezTo>
                    <a:pt x="6512561" y="6502147"/>
                    <a:pt x="6515100" y="6495923"/>
                    <a:pt x="6515100" y="6488557"/>
                  </a:cubicBezTo>
                  <a:lnTo>
                    <a:pt x="6515100" y="26543"/>
                  </a:lnTo>
                  <a:cubicBezTo>
                    <a:pt x="6515100" y="19177"/>
                    <a:pt x="6512560" y="12954"/>
                    <a:pt x="6507353" y="7747"/>
                  </a:cubicBezTo>
                  <a:cubicBezTo>
                    <a:pt x="6502147" y="2540"/>
                    <a:pt x="6495923" y="0"/>
                    <a:pt x="648868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943600" y="4010025"/>
            <a:ext cx="47625" cy="47625"/>
            <a:chOff x="0" y="0"/>
            <a:chExt cx="47625" cy="476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943600" y="4572000"/>
            <a:ext cx="47625" cy="47625"/>
            <a:chOff x="0" y="0"/>
            <a:chExt cx="47625" cy="476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5943600" y="5133975"/>
            <a:ext cx="47625" cy="47625"/>
            <a:chOff x="0" y="0"/>
            <a:chExt cx="47625" cy="47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5943600" y="5448300"/>
            <a:ext cx="47625" cy="47625"/>
            <a:chOff x="0" y="0"/>
            <a:chExt cx="47625" cy="476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CAD6DE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37575" y="514655"/>
            <a:ext cx="6462551" cy="39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Applications &amp; Future Scope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3669" y="1214628"/>
            <a:ext cx="50673" cy="40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6976" y="1300353"/>
            <a:ext cx="1962112" cy="32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MOOC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Platforms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35771" y="1655950"/>
            <a:ext cx="36576" cy="28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35053" y="1300353"/>
            <a:ext cx="2189731" cy="32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University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Systems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84062" y="1655950"/>
            <a:ext cx="36576" cy="28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73140" y="1367028"/>
            <a:ext cx="2748867" cy="134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Corporate Training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Revolutionize employee development programs with targeted skill-building recommendations that align with career goals and organizational needs.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6976" y="1703575"/>
            <a:ext cx="3011510" cy="101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Transform massive openonline courses by providing personalized learning paths for millions of diverse learners worldwide, increasing completion rates and satisfaction.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35053" y="1703575"/>
            <a:ext cx="3031217" cy="101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Enhance traditional highereducation with AI-driven course recommendations, helping students optimize their academic journey and career preparation.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73838" y="3894325"/>
            <a:ext cx="4661116" cy="166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AI Virtual Tutors: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Intelligent tutoring systems with natural language processing</a:t>
            </a:r>
          </a:p>
          <a:p>
            <a:pPr algn="l">
              <a:lnSpc>
                <a:spcPts val="3000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Adaptive Dashboards: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Real-time learning analytics and progress </a:t>
            </a:r>
          </a:p>
          <a:p>
            <a:pPr algn="l">
              <a:lnSpc>
                <a:spcPts val="1050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visualization</a:t>
            </a:r>
          </a:p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Predictive Analytics: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Early intervention systems for at-risk students</a:t>
            </a:r>
          </a:p>
          <a:p>
            <a:pPr algn="l">
              <a:lnSpc>
                <a:spcPts val="1813"/>
              </a:lnSpc>
            </a:pPr>
            <a:r>
              <a:rPr lang="en-US" b="true" sz="1254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rPr>
              <a:t>Multi-modal Learning:</a:t>
            </a: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Integration of VR, AR, and interactive 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7575" y="3090110"/>
            <a:ext cx="3433134" cy="42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2362" spc="2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Future Innovations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723702"/>
            <a:ext cx="11430000" cy="7981950"/>
            <a:chOff x="0" y="0"/>
            <a:chExt cx="11430000" cy="7981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0000" cy="7981950"/>
            </a:xfrm>
            <a:custGeom>
              <a:avLst/>
              <a:gdLst/>
              <a:ahLst/>
              <a:cxnLst/>
              <a:rect r="r" b="b" t="t" l="l"/>
              <a:pathLst>
                <a:path h="7981950" w="11430000">
                  <a:moveTo>
                    <a:pt x="0" y="7981950"/>
                  </a:moveTo>
                  <a:lnTo>
                    <a:pt x="11430000" y="79819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24206"/>
            <a:ext cx="11430000" cy="7981445"/>
          </a:xfrm>
          <a:custGeom>
            <a:avLst/>
            <a:gdLst/>
            <a:ahLst/>
            <a:cxnLst/>
            <a:rect r="r" b="b" t="t" l="l"/>
            <a:pathLst>
              <a:path h="7981445" w="11430000">
                <a:moveTo>
                  <a:pt x="0" y="0"/>
                </a:moveTo>
                <a:lnTo>
                  <a:pt x="11430000" y="0"/>
                </a:lnTo>
                <a:lnTo>
                  <a:pt x="11430000" y="7981445"/>
                </a:lnTo>
                <a:lnTo>
                  <a:pt x="0" y="7981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6" r="-2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23701"/>
            <a:ext cx="11430000" cy="7981950"/>
          </a:xfrm>
          <a:custGeom>
            <a:avLst/>
            <a:gdLst/>
            <a:ahLst/>
            <a:cxnLst/>
            <a:rect r="r" b="b" t="t" l="l"/>
            <a:pathLst>
              <a:path h="7981950" w="11430000">
                <a:moveTo>
                  <a:pt x="0" y="0"/>
                </a:moveTo>
                <a:lnTo>
                  <a:pt x="11430000" y="0"/>
                </a:lnTo>
                <a:lnTo>
                  <a:pt x="11430000" y="7981950"/>
                </a:lnTo>
                <a:lnTo>
                  <a:pt x="0" y="798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724206"/>
            <a:ext cx="11430000" cy="7981445"/>
            <a:chOff x="0" y="0"/>
            <a:chExt cx="11430000" cy="79814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30000" cy="7981442"/>
            </a:xfrm>
            <a:custGeom>
              <a:avLst/>
              <a:gdLst/>
              <a:ahLst/>
              <a:cxnLst/>
              <a:rect r="r" b="b" t="t" l="l"/>
              <a:pathLst>
                <a:path h="7981442" w="11430000">
                  <a:moveTo>
                    <a:pt x="0" y="0"/>
                  </a:moveTo>
                  <a:lnTo>
                    <a:pt x="0" y="7981442"/>
                  </a:lnTo>
                  <a:lnTo>
                    <a:pt x="11430000" y="79814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724206"/>
            <a:ext cx="11430000" cy="1991363"/>
          </a:xfrm>
          <a:custGeom>
            <a:avLst/>
            <a:gdLst/>
            <a:ahLst/>
            <a:cxnLst/>
            <a:rect r="r" b="b" t="t" l="l"/>
            <a:pathLst>
              <a:path h="1991363" w="11430000">
                <a:moveTo>
                  <a:pt x="0" y="0"/>
                </a:moveTo>
                <a:lnTo>
                  <a:pt x="11430000" y="0"/>
                </a:lnTo>
                <a:lnTo>
                  <a:pt x="11430000" y="1991363"/>
                </a:lnTo>
                <a:lnTo>
                  <a:pt x="0" y="1991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58" r="0" b="-383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38175" y="5981501"/>
            <a:ext cx="361950" cy="352425"/>
            <a:chOff x="0" y="0"/>
            <a:chExt cx="361950" cy="3524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52425"/>
            </a:xfrm>
            <a:custGeom>
              <a:avLst/>
              <a:gdLst/>
              <a:ahLst/>
              <a:cxnLst/>
              <a:rect r="r" b="b" t="t" l="l"/>
              <a:pathLst>
                <a:path h="352425" w="361950">
                  <a:moveTo>
                    <a:pt x="0" y="33248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42011" y="0"/>
                  </a:lnTo>
                  <a:cubicBezTo>
                    <a:pt x="344678" y="0"/>
                    <a:pt x="347218" y="508"/>
                    <a:pt x="349631" y="1524"/>
                  </a:cubicBezTo>
                  <a:cubicBezTo>
                    <a:pt x="352044" y="2540"/>
                    <a:pt x="354203" y="3937"/>
                    <a:pt x="356108" y="5842"/>
                  </a:cubicBezTo>
                  <a:cubicBezTo>
                    <a:pt x="358013" y="7747"/>
                    <a:pt x="359410" y="9906"/>
                    <a:pt x="360426" y="12319"/>
                  </a:cubicBezTo>
                  <a:cubicBezTo>
                    <a:pt x="361442" y="14732"/>
                    <a:pt x="361950" y="17272"/>
                    <a:pt x="361950" y="19939"/>
                  </a:cubicBezTo>
                  <a:lnTo>
                    <a:pt x="361950" y="332486"/>
                  </a:lnTo>
                  <a:cubicBezTo>
                    <a:pt x="361950" y="335153"/>
                    <a:pt x="361442" y="337693"/>
                    <a:pt x="360426" y="340106"/>
                  </a:cubicBezTo>
                  <a:cubicBezTo>
                    <a:pt x="359410" y="342519"/>
                    <a:pt x="358013" y="344678"/>
                    <a:pt x="356108" y="346583"/>
                  </a:cubicBezTo>
                  <a:cubicBezTo>
                    <a:pt x="354203" y="348488"/>
                    <a:pt x="352044" y="349885"/>
                    <a:pt x="349631" y="350901"/>
                  </a:cubicBezTo>
                  <a:cubicBezTo>
                    <a:pt x="347218" y="351917"/>
                    <a:pt x="344678" y="352425"/>
                    <a:pt x="342011" y="352425"/>
                  </a:cubicBezTo>
                  <a:lnTo>
                    <a:pt x="19939" y="352425"/>
                  </a:lnTo>
                  <a:cubicBezTo>
                    <a:pt x="17272" y="352425"/>
                    <a:pt x="14732" y="351917"/>
                    <a:pt x="12319" y="350901"/>
                  </a:cubicBezTo>
                  <a:cubicBezTo>
                    <a:pt x="9906" y="349885"/>
                    <a:pt x="7747" y="348488"/>
                    <a:pt x="5842" y="346583"/>
                  </a:cubicBezTo>
                  <a:cubicBezTo>
                    <a:pt x="3937" y="344678"/>
                    <a:pt x="2540" y="342519"/>
                    <a:pt x="1524" y="340106"/>
                  </a:cubicBezTo>
                  <a:cubicBezTo>
                    <a:pt x="508" y="337693"/>
                    <a:pt x="0" y="335153"/>
                    <a:pt x="0" y="332486"/>
                  </a:cubicBezTo>
                </a:path>
              </a:pathLst>
            </a:custGeom>
            <a:solidFill>
              <a:srgbClr val="304755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4086225" y="5981501"/>
            <a:ext cx="361950" cy="352425"/>
            <a:chOff x="0" y="0"/>
            <a:chExt cx="361950" cy="3524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52425"/>
            </a:xfrm>
            <a:custGeom>
              <a:avLst/>
              <a:gdLst/>
              <a:ahLst/>
              <a:cxnLst/>
              <a:rect r="r" b="b" t="t" l="l"/>
              <a:pathLst>
                <a:path h="352425" w="361950">
                  <a:moveTo>
                    <a:pt x="0" y="33248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42011" y="0"/>
                  </a:lnTo>
                  <a:cubicBezTo>
                    <a:pt x="344678" y="0"/>
                    <a:pt x="347218" y="508"/>
                    <a:pt x="349631" y="1524"/>
                  </a:cubicBezTo>
                  <a:cubicBezTo>
                    <a:pt x="352044" y="2540"/>
                    <a:pt x="354203" y="3937"/>
                    <a:pt x="356108" y="5842"/>
                  </a:cubicBezTo>
                  <a:cubicBezTo>
                    <a:pt x="358013" y="7747"/>
                    <a:pt x="359410" y="9906"/>
                    <a:pt x="360426" y="12319"/>
                  </a:cubicBezTo>
                  <a:cubicBezTo>
                    <a:pt x="361442" y="14732"/>
                    <a:pt x="361950" y="17272"/>
                    <a:pt x="361950" y="19939"/>
                  </a:cubicBezTo>
                  <a:lnTo>
                    <a:pt x="361950" y="332486"/>
                  </a:lnTo>
                  <a:cubicBezTo>
                    <a:pt x="361950" y="335153"/>
                    <a:pt x="361442" y="337693"/>
                    <a:pt x="360426" y="340106"/>
                  </a:cubicBezTo>
                  <a:cubicBezTo>
                    <a:pt x="359410" y="342519"/>
                    <a:pt x="358013" y="344678"/>
                    <a:pt x="356108" y="346583"/>
                  </a:cubicBezTo>
                  <a:cubicBezTo>
                    <a:pt x="354203" y="348488"/>
                    <a:pt x="352044" y="349885"/>
                    <a:pt x="349631" y="350901"/>
                  </a:cubicBezTo>
                  <a:cubicBezTo>
                    <a:pt x="347218" y="351917"/>
                    <a:pt x="344678" y="352425"/>
                    <a:pt x="342011" y="352425"/>
                  </a:cubicBezTo>
                  <a:lnTo>
                    <a:pt x="19939" y="352425"/>
                  </a:lnTo>
                  <a:cubicBezTo>
                    <a:pt x="17272" y="352425"/>
                    <a:pt x="14732" y="351917"/>
                    <a:pt x="12319" y="350901"/>
                  </a:cubicBezTo>
                  <a:cubicBezTo>
                    <a:pt x="9906" y="349885"/>
                    <a:pt x="7747" y="348488"/>
                    <a:pt x="5842" y="346583"/>
                  </a:cubicBezTo>
                  <a:cubicBezTo>
                    <a:pt x="3937" y="344678"/>
                    <a:pt x="2540" y="342519"/>
                    <a:pt x="1524" y="340106"/>
                  </a:cubicBezTo>
                  <a:cubicBezTo>
                    <a:pt x="508" y="337693"/>
                    <a:pt x="0" y="335153"/>
                    <a:pt x="0" y="332486"/>
                  </a:cubicBezTo>
                </a:path>
              </a:pathLst>
            </a:custGeom>
            <a:solidFill>
              <a:srgbClr val="304755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543800" y="5981501"/>
            <a:ext cx="352425" cy="352425"/>
            <a:chOff x="0" y="0"/>
            <a:chExt cx="352425" cy="3524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2425" cy="352425"/>
            </a:xfrm>
            <a:custGeom>
              <a:avLst/>
              <a:gdLst/>
              <a:ahLst/>
              <a:cxnLst/>
              <a:rect r="r" b="b" t="t" l="l"/>
              <a:pathLst>
                <a:path h="352425" w="352425">
                  <a:moveTo>
                    <a:pt x="0" y="33248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32486" y="0"/>
                  </a:lnTo>
                  <a:cubicBezTo>
                    <a:pt x="335153" y="0"/>
                    <a:pt x="337693" y="508"/>
                    <a:pt x="340106" y="1524"/>
                  </a:cubicBezTo>
                  <a:cubicBezTo>
                    <a:pt x="342519" y="2540"/>
                    <a:pt x="344678" y="3937"/>
                    <a:pt x="346583" y="5842"/>
                  </a:cubicBezTo>
                  <a:cubicBezTo>
                    <a:pt x="348488" y="7747"/>
                    <a:pt x="349885" y="9906"/>
                    <a:pt x="350901" y="12319"/>
                  </a:cubicBezTo>
                  <a:cubicBezTo>
                    <a:pt x="351917" y="14732"/>
                    <a:pt x="352425" y="17272"/>
                    <a:pt x="352425" y="19939"/>
                  </a:cubicBezTo>
                  <a:lnTo>
                    <a:pt x="352425" y="332486"/>
                  </a:lnTo>
                  <a:cubicBezTo>
                    <a:pt x="352425" y="335153"/>
                    <a:pt x="351917" y="337693"/>
                    <a:pt x="350901" y="340106"/>
                  </a:cubicBezTo>
                  <a:cubicBezTo>
                    <a:pt x="349885" y="342519"/>
                    <a:pt x="348488" y="344678"/>
                    <a:pt x="346583" y="346583"/>
                  </a:cubicBezTo>
                  <a:cubicBezTo>
                    <a:pt x="344678" y="348488"/>
                    <a:pt x="342519" y="349885"/>
                    <a:pt x="340106" y="350901"/>
                  </a:cubicBezTo>
                  <a:cubicBezTo>
                    <a:pt x="337693" y="351917"/>
                    <a:pt x="335153" y="352425"/>
                    <a:pt x="332486" y="352425"/>
                  </a:cubicBezTo>
                  <a:lnTo>
                    <a:pt x="19939" y="352425"/>
                  </a:lnTo>
                  <a:cubicBezTo>
                    <a:pt x="17272" y="352425"/>
                    <a:pt x="14732" y="351917"/>
                    <a:pt x="12319" y="350901"/>
                  </a:cubicBezTo>
                  <a:cubicBezTo>
                    <a:pt x="9906" y="349885"/>
                    <a:pt x="7747" y="348488"/>
                    <a:pt x="5842" y="346583"/>
                  </a:cubicBezTo>
                  <a:cubicBezTo>
                    <a:pt x="3937" y="344678"/>
                    <a:pt x="2540" y="342519"/>
                    <a:pt x="1524" y="340106"/>
                  </a:cubicBezTo>
                  <a:cubicBezTo>
                    <a:pt x="508" y="337693"/>
                    <a:pt x="0" y="335153"/>
                    <a:pt x="0" y="332486"/>
                  </a:cubicBezTo>
                </a:path>
              </a:pathLst>
            </a:custGeom>
            <a:solidFill>
              <a:srgbClr val="304755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37575" y="3057631"/>
            <a:ext cx="5709171" cy="269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1"/>
              </a:lnSpc>
            </a:pPr>
            <a:r>
              <a:rPr lang="en-US" sz="2952" spc="2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  <a:p>
            <a:pPr algn="l">
              <a:lnSpc>
                <a:spcPts val="9544"/>
              </a:lnSpc>
            </a:pPr>
            <a:r>
              <a:rPr lang="en-US" sz="5906" spc="51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 &amp; </a:t>
            </a:r>
          </a:p>
          <a:p>
            <a:pPr algn="l">
              <a:lnSpc>
                <a:spcPts val="5486"/>
              </a:lnSpc>
            </a:pPr>
            <a:r>
              <a:rPr lang="en-US" sz="5906" spc="51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5506" y="5853104"/>
            <a:ext cx="2727436" cy="1945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Successfully developed </a:t>
            </a:r>
          </a:p>
          <a:p>
            <a:pPr algn="l">
              <a:lnSpc>
                <a:spcPts val="738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AI-powered </a:t>
            </a:r>
          </a:p>
          <a:p>
            <a:pPr algn="l">
              <a:lnSpc>
                <a:spcPts val="3012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personalized learning </a:t>
            </a:r>
          </a:p>
          <a:p>
            <a:pPr algn="l">
              <a:lnSpc>
                <a:spcPts val="738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Achieved 91% recommendation accuracy with significant improvements</a:t>
            </a:r>
          </a:p>
          <a:p>
            <a:pPr algn="l">
              <a:lnSpc>
                <a:spcPts val="1574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in student engagement and outcomes.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26600" y="6923076"/>
            <a:ext cx="36576" cy="134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06823" y="6024554"/>
            <a:ext cx="2409558" cy="71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Demonstrated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real- worldimpactacross educational</a:t>
            </a:r>
            <a:r>
              <a:rPr lang="en-US" sz="1476" spc="1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sectors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58150" y="6024554"/>
            <a:ext cx="2838107" cy="71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476" spc="129">
                <a:solidFill>
                  <a:srgbClr val="CAD6DE"/>
                </a:solidFill>
                <a:latin typeface="Montserrat"/>
                <a:ea typeface="Montserrat"/>
                <a:cs typeface="Montserrat"/>
                <a:sym typeface="Montserrat"/>
              </a:rPr>
              <a:t>Established foundation for future educational AI innovations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68391" y="6713526"/>
            <a:ext cx="36576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06823" y="6818301"/>
            <a:ext cx="2743819" cy="75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ReadyfordeploymentinMOOCs, universities,andcorporatetraining environmentswithscalablearchitecture.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7575" y="7894626"/>
            <a:ext cx="4406189" cy="34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Ready to transform education through intelligent personalization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58150" y="6818301"/>
            <a:ext cx="2269322" cy="23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Positionedto integrate emerging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58150" y="7075476"/>
            <a:ext cx="2504303" cy="49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technologies like virtual tutoring and adaptive learning dashboards.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DAG0XPYl2mg</dc:identifier>
  <dcterms:modified xsi:type="dcterms:W3CDTF">2011-08-01T06:04:30Z</dcterms:modified>
  <cp:revision>1</cp:revision>
  <dc:title>Personalized-Learning-Recommendation-System.pdf</dc:title>
</cp:coreProperties>
</file>