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2a630810c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2a630810c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2a630810c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2a630810c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2a630810c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2a630810c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2a630810c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72a630810c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2a630810c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72a630810c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72a630810c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72a630810c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72a630810c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72a630810c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2a630810c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72a630810c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2a630810c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2a630810c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2a630810c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2a630810c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2a630810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2a630810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2a630810c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2a630810c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72a630810c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72a630810c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2a630810c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2a630810c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2a630810c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2a630810c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2a630810c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2a630810c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2a630810c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72a630810c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2a630810c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2a630810c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2a630810c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2a630810c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2a630810c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2a630810c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CAPSTONE PROJECT-1</a:t>
            </a:r>
            <a:endParaRPr/>
          </a:p>
          <a:p>
            <a:pPr indent="0" lvl="0" marL="0" rtl="0" algn="l">
              <a:spcBef>
                <a:spcPts val="0"/>
              </a:spcBef>
              <a:spcAft>
                <a:spcPts val="0"/>
              </a:spcAft>
              <a:buNone/>
            </a:pPr>
            <a:r>
              <a:rPr lang="en"/>
              <a:t>PLAY STORE APP REVIEW ANALYSIS</a:t>
            </a:r>
            <a:endParaRPr/>
          </a:p>
        </p:txBody>
      </p:sp>
      <p:sp>
        <p:nvSpPr>
          <p:cNvPr id="87" name="Google Shape;87;p13"/>
          <p:cNvSpPr txBox="1"/>
          <p:nvPr>
            <p:ph idx="1" type="subTitle"/>
          </p:nvPr>
        </p:nvSpPr>
        <p:spPr>
          <a:xfrm>
            <a:off x="729625" y="3172900"/>
            <a:ext cx="7688100" cy="12969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5600"/>
              <a:t>BY-Team Achievers(Prashant Singh</a:t>
            </a:r>
            <a:endParaRPr sz="5600"/>
          </a:p>
          <a:p>
            <a:pPr indent="0" lvl="0" marL="0" rtl="0" algn="l">
              <a:spcBef>
                <a:spcPts val="0"/>
              </a:spcBef>
              <a:spcAft>
                <a:spcPts val="0"/>
              </a:spcAft>
              <a:buNone/>
            </a:pPr>
            <a:r>
              <a:rPr lang="en" sz="5600"/>
              <a:t>Sachin</a:t>
            </a:r>
            <a:endParaRPr sz="5600"/>
          </a:p>
          <a:p>
            <a:pPr indent="0" lvl="0" marL="0" rtl="0" algn="l">
              <a:spcBef>
                <a:spcPts val="0"/>
              </a:spcBef>
              <a:spcAft>
                <a:spcPts val="0"/>
              </a:spcAft>
              <a:buNone/>
            </a:pPr>
            <a:r>
              <a:rPr lang="en" sz="5600"/>
              <a:t>Jhaanvi khandelwal</a:t>
            </a:r>
            <a:endParaRPr sz="5600"/>
          </a:p>
          <a:p>
            <a:pPr indent="0" lvl="0" marL="0" rtl="0" algn="l">
              <a:spcBef>
                <a:spcPts val="0"/>
              </a:spcBef>
              <a:spcAft>
                <a:spcPts val="0"/>
              </a:spcAft>
              <a:buNone/>
            </a:pPr>
            <a:r>
              <a:rPr lang="en" sz="5600"/>
              <a:t>pankaj kumar pandit)</a:t>
            </a:r>
            <a:endParaRPr sz="5600"/>
          </a:p>
          <a:p>
            <a:pPr indent="0" lvl="0" marL="0" rtl="0" algn="l">
              <a:spcBef>
                <a:spcPts val="0"/>
              </a:spcBef>
              <a:spcAft>
                <a:spcPts val="0"/>
              </a:spcAft>
              <a:buNone/>
            </a:pPr>
            <a:r>
              <a:rPr lang="en"/>
              <a:t>         </a:t>
            </a:r>
            <a:endParaRPr/>
          </a:p>
        </p:txBody>
      </p:sp>
      <p:pic>
        <p:nvPicPr>
          <p:cNvPr id="88" name="Google Shape;88;p13"/>
          <p:cNvPicPr preferRelativeResize="0"/>
          <p:nvPr/>
        </p:nvPicPr>
        <p:blipFill>
          <a:blip r:embed="rId3">
            <a:alphaModFix/>
          </a:blip>
          <a:stretch>
            <a:fillRect/>
          </a:stretch>
        </p:blipFill>
        <p:spPr>
          <a:xfrm>
            <a:off x="8417725" y="51025"/>
            <a:ext cx="618275" cy="618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O</a:t>
            </a:r>
            <a:r>
              <a:rPr lang="en" sz="2400">
                <a:solidFill>
                  <a:srgbClr val="CC0000"/>
                </a:solidFill>
                <a:latin typeface="Arial"/>
                <a:ea typeface="Arial"/>
                <a:cs typeface="Arial"/>
                <a:sym typeface="Arial"/>
              </a:rPr>
              <a:t>verview of analysis</a:t>
            </a:r>
            <a:endParaRPr/>
          </a:p>
        </p:txBody>
      </p:sp>
      <p:pic>
        <p:nvPicPr>
          <p:cNvPr id="168" name="Google Shape;168;p22"/>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169" name="Google Shape;169;p22"/>
          <p:cNvPicPr preferRelativeResize="0"/>
          <p:nvPr/>
        </p:nvPicPr>
        <p:blipFill>
          <a:blip r:embed="rId4">
            <a:alphaModFix/>
          </a:blip>
          <a:stretch>
            <a:fillRect/>
          </a:stretch>
        </p:blipFill>
        <p:spPr>
          <a:xfrm>
            <a:off x="8417725" y="51025"/>
            <a:ext cx="618275" cy="618275"/>
          </a:xfrm>
          <a:prstGeom prst="rect">
            <a:avLst/>
          </a:prstGeom>
          <a:noFill/>
          <a:ln>
            <a:noFill/>
          </a:ln>
        </p:spPr>
      </p:pic>
      <p:sp>
        <p:nvSpPr>
          <p:cNvPr id="170" name="Google Shape;170;p22"/>
          <p:cNvSpPr txBox="1"/>
          <p:nvPr/>
        </p:nvSpPr>
        <p:spPr>
          <a:xfrm>
            <a:off x="918475" y="1853850"/>
            <a:ext cx="1683900" cy="7188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lang="en" sz="1800">
                <a:solidFill>
                  <a:schemeClr val="dk2"/>
                </a:solidFill>
              </a:rPr>
              <a:t>Data Cleaning</a:t>
            </a:r>
            <a:endParaRPr sz="1800">
              <a:solidFill>
                <a:schemeClr val="dk2"/>
              </a:solidFill>
            </a:endParaRPr>
          </a:p>
          <a:p>
            <a:pPr indent="0" lvl="0" marL="0" rtl="0" algn="l">
              <a:spcBef>
                <a:spcPts val="0"/>
              </a:spcBef>
              <a:spcAft>
                <a:spcPts val="0"/>
              </a:spcAft>
              <a:buNone/>
            </a:pPr>
            <a:r>
              <a:t/>
            </a:r>
            <a:endParaRPr>
              <a:solidFill>
                <a:schemeClr val="dk2"/>
              </a:solidFill>
              <a:latin typeface="Lato"/>
              <a:ea typeface="Lato"/>
              <a:cs typeface="Lato"/>
              <a:sym typeface="Lato"/>
            </a:endParaRPr>
          </a:p>
        </p:txBody>
      </p:sp>
      <p:pic>
        <p:nvPicPr>
          <p:cNvPr id="171" name="Google Shape;171;p22"/>
          <p:cNvPicPr preferRelativeResize="0"/>
          <p:nvPr/>
        </p:nvPicPr>
        <p:blipFill>
          <a:blip r:embed="rId5">
            <a:alphaModFix/>
          </a:blip>
          <a:stretch>
            <a:fillRect/>
          </a:stretch>
        </p:blipFill>
        <p:spPr>
          <a:xfrm>
            <a:off x="1030725" y="2316725"/>
            <a:ext cx="933032" cy="914738"/>
          </a:xfrm>
          <a:prstGeom prst="rect">
            <a:avLst/>
          </a:prstGeom>
          <a:noFill/>
          <a:ln>
            <a:noFill/>
          </a:ln>
        </p:spPr>
      </p:pic>
      <p:sp>
        <p:nvSpPr>
          <p:cNvPr id="172" name="Google Shape;172;p22"/>
          <p:cNvSpPr txBox="1"/>
          <p:nvPr/>
        </p:nvSpPr>
        <p:spPr>
          <a:xfrm>
            <a:off x="918475" y="3249300"/>
            <a:ext cx="1949100" cy="19932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Understand the  structure of the  dataset and clean  data before analysis.</a:t>
            </a:r>
            <a:endParaRPr sz="1800"/>
          </a:p>
          <a:p>
            <a:pPr indent="0" lvl="0" marL="0" rtl="0" algn="l">
              <a:spcBef>
                <a:spcPts val="0"/>
              </a:spcBef>
              <a:spcAft>
                <a:spcPts val="0"/>
              </a:spcAft>
              <a:buNone/>
            </a:pPr>
            <a:r>
              <a:t/>
            </a:r>
            <a:endParaRPr>
              <a:latin typeface="Lato"/>
              <a:ea typeface="Lato"/>
              <a:cs typeface="Lato"/>
              <a:sym typeface="Lato"/>
            </a:endParaRPr>
          </a:p>
        </p:txBody>
      </p:sp>
      <p:sp>
        <p:nvSpPr>
          <p:cNvPr id="173" name="Google Shape;173;p22"/>
          <p:cNvSpPr txBox="1"/>
          <p:nvPr/>
        </p:nvSpPr>
        <p:spPr>
          <a:xfrm>
            <a:off x="3655400" y="1853850"/>
            <a:ext cx="1949100" cy="7188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lang="en" sz="1800">
                <a:solidFill>
                  <a:schemeClr val="dk2"/>
                </a:solidFill>
              </a:rPr>
              <a:t>Data Exploration</a:t>
            </a:r>
            <a:endParaRPr sz="1800">
              <a:solidFill>
                <a:schemeClr val="dk2"/>
              </a:solidFill>
            </a:endParaRPr>
          </a:p>
          <a:p>
            <a:pPr indent="0" lvl="0" marL="0" rtl="0" algn="l">
              <a:spcBef>
                <a:spcPts val="0"/>
              </a:spcBef>
              <a:spcAft>
                <a:spcPts val="0"/>
              </a:spcAft>
              <a:buNone/>
            </a:pPr>
            <a:r>
              <a:t/>
            </a:r>
            <a:endParaRPr>
              <a:latin typeface="Lato"/>
              <a:ea typeface="Lato"/>
              <a:cs typeface="Lato"/>
              <a:sym typeface="Lato"/>
            </a:endParaRPr>
          </a:p>
        </p:txBody>
      </p:sp>
      <p:pic>
        <p:nvPicPr>
          <p:cNvPr id="174" name="Google Shape;174;p22"/>
          <p:cNvPicPr preferRelativeResize="0"/>
          <p:nvPr/>
        </p:nvPicPr>
        <p:blipFill>
          <a:blip r:embed="rId6">
            <a:alphaModFix/>
          </a:blip>
          <a:stretch>
            <a:fillRect/>
          </a:stretch>
        </p:blipFill>
        <p:spPr>
          <a:xfrm>
            <a:off x="4000500" y="2268925"/>
            <a:ext cx="914738" cy="914738"/>
          </a:xfrm>
          <a:prstGeom prst="rect">
            <a:avLst/>
          </a:prstGeom>
          <a:noFill/>
          <a:ln>
            <a:noFill/>
          </a:ln>
        </p:spPr>
      </p:pic>
      <p:sp>
        <p:nvSpPr>
          <p:cNvPr id="175" name="Google Shape;175;p22"/>
          <p:cNvSpPr txBox="1"/>
          <p:nvPr/>
        </p:nvSpPr>
        <p:spPr>
          <a:xfrm>
            <a:off x="3655400" y="3294300"/>
            <a:ext cx="2877900" cy="16746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Uncover initial  patterns,  characteristics, and  points of interest  using visual  exploration.</a:t>
            </a:r>
            <a:endParaRPr sz="1800"/>
          </a:p>
          <a:p>
            <a:pPr indent="0" lvl="0" marL="0" rtl="0" algn="l">
              <a:spcBef>
                <a:spcPts val="0"/>
              </a:spcBef>
              <a:spcAft>
                <a:spcPts val="0"/>
              </a:spcAft>
              <a:buNone/>
            </a:pPr>
            <a:r>
              <a:t/>
            </a:r>
            <a:endParaRPr>
              <a:latin typeface="Lato"/>
              <a:ea typeface="Lato"/>
              <a:cs typeface="Lato"/>
              <a:sym typeface="Lato"/>
            </a:endParaRPr>
          </a:p>
        </p:txBody>
      </p:sp>
      <p:sp>
        <p:nvSpPr>
          <p:cNvPr id="176" name="Google Shape;176;p22"/>
          <p:cNvSpPr txBox="1"/>
          <p:nvPr/>
        </p:nvSpPr>
        <p:spPr>
          <a:xfrm>
            <a:off x="6817200" y="1853850"/>
            <a:ext cx="2592000" cy="7188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None/>
            </a:pPr>
            <a:r>
              <a:rPr lang="en" sz="1800">
                <a:solidFill>
                  <a:schemeClr val="dk2"/>
                </a:solidFill>
                <a:highlight>
                  <a:schemeClr val="lt2"/>
                </a:highlight>
              </a:rPr>
              <a:t>Predictive Modeling</a:t>
            </a:r>
            <a:endParaRPr sz="1800">
              <a:solidFill>
                <a:schemeClr val="dk2"/>
              </a:solidFill>
              <a:highlight>
                <a:schemeClr val="lt2"/>
              </a:highlight>
            </a:endParaRPr>
          </a:p>
          <a:p>
            <a:pPr indent="0" lvl="0" marL="0" rtl="0" algn="l">
              <a:spcBef>
                <a:spcPts val="0"/>
              </a:spcBef>
              <a:spcAft>
                <a:spcPts val="0"/>
              </a:spcAft>
              <a:buNone/>
            </a:pPr>
            <a:r>
              <a:t/>
            </a:r>
            <a:endParaRPr>
              <a:latin typeface="Lato"/>
              <a:ea typeface="Lato"/>
              <a:cs typeface="Lato"/>
              <a:sym typeface="Lato"/>
            </a:endParaRPr>
          </a:p>
        </p:txBody>
      </p:sp>
      <p:pic>
        <p:nvPicPr>
          <p:cNvPr id="177" name="Google Shape;177;p22"/>
          <p:cNvPicPr preferRelativeResize="0"/>
          <p:nvPr/>
        </p:nvPicPr>
        <p:blipFill>
          <a:blip r:embed="rId7">
            <a:alphaModFix/>
          </a:blip>
          <a:stretch>
            <a:fillRect/>
          </a:stretch>
        </p:blipFill>
        <p:spPr>
          <a:xfrm>
            <a:off x="7296150" y="2316725"/>
            <a:ext cx="819150" cy="819150"/>
          </a:xfrm>
          <a:prstGeom prst="rect">
            <a:avLst/>
          </a:prstGeom>
          <a:noFill/>
          <a:ln>
            <a:noFill/>
          </a:ln>
        </p:spPr>
      </p:pic>
      <p:sp>
        <p:nvSpPr>
          <p:cNvPr id="178" name="Google Shape;178;p22"/>
          <p:cNvSpPr txBox="1"/>
          <p:nvPr/>
        </p:nvSpPr>
        <p:spPr>
          <a:xfrm>
            <a:off x="6643700" y="3408600"/>
            <a:ext cx="2500500" cy="16746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Formulate a  statistical model to  forecast an  outcome using  relevant predictors.</a:t>
            </a:r>
            <a:endParaRPr sz="18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902950" y="1267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Exploring app categories</a:t>
            </a:r>
            <a:endParaRPr/>
          </a:p>
        </p:txBody>
      </p:sp>
      <p:sp>
        <p:nvSpPr>
          <p:cNvPr id="184" name="Google Shape;184;p23"/>
          <p:cNvSpPr txBox="1"/>
          <p:nvPr>
            <p:ph idx="1" type="body"/>
          </p:nvPr>
        </p:nvSpPr>
        <p:spPr>
          <a:xfrm>
            <a:off x="173500" y="2078875"/>
            <a:ext cx="4204500" cy="27435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212121"/>
              </a:buClr>
              <a:buSzPts val="1100"/>
              <a:buFont typeface="Roboto"/>
              <a:buChar char="●"/>
            </a:pPr>
            <a:r>
              <a:rPr lang="en" sz="1100">
                <a:solidFill>
                  <a:srgbClr val="212121"/>
                </a:solidFill>
                <a:highlight>
                  <a:schemeClr val="lt2"/>
                </a:highlight>
                <a:latin typeface="Roboto"/>
                <a:ea typeface="Roboto"/>
                <a:cs typeface="Roboto"/>
                <a:sym typeface="Roboto"/>
              </a:rPr>
              <a:t>With more than 1 billion active users in 190 countries around the world, Google Play continues to be an important distribution platform to build a global audience. For businesses to get their apps in front of users, it’s important to make them more quickly and easily discoverable on Google Play. To improve the overall search experience, Google has introduced the concept of grouping apps into categories. Which category has the highest share of (active) apps in the market? Is any specific category dominating the market? Which categories have the fewest number of apps?</a:t>
            </a:r>
            <a:endParaRPr sz="1100">
              <a:solidFill>
                <a:srgbClr val="212121"/>
              </a:solidFill>
              <a:highlight>
                <a:schemeClr val="lt2"/>
              </a:highlight>
              <a:latin typeface="Roboto"/>
              <a:ea typeface="Roboto"/>
              <a:cs typeface="Roboto"/>
              <a:sym typeface="Roboto"/>
            </a:endParaRPr>
          </a:p>
          <a:p>
            <a:pPr indent="-298450" lvl="0" marL="457200" rtl="0" algn="just">
              <a:spcBef>
                <a:spcPts val="0"/>
              </a:spcBef>
              <a:spcAft>
                <a:spcPts val="0"/>
              </a:spcAft>
              <a:buClr>
                <a:srgbClr val="212121"/>
              </a:buClr>
              <a:buSzPts val="1100"/>
              <a:buFont typeface="Roboto"/>
              <a:buChar char="●"/>
            </a:pPr>
            <a:r>
              <a:rPr lang="en" sz="1100">
                <a:solidFill>
                  <a:srgbClr val="212121"/>
                </a:solidFill>
                <a:highlight>
                  <a:schemeClr val="lt2"/>
                </a:highlight>
                <a:latin typeface="Roboto"/>
                <a:ea typeface="Roboto"/>
                <a:cs typeface="Roboto"/>
                <a:sym typeface="Roboto"/>
              </a:rPr>
              <a:t>We will see that there are 33 unique app categories present in our dataset. Family and Game apps have the highest market prevalence. Interestingly, Tools, Business and Medical apps are also at the to</a:t>
            </a:r>
            <a:r>
              <a:rPr i="1" lang="en" sz="1100">
                <a:solidFill>
                  <a:srgbClr val="212121"/>
                </a:solidFill>
                <a:highlight>
                  <a:schemeClr val="lt2"/>
                </a:highlight>
                <a:latin typeface="Roboto"/>
                <a:ea typeface="Roboto"/>
                <a:cs typeface="Roboto"/>
                <a:sym typeface="Roboto"/>
              </a:rPr>
              <a:t>p.</a:t>
            </a:r>
            <a:endParaRPr sz="1100">
              <a:solidFill>
                <a:srgbClr val="212121"/>
              </a:solidFill>
              <a:highlight>
                <a:schemeClr val="lt2"/>
              </a:highlight>
              <a:latin typeface="Roboto"/>
              <a:ea typeface="Roboto"/>
              <a:cs typeface="Roboto"/>
              <a:sym typeface="Roboto"/>
            </a:endParaRPr>
          </a:p>
        </p:txBody>
      </p:sp>
      <p:pic>
        <p:nvPicPr>
          <p:cNvPr id="185" name="Google Shape;185;p23"/>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86" name="Google Shape;186;p23"/>
          <p:cNvPicPr preferRelativeResize="0"/>
          <p:nvPr/>
        </p:nvPicPr>
        <p:blipFill>
          <a:blip r:embed="rId4">
            <a:alphaModFix/>
          </a:blip>
          <a:stretch>
            <a:fillRect/>
          </a:stretch>
        </p:blipFill>
        <p:spPr>
          <a:xfrm>
            <a:off x="70775" y="1219538"/>
            <a:ext cx="752475" cy="733425"/>
          </a:xfrm>
          <a:prstGeom prst="rect">
            <a:avLst/>
          </a:prstGeom>
          <a:noFill/>
          <a:ln>
            <a:noFill/>
          </a:ln>
        </p:spPr>
      </p:pic>
      <p:pic>
        <p:nvPicPr>
          <p:cNvPr id="187" name="Google Shape;187;p23"/>
          <p:cNvPicPr preferRelativeResize="0"/>
          <p:nvPr/>
        </p:nvPicPr>
        <p:blipFill>
          <a:blip r:embed="rId5">
            <a:alphaModFix/>
          </a:blip>
          <a:stretch>
            <a:fillRect/>
          </a:stretch>
        </p:blipFill>
        <p:spPr>
          <a:xfrm>
            <a:off x="4530450" y="1955225"/>
            <a:ext cx="4267200" cy="286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Installs according to genres</a:t>
            </a:r>
            <a:endParaRPr/>
          </a:p>
        </p:txBody>
      </p:sp>
      <p:sp>
        <p:nvSpPr>
          <p:cNvPr id="193" name="Google Shape;193;p24"/>
          <p:cNvSpPr txBox="1"/>
          <p:nvPr>
            <p:ph idx="1" type="body"/>
          </p:nvPr>
        </p:nvSpPr>
        <p:spPr>
          <a:xfrm>
            <a:off x="555950" y="2068650"/>
            <a:ext cx="4016100" cy="26874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rgbClr val="212121"/>
              </a:buClr>
              <a:buSzPts val="1100"/>
              <a:buFont typeface="Arial"/>
              <a:buChar char="●"/>
            </a:pPr>
            <a:r>
              <a:rPr lang="en" sz="1200">
                <a:solidFill>
                  <a:srgbClr val="212121"/>
                </a:solidFill>
                <a:highlight>
                  <a:schemeClr val="lt2"/>
                </a:highlight>
                <a:latin typeface="Roboto"/>
                <a:ea typeface="Roboto"/>
                <a:cs typeface="Roboto"/>
                <a:sym typeface="Roboto"/>
              </a:rPr>
              <a:t>As we can see communication genre has the highest number of installs in this genre social media apps like whatsapp and Gmail are included which has a huge number of customer base as everyone in this day and age uses social media apps.</a:t>
            </a:r>
            <a:endParaRPr sz="1200">
              <a:solidFill>
                <a:srgbClr val="212121"/>
              </a:solidFill>
              <a:highlight>
                <a:schemeClr val="lt2"/>
              </a:highlight>
              <a:latin typeface="Roboto"/>
              <a:ea typeface="Roboto"/>
              <a:cs typeface="Roboto"/>
              <a:sym typeface="Roboto"/>
            </a:endParaRPr>
          </a:p>
          <a:p>
            <a:pPr indent="-311150" lvl="0" marL="457200" rtl="0" algn="l">
              <a:spcBef>
                <a:spcPts val="0"/>
              </a:spcBef>
              <a:spcAft>
                <a:spcPts val="0"/>
              </a:spcAft>
              <a:buSzPts val="1300"/>
              <a:buChar char="●"/>
            </a:pPr>
            <a:r>
              <a:rPr lang="en" sz="1200">
                <a:solidFill>
                  <a:srgbClr val="212121"/>
                </a:solidFill>
                <a:latin typeface="Roboto"/>
                <a:ea typeface="Roboto"/>
                <a:cs typeface="Roboto"/>
                <a:sym typeface="Roboto"/>
              </a:rPr>
              <a:t>If a developer wants to develop an app then the apps which falls into these genres then it will have a huge customer base.</a:t>
            </a:r>
            <a:endParaRPr/>
          </a:p>
        </p:txBody>
      </p:sp>
      <p:pic>
        <p:nvPicPr>
          <p:cNvPr id="194" name="Google Shape;194;p24"/>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95" name="Google Shape;195;p24"/>
          <p:cNvPicPr preferRelativeResize="0"/>
          <p:nvPr/>
        </p:nvPicPr>
        <p:blipFill>
          <a:blip r:embed="rId4">
            <a:alphaModFix/>
          </a:blip>
          <a:stretch>
            <a:fillRect/>
          </a:stretch>
        </p:blipFill>
        <p:spPr>
          <a:xfrm>
            <a:off x="70775" y="1219538"/>
            <a:ext cx="752475" cy="733425"/>
          </a:xfrm>
          <a:prstGeom prst="rect">
            <a:avLst/>
          </a:prstGeom>
          <a:noFill/>
          <a:ln>
            <a:noFill/>
          </a:ln>
        </p:spPr>
      </p:pic>
      <p:pic>
        <p:nvPicPr>
          <p:cNvPr id="196" name="Google Shape;196;p24"/>
          <p:cNvPicPr preferRelativeResize="0"/>
          <p:nvPr/>
        </p:nvPicPr>
        <p:blipFill>
          <a:blip r:embed="rId5">
            <a:alphaModFix/>
          </a:blip>
          <a:stretch>
            <a:fillRect/>
          </a:stretch>
        </p:blipFill>
        <p:spPr>
          <a:xfrm>
            <a:off x="4724450" y="2006250"/>
            <a:ext cx="4267150" cy="27499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Correlation Heatmap</a:t>
            </a:r>
            <a:endParaRPr/>
          </a:p>
        </p:txBody>
      </p:sp>
      <p:sp>
        <p:nvSpPr>
          <p:cNvPr id="202" name="Google Shape;202;p25"/>
          <p:cNvSpPr txBox="1"/>
          <p:nvPr>
            <p:ph idx="1" type="body"/>
          </p:nvPr>
        </p:nvSpPr>
        <p:spPr>
          <a:xfrm>
            <a:off x="729450" y="2078875"/>
            <a:ext cx="3791400" cy="28707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Clr>
                <a:schemeClr val="dk2"/>
              </a:buClr>
              <a:buSzPct val="72222"/>
              <a:buChar char="●"/>
            </a:pPr>
            <a:r>
              <a:rPr lang="en" sz="1800">
                <a:solidFill>
                  <a:schemeClr val="dk2"/>
                </a:solidFill>
                <a:latin typeface="Verdana"/>
                <a:ea typeface="Verdana"/>
                <a:cs typeface="Verdana"/>
                <a:sym typeface="Verdana"/>
              </a:rPr>
              <a:t>There is a strong </a:t>
            </a:r>
            <a:r>
              <a:rPr b="1" lang="en" sz="1800">
                <a:solidFill>
                  <a:schemeClr val="dk2"/>
                </a:solidFill>
                <a:latin typeface="Verdana"/>
                <a:ea typeface="Verdana"/>
                <a:cs typeface="Verdana"/>
                <a:sym typeface="Verdana"/>
              </a:rPr>
              <a:t>positive  </a:t>
            </a:r>
            <a:r>
              <a:rPr lang="en" sz="1800">
                <a:solidFill>
                  <a:schemeClr val="dk2"/>
                </a:solidFill>
                <a:latin typeface="Verdana"/>
                <a:ea typeface="Verdana"/>
                <a:cs typeface="Verdana"/>
                <a:sym typeface="Verdana"/>
              </a:rPr>
              <a:t>correlation between the  </a:t>
            </a:r>
            <a:r>
              <a:rPr b="1" lang="en" sz="1800">
                <a:solidFill>
                  <a:schemeClr val="dk2"/>
                </a:solidFill>
                <a:latin typeface="Verdana"/>
                <a:ea typeface="Verdana"/>
                <a:cs typeface="Verdana"/>
                <a:sym typeface="Verdana"/>
              </a:rPr>
              <a:t>Reviews </a:t>
            </a:r>
            <a:r>
              <a:rPr lang="en" sz="1800">
                <a:solidFill>
                  <a:schemeClr val="dk2"/>
                </a:solidFill>
                <a:latin typeface="Verdana"/>
                <a:ea typeface="Verdana"/>
                <a:cs typeface="Verdana"/>
                <a:sym typeface="Verdana"/>
              </a:rPr>
              <a:t>and </a:t>
            </a:r>
            <a:r>
              <a:rPr b="1" lang="en" sz="1800">
                <a:solidFill>
                  <a:schemeClr val="dk2"/>
                </a:solidFill>
                <a:latin typeface="Verdana"/>
                <a:ea typeface="Verdana"/>
                <a:cs typeface="Verdana"/>
                <a:sym typeface="Verdana"/>
              </a:rPr>
              <a:t>Installs</a:t>
            </a:r>
            <a:r>
              <a:rPr lang="en" sz="1800">
                <a:solidFill>
                  <a:schemeClr val="dk2"/>
                </a:solidFill>
                <a:latin typeface="Verdana"/>
                <a:ea typeface="Verdana"/>
                <a:cs typeface="Verdana"/>
                <a:sym typeface="Verdana"/>
              </a:rPr>
              <a:t>.</a:t>
            </a:r>
            <a:endParaRPr sz="1800">
              <a:solidFill>
                <a:schemeClr val="dk2"/>
              </a:solidFill>
              <a:latin typeface="Verdana"/>
              <a:ea typeface="Verdana"/>
              <a:cs typeface="Verdana"/>
              <a:sym typeface="Verdana"/>
            </a:endParaRPr>
          </a:p>
          <a:p>
            <a:pPr indent="-304958" lvl="0" marL="457200" rtl="0" algn="l">
              <a:spcBef>
                <a:spcPts val="0"/>
              </a:spcBef>
              <a:spcAft>
                <a:spcPts val="0"/>
              </a:spcAft>
              <a:buClr>
                <a:schemeClr val="dk2"/>
              </a:buClr>
              <a:buSzPct val="72222"/>
              <a:buChar char="●"/>
            </a:pPr>
            <a:r>
              <a:rPr lang="en" sz="1800">
                <a:solidFill>
                  <a:schemeClr val="dk2"/>
                </a:solidFill>
                <a:latin typeface="Verdana"/>
                <a:ea typeface="Verdana"/>
                <a:cs typeface="Verdana"/>
                <a:sym typeface="Verdana"/>
              </a:rPr>
              <a:t>The  Price  is  slightly </a:t>
            </a:r>
            <a:r>
              <a:rPr b="1" lang="en" sz="1800">
                <a:solidFill>
                  <a:schemeClr val="dk2"/>
                </a:solidFill>
                <a:latin typeface="Verdana"/>
                <a:ea typeface="Verdana"/>
                <a:cs typeface="Verdana"/>
                <a:sym typeface="Verdana"/>
              </a:rPr>
              <a:t>negatively  </a:t>
            </a:r>
            <a:r>
              <a:rPr lang="en" sz="1800">
                <a:solidFill>
                  <a:schemeClr val="dk2"/>
                </a:solidFill>
                <a:latin typeface="Verdana"/>
                <a:ea typeface="Verdana"/>
                <a:cs typeface="Verdana"/>
                <a:sym typeface="Verdana"/>
              </a:rPr>
              <a:t>correlated  with </a:t>
            </a:r>
            <a:r>
              <a:rPr b="1" lang="en" sz="1800">
                <a:solidFill>
                  <a:schemeClr val="dk2"/>
                </a:solidFill>
                <a:latin typeface="Verdana"/>
                <a:ea typeface="Verdana"/>
                <a:cs typeface="Verdana"/>
                <a:sym typeface="Verdana"/>
              </a:rPr>
              <a:t>rating,reviews and installs.</a:t>
            </a:r>
            <a:endParaRPr b="1" sz="1800">
              <a:solidFill>
                <a:schemeClr val="dk2"/>
              </a:solidFill>
              <a:latin typeface="Verdana"/>
              <a:ea typeface="Verdana"/>
              <a:cs typeface="Verdana"/>
              <a:sym typeface="Verdana"/>
            </a:endParaRPr>
          </a:p>
          <a:p>
            <a:pPr indent="-334327" lvl="0" marL="457200" rtl="0" algn="l">
              <a:spcBef>
                <a:spcPts val="0"/>
              </a:spcBef>
              <a:spcAft>
                <a:spcPts val="0"/>
              </a:spcAft>
              <a:buClr>
                <a:schemeClr val="dk2"/>
              </a:buClr>
              <a:buSzPct val="100000"/>
              <a:buFont typeface="Verdana"/>
              <a:buChar char="●"/>
            </a:pPr>
            <a:r>
              <a:rPr lang="en" sz="1800">
                <a:solidFill>
                  <a:schemeClr val="dk2"/>
                </a:solidFill>
                <a:latin typeface="Verdana"/>
                <a:ea typeface="Verdana"/>
                <a:cs typeface="Verdana"/>
                <a:sym typeface="Verdana"/>
              </a:rPr>
              <a:t>The </a:t>
            </a:r>
            <a:r>
              <a:rPr b="1" lang="en" sz="1800">
                <a:solidFill>
                  <a:schemeClr val="dk2"/>
                </a:solidFill>
                <a:latin typeface="Verdana"/>
                <a:ea typeface="Verdana"/>
                <a:cs typeface="Verdana"/>
                <a:sym typeface="Verdana"/>
              </a:rPr>
              <a:t>Rating </a:t>
            </a:r>
            <a:r>
              <a:rPr lang="en" sz="1800">
                <a:solidFill>
                  <a:schemeClr val="dk2"/>
                </a:solidFill>
                <a:latin typeface="Verdana"/>
                <a:ea typeface="Verdana"/>
                <a:cs typeface="Verdana"/>
                <a:sym typeface="Verdana"/>
              </a:rPr>
              <a:t>is slightly  </a:t>
            </a:r>
            <a:r>
              <a:rPr b="1" lang="en" sz="1800">
                <a:solidFill>
                  <a:schemeClr val="dk2"/>
                </a:solidFill>
                <a:latin typeface="Verdana"/>
                <a:ea typeface="Verdana"/>
                <a:cs typeface="Verdana"/>
                <a:sym typeface="Verdana"/>
              </a:rPr>
              <a:t>positively </a:t>
            </a:r>
            <a:r>
              <a:rPr lang="en" sz="1800">
                <a:solidFill>
                  <a:schemeClr val="dk2"/>
                </a:solidFill>
                <a:latin typeface="Verdana"/>
                <a:ea typeface="Verdana"/>
                <a:cs typeface="Verdana"/>
                <a:sym typeface="Verdana"/>
              </a:rPr>
              <a:t>correlated with the  </a:t>
            </a:r>
            <a:r>
              <a:rPr b="1" lang="en" sz="1800">
                <a:solidFill>
                  <a:schemeClr val="dk2"/>
                </a:solidFill>
                <a:latin typeface="Verdana"/>
                <a:ea typeface="Verdana"/>
                <a:cs typeface="Verdana"/>
                <a:sym typeface="Verdana"/>
              </a:rPr>
              <a:t>Installs </a:t>
            </a:r>
            <a:r>
              <a:rPr lang="en" sz="1800">
                <a:solidFill>
                  <a:schemeClr val="dk2"/>
                </a:solidFill>
                <a:latin typeface="Verdana"/>
                <a:ea typeface="Verdana"/>
                <a:cs typeface="Verdana"/>
                <a:sym typeface="Verdana"/>
              </a:rPr>
              <a:t>and </a:t>
            </a:r>
            <a:r>
              <a:rPr b="1" lang="en" sz="1800">
                <a:solidFill>
                  <a:schemeClr val="dk2"/>
                </a:solidFill>
                <a:latin typeface="Verdana"/>
                <a:ea typeface="Verdana"/>
                <a:cs typeface="Verdana"/>
                <a:sym typeface="Verdana"/>
              </a:rPr>
              <a:t>Reviews</a:t>
            </a:r>
            <a:r>
              <a:rPr lang="en" sz="1800">
                <a:solidFill>
                  <a:schemeClr val="dk2"/>
                </a:solidFill>
                <a:latin typeface="Verdana"/>
                <a:ea typeface="Verdana"/>
                <a:cs typeface="Verdana"/>
                <a:sym typeface="Verdana"/>
              </a:rPr>
              <a:t>.</a:t>
            </a:r>
            <a:endParaRPr b="1" sz="1800">
              <a:solidFill>
                <a:schemeClr val="dk2"/>
              </a:solidFill>
              <a:latin typeface="Verdana"/>
              <a:ea typeface="Verdana"/>
              <a:cs typeface="Verdana"/>
              <a:sym typeface="Verdana"/>
            </a:endParaRPr>
          </a:p>
        </p:txBody>
      </p:sp>
      <p:pic>
        <p:nvPicPr>
          <p:cNvPr id="203" name="Google Shape;203;p25"/>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04" name="Google Shape;204;p25"/>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05" name="Google Shape;205;p25"/>
          <p:cNvPicPr preferRelativeResize="0"/>
          <p:nvPr/>
        </p:nvPicPr>
        <p:blipFill>
          <a:blip r:embed="rId5">
            <a:alphaModFix/>
          </a:blip>
          <a:stretch>
            <a:fillRect/>
          </a:stretch>
        </p:blipFill>
        <p:spPr>
          <a:xfrm>
            <a:off x="4673250" y="2006250"/>
            <a:ext cx="4223844"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R</a:t>
            </a:r>
            <a:r>
              <a:rPr lang="en" sz="2400">
                <a:solidFill>
                  <a:srgbClr val="CC0000"/>
                </a:solidFill>
                <a:latin typeface="Arial"/>
                <a:ea typeface="Arial"/>
                <a:cs typeface="Arial"/>
                <a:sym typeface="Arial"/>
              </a:rPr>
              <a:t>ating fluctuation</a:t>
            </a:r>
            <a:endParaRPr/>
          </a:p>
        </p:txBody>
      </p:sp>
      <p:sp>
        <p:nvSpPr>
          <p:cNvPr id="211" name="Google Shape;211;p26"/>
          <p:cNvSpPr txBox="1"/>
          <p:nvPr>
            <p:ph idx="1" type="body"/>
          </p:nvPr>
        </p:nvSpPr>
        <p:spPr>
          <a:xfrm>
            <a:off x="729450" y="2078875"/>
            <a:ext cx="38424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100">
                <a:solidFill>
                  <a:srgbClr val="212121"/>
                </a:solidFill>
                <a:highlight>
                  <a:schemeClr val="lt2"/>
                </a:highlight>
                <a:latin typeface="Roboto"/>
                <a:ea typeface="Roboto"/>
                <a:cs typeface="Roboto"/>
                <a:sym typeface="Roboto"/>
              </a:rPr>
              <a:t>After having witnessed the market share for each category of apps, let’s see how all these apps perform on an average. App ratings (on a scale of 1 to 5) impact the discoverability, conversion of apps as well as the company’s overall brand image. Ratings are a key performance indicator of an app.</a:t>
            </a:r>
            <a:endParaRPr sz="1100">
              <a:solidFill>
                <a:srgbClr val="212121"/>
              </a:solidFill>
              <a:highlight>
                <a:schemeClr val="lt2"/>
              </a:highlight>
              <a:latin typeface="Roboto"/>
              <a:ea typeface="Roboto"/>
              <a:cs typeface="Roboto"/>
              <a:sym typeface="Roboto"/>
            </a:endParaRPr>
          </a:p>
          <a:p>
            <a:pPr indent="-298450" lvl="0" marL="457200" rtl="0" algn="just">
              <a:spcBef>
                <a:spcPts val="0"/>
              </a:spcBef>
              <a:spcAft>
                <a:spcPts val="0"/>
              </a:spcAft>
              <a:buClr>
                <a:srgbClr val="212121"/>
              </a:buClr>
              <a:buSzPts val="1100"/>
              <a:buFont typeface="Roboto"/>
              <a:buChar char="●"/>
            </a:pPr>
            <a:r>
              <a:rPr lang="en" sz="1100">
                <a:solidFill>
                  <a:srgbClr val="212121"/>
                </a:solidFill>
                <a:highlight>
                  <a:schemeClr val="lt2"/>
                </a:highlight>
                <a:latin typeface="Roboto"/>
                <a:ea typeface="Roboto"/>
                <a:cs typeface="Roboto"/>
                <a:sym typeface="Roboto"/>
              </a:rPr>
              <a:t>From our research, we found that the average volume of ratings across all app categories is 4.17. The violin plot plot is broad between 4 and 5 indicating that the majority of the apps are highly rated with only a few exceptions in the low-rated apps.</a:t>
            </a:r>
            <a:endParaRPr sz="1100">
              <a:solidFill>
                <a:srgbClr val="212121"/>
              </a:solidFill>
              <a:highlight>
                <a:schemeClr val="lt2"/>
              </a:highlight>
              <a:latin typeface="Roboto"/>
              <a:ea typeface="Roboto"/>
              <a:cs typeface="Roboto"/>
              <a:sym typeface="Roboto"/>
            </a:endParaRPr>
          </a:p>
        </p:txBody>
      </p:sp>
      <p:pic>
        <p:nvPicPr>
          <p:cNvPr id="212" name="Google Shape;212;p26"/>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13" name="Google Shape;213;p26"/>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14" name="Google Shape;214;p26"/>
          <p:cNvPicPr preferRelativeResize="0"/>
          <p:nvPr/>
        </p:nvPicPr>
        <p:blipFill>
          <a:blip r:embed="rId5">
            <a:alphaModFix/>
          </a:blip>
          <a:stretch>
            <a:fillRect/>
          </a:stretch>
        </p:blipFill>
        <p:spPr>
          <a:xfrm>
            <a:off x="4724250" y="2006250"/>
            <a:ext cx="3669897" cy="29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729450" y="1318650"/>
            <a:ext cx="8306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Count of application in each category diffrentiated by their types.</a:t>
            </a:r>
            <a:endParaRPr/>
          </a:p>
        </p:txBody>
      </p:sp>
      <p:sp>
        <p:nvSpPr>
          <p:cNvPr id="220" name="Google Shape;220;p27"/>
          <p:cNvSpPr txBox="1"/>
          <p:nvPr>
            <p:ph idx="1" type="body"/>
          </p:nvPr>
        </p:nvSpPr>
        <p:spPr>
          <a:xfrm>
            <a:off x="729450" y="2078875"/>
            <a:ext cx="3842400" cy="25353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rgbClr val="212121"/>
              </a:buClr>
              <a:buSzPts val="1100"/>
              <a:buFont typeface="Arial"/>
              <a:buChar char="●"/>
            </a:pPr>
            <a:r>
              <a:rPr lang="en" sz="1100">
                <a:solidFill>
                  <a:srgbClr val="212121"/>
                </a:solidFill>
                <a:highlight>
                  <a:schemeClr val="lt2"/>
                </a:highlight>
                <a:latin typeface="Roboto"/>
                <a:ea typeface="Roboto"/>
                <a:cs typeface="Roboto"/>
                <a:sym typeface="Roboto"/>
              </a:rPr>
              <a:t>It looks like certain app categories have more free apps available for download than others. These majority of apps in the Family, Food &amp; Drink, and Tools, as well as Social categories were free to install.</a:t>
            </a:r>
            <a:endParaRPr sz="1100">
              <a:solidFill>
                <a:srgbClr val="212121"/>
              </a:solidFill>
              <a:highlight>
                <a:schemeClr val="lt2"/>
              </a:highlight>
              <a:latin typeface="Roboto"/>
              <a:ea typeface="Roboto"/>
              <a:cs typeface="Roboto"/>
              <a:sym typeface="Roboto"/>
            </a:endParaRPr>
          </a:p>
          <a:p>
            <a:pPr indent="-298450" lvl="0" marL="457200" rtl="0" algn="just">
              <a:spcBef>
                <a:spcPts val="0"/>
              </a:spcBef>
              <a:spcAft>
                <a:spcPts val="0"/>
              </a:spcAft>
              <a:buClr>
                <a:srgbClr val="212121"/>
              </a:buClr>
              <a:buSzPts val="1100"/>
              <a:buFont typeface="Arial"/>
              <a:buChar char="●"/>
            </a:pPr>
            <a:r>
              <a:rPr lang="en" sz="1100">
                <a:solidFill>
                  <a:srgbClr val="212121"/>
                </a:solidFill>
                <a:highlight>
                  <a:schemeClr val="lt2"/>
                </a:highlight>
                <a:latin typeface="Roboto"/>
                <a:ea typeface="Roboto"/>
                <a:cs typeface="Roboto"/>
                <a:sym typeface="Roboto"/>
              </a:rPr>
              <a:t>At the same time Family, Sports, Tools, and medical categories had the biggest number of paid apps available for download</a:t>
            </a:r>
            <a:r>
              <a:rPr lang="en" sz="1200">
                <a:solidFill>
                  <a:srgbClr val="212121"/>
                </a:solidFill>
                <a:highlight>
                  <a:schemeClr val="lt2"/>
                </a:highlight>
                <a:latin typeface="Roboto"/>
                <a:ea typeface="Roboto"/>
                <a:cs typeface="Roboto"/>
                <a:sym typeface="Roboto"/>
              </a:rPr>
              <a:t>.</a:t>
            </a:r>
            <a:endParaRPr>
              <a:highlight>
                <a:schemeClr val="lt2"/>
              </a:highlight>
            </a:endParaRPr>
          </a:p>
        </p:txBody>
      </p:sp>
      <p:pic>
        <p:nvPicPr>
          <p:cNvPr id="221" name="Google Shape;221;p27"/>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22" name="Google Shape;222;p27"/>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23" name="Google Shape;223;p27"/>
          <p:cNvPicPr preferRelativeResize="0"/>
          <p:nvPr/>
        </p:nvPicPr>
        <p:blipFill>
          <a:blip r:embed="rId5">
            <a:alphaModFix/>
          </a:blip>
          <a:stretch>
            <a:fillRect/>
          </a:stretch>
        </p:blipFill>
        <p:spPr>
          <a:xfrm>
            <a:off x="4724250" y="2006250"/>
            <a:ext cx="4267350" cy="260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Distribution of subjectivity</a:t>
            </a:r>
            <a:endParaRPr/>
          </a:p>
        </p:txBody>
      </p:sp>
      <p:sp>
        <p:nvSpPr>
          <p:cNvPr id="229" name="Google Shape;229;p28"/>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just">
              <a:spcBef>
                <a:spcPts val="1200"/>
              </a:spcBef>
              <a:spcAft>
                <a:spcPts val="0"/>
              </a:spcAft>
              <a:buSzPts val="1300"/>
              <a:buChar char="●"/>
            </a:pPr>
            <a:r>
              <a:rPr lang="en" sz="1100">
                <a:solidFill>
                  <a:srgbClr val="212121"/>
                </a:solidFill>
                <a:highlight>
                  <a:schemeClr val="lt2"/>
                </a:highlight>
                <a:latin typeface="Roboto"/>
                <a:ea typeface="Roboto"/>
                <a:cs typeface="Roboto"/>
                <a:sym typeface="Roboto"/>
              </a:rPr>
              <a:t>It can be seen that maximum number of sentiment subjectivity lies between </a:t>
            </a:r>
            <a:r>
              <a:rPr b="1" lang="en" sz="1100">
                <a:solidFill>
                  <a:srgbClr val="212121"/>
                </a:solidFill>
                <a:highlight>
                  <a:schemeClr val="lt2"/>
                </a:highlight>
                <a:latin typeface="Roboto"/>
                <a:ea typeface="Roboto"/>
                <a:cs typeface="Roboto"/>
                <a:sym typeface="Roboto"/>
              </a:rPr>
              <a:t>0.4 to 0.7.</a:t>
            </a:r>
            <a:r>
              <a:rPr lang="en" sz="1100">
                <a:solidFill>
                  <a:srgbClr val="212121"/>
                </a:solidFill>
                <a:highlight>
                  <a:schemeClr val="lt2"/>
                </a:highlight>
                <a:latin typeface="Roboto"/>
                <a:ea typeface="Roboto"/>
                <a:cs typeface="Roboto"/>
                <a:sym typeface="Roboto"/>
              </a:rPr>
              <a:t> From this we can conclude that maximum number of users give reviews to the applications, according to their experience.</a:t>
            </a:r>
            <a:endParaRPr>
              <a:highlight>
                <a:schemeClr val="lt2"/>
              </a:highlight>
            </a:endParaRPr>
          </a:p>
        </p:txBody>
      </p:sp>
      <p:pic>
        <p:nvPicPr>
          <p:cNvPr id="230" name="Google Shape;230;p28"/>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31" name="Google Shape;231;p28"/>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32" name="Google Shape;232;p28"/>
          <p:cNvPicPr preferRelativeResize="0"/>
          <p:nvPr/>
        </p:nvPicPr>
        <p:blipFill>
          <a:blip r:embed="rId5">
            <a:alphaModFix/>
          </a:blip>
          <a:stretch>
            <a:fillRect/>
          </a:stretch>
        </p:blipFill>
        <p:spPr>
          <a:xfrm>
            <a:off x="4724250" y="2006250"/>
            <a:ext cx="4267350" cy="26660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Distribution of reviews</a:t>
            </a:r>
            <a:endParaRPr/>
          </a:p>
        </p:txBody>
      </p:sp>
      <p:sp>
        <p:nvSpPr>
          <p:cNvPr id="238" name="Google Shape;238;p29"/>
          <p:cNvSpPr txBox="1"/>
          <p:nvPr>
            <p:ph idx="1" type="body"/>
          </p:nvPr>
        </p:nvSpPr>
        <p:spPr>
          <a:xfrm>
            <a:off x="729450" y="2078875"/>
            <a:ext cx="39141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200">
                <a:solidFill>
                  <a:srgbClr val="212121"/>
                </a:solidFill>
                <a:latin typeface="Roboto"/>
                <a:ea typeface="Roboto"/>
                <a:cs typeface="Roboto"/>
                <a:sym typeface="Roboto"/>
              </a:rPr>
              <a:t>Sentiment basically determines the attitude or the emotion of the writer, i.e., whether it is positive or negative or neutral. Sentiment Polarity is float which lies in the range of [-1,1] where 1 means positive statement and -1 means a negative statement. Sentiment Subjectivity generally refer to personal opinion, emotion or judgment, which lies in the range of [0,1]</a:t>
            </a:r>
            <a:endParaRPr/>
          </a:p>
        </p:txBody>
      </p:sp>
      <p:pic>
        <p:nvPicPr>
          <p:cNvPr id="239" name="Google Shape;239;p29"/>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40" name="Google Shape;240;p29"/>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41" name="Google Shape;241;p29"/>
          <p:cNvPicPr preferRelativeResize="0"/>
          <p:nvPr/>
        </p:nvPicPr>
        <p:blipFill>
          <a:blip r:embed="rId5">
            <a:alphaModFix/>
          </a:blip>
          <a:stretch>
            <a:fillRect/>
          </a:stretch>
        </p:blipFill>
        <p:spPr>
          <a:xfrm>
            <a:off x="4795950" y="2006250"/>
            <a:ext cx="4195651" cy="24010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729450" y="1318650"/>
            <a:ext cx="837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Relation between sentiment subjectivity and sentiment polarity</a:t>
            </a:r>
            <a:endParaRPr/>
          </a:p>
        </p:txBody>
      </p:sp>
      <p:sp>
        <p:nvSpPr>
          <p:cNvPr id="247" name="Google Shape;247;p30"/>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200">
                <a:solidFill>
                  <a:srgbClr val="212121"/>
                </a:solidFill>
                <a:highlight>
                  <a:schemeClr val="lt2"/>
                </a:highlight>
                <a:latin typeface="Roboto"/>
                <a:ea typeface="Roboto"/>
                <a:cs typeface="Roboto"/>
                <a:sym typeface="Roboto"/>
              </a:rPr>
              <a:t>Sentiment subjectivity is not always proportional to sentiment polarity but in maximum number of case, shows a proportional behavior, when variance is too high or low.</a:t>
            </a:r>
            <a:endParaRPr>
              <a:highlight>
                <a:schemeClr val="lt2"/>
              </a:highlight>
            </a:endParaRPr>
          </a:p>
        </p:txBody>
      </p:sp>
      <p:pic>
        <p:nvPicPr>
          <p:cNvPr id="248" name="Google Shape;248;p30"/>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49" name="Google Shape;249;p30"/>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50" name="Google Shape;250;p30"/>
          <p:cNvPicPr preferRelativeResize="0"/>
          <p:nvPr/>
        </p:nvPicPr>
        <p:blipFill>
          <a:blip r:embed="rId5">
            <a:alphaModFix/>
          </a:blip>
          <a:stretch>
            <a:fillRect/>
          </a:stretch>
        </p:blipFill>
        <p:spPr>
          <a:xfrm>
            <a:off x="4724250" y="2006250"/>
            <a:ext cx="4267350" cy="29058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Percentage of review sentiments</a:t>
            </a:r>
            <a:endParaRPr/>
          </a:p>
        </p:txBody>
      </p:sp>
      <p:sp>
        <p:nvSpPr>
          <p:cNvPr id="256" name="Google Shape;256;p31"/>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88900" marR="76200" rtl="0" algn="just">
              <a:spcBef>
                <a:spcPts val="0"/>
              </a:spcBef>
              <a:spcAft>
                <a:spcPts val="0"/>
              </a:spcAft>
              <a:buNone/>
            </a:pPr>
            <a:r>
              <a:rPr lang="en" sz="1600">
                <a:solidFill>
                  <a:srgbClr val="124F5C"/>
                </a:solidFill>
                <a:latin typeface="Arial"/>
                <a:ea typeface="Arial"/>
                <a:cs typeface="Arial"/>
                <a:sym typeface="Arial"/>
              </a:rPr>
              <a:t>The number of </a:t>
            </a:r>
            <a:r>
              <a:rPr b="1" lang="en" sz="1600">
                <a:solidFill>
                  <a:srgbClr val="124F5C"/>
                </a:solidFill>
                <a:latin typeface="Arial"/>
                <a:ea typeface="Arial"/>
                <a:cs typeface="Arial"/>
                <a:sym typeface="Arial"/>
              </a:rPr>
              <a:t>Unique </a:t>
            </a:r>
            <a:r>
              <a:rPr lang="en" sz="1600">
                <a:solidFill>
                  <a:srgbClr val="124F5C"/>
                </a:solidFill>
                <a:latin typeface="Arial"/>
                <a:ea typeface="Arial"/>
                <a:cs typeface="Arial"/>
                <a:sym typeface="Arial"/>
              </a:rPr>
              <a:t>Apps  from Play store and User  reviews merged dataset are  </a:t>
            </a:r>
            <a:r>
              <a:rPr b="1" lang="en" sz="1600">
                <a:solidFill>
                  <a:srgbClr val="124F5C"/>
                </a:solidFill>
                <a:latin typeface="Arial"/>
                <a:ea typeface="Arial"/>
                <a:cs typeface="Arial"/>
                <a:sym typeface="Arial"/>
              </a:rPr>
              <a:t>816.</a:t>
            </a:r>
            <a:endParaRPr b="1" sz="1600">
              <a:solidFill>
                <a:srgbClr val="124F5C"/>
              </a:solidFill>
              <a:latin typeface="Arial"/>
              <a:ea typeface="Arial"/>
              <a:cs typeface="Arial"/>
              <a:sym typeface="Arial"/>
            </a:endParaRPr>
          </a:p>
          <a:p>
            <a:pPr indent="0" lvl="0" marL="88900" marR="76200" rtl="0" algn="just">
              <a:spcBef>
                <a:spcPts val="0"/>
              </a:spcBef>
              <a:spcAft>
                <a:spcPts val="0"/>
              </a:spcAft>
              <a:buNone/>
            </a:pPr>
            <a:r>
              <a:rPr lang="en" sz="1600">
                <a:solidFill>
                  <a:srgbClr val="124F5C"/>
                </a:solidFill>
                <a:latin typeface="Arial"/>
                <a:ea typeface="Arial"/>
                <a:cs typeface="Arial"/>
                <a:sym typeface="Arial"/>
              </a:rPr>
              <a:t>From Sentiment column</a:t>
            </a:r>
            <a:r>
              <a:rPr b="1" lang="en" sz="1600">
                <a:solidFill>
                  <a:srgbClr val="124F5C"/>
                </a:solidFill>
                <a:latin typeface="Arial"/>
                <a:ea typeface="Arial"/>
                <a:cs typeface="Arial"/>
                <a:sym typeface="Arial"/>
              </a:rPr>
              <a:t>, 63.62%  </a:t>
            </a:r>
            <a:r>
              <a:rPr lang="en" sz="1600">
                <a:solidFill>
                  <a:srgbClr val="124F5C"/>
                </a:solidFill>
                <a:latin typeface="Arial"/>
                <a:ea typeface="Arial"/>
                <a:cs typeface="Arial"/>
                <a:sym typeface="Arial"/>
              </a:rPr>
              <a:t>are </a:t>
            </a:r>
            <a:r>
              <a:rPr b="1" lang="en" sz="1600">
                <a:solidFill>
                  <a:srgbClr val="124F5C"/>
                </a:solidFill>
                <a:latin typeface="Arial"/>
                <a:ea typeface="Arial"/>
                <a:cs typeface="Arial"/>
                <a:sym typeface="Arial"/>
              </a:rPr>
              <a:t>Positive, 24.97% </a:t>
            </a:r>
            <a:r>
              <a:rPr lang="en" sz="1600">
                <a:solidFill>
                  <a:srgbClr val="124F5C"/>
                </a:solidFill>
                <a:latin typeface="Arial"/>
                <a:ea typeface="Arial"/>
                <a:cs typeface="Arial"/>
                <a:sym typeface="Arial"/>
              </a:rPr>
              <a:t>are </a:t>
            </a:r>
            <a:r>
              <a:rPr b="1" lang="en" sz="1600">
                <a:solidFill>
                  <a:srgbClr val="124F5C"/>
                </a:solidFill>
                <a:latin typeface="Arial"/>
                <a:ea typeface="Arial"/>
                <a:cs typeface="Arial"/>
                <a:sym typeface="Arial"/>
              </a:rPr>
              <a:t>Negative  </a:t>
            </a:r>
            <a:r>
              <a:rPr lang="en" sz="1600">
                <a:solidFill>
                  <a:srgbClr val="124F5C"/>
                </a:solidFill>
                <a:latin typeface="Arial"/>
                <a:ea typeface="Arial"/>
                <a:cs typeface="Arial"/>
                <a:sym typeface="Arial"/>
              </a:rPr>
              <a:t>and </a:t>
            </a:r>
            <a:r>
              <a:rPr b="1" lang="en" sz="1600">
                <a:solidFill>
                  <a:srgbClr val="124F5C"/>
                </a:solidFill>
                <a:latin typeface="Arial"/>
                <a:ea typeface="Arial"/>
                <a:cs typeface="Arial"/>
                <a:sym typeface="Arial"/>
              </a:rPr>
              <a:t>11% </a:t>
            </a:r>
            <a:r>
              <a:rPr lang="en" sz="1600">
                <a:solidFill>
                  <a:srgbClr val="124F5C"/>
                </a:solidFill>
                <a:latin typeface="Arial"/>
                <a:ea typeface="Arial"/>
                <a:cs typeface="Arial"/>
                <a:sym typeface="Arial"/>
              </a:rPr>
              <a:t>are </a:t>
            </a:r>
            <a:r>
              <a:rPr b="1" lang="en" sz="1600">
                <a:solidFill>
                  <a:srgbClr val="124F5C"/>
                </a:solidFill>
                <a:latin typeface="Arial"/>
                <a:ea typeface="Arial"/>
                <a:cs typeface="Arial"/>
                <a:sym typeface="Arial"/>
              </a:rPr>
              <a:t>Neutral </a:t>
            </a:r>
            <a:r>
              <a:rPr lang="en" sz="1600">
                <a:solidFill>
                  <a:srgbClr val="124F5C"/>
                </a:solidFill>
                <a:latin typeface="Arial"/>
                <a:ea typeface="Arial"/>
                <a:cs typeface="Arial"/>
                <a:sym typeface="Arial"/>
              </a:rPr>
              <a:t>values.</a:t>
            </a:r>
            <a:endParaRPr sz="1600">
              <a:solidFill>
                <a:srgbClr val="124F5C"/>
              </a:solidFill>
              <a:latin typeface="Arial"/>
              <a:ea typeface="Arial"/>
              <a:cs typeface="Arial"/>
              <a:sym typeface="Arial"/>
            </a:endParaRPr>
          </a:p>
          <a:p>
            <a:pPr indent="0" lvl="0" marL="0" rtl="0" algn="l">
              <a:spcBef>
                <a:spcPts val="0"/>
              </a:spcBef>
              <a:spcAft>
                <a:spcPts val="1200"/>
              </a:spcAft>
              <a:buNone/>
            </a:pPr>
            <a:r>
              <a:t/>
            </a:r>
            <a:endParaRPr/>
          </a:p>
        </p:txBody>
      </p:sp>
      <p:pic>
        <p:nvPicPr>
          <p:cNvPr id="257" name="Google Shape;257;p31"/>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58" name="Google Shape;258;p31"/>
          <p:cNvPicPr preferRelativeResize="0"/>
          <p:nvPr/>
        </p:nvPicPr>
        <p:blipFill>
          <a:blip r:embed="rId4">
            <a:alphaModFix/>
          </a:blip>
          <a:stretch>
            <a:fillRect/>
          </a:stretch>
        </p:blipFill>
        <p:spPr>
          <a:xfrm>
            <a:off x="8417725" y="51025"/>
            <a:ext cx="618275" cy="618275"/>
          </a:xfrm>
          <a:prstGeom prst="rect">
            <a:avLst/>
          </a:prstGeom>
          <a:noFill/>
          <a:ln>
            <a:noFill/>
          </a:ln>
        </p:spPr>
      </p:pic>
      <p:pic>
        <p:nvPicPr>
          <p:cNvPr id="259" name="Google Shape;259;p31"/>
          <p:cNvPicPr preferRelativeResize="0"/>
          <p:nvPr/>
        </p:nvPicPr>
        <p:blipFill>
          <a:blip r:embed="rId5">
            <a:alphaModFix/>
          </a:blip>
          <a:stretch>
            <a:fillRect/>
          </a:stretch>
        </p:blipFill>
        <p:spPr>
          <a:xfrm>
            <a:off x="4724250" y="2006250"/>
            <a:ext cx="345540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Content</a:t>
            </a:r>
            <a:endParaRPr/>
          </a:p>
        </p:txBody>
      </p:sp>
      <p:sp>
        <p:nvSpPr>
          <p:cNvPr id="94" name="Google Shape;94;p14"/>
          <p:cNvSpPr txBox="1"/>
          <p:nvPr>
            <p:ph idx="1" type="body"/>
          </p:nvPr>
        </p:nvSpPr>
        <p:spPr>
          <a:xfrm>
            <a:off x="729450" y="1853850"/>
            <a:ext cx="6587700" cy="3289800"/>
          </a:xfrm>
          <a:prstGeom prst="rect">
            <a:avLst/>
          </a:prstGeom>
        </p:spPr>
        <p:txBody>
          <a:bodyPr anchorCtr="0" anchor="t" bIns="91425" lIns="91425" spcFirstLastPara="1" rIns="91425" wrap="square" tIns="91425">
            <a:normAutofit fontScale="55000" lnSpcReduction="20000"/>
          </a:bodyPr>
          <a:lstStyle/>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Why analyze the google play  store?</a:t>
            </a:r>
            <a:endParaRPr sz="2400">
              <a:solidFill>
                <a:schemeClr val="dk2"/>
              </a:solidFill>
              <a:highlight>
                <a:schemeClr val="lt2"/>
              </a:highlight>
              <a:latin typeface="Arial"/>
              <a:ea typeface="Arial"/>
              <a:cs typeface="Arial"/>
              <a:sym typeface="Arial"/>
            </a:endParaRPr>
          </a:p>
          <a:p>
            <a:pPr indent="-312420" lvl="0" marL="457200" rtl="0" algn="l">
              <a:spcBef>
                <a:spcPts val="0"/>
              </a:spcBef>
              <a:spcAft>
                <a:spcPts val="0"/>
              </a:spcAft>
              <a:buClr>
                <a:schemeClr val="dk2"/>
              </a:buClr>
              <a:buSzPct val="85714"/>
              <a:buFont typeface="Arial"/>
              <a:buChar char="●"/>
            </a:pPr>
            <a:r>
              <a:rPr lang="en" sz="2800">
                <a:solidFill>
                  <a:schemeClr val="dk2"/>
                </a:solidFill>
                <a:highlight>
                  <a:schemeClr val="lt2"/>
                </a:highlight>
                <a:latin typeface="Arial"/>
                <a:ea typeface="Arial"/>
                <a:cs typeface="Arial"/>
                <a:sym typeface="Arial"/>
              </a:rPr>
              <a:t>Introduction</a:t>
            </a:r>
            <a:endParaRPr sz="2800">
              <a:solidFill>
                <a:schemeClr val="dk2"/>
              </a:solidFill>
              <a:highlight>
                <a:schemeClr val="lt2"/>
              </a:highlight>
              <a:latin typeface="Arial"/>
              <a:ea typeface="Arial"/>
              <a:cs typeface="Arial"/>
              <a:sym typeface="Arial"/>
            </a:endParaRPr>
          </a:p>
          <a:p>
            <a:pPr indent="-326390" lvl="0" marL="457200" rtl="0" algn="l">
              <a:lnSpc>
                <a:spcPct val="100000"/>
              </a:lnSpc>
              <a:spcBef>
                <a:spcPts val="0"/>
              </a:spcBef>
              <a:spcAft>
                <a:spcPts val="0"/>
              </a:spcAft>
              <a:buClr>
                <a:schemeClr val="dk2"/>
              </a:buClr>
              <a:buSzPct val="107692"/>
              <a:buFont typeface="Arial"/>
              <a:buChar char="●"/>
            </a:pPr>
            <a:r>
              <a:rPr lang="en" sz="2600">
                <a:solidFill>
                  <a:schemeClr val="dk2"/>
                </a:solidFill>
                <a:highlight>
                  <a:schemeClr val="lt2"/>
                </a:highlight>
                <a:latin typeface="Arial"/>
                <a:ea typeface="Arial"/>
                <a:cs typeface="Arial"/>
                <a:sym typeface="Arial"/>
              </a:rPr>
              <a:t>Agenda</a:t>
            </a:r>
            <a:endParaRPr sz="2600">
              <a:solidFill>
                <a:schemeClr val="dk2"/>
              </a:solidFill>
              <a:highlight>
                <a:schemeClr val="lt2"/>
              </a:highlight>
              <a:latin typeface="Arial"/>
              <a:ea typeface="Arial"/>
              <a:cs typeface="Arial"/>
              <a:sym typeface="Arial"/>
            </a:endParaRPr>
          </a:p>
          <a:p>
            <a:pPr indent="-319405" lvl="0" marL="457200" rtl="0" algn="l">
              <a:lnSpc>
                <a:spcPct val="100000"/>
              </a:lnSpc>
              <a:spcBef>
                <a:spcPts val="0"/>
              </a:spcBef>
              <a:spcAft>
                <a:spcPts val="0"/>
              </a:spcAft>
              <a:buClr>
                <a:schemeClr val="dk2"/>
              </a:buClr>
              <a:buSzPct val="108333"/>
              <a:buFont typeface="Arial"/>
              <a:buChar char="●"/>
            </a:pPr>
            <a:r>
              <a:rPr lang="en" sz="2400">
                <a:solidFill>
                  <a:schemeClr val="dk2"/>
                </a:solidFill>
                <a:highlight>
                  <a:schemeClr val="lt2"/>
                </a:highlight>
                <a:latin typeface="Arial"/>
                <a:ea typeface="Arial"/>
                <a:cs typeface="Arial"/>
                <a:sym typeface="Arial"/>
              </a:rPr>
              <a:t>Dataset Preparation</a:t>
            </a:r>
            <a:endParaRPr sz="2600">
              <a:solidFill>
                <a:schemeClr val="dk2"/>
              </a:solidFill>
              <a:highlight>
                <a:schemeClr val="lt2"/>
              </a:highlight>
              <a:latin typeface="Arial"/>
              <a:ea typeface="Arial"/>
              <a:cs typeface="Arial"/>
              <a:sym typeface="Arial"/>
            </a:endParaRPr>
          </a:p>
          <a:p>
            <a:pPr indent="-319405" lvl="0" marL="457200" rtl="0" algn="l">
              <a:spcBef>
                <a:spcPts val="0"/>
              </a:spcBef>
              <a:spcAft>
                <a:spcPts val="0"/>
              </a:spcAft>
              <a:buClr>
                <a:schemeClr val="dk2"/>
              </a:buClr>
              <a:buSzPct val="108333"/>
              <a:buFont typeface="Arial"/>
              <a:buChar char="●"/>
            </a:pPr>
            <a:r>
              <a:rPr lang="en" sz="2400">
                <a:solidFill>
                  <a:schemeClr val="dk2"/>
                </a:solidFill>
                <a:highlight>
                  <a:schemeClr val="lt2"/>
                </a:highlight>
                <a:latin typeface="Arial"/>
                <a:ea typeface="Arial"/>
                <a:cs typeface="Arial"/>
                <a:sym typeface="Arial"/>
              </a:rPr>
              <a:t>Attributes in Google Play store Data</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Attributes in User reviews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Overview of analysis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Exploring app categories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Installs according to genres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Correlation Heatmap</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Rating fluctuation</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Count of application in each category diffrentiated by their types.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Distribution of subjectivity</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Distribution of reviews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Relation between sentiment subjectivity and sentiment polarity</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Percentage of review sentiments</a:t>
            </a:r>
            <a:endParaRPr sz="2400">
              <a:solidFill>
                <a:schemeClr val="dk2"/>
              </a:solidFill>
              <a:highlight>
                <a:schemeClr val="lt2"/>
              </a:highlight>
              <a:latin typeface="Arial"/>
              <a:ea typeface="Arial"/>
              <a:cs typeface="Arial"/>
              <a:sym typeface="Arial"/>
            </a:endParaRPr>
          </a:p>
          <a:p>
            <a:pPr indent="-312420" lvl="0" marL="457200" rtl="0" algn="l">
              <a:lnSpc>
                <a:spcPct val="100000"/>
              </a:lnSpc>
              <a:spcBef>
                <a:spcPts val="0"/>
              </a:spcBef>
              <a:spcAft>
                <a:spcPts val="0"/>
              </a:spcAft>
              <a:buClr>
                <a:schemeClr val="dk2"/>
              </a:buClr>
              <a:buSzPct val="100000"/>
              <a:buFont typeface="Arial"/>
              <a:buChar char="●"/>
            </a:pPr>
            <a:r>
              <a:rPr lang="en" sz="2400">
                <a:solidFill>
                  <a:schemeClr val="dk2"/>
                </a:solidFill>
                <a:highlight>
                  <a:schemeClr val="lt2"/>
                </a:highlight>
                <a:latin typeface="Arial"/>
                <a:ea typeface="Arial"/>
                <a:cs typeface="Arial"/>
                <a:sym typeface="Arial"/>
              </a:rPr>
              <a:t>Conclusion</a:t>
            </a:r>
            <a:endParaRPr sz="2400">
              <a:solidFill>
                <a:schemeClr val="dk2"/>
              </a:solidFill>
              <a:highlight>
                <a:schemeClr val="lt2"/>
              </a:highlight>
              <a:latin typeface="Arial"/>
              <a:ea typeface="Arial"/>
              <a:cs typeface="Arial"/>
              <a:sym typeface="Arial"/>
            </a:endParaRPr>
          </a:p>
        </p:txBody>
      </p:sp>
      <p:pic>
        <p:nvPicPr>
          <p:cNvPr id="95" name="Google Shape;95;p14"/>
          <p:cNvPicPr preferRelativeResize="0"/>
          <p:nvPr/>
        </p:nvPicPr>
        <p:blipFill>
          <a:blip r:embed="rId3">
            <a:alphaModFix/>
          </a:blip>
          <a:stretch>
            <a:fillRect/>
          </a:stretch>
        </p:blipFill>
        <p:spPr>
          <a:xfrm>
            <a:off x="8417725" y="51025"/>
            <a:ext cx="618275" cy="618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Conclusion</a:t>
            </a:r>
            <a:endParaRPr/>
          </a:p>
        </p:txBody>
      </p:sp>
      <p:sp>
        <p:nvSpPr>
          <p:cNvPr id="265" name="Google Shape;265;p32"/>
          <p:cNvSpPr txBox="1"/>
          <p:nvPr>
            <p:ph idx="1" type="body"/>
          </p:nvPr>
        </p:nvSpPr>
        <p:spPr>
          <a:xfrm>
            <a:off x="729450" y="2078875"/>
            <a:ext cx="7281900" cy="2261100"/>
          </a:xfrm>
          <a:prstGeom prst="rect">
            <a:avLst/>
          </a:prstGeom>
        </p:spPr>
        <p:txBody>
          <a:bodyPr anchorCtr="0" anchor="t" bIns="91425" lIns="91425" spcFirstLastPara="1" rIns="91425" wrap="square" tIns="91425">
            <a:normAutofit lnSpcReduction="10000"/>
          </a:bodyPr>
          <a:lstStyle/>
          <a:p>
            <a:pPr indent="-304800" lvl="0" marL="457200" rtl="0" algn="l">
              <a:spcBef>
                <a:spcPts val="60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Family category apps have the highest number of application.</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Communication gener has the most number of installs due to their huge user base</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Most of the apps are rated between 4 to five stars which shows that most of the apps are userfriendly.</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Free apps have high number of installs over paid apps.</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Maximum number of users give reviews to the applications, according to their experience.</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Sentiment subjectivity is not always proportional to sentiment polarity but in maximum number of case, shows a proportional behavior, when variance is too high or low.</a:t>
            </a:r>
            <a:endParaRPr sz="1200">
              <a:solidFill>
                <a:srgbClr val="212121"/>
              </a:solidFill>
              <a:highlight>
                <a:schemeClr val="lt2"/>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2"/>
                </a:highlight>
                <a:latin typeface="Roboto"/>
                <a:ea typeface="Roboto"/>
                <a:cs typeface="Roboto"/>
                <a:sym typeface="Roboto"/>
              </a:rPr>
              <a:t>Most of the sentiments are positive with greatest number of percentage.</a:t>
            </a:r>
            <a:endParaRPr sz="1200">
              <a:solidFill>
                <a:srgbClr val="212121"/>
              </a:solidFill>
              <a:highlight>
                <a:schemeClr val="lt2"/>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266" name="Google Shape;266;p32"/>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267" name="Google Shape;267;p32"/>
          <p:cNvPicPr preferRelativeResize="0"/>
          <p:nvPr/>
        </p:nvPicPr>
        <p:blipFill>
          <a:blip r:embed="rId4">
            <a:alphaModFix/>
          </a:blip>
          <a:stretch>
            <a:fillRect/>
          </a:stretch>
        </p:blipFill>
        <p:spPr>
          <a:xfrm>
            <a:off x="8417725" y="51025"/>
            <a:ext cx="618275" cy="618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3" name="Google Shape;273;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4" name="Google Shape;274;p33"/>
          <p:cNvPicPr preferRelativeResize="0"/>
          <p:nvPr/>
        </p:nvPicPr>
        <p:blipFill>
          <a:blip r:embed="rId3">
            <a:alphaModFix/>
          </a:blip>
          <a:stretch>
            <a:fillRect/>
          </a:stretch>
        </p:blipFill>
        <p:spPr>
          <a:xfrm>
            <a:off x="0" y="16275"/>
            <a:ext cx="9144001" cy="51109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W</a:t>
            </a:r>
            <a:r>
              <a:rPr lang="en" sz="2400">
                <a:solidFill>
                  <a:srgbClr val="CC0000"/>
                </a:solidFill>
                <a:latin typeface="Arial"/>
                <a:ea typeface="Arial"/>
                <a:cs typeface="Arial"/>
                <a:sym typeface="Arial"/>
              </a:rPr>
              <a:t>hy analyze the google play  store?</a:t>
            </a:r>
            <a:endParaRPr>
              <a:solidFill>
                <a:srgbClr val="E06666"/>
              </a:solidFill>
            </a:endParaRPr>
          </a:p>
        </p:txBody>
      </p:sp>
      <p:sp>
        <p:nvSpPr>
          <p:cNvPr id="101" name="Google Shape;101;p15"/>
          <p:cNvSpPr txBox="1"/>
          <p:nvPr>
            <p:ph idx="1" type="body"/>
          </p:nvPr>
        </p:nvSpPr>
        <p:spPr>
          <a:xfrm>
            <a:off x="163300" y="2078875"/>
            <a:ext cx="8684700" cy="285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02" name="Google Shape;102;p15"/>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03" name="Google Shape;103;p15"/>
          <p:cNvPicPr preferRelativeResize="0"/>
          <p:nvPr/>
        </p:nvPicPr>
        <p:blipFill>
          <a:blip r:embed="rId4">
            <a:alphaModFix/>
          </a:blip>
          <a:stretch>
            <a:fillRect/>
          </a:stretch>
        </p:blipFill>
        <p:spPr>
          <a:xfrm>
            <a:off x="0" y="1318650"/>
            <a:ext cx="658700" cy="658700"/>
          </a:xfrm>
          <a:prstGeom prst="rect">
            <a:avLst/>
          </a:prstGeom>
          <a:noFill/>
          <a:ln>
            <a:noFill/>
          </a:ln>
        </p:spPr>
      </p:pic>
      <p:sp>
        <p:nvSpPr>
          <p:cNvPr id="104" name="Google Shape;104;p15"/>
          <p:cNvSpPr txBox="1"/>
          <p:nvPr/>
        </p:nvSpPr>
        <p:spPr>
          <a:xfrm>
            <a:off x="1438950" y="2186363"/>
            <a:ext cx="2143200" cy="1356000"/>
          </a:xfrm>
          <a:prstGeom prst="rect">
            <a:avLst/>
          </a:prstGeom>
          <a:noFill/>
          <a:ln>
            <a:noFill/>
          </a:ln>
        </p:spPr>
        <p:txBody>
          <a:bodyPr anchorCtr="0" anchor="t" bIns="91425" lIns="91425" spcFirstLastPara="1" rIns="91425" wrap="square" tIns="91425">
            <a:spAutoFit/>
          </a:bodyPr>
          <a:lstStyle/>
          <a:p>
            <a:pPr indent="0" lvl="0" marL="12700" marR="12700" rtl="0" algn="just">
              <a:lnSpc>
                <a:spcPct val="115000"/>
              </a:lnSpc>
              <a:spcBef>
                <a:spcPts val="100"/>
              </a:spcBef>
              <a:spcAft>
                <a:spcPts val="0"/>
              </a:spcAft>
              <a:buNone/>
            </a:pPr>
            <a:r>
              <a:rPr lang="en" sz="1800"/>
              <a:t>Mobile app market is set to grow 20% by 2023.</a:t>
            </a:r>
            <a:endParaRPr sz="1800"/>
          </a:p>
          <a:p>
            <a:pPr indent="0" lvl="0" marL="0" rtl="0" algn="l">
              <a:spcBef>
                <a:spcPts val="0"/>
              </a:spcBef>
              <a:spcAft>
                <a:spcPts val="0"/>
              </a:spcAft>
              <a:buNone/>
            </a:pPr>
            <a:r>
              <a:t/>
            </a:r>
            <a:endParaRPr>
              <a:latin typeface="Lato"/>
              <a:ea typeface="Lato"/>
              <a:cs typeface="Lato"/>
              <a:sym typeface="Lato"/>
            </a:endParaRPr>
          </a:p>
        </p:txBody>
      </p:sp>
      <p:pic>
        <p:nvPicPr>
          <p:cNvPr id="105" name="Google Shape;105;p15"/>
          <p:cNvPicPr preferRelativeResize="0"/>
          <p:nvPr/>
        </p:nvPicPr>
        <p:blipFill>
          <a:blip r:embed="rId5">
            <a:alphaModFix/>
          </a:blip>
          <a:stretch>
            <a:fillRect/>
          </a:stretch>
        </p:blipFill>
        <p:spPr>
          <a:xfrm>
            <a:off x="224521" y="2186375"/>
            <a:ext cx="1074275" cy="1081125"/>
          </a:xfrm>
          <a:prstGeom prst="rect">
            <a:avLst/>
          </a:prstGeom>
          <a:noFill/>
          <a:ln>
            <a:noFill/>
          </a:ln>
        </p:spPr>
      </p:pic>
      <p:sp>
        <p:nvSpPr>
          <p:cNvPr id="106" name="Google Shape;106;p15"/>
          <p:cNvSpPr txBox="1"/>
          <p:nvPr/>
        </p:nvSpPr>
        <p:spPr>
          <a:xfrm>
            <a:off x="6276300" y="2186375"/>
            <a:ext cx="2388000" cy="13560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Android Apps  comprise 90% of the  Mobile App Market</a:t>
            </a:r>
            <a:endParaRPr sz="1800"/>
          </a:p>
          <a:p>
            <a:pPr indent="0" lvl="0" marL="0" rtl="0" algn="l">
              <a:spcBef>
                <a:spcPts val="0"/>
              </a:spcBef>
              <a:spcAft>
                <a:spcPts val="0"/>
              </a:spcAft>
              <a:buNone/>
            </a:pPr>
            <a:r>
              <a:t/>
            </a:r>
            <a:endParaRPr/>
          </a:p>
        </p:txBody>
      </p:sp>
      <p:pic>
        <p:nvPicPr>
          <p:cNvPr id="107" name="Google Shape;107;p15"/>
          <p:cNvPicPr preferRelativeResize="0"/>
          <p:nvPr/>
        </p:nvPicPr>
        <p:blipFill>
          <a:blip r:embed="rId6">
            <a:alphaModFix/>
          </a:blip>
          <a:stretch>
            <a:fillRect/>
          </a:stretch>
        </p:blipFill>
        <p:spPr>
          <a:xfrm>
            <a:off x="5202025" y="2186375"/>
            <a:ext cx="1074275" cy="1081125"/>
          </a:xfrm>
          <a:prstGeom prst="rect">
            <a:avLst/>
          </a:prstGeom>
          <a:noFill/>
          <a:ln>
            <a:noFill/>
          </a:ln>
        </p:spPr>
      </p:pic>
      <p:sp>
        <p:nvSpPr>
          <p:cNvPr id="108" name="Google Shape;108;p15"/>
          <p:cNvSpPr txBox="1"/>
          <p:nvPr/>
        </p:nvSpPr>
        <p:spPr>
          <a:xfrm>
            <a:off x="1438950" y="3542375"/>
            <a:ext cx="2388000" cy="16746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None/>
            </a:pPr>
            <a:r>
              <a:rPr lang="en" sz="1800"/>
              <a:t>What makes an App  popular? Can we predict  how popular it’s going to  be?</a:t>
            </a:r>
            <a:endParaRPr sz="1800"/>
          </a:p>
          <a:p>
            <a:pPr indent="0" lvl="0" marL="0" rtl="0" algn="l">
              <a:spcBef>
                <a:spcPts val="0"/>
              </a:spcBef>
              <a:spcAft>
                <a:spcPts val="0"/>
              </a:spcAft>
              <a:buNone/>
            </a:pPr>
            <a:r>
              <a:t/>
            </a:r>
            <a:endParaRPr>
              <a:latin typeface="Lato"/>
              <a:ea typeface="Lato"/>
              <a:cs typeface="Lato"/>
              <a:sym typeface="Lato"/>
            </a:endParaRPr>
          </a:p>
        </p:txBody>
      </p:sp>
      <p:pic>
        <p:nvPicPr>
          <p:cNvPr id="109" name="Google Shape;109;p15"/>
          <p:cNvPicPr preferRelativeResize="0"/>
          <p:nvPr/>
        </p:nvPicPr>
        <p:blipFill>
          <a:blip r:embed="rId7">
            <a:alphaModFix/>
          </a:blip>
          <a:stretch>
            <a:fillRect/>
          </a:stretch>
        </p:blipFill>
        <p:spPr>
          <a:xfrm>
            <a:off x="163300" y="3745375"/>
            <a:ext cx="1275650" cy="1183800"/>
          </a:xfrm>
          <a:prstGeom prst="rect">
            <a:avLst/>
          </a:prstGeom>
          <a:noFill/>
          <a:ln>
            <a:noFill/>
          </a:ln>
        </p:spPr>
      </p:pic>
      <p:sp>
        <p:nvSpPr>
          <p:cNvPr id="110" name="Google Shape;110;p15"/>
          <p:cNvSpPr txBox="1"/>
          <p:nvPr/>
        </p:nvSpPr>
        <p:spPr>
          <a:xfrm>
            <a:off x="6551850" y="3542375"/>
            <a:ext cx="2224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What are some  interesting patterns in  user behavior related to  app usage &amp; feedback</a:t>
            </a:r>
            <a:endParaRPr>
              <a:latin typeface="Lato"/>
              <a:ea typeface="Lato"/>
              <a:cs typeface="Lato"/>
              <a:sym typeface="Lato"/>
            </a:endParaRPr>
          </a:p>
        </p:txBody>
      </p:sp>
      <p:pic>
        <p:nvPicPr>
          <p:cNvPr id="111" name="Google Shape;111;p15"/>
          <p:cNvPicPr preferRelativeResize="0"/>
          <p:nvPr/>
        </p:nvPicPr>
        <p:blipFill>
          <a:blip r:embed="rId8">
            <a:alphaModFix/>
          </a:blip>
          <a:stretch>
            <a:fillRect/>
          </a:stretch>
        </p:blipFill>
        <p:spPr>
          <a:xfrm>
            <a:off x="5202025" y="3745375"/>
            <a:ext cx="1074275" cy="118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800">
                <a:solidFill>
                  <a:srgbClr val="CC0000"/>
                </a:solidFill>
                <a:latin typeface="Arial"/>
                <a:ea typeface="Arial"/>
                <a:cs typeface="Arial"/>
                <a:sym typeface="Arial"/>
              </a:rPr>
              <a:t>Introduction</a:t>
            </a:r>
            <a:endParaRPr sz="2800">
              <a:solidFill>
                <a:srgbClr val="CC0000"/>
              </a:solidFill>
              <a:latin typeface="Arial"/>
              <a:ea typeface="Arial"/>
              <a:cs typeface="Arial"/>
              <a:sym typeface="Arial"/>
            </a:endParaRPr>
          </a:p>
          <a:p>
            <a:pPr indent="0" lvl="0" marL="0" rtl="0" algn="l">
              <a:spcBef>
                <a:spcPts val="0"/>
              </a:spcBef>
              <a:spcAft>
                <a:spcPts val="0"/>
              </a:spcAft>
              <a:buNone/>
            </a:pPr>
            <a:r>
              <a:t/>
            </a:r>
            <a:endParaRPr b="0"/>
          </a:p>
        </p:txBody>
      </p:sp>
      <p:sp>
        <p:nvSpPr>
          <p:cNvPr id="117" name="Google Shape;117;p16"/>
          <p:cNvSpPr txBox="1"/>
          <p:nvPr>
            <p:ph idx="1" type="body"/>
          </p:nvPr>
        </p:nvSpPr>
        <p:spPr>
          <a:xfrm>
            <a:off x="265350" y="2078875"/>
            <a:ext cx="8613300" cy="28401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Android is the most popular operating system in the world, with over 2.5 billion active users spanning over 190 countries.</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Google Play was launched on March 6, 2012, bringing together Android Market marking a shift in Google's digital distribution strategy .</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 Android is the dominant mobile operating system today more than 85% of all mobile devices running Google’s OS. The Google Play Store is the largest and most popular Android app store.</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There are more than 3.04 million apps found on Google Play Store.</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 The Play Store apps data has enormous potential to drive app-making businesses to success.</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a:t>
            </a:r>
            <a:r>
              <a:rPr lang="en" sz="1600">
                <a:solidFill>
                  <a:srgbClr val="004B53"/>
                </a:solidFill>
                <a:latin typeface="Verdana"/>
                <a:ea typeface="Verdana"/>
                <a:cs typeface="Verdana"/>
                <a:sym typeface="Verdana"/>
              </a:rPr>
              <a:t>Actionable insights can be drawn for developers to work on and capture the Android market. The main goal of our project is-</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1)</a:t>
            </a:r>
            <a:r>
              <a:rPr lang="en" sz="1600">
                <a:solidFill>
                  <a:srgbClr val="004B53"/>
                </a:solidFill>
                <a:latin typeface="Verdana"/>
                <a:ea typeface="Verdana"/>
                <a:cs typeface="Verdana"/>
                <a:sym typeface="Verdana"/>
              </a:rPr>
              <a:t>The purpose of our project is to gather and analyze detailed information on apps in the Google Play Store in order to provide insights on app features and the current state of the Android app market.  	</a:t>
            </a:r>
            <a:endParaRPr sz="1600">
              <a:solidFill>
                <a:srgbClr val="004B53"/>
              </a:solidFill>
              <a:latin typeface="Verdana"/>
              <a:ea typeface="Verdana"/>
              <a:cs typeface="Verdana"/>
              <a:sym typeface="Verdana"/>
            </a:endParaRPr>
          </a:p>
          <a:p>
            <a:pPr indent="0" lvl="0" marL="0" rtl="0" algn="just">
              <a:spcBef>
                <a:spcPts val="0"/>
              </a:spcBef>
              <a:spcAft>
                <a:spcPts val="0"/>
              </a:spcAft>
              <a:buNone/>
            </a:pPr>
            <a:r>
              <a:rPr lang="en" sz="1600">
                <a:solidFill>
                  <a:srgbClr val="000000"/>
                </a:solidFill>
                <a:latin typeface="Arial"/>
                <a:ea typeface="Arial"/>
                <a:cs typeface="Arial"/>
                <a:sym typeface="Arial"/>
              </a:rPr>
              <a:t>2)</a:t>
            </a:r>
            <a:r>
              <a:rPr lang="en" sz="1600">
                <a:solidFill>
                  <a:srgbClr val="004B53"/>
                </a:solidFill>
                <a:latin typeface="Verdana"/>
                <a:ea typeface="Verdana"/>
                <a:cs typeface="Verdana"/>
                <a:sym typeface="Verdana"/>
              </a:rPr>
              <a:t> The Objective of the project to Explore and analyze the data to discover key factors responsible for app engagement and success</a:t>
            </a:r>
            <a:r>
              <a:rPr lang="en" sz="1600">
                <a:solidFill>
                  <a:srgbClr val="004B53"/>
                </a:solidFill>
                <a:latin typeface="Montserrat"/>
                <a:ea typeface="Montserrat"/>
                <a:cs typeface="Montserrat"/>
                <a:sym typeface="Montserrat"/>
              </a:rPr>
              <a:t>.</a:t>
            </a:r>
            <a:endParaRPr sz="1600">
              <a:solidFill>
                <a:srgbClr val="004B53"/>
              </a:solidFill>
              <a:latin typeface="Montserrat"/>
              <a:ea typeface="Montserrat"/>
              <a:cs typeface="Montserrat"/>
              <a:sym typeface="Montserrat"/>
            </a:endParaRPr>
          </a:p>
          <a:p>
            <a:pPr indent="0" lvl="0" marL="0" rtl="0" algn="l">
              <a:spcBef>
                <a:spcPts val="0"/>
              </a:spcBef>
              <a:spcAft>
                <a:spcPts val="1200"/>
              </a:spcAft>
              <a:buNone/>
            </a:pPr>
            <a:r>
              <a:t/>
            </a:r>
            <a:endParaRPr/>
          </a:p>
        </p:txBody>
      </p:sp>
      <p:pic>
        <p:nvPicPr>
          <p:cNvPr id="118" name="Google Shape;118;p16"/>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19" name="Google Shape;119;p16"/>
          <p:cNvPicPr preferRelativeResize="0"/>
          <p:nvPr/>
        </p:nvPicPr>
        <p:blipFill>
          <a:blip r:embed="rId4">
            <a:alphaModFix/>
          </a:blip>
          <a:stretch>
            <a:fillRect/>
          </a:stretch>
        </p:blipFill>
        <p:spPr>
          <a:xfrm>
            <a:off x="70775" y="1219538"/>
            <a:ext cx="752475" cy="73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12700" rtl="0" algn="l">
              <a:lnSpc>
                <a:spcPct val="115000"/>
              </a:lnSpc>
              <a:spcBef>
                <a:spcPts val="100"/>
              </a:spcBef>
              <a:spcAft>
                <a:spcPts val="0"/>
              </a:spcAft>
              <a:buNone/>
            </a:pPr>
            <a:r>
              <a:rPr lang="en" sz="2800">
                <a:solidFill>
                  <a:srgbClr val="CC0000"/>
                </a:solidFill>
                <a:latin typeface="Arial"/>
                <a:ea typeface="Arial"/>
                <a:cs typeface="Arial"/>
                <a:sym typeface="Arial"/>
              </a:rPr>
              <a:t>Problem Statement</a:t>
            </a:r>
            <a:endParaRPr sz="2800">
              <a:solidFill>
                <a:srgbClr val="CC0000"/>
              </a:solidFill>
              <a:latin typeface="Arial"/>
              <a:ea typeface="Arial"/>
              <a:cs typeface="Arial"/>
              <a:sym typeface="Arial"/>
            </a:endParaRPr>
          </a:p>
          <a:p>
            <a:pPr indent="0" lvl="0" marL="0" rtl="0" algn="l">
              <a:spcBef>
                <a:spcPts val="0"/>
              </a:spcBef>
              <a:spcAft>
                <a:spcPts val="0"/>
              </a:spcAft>
              <a:buNone/>
            </a:pPr>
            <a:r>
              <a:t/>
            </a:r>
            <a:endParaRPr/>
          </a:p>
        </p:txBody>
      </p:sp>
      <p:sp>
        <p:nvSpPr>
          <p:cNvPr id="125" name="Google Shape;125;p17"/>
          <p:cNvSpPr txBox="1"/>
          <p:nvPr>
            <p:ph idx="1" type="body"/>
          </p:nvPr>
        </p:nvSpPr>
        <p:spPr>
          <a:xfrm>
            <a:off x="729450" y="1853850"/>
            <a:ext cx="8118600" cy="3143100"/>
          </a:xfrm>
          <a:prstGeom prst="rect">
            <a:avLst/>
          </a:prstGeom>
        </p:spPr>
        <p:txBody>
          <a:bodyPr anchorCtr="0" anchor="t" bIns="91425" lIns="91425" spcFirstLastPara="1" rIns="91425" wrap="square" tIns="91425">
            <a:normAutofit fontScale="92500" lnSpcReduction="20000"/>
          </a:bodyPr>
          <a:lstStyle/>
          <a:p>
            <a:pPr indent="-304958" lvl="0" marL="457200" rtl="0" algn="just">
              <a:lnSpc>
                <a:spcPct val="115000"/>
              </a:lnSpc>
              <a:spcBef>
                <a:spcPts val="100"/>
              </a:spcBef>
              <a:spcAft>
                <a:spcPts val="0"/>
              </a:spcAft>
              <a:buSzPct val="72222"/>
              <a:buChar char="❏"/>
            </a:pPr>
            <a:r>
              <a:rPr lang="en" sz="1800">
                <a:solidFill>
                  <a:srgbClr val="124F5B"/>
                </a:solidFill>
                <a:latin typeface="Verdana"/>
                <a:ea typeface="Verdana"/>
                <a:cs typeface="Verdana"/>
                <a:sym typeface="Verdana"/>
              </a:rPr>
              <a:t>Two datasets are provided, one with </a:t>
            </a:r>
            <a:r>
              <a:rPr b="1" lang="en" sz="1800">
                <a:solidFill>
                  <a:srgbClr val="124F5B"/>
                </a:solidFill>
                <a:latin typeface="Verdana"/>
                <a:ea typeface="Verdana"/>
                <a:cs typeface="Verdana"/>
                <a:sym typeface="Verdana"/>
              </a:rPr>
              <a:t>basic information </a:t>
            </a:r>
            <a:r>
              <a:rPr lang="en" sz="1800">
                <a:solidFill>
                  <a:srgbClr val="124F5B"/>
                </a:solidFill>
                <a:latin typeface="Verdana"/>
                <a:ea typeface="Verdana"/>
                <a:cs typeface="Verdana"/>
                <a:sym typeface="Verdana"/>
              </a:rPr>
              <a:t>and the  other with </a:t>
            </a:r>
            <a:r>
              <a:rPr b="1" lang="en" sz="1800">
                <a:solidFill>
                  <a:srgbClr val="124F5B"/>
                </a:solidFill>
                <a:latin typeface="Verdana"/>
                <a:ea typeface="Verdana"/>
                <a:cs typeface="Verdana"/>
                <a:sym typeface="Verdana"/>
              </a:rPr>
              <a:t>user reviews </a:t>
            </a:r>
            <a:r>
              <a:rPr lang="en" sz="1800">
                <a:solidFill>
                  <a:srgbClr val="124F5B"/>
                </a:solidFill>
                <a:latin typeface="Verdana"/>
                <a:ea typeface="Verdana"/>
                <a:cs typeface="Verdana"/>
                <a:sym typeface="Verdana"/>
              </a:rPr>
              <a:t>for the respective app.</a:t>
            </a:r>
            <a:endParaRPr sz="1800">
              <a:solidFill>
                <a:srgbClr val="124F5B"/>
              </a:solidFill>
              <a:latin typeface="Verdana"/>
              <a:ea typeface="Verdana"/>
              <a:cs typeface="Verdana"/>
              <a:sym typeface="Verdana"/>
            </a:endParaRPr>
          </a:p>
          <a:p>
            <a:pPr indent="-304958" lvl="0" marL="457200" rtl="0" algn="just">
              <a:lnSpc>
                <a:spcPct val="115000"/>
              </a:lnSpc>
              <a:spcBef>
                <a:spcPts val="0"/>
              </a:spcBef>
              <a:spcAft>
                <a:spcPts val="0"/>
              </a:spcAft>
              <a:buSzPct val="72222"/>
              <a:buChar char="❏"/>
            </a:pPr>
            <a:r>
              <a:rPr lang="en" sz="1800">
                <a:solidFill>
                  <a:srgbClr val="124F5B"/>
                </a:solidFill>
                <a:latin typeface="Verdana"/>
                <a:ea typeface="Verdana"/>
                <a:cs typeface="Verdana"/>
                <a:sym typeface="Verdana"/>
              </a:rPr>
              <a:t>We must examine and evaluate the data in both datasets in order to  identify the important characteristics that inﬂuence app  engagement and success.</a:t>
            </a:r>
            <a:endParaRPr sz="1800">
              <a:solidFill>
                <a:srgbClr val="124F5B"/>
              </a:solidFill>
              <a:latin typeface="Verdana"/>
              <a:ea typeface="Verdana"/>
              <a:cs typeface="Verdana"/>
              <a:sym typeface="Verdana"/>
            </a:endParaRPr>
          </a:p>
          <a:p>
            <a:pPr indent="0" lvl="0" marL="12700" rtl="0" algn="l">
              <a:spcBef>
                <a:spcPts val="0"/>
              </a:spcBef>
              <a:spcAft>
                <a:spcPts val="0"/>
              </a:spcAft>
              <a:buNone/>
            </a:pPr>
            <a:r>
              <a:rPr b="1" lang="en" sz="2000">
                <a:solidFill>
                  <a:srgbClr val="CC0000"/>
                </a:solidFill>
                <a:latin typeface="Verdana"/>
                <a:ea typeface="Verdana"/>
                <a:cs typeface="Verdana"/>
                <a:sym typeface="Verdana"/>
              </a:rPr>
              <a:t>So, what factors inﬂuence an app's success?</a:t>
            </a:r>
            <a:endParaRPr b="1" sz="2000">
              <a:solidFill>
                <a:srgbClr val="CC0000"/>
              </a:solidFill>
              <a:latin typeface="Verdana"/>
              <a:ea typeface="Verdana"/>
              <a:cs typeface="Verdana"/>
              <a:sym typeface="Verdana"/>
            </a:endParaRPr>
          </a:p>
          <a:p>
            <a:pPr indent="0" lvl="0" marL="12700" rtl="0" algn="l">
              <a:spcBef>
                <a:spcPts val="0"/>
              </a:spcBef>
              <a:spcAft>
                <a:spcPts val="0"/>
              </a:spcAft>
              <a:buNone/>
            </a:pPr>
            <a:r>
              <a:rPr lang="en" sz="1800">
                <a:solidFill>
                  <a:srgbClr val="124F5B"/>
                </a:solidFill>
                <a:latin typeface="Verdana"/>
                <a:ea typeface="Verdana"/>
                <a:cs typeface="Verdana"/>
                <a:sym typeface="Verdana"/>
              </a:rPr>
              <a:t>An app is said to be successful if it has:</a:t>
            </a:r>
            <a:endParaRPr sz="1800">
              <a:solidFill>
                <a:srgbClr val="124F5B"/>
              </a:solidFill>
              <a:latin typeface="Verdana"/>
              <a:ea typeface="Verdana"/>
              <a:cs typeface="Verdana"/>
              <a:sym typeface="Verdana"/>
            </a:endParaRPr>
          </a:p>
          <a:p>
            <a:pPr indent="457200" lvl="0" marL="0" rtl="0" algn="l">
              <a:spcBef>
                <a:spcPts val="0"/>
              </a:spcBef>
              <a:spcAft>
                <a:spcPts val="0"/>
              </a:spcAft>
              <a:buNone/>
            </a:pPr>
            <a:r>
              <a:rPr lang="en" sz="1800">
                <a:solidFill>
                  <a:srgbClr val="000000"/>
                </a:solidFill>
                <a:latin typeface="Arial"/>
                <a:ea typeface="Arial"/>
                <a:cs typeface="Arial"/>
                <a:sym typeface="Arial"/>
              </a:rPr>
              <a:t>❏</a:t>
            </a:r>
            <a:r>
              <a:rPr lang="en" sz="1800">
                <a:solidFill>
                  <a:srgbClr val="124F5B"/>
                </a:solidFill>
                <a:latin typeface="Verdana"/>
                <a:ea typeface="Verdana"/>
                <a:cs typeface="Verdana"/>
                <a:sym typeface="Verdana"/>
              </a:rPr>
              <a:t>A high average user rating</a:t>
            </a:r>
            <a:endParaRPr sz="1800">
              <a:solidFill>
                <a:srgbClr val="124F5B"/>
              </a:solidFill>
              <a:latin typeface="Verdana"/>
              <a:ea typeface="Verdana"/>
              <a:cs typeface="Verdana"/>
              <a:sym typeface="Verdana"/>
            </a:endParaRPr>
          </a:p>
          <a:p>
            <a:pPr indent="457200" lvl="0" marL="0" rtl="0" algn="l">
              <a:spcBef>
                <a:spcPts val="0"/>
              </a:spcBef>
              <a:spcAft>
                <a:spcPts val="0"/>
              </a:spcAft>
              <a:buNone/>
            </a:pPr>
            <a:r>
              <a:rPr lang="en" sz="1800">
                <a:solidFill>
                  <a:srgbClr val="000000"/>
                </a:solidFill>
                <a:latin typeface="Arial"/>
                <a:ea typeface="Arial"/>
                <a:cs typeface="Arial"/>
                <a:sym typeface="Arial"/>
              </a:rPr>
              <a:t>❏</a:t>
            </a:r>
            <a:r>
              <a:rPr lang="en" sz="1800">
                <a:solidFill>
                  <a:srgbClr val="124F5B"/>
                </a:solidFill>
                <a:latin typeface="Verdana"/>
                <a:ea typeface="Verdana"/>
                <a:cs typeface="Verdana"/>
                <a:sym typeface="Verdana"/>
              </a:rPr>
              <a:t>A good number of positive reviews</a:t>
            </a:r>
            <a:endParaRPr sz="1800">
              <a:solidFill>
                <a:srgbClr val="124F5B"/>
              </a:solidFill>
              <a:latin typeface="Verdana"/>
              <a:ea typeface="Verdana"/>
              <a:cs typeface="Verdana"/>
              <a:sym typeface="Verdana"/>
            </a:endParaRPr>
          </a:p>
          <a:p>
            <a:pPr indent="457200" lvl="0" marL="0" rtl="0" algn="l">
              <a:spcBef>
                <a:spcPts val="0"/>
              </a:spcBef>
              <a:spcAft>
                <a:spcPts val="0"/>
              </a:spcAft>
              <a:buNone/>
            </a:pPr>
            <a:r>
              <a:rPr lang="en" sz="1800">
                <a:solidFill>
                  <a:srgbClr val="000000"/>
                </a:solidFill>
                <a:latin typeface="Arial"/>
                <a:ea typeface="Arial"/>
                <a:cs typeface="Arial"/>
                <a:sym typeface="Arial"/>
              </a:rPr>
              <a:t>❏</a:t>
            </a:r>
            <a:r>
              <a:rPr lang="en" sz="1800">
                <a:solidFill>
                  <a:srgbClr val="124F5B"/>
                </a:solidFill>
                <a:latin typeface="Verdana"/>
                <a:ea typeface="Verdana"/>
                <a:cs typeface="Verdana"/>
                <a:sym typeface="Verdana"/>
              </a:rPr>
              <a:t>A good number of monthly average users</a:t>
            </a:r>
            <a:endParaRPr sz="1800">
              <a:solidFill>
                <a:srgbClr val="124F5B"/>
              </a:solidFill>
              <a:latin typeface="Verdana"/>
              <a:ea typeface="Verdana"/>
              <a:cs typeface="Verdana"/>
              <a:sym typeface="Verdana"/>
            </a:endParaRPr>
          </a:p>
          <a:p>
            <a:pPr indent="457200" lvl="0" marL="0" rtl="0" algn="l">
              <a:spcBef>
                <a:spcPts val="0"/>
              </a:spcBef>
              <a:spcAft>
                <a:spcPts val="0"/>
              </a:spcAft>
              <a:buNone/>
            </a:pPr>
            <a:r>
              <a:rPr lang="en" sz="1800">
                <a:solidFill>
                  <a:srgbClr val="000000"/>
                </a:solidFill>
                <a:latin typeface="Arial"/>
                <a:ea typeface="Arial"/>
                <a:cs typeface="Arial"/>
                <a:sym typeface="Arial"/>
              </a:rPr>
              <a:t>❏</a:t>
            </a:r>
            <a:r>
              <a:rPr lang="en" sz="1800">
                <a:solidFill>
                  <a:srgbClr val="124F5B"/>
                </a:solidFill>
                <a:latin typeface="Verdana"/>
                <a:ea typeface="Verdana"/>
                <a:cs typeface="Verdana"/>
                <a:sym typeface="Verdana"/>
              </a:rPr>
              <a:t>High revenue per customer and so on.</a:t>
            </a:r>
            <a:endParaRPr sz="1800">
              <a:solidFill>
                <a:srgbClr val="124F5B"/>
              </a:solidFill>
              <a:latin typeface="Verdana"/>
              <a:ea typeface="Verdana"/>
              <a:cs typeface="Verdana"/>
              <a:sym typeface="Verdana"/>
            </a:endParaRPr>
          </a:p>
          <a:p>
            <a:pPr indent="0" lvl="0" marL="457200" rtl="0" algn="l">
              <a:spcBef>
                <a:spcPts val="0"/>
              </a:spcBef>
              <a:spcAft>
                <a:spcPts val="1200"/>
              </a:spcAft>
              <a:buNone/>
            </a:pPr>
            <a:r>
              <a:t/>
            </a:r>
            <a:endParaRPr/>
          </a:p>
        </p:txBody>
      </p:sp>
      <p:pic>
        <p:nvPicPr>
          <p:cNvPr id="126" name="Google Shape;126;p17"/>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27" name="Google Shape;127;p17"/>
          <p:cNvPicPr preferRelativeResize="0"/>
          <p:nvPr/>
        </p:nvPicPr>
        <p:blipFill>
          <a:blip r:embed="rId4">
            <a:alphaModFix/>
          </a:blip>
          <a:stretch>
            <a:fillRect/>
          </a:stretch>
        </p:blipFill>
        <p:spPr>
          <a:xfrm>
            <a:off x="70775" y="1219538"/>
            <a:ext cx="752475" cy="73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12700" rtl="0" algn="l">
              <a:lnSpc>
                <a:spcPct val="115000"/>
              </a:lnSpc>
              <a:spcBef>
                <a:spcPts val="100"/>
              </a:spcBef>
              <a:spcAft>
                <a:spcPts val="0"/>
              </a:spcAft>
              <a:buNone/>
            </a:pPr>
            <a:r>
              <a:rPr lang="en" sz="2800">
                <a:solidFill>
                  <a:srgbClr val="CC0000"/>
                </a:solidFill>
                <a:latin typeface="Arial"/>
                <a:ea typeface="Arial"/>
                <a:cs typeface="Arial"/>
                <a:sym typeface="Arial"/>
              </a:rPr>
              <a:t>Agenda</a:t>
            </a:r>
            <a:endParaRPr>
              <a:solidFill>
                <a:srgbClr val="E06666"/>
              </a:solidFill>
            </a:endParaRPr>
          </a:p>
        </p:txBody>
      </p:sp>
      <p:sp>
        <p:nvSpPr>
          <p:cNvPr id="133" name="Google Shape;13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Exploring app </a:t>
            </a:r>
            <a:r>
              <a:rPr lang="en"/>
              <a:t>categories.</a:t>
            </a:r>
            <a:endParaRPr/>
          </a:p>
          <a:p>
            <a:pPr indent="-311150" lvl="0" marL="457200" rtl="0" algn="l">
              <a:spcBef>
                <a:spcPts val="0"/>
              </a:spcBef>
              <a:spcAft>
                <a:spcPts val="0"/>
              </a:spcAft>
              <a:buSzPts val="1300"/>
              <a:buChar char="●"/>
            </a:pPr>
            <a:r>
              <a:rPr lang="en"/>
              <a:t>Installs according to genres.</a:t>
            </a:r>
            <a:endParaRPr/>
          </a:p>
          <a:p>
            <a:pPr indent="-311150" lvl="0" marL="457200" rtl="0" algn="l">
              <a:spcBef>
                <a:spcPts val="0"/>
              </a:spcBef>
              <a:spcAft>
                <a:spcPts val="0"/>
              </a:spcAft>
              <a:buSzPts val="1300"/>
              <a:buChar char="●"/>
            </a:pPr>
            <a:r>
              <a:rPr lang="en"/>
              <a:t>Heatmap of the Dataset.</a:t>
            </a:r>
            <a:endParaRPr/>
          </a:p>
          <a:p>
            <a:pPr indent="-311150" lvl="0" marL="457200" rtl="0" algn="l">
              <a:spcBef>
                <a:spcPts val="0"/>
              </a:spcBef>
              <a:spcAft>
                <a:spcPts val="0"/>
              </a:spcAft>
              <a:buSzPts val="1300"/>
              <a:buChar char="●"/>
            </a:pPr>
            <a:r>
              <a:rPr lang="en"/>
              <a:t>Rating Fluctuation.</a:t>
            </a:r>
            <a:endParaRPr/>
          </a:p>
          <a:p>
            <a:pPr indent="-311150" lvl="0" marL="457200" rtl="0" algn="l">
              <a:spcBef>
                <a:spcPts val="0"/>
              </a:spcBef>
              <a:spcAft>
                <a:spcPts val="0"/>
              </a:spcAft>
              <a:buSzPts val="1300"/>
              <a:buChar char="●"/>
            </a:pPr>
            <a:r>
              <a:rPr lang="en"/>
              <a:t>Count of application in each category differentiated by their types.</a:t>
            </a:r>
            <a:endParaRPr/>
          </a:p>
          <a:p>
            <a:pPr indent="-311150" lvl="0" marL="457200" rtl="0" algn="l">
              <a:spcBef>
                <a:spcPts val="0"/>
              </a:spcBef>
              <a:spcAft>
                <a:spcPts val="0"/>
              </a:spcAft>
              <a:buSzPts val="1300"/>
              <a:buChar char="●"/>
            </a:pPr>
            <a:r>
              <a:rPr lang="en"/>
              <a:t>Distribution of subjectivity.</a:t>
            </a:r>
            <a:endParaRPr/>
          </a:p>
          <a:p>
            <a:pPr indent="-311150" lvl="0" marL="457200" rtl="0" algn="l">
              <a:spcBef>
                <a:spcPts val="0"/>
              </a:spcBef>
              <a:spcAft>
                <a:spcPts val="0"/>
              </a:spcAft>
              <a:buSzPts val="1300"/>
              <a:buChar char="●"/>
            </a:pPr>
            <a:r>
              <a:rPr lang="en"/>
              <a:t>What is the distribution of type of reviews in the dataset?</a:t>
            </a:r>
            <a:endParaRPr/>
          </a:p>
          <a:p>
            <a:pPr indent="-311150" lvl="0" marL="457200" rtl="0" algn="l">
              <a:spcBef>
                <a:spcPts val="0"/>
              </a:spcBef>
              <a:spcAft>
                <a:spcPts val="0"/>
              </a:spcAft>
              <a:buSzPts val="1300"/>
              <a:buChar char="●"/>
            </a:pPr>
            <a:r>
              <a:rPr lang="en"/>
              <a:t>Does sentiment subjectivity is proportion to sentiment polarity</a:t>
            </a:r>
            <a:endParaRPr/>
          </a:p>
          <a:p>
            <a:pPr indent="-311150" lvl="0" marL="457200" rtl="0" algn="l">
              <a:spcBef>
                <a:spcPts val="0"/>
              </a:spcBef>
              <a:spcAft>
                <a:spcPts val="0"/>
              </a:spcAft>
              <a:buSzPts val="1300"/>
              <a:buChar char="●"/>
            </a:pPr>
            <a:r>
              <a:rPr lang="en"/>
              <a:t>Percentage of review sentiments.</a:t>
            </a:r>
            <a:endParaRPr/>
          </a:p>
        </p:txBody>
      </p:sp>
      <p:pic>
        <p:nvPicPr>
          <p:cNvPr id="134" name="Google Shape;134;p18"/>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35" name="Google Shape;135;p18"/>
          <p:cNvPicPr preferRelativeResize="0"/>
          <p:nvPr/>
        </p:nvPicPr>
        <p:blipFill>
          <a:blip r:embed="rId4">
            <a:alphaModFix/>
          </a:blip>
          <a:stretch>
            <a:fillRect/>
          </a:stretch>
        </p:blipFill>
        <p:spPr>
          <a:xfrm>
            <a:off x="70775" y="1219538"/>
            <a:ext cx="752475" cy="73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00000"/>
                </a:solidFill>
                <a:latin typeface="Arial"/>
                <a:ea typeface="Arial"/>
                <a:cs typeface="Arial"/>
                <a:sym typeface="Arial"/>
              </a:rPr>
              <a:t>Dataset Preparation</a:t>
            </a:r>
            <a:endParaRPr/>
          </a:p>
        </p:txBody>
      </p:sp>
      <p:sp>
        <p:nvSpPr>
          <p:cNvPr id="141" name="Google Shape;141;p19"/>
          <p:cNvSpPr txBox="1"/>
          <p:nvPr>
            <p:ph idx="1" type="body"/>
          </p:nvPr>
        </p:nvSpPr>
        <p:spPr>
          <a:xfrm>
            <a:off x="132675" y="2078875"/>
            <a:ext cx="6041700" cy="226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Loading the data sets: </a:t>
            </a:r>
            <a:r>
              <a:rPr lang="en" sz="1500">
                <a:solidFill>
                  <a:srgbClr val="124F5C"/>
                </a:solidFill>
                <a:latin typeface="Arial"/>
                <a:ea typeface="Arial"/>
                <a:cs typeface="Arial"/>
                <a:sym typeface="Arial"/>
              </a:rPr>
              <a:t>Two datasets, First Play store app dataset and User Reviews dataset.</a:t>
            </a:r>
            <a:endParaRPr sz="1500">
              <a:solidFill>
                <a:srgbClr val="124F5C"/>
              </a:solidFill>
              <a:latin typeface="Arial"/>
              <a:ea typeface="Arial"/>
              <a:cs typeface="Arial"/>
              <a:sym typeface="Arial"/>
            </a:endParaRPr>
          </a:p>
          <a:p>
            <a:pPr indent="0" lvl="0" marL="0" rtl="0" algn="l">
              <a:spcBef>
                <a:spcPts val="0"/>
              </a:spcBef>
              <a:spcAft>
                <a:spcPts val="0"/>
              </a:spcAft>
              <a:buNone/>
            </a:pPr>
            <a:r>
              <a:t/>
            </a:r>
            <a:endParaRPr sz="1500">
              <a:solidFill>
                <a:srgbClr val="124F5C"/>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Import Libraries: </a:t>
            </a:r>
            <a:r>
              <a:rPr lang="en" sz="1500">
                <a:solidFill>
                  <a:srgbClr val="124F5C"/>
                </a:solidFill>
                <a:latin typeface="Arial"/>
                <a:ea typeface="Arial"/>
                <a:cs typeface="Arial"/>
                <a:sym typeface="Arial"/>
              </a:rPr>
              <a:t>NumPy, Pandas, Seaborn and Matplotlib</a:t>
            </a:r>
            <a:endParaRPr sz="1500">
              <a:solidFill>
                <a:srgbClr val="124F5C"/>
              </a:solidFill>
              <a:latin typeface="Arial"/>
              <a:ea typeface="Arial"/>
              <a:cs typeface="Arial"/>
              <a:sym typeface="Arial"/>
            </a:endParaRPr>
          </a:p>
          <a:p>
            <a:pPr indent="0" lvl="0" marL="0" rtl="0" algn="l">
              <a:spcBef>
                <a:spcPts val="0"/>
              </a:spcBef>
              <a:spcAft>
                <a:spcPts val="0"/>
              </a:spcAft>
              <a:buNone/>
            </a:pPr>
            <a:r>
              <a:t/>
            </a:r>
            <a:endParaRPr sz="1500">
              <a:solidFill>
                <a:srgbClr val="124F5C"/>
              </a:solidFill>
              <a:latin typeface="Arial"/>
              <a:ea typeface="Arial"/>
              <a:cs typeface="Arial"/>
              <a:sym typeface="Arial"/>
            </a:endParaRPr>
          </a:p>
          <a:p>
            <a:pPr indent="0" lvl="0" marL="0" rtl="0" algn="just">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Data cleaning: </a:t>
            </a:r>
            <a:r>
              <a:rPr lang="en" sz="1500">
                <a:solidFill>
                  <a:srgbClr val="124F5C"/>
                </a:solidFill>
                <a:latin typeface="Arial"/>
                <a:ea typeface="Arial"/>
                <a:cs typeface="Arial"/>
                <a:sym typeface="Arial"/>
              </a:rPr>
              <a:t>Null values, Finding and removing Outliers,  Removing duplicate data.</a:t>
            </a:r>
            <a:endParaRPr sz="1500">
              <a:solidFill>
                <a:srgbClr val="124F5C"/>
              </a:solidFill>
              <a:latin typeface="Arial"/>
              <a:ea typeface="Arial"/>
              <a:cs typeface="Arial"/>
              <a:sym typeface="Arial"/>
            </a:endParaRPr>
          </a:p>
          <a:p>
            <a:pPr indent="0" lvl="0" marL="0" rtl="0" algn="just">
              <a:spcBef>
                <a:spcPts val="0"/>
              </a:spcBef>
              <a:spcAft>
                <a:spcPts val="0"/>
              </a:spcAft>
              <a:buNone/>
            </a:pPr>
            <a:r>
              <a:t/>
            </a:r>
            <a:endParaRPr sz="1500">
              <a:solidFill>
                <a:srgbClr val="124F5C"/>
              </a:solidFill>
              <a:latin typeface="Arial"/>
              <a:ea typeface="Arial"/>
              <a:cs typeface="Arial"/>
              <a:sym typeface="Arial"/>
            </a:endParaRPr>
          </a:p>
          <a:p>
            <a:pPr indent="0" lvl="0" marL="0" rtl="0" algn="just">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Data Imputation: </a:t>
            </a:r>
            <a:r>
              <a:rPr lang="en" sz="1500">
                <a:solidFill>
                  <a:srgbClr val="124F5C"/>
                </a:solidFill>
                <a:latin typeface="Arial"/>
                <a:ea typeface="Arial"/>
                <a:cs typeface="Arial"/>
                <a:sym typeface="Arial"/>
              </a:rPr>
              <a:t>Filling the missing categorical values with  mode and numerical values with median. Conversion of price,  installs, reviews into numerical values.</a:t>
            </a:r>
            <a:endParaRPr sz="1500">
              <a:solidFill>
                <a:srgbClr val="124F5C"/>
              </a:solidFill>
              <a:latin typeface="Arial"/>
              <a:ea typeface="Arial"/>
              <a:cs typeface="Arial"/>
              <a:sym typeface="Arial"/>
            </a:endParaRPr>
          </a:p>
          <a:p>
            <a:pPr indent="0" lvl="0" marL="0" rtl="0" algn="just">
              <a:spcBef>
                <a:spcPts val="0"/>
              </a:spcBef>
              <a:spcAft>
                <a:spcPts val="0"/>
              </a:spcAft>
              <a:buNone/>
            </a:pPr>
            <a:r>
              <a:t/>
            </a:r>
            <a:endParaRPr sz="1500">
              <a:solidFill>
                <a:srgbClr val="124F5C"/>
              </a:solidFill>
              <a:latin typeface="Arial"/>
              <a:ea typeface="Arial"/>
              <a:cs typeface="Arial"/>
              <a:sym typeface="Arial"/>
            </a:endParaRPr>
          </a:p>
          <a:p>
            <a:pPr indent="0" lvl="0" marL="0" rtl="0" algn="just">
              <a:spcBef>
                <a:spcPts val="0"/>
              </a:spcBef>
              <a:spcAft>
                <a:spcPts val="0"/>
              </a:spcAft>
              <a:buNone/>
            </a:pPr>
            <a:r>
              <a:rPr lang="en" sz="1400">
                <a:solidFill>
                  <a:srgbClr val="000000"/>
                </a:solidFill>
                <a:latin typeface="Arial"/>
                <a:ea typeface="Arial"/>
                <a:cs typeface="Arial"/>
                <a:sym typeface="Arial"/>
              </a:rPr>
              <a:t>▪</a:t>
            </a:r>
            <a:r>
              <a:rPr b="1" lang="en" sz="1500">
                <a:solidFill>
                  <a:srgbClr val="124F5C"/>
                </a:solidFill>
                <a:latin typeface="Arial"/>
                <a:ea typeface="Arial"/>
                <a:cs typeface="Arial"/>
                <a:sym typeface="Arial"/>
              </a:rPr>
              <a:t>Exploratory Data Analysis: </a:t>
            </a:r>
            <a:r>
              <a:rPr lang="en" sz="1500">
                <a:solidFill>
                  <a:srgbClr val="124F5C"/>
                </a:solidFill>
                <a:latin typeface="Arial"/>
                <a:ea typeface="Arial"/>
                <a:cs typeface="Arial"/>
                <a:sym typeface="Arial"/>
              </a:rPr>
              <a:t>Analyzing the data sets to  summarize their main characteristics using statistical graphics  and data visualizations method.</a:t>
            </a:r>
            <a:endParaRPr sz="1500">
              <a:solidFill>
                <a:srgbClr val="124F5C"/>
              </a:solidFill>
              <a:latin typeface="Arial"/>
              <a:ea typeface="Arial"/>
              <a:cs typeface="Arial"/>
              <a:sym typeface="Arial"/>
            </a:endParaRPr>
          </a:p>
          <a:p>
            <a:pPr indent="0" lvl="0" marL="0" rtl="0" algn="l">
              <a:spcBef>
                <a:spcPts val="0"/>
              </a:spcBef>
              <a:spcAft>
                <a:spcPts val="1200"/>
              </a:spcAft>
              <a:buNone/>
            </a:pPr>
            <a:r>
              <a:t/>
            </a:r>
            <a:endParaRPr/>
          </a:p>
        </p:txBody>
      </p:sp>
      <p:pic>
        <p:nvPicPr>
          <p:cNvPr id="142" name="Google Shape;142;p19"/>
          <p:cNvPicPr preferRelativeResize="0"/>
          <p:nvPr/>
        </p:nvPicPr>
        <p:blipFill>
          <a:blip r:embed="rId3">
            <a:alphaModFix/>
          </a:blip>
          <a:stretch>
            <a:fillRect/>
          </a:stretch>
        </p:blipFill>
        <p:spPr>
          <a:xfrm>
            <a:off x="8417725" y="51025"/>
            <a:ext cx="618275" cy="618275"/>
          </a:xfrm>
          <a:prstGeom prst="rect">
            <a:avLst/>
          </a:prstGeom>
          <a:noFill/>
          <a:ln>
            <a:noFill/>
          </a:ln>
        </p:spPr>
      </p:pic>
      <p:pic>
        <p:nvPicPr>
          <p:cNvPr id="143" name="Google Shape;143;p19"/>
          <p:cNvPicPr preferRelativeResize="0"/>
          <p:nvPr/>
        </p:nvPicPr>
        <p:blipFill>
          <a:blip r:embed="rId4">
            <a:alphaModFix/>
          </a:blip>
          <a:stretch>
            <a:fillRect/>
          </a:stretch>
        </p:blipFill>
        <p:spPr>
          <a:xfrm>
            <a:off x="6326775" y="2006250"/>
            <a:ext cx="2664825" cy="2949477"/>
          </a:xfrm>
          <a:prstGeom prst="rect">
            <a:avLst/>
          </a:prstGeom>
          <a:noFill/>
          <a:ln>
            <a:noFill/>
          </a:ln>
        </p:spPr>
      </p:pic>
      <p:pic>
        <p:nvPicPr>
          <p:cNvPr id="144" name="Google Shape;144;p19"/>
          <p:cNvPicPr preferRelativeResize="0"/>
          <p:nvPr/>
        </p:nvPicPr>
        <p:blipFill>
          <a:blip r:embed="rId5">
            <a:alphaModFix/>
          </a:blip>
          <a:stretch>
            <a:fillRect/>
          </a:stretch>
        </p:blipFill>
        <p:spPr>
          <a:xfrm>
            <a:off x="70775" y="1219538"/>
            <a:ext cx="752475" cy="73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12700" rtl="0" algn="l">
              <a:lnSpc>
                <a:spcPct val="115000"/>
              </a:lnSpc>
              <a:spcBef>
                <a:spcPts val="100"/>
              </a:spcBef>
              <a:spcAft>
                <a:spcPts val="0"/>
              </a:spcAft>
              <a:buNone/>
            </a:pPr>
            <a:r>
              <a:rPr lang="en" sz="2400">
                <a:solidFill>
                  <a:srgbClr val="C00000"/>
                </a:solidFill>
                <a:latin typeface="Arial"/>
                <a:ea typeface="Arial"/>
                <a:cs typeface="Arial"/>
                <a:sym typeface="Arial"/>
              </a:rPr>
              <a:t>Attributes in Google Play store Data</a:t>
            </a:r>
            <a:endParaRPr sz="2400">
              <a:solidFill>
                <a:srgbClr val="C00000"/>
              </a:solidFill>
              <a:latin typeface="Arial"/>
              <a:ea typeface="Arial"/>
              <a:cs typeface="Arial"/>
              <a:sym typeface="Arial"/>
            </a:endParaRPr>
          </a:p>
          <a:p>
            <a:pPr indent="0" lvl="0" marL="0" rtl="0" algn="l">
              <a:spcBef>
                <a:spcPts val="0"/>
              </a:spcBef>
              <a:spcAft>
                <a:spcPts val="0"/>
              </a:spcAft>
              <a:buNone/>
            </a:pPr>
            <a:r>
              <a:t/>
            </a:r>
            <a:endParaRPr/>
          </a:p>
        </p:txBody>
      </p:sp>
      <p:sp>
        <p:nvSpPr>
          <p:cNvPr id="150" name="Google Shape;15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1" name="Google Shape;151;p20"/>
          <p:cNvPicPr preferRelativeResize="0"/>
          <p:nvPr/>
        </p:nvPicPr>
        <p:blipFill>
          <a:blip r:embed="rId3">
            <a:alphaModFix/>
          </a:blip>
          <a:stretch>
            <a:fillRect/>
          </a:stretch>
        </p:blipFill>
        <p:spPr>
          <a:xfrm>
            <a:off x="70775" y="1219538"/>
            <a:ext cx="752475" cy="733425"/>
          </a:xfrm>
          <a:prstGeom prst="rect">
            <a:avLst/>
          </a:prstGeom>
          <a:noFill/>
          <a:ln>
            <a:noFill/>
          </a:ln>
        </p:spPr>
      </p:pic>
      <p:sp>
        <p:nvSpPr>
          <p:cNvPr id="152" name="Google Shape;152;p20"/>
          <p:cNvSpPr txBox="1"/>
          <p:nvPr/>
        </p:nvSpPr>
        <p:spPr>
          <a:xfrm>
            <a:off x="653100" y="1952975"/>
            <a:ext cx="8072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CC0000"/>
                </a:solidFill>
                <a:latin typeface="Verdana"/>
                <a:ea typeface="Verdana"/>
                <a:cs typeface="Verdana"/>
                <a:sym typeface="Verdana"/>
              </a:rPr>
              <a:t>1.App :  </a:t>
            </a:r>
            <a:r>
              <a:rPr lang="en" sz="1100">
                <a:solidFill>
                  <a:srgbClr val="124F5C"/>
                </a:solidFill>
                <a:latin typeface="Verdana"/>
                <a:ea typeface="Verdana"/>
                <a:cs typeface="Verdana"/>
                <a:sym typeface="Verdana"/>
              </a:rPr>
              <a:t>This </a:t>
            </a:r>
            <a:r>
              <a:rPr lang="en" sz="1100">
                <a:solidFill>
                  <a:srgbClr val="134F5C"/>
                </a:solidFill>
                <a:latin typeface="Verdana"/>
                <a:ea typeface="Verdana"/>
                <a:cs typeface="Verdana"/>
                <a:sym typeface="Verdana"/>
              </a:rPr>
              <a:t>colu</a:t>
            </a:r>
            <a:r>
              <a:rPr lang="en" sz="1100">
                <a:solidFill>
                  <a:srgbClr val="00647D"/>
                </a:solidFill>
                <a:latin typeface="Verdana"/>
                <a:ea typeface="Verdana"/>
                <a:cs typeface="Verdana"/>
                <a:sym typeface="Verdana"/>
              </a:rPr>
              <a:t>mn</a:t>
            </a:r>
            <a:r>
              <a:rPr lang="en" sz="1100">
                <a:solidFill>
                  <a:srgbClr val="124F5C"/>
                </a:solidFill>
                <a:latin typeface="Verdana"/>
                <a:ea typeface="Verdana"/>
                <a:cs typeface="Verdana"/>
                <a:sym typeface="Verdana"/>
              </a:rPr>
              <a:t> Contains the name of the app for each observation.</a:t>
            </a:r>
            <a:endParaRPr sz="1100">
              <a:solidFill>
                <a:srgbClr val="12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2.Category :</a:t>
            </a:r>
            <a:r>
              <a:rPr lang="en" sz="1100">
                <a:solidFill>
                  <a:srgbClr val="CC0000"/>
                </a:solidFill>
                <a:latin typeface="Verdana"/>
                <a:ea typeface="Verdana"/>
                <a:cs typeface="Verdana"/>
                <a:sym typeface="Verdana"/>
              </a:rPr>
              <a:t>  </a:t>
            </a:r>
            <a:r>
              <a:rPr lang="en" sz="1100">
                <a:solidFill>
                  <a:srgbClr val="134F5C"/>
                </a:solidFill>
                <a:latin typeface="Verdana"/>
                <a:ea typeface="Verdana"/>
                <a:cs typeface="Verdana"/>
                <a:sym typeface="Verdana"/>
              </a:rPr>
              <a:t>This column Contains Category to which the app belongs.</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3.Rating :   </a:t>
            </a:r>
            <a:r>
              <a:rPr lang="en" sz="1100">
                <a:solidFill>
                  <a:srgbClr val="134F5C"/>
                </a:solidFill>
                <a:latin typeface="Verdana"/>
                <a:ea typeface="Verdana"/>
                <a:cs typeface="Verdana"/>
                <a:sym typeface="Verdana"/>
              </a:rPr>
              <a:t>This column contains the average rating for the app.</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4.Reviews :  </a:t>
            </a:r>
            <a:r>
              <a:rPr lang="en" sz="1100">
                <a:solidFill>
                  <a:srgbClr val="134F5C"/>
                </a:solidFill>
                <a:latin typeface="Verdana"/>
                <a:ea typeface="Verdana"/>
                <a:cs typeface="Verdana"/>
                <a:sym typeface="Verdana"/>
              </a:rPr>
              <a:t>This column contains the number of reviews that the app has  received on the play store.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5.Size :  </a:t>
            </a:r>
            <a:r>
              <a:rPr lang="en" sz="1100">
                <a:solidFill>
                  <a:srgbClr val="134F5C"/>
                </a:solidFill>
                <a:latin typeface="Verdana"/>
                <a:ea typeface="Verdana"/>
                <a:cs typeface="Verdana"/>
                <a:sym typeface="Verdana"/>
              </a:rPr>
              <a:t>This column contains the amount of memory the app occupies on the device.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6.Installs :  </a:t>
            </a:r>
            <a:r>
              <a:rPr lang="en" sz="1100">
                <a:solidFill>
                  <a:srgbClr val="134F5C"/>
                </a:solidFill>
                <a:latin typeface="Verdana"/>
                <a:ea typeface="Verdana"/>
                <a:cs typeface="Verdana"/>
                <a:sym typeface="Verdana"/>
              </a:rPr>
              <a:t>This column contains the number of times that the app has been downloaded and installed from the play store.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7.Type :  </a:t>
            </a:r>
            <a:r>
              <a:rPr lang="en" sz="1100">
                <a:solidFill>
                  <a:srgbClr val="134F5C"/>
                </a:solidFill>
                <a:latin typeface="Verdana"/>
                <a:ea typeface="Verdana"/>
                <a:cs typeface="Verdana"/>
                <a:sym typeface="Verdana"/>
              </a:rPr>
              <a:t>This column contains the information whether the app is free or paid.</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8.Price: </a:t>
            </a:r>
            <a:r>
              <a:rPr lang="en" sz="1100">
                <a:solidFill>
                  <a:srgbClr val="134F5C"/>
                </a:solidFill>
                <a:latin typeface="Verdana"/>
                <a:ea typeface="Verdana"/>
                <a:cs typeface="Verdana"/>
                <a:sym typeface="Verdana"/>
              </a:rPr>
              <a:t>If the app is a paid app, this column contains the data about its price.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9.Content Rating: </a:t>
            </a:r>
            <a:r>
              <a:rPr lang="en" sz="1100">
                <a:solidFill>
                  <a:srgbClr val="134F5C"/>
                </a:solidFill>
                <a:latin typeface="Verdana"/>
                <a:ea typeface="Verdana"/>
                <a:cs typeface="Verdana"/>
                <a:sym typeface="Verdana"/>
              </a:rPr>
              <a:t>This column contains the maturity rating of the app i.e. the age group of the audience for which it is suitable.</a:t>
            </a:r>
            <a:endParaRPr sz="1100">
              <a:solidFill>
                <a:srgbClr val="13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10.Genres: </a:t>
            </a:r>
            <a:r>
              <a:rPr lang="en" sz="1100">
                <a:solidFill>
                  <a:srgbClr val="124F5C"/>
                </a:solidFill>
                <a:latin typeface="Verdana"/>
                <a:ea typeface="Verdana"/>
                <a:cs typeface="Verdana"/>
                <a:sym typeface="Verdana"/>
              </a:rPr>
              <a:t>This column contains the data about to which genre the app  belongs. Genres can be considered as a further division of the group of Category. </a:t>
            </a:r>
            <a:r>
              <a:rPr lang="en" sz="1100">
                <a:solidFill>
                  <a:srgbClr val="CC0000"/>
                </a:solidFill>
                <a:latin typeface="Verdana"/>
                <a:ea typeface="Verdana"/>
                <a:cs typeface="Verdana"/>
                <a:sym typeface="Verdana"/>
              </a:rPr>
              <a:t> </a:t>
            </a:r>
            <a:endParaRPr sz="1100">
              <a:solidFill>
                <a:srgbClr val="CC0000"/>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11.Last Updated: </a:t>
            </a:r>
            <a:r>
              <a:rPr lang="en" sz="1100">
                <a:solidFill>
                  <a:srgbClr val="124F5C"/>
                </a:solidFill>
                <a:latin typeface="Verdana"/>
                <a:ea typeface="Verdana"/>
                <a:cs typeface="Verdana"/>
                <a:sym typeface="Verdana"/>
              </a:rPr>
              <a:t>Contains the date on which the latest update of the app was  released.</a:t>
            </a:r>
            <a:endParaRPr sz="1100">
              <a:solidFill>
                <a:srgbClr val="12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12.Current Version: </a:t>
            </a:r>
            <a:r>
              <a:rPr lang="en" sz="1100">
                <a:solidFill>
                  <a:srgbClr val="124F5C"/>
                </a:solidFill>
                <a:latin typeface="Verdana"/>
                <a:ea typeface="Verdana"/>
                <a:cs typeface="Verdana"/>
                <a:sym typeface="Verdana"/>
              </a:rPr>
              <a:t>Contains information on the current version of the app  available on the play store.</a:t>
            </a:r>
            <a:endParaRPr sz="1100">
              <a:solidFill>
                <a:srgbClr val="124F5C"/>
              </a:solidFill>
              <a:latin typeface="Verdana"/>
              <a:ea typeface="Verdana"/>
              <a:cs typeface="Verdana"/>
              <a:sym typeface="Verdana"/>
            </a:endParaRPr>
          </a:p>
          <a:p>
            <a:pPr indent="0" lvl="0" marL="0" rtl="0" algn="l">
              <a:spcBef>
                <a:spcPts val="0"/>
              </a:spcBef>
              <a:spcAft>
                <a:spcPts val="0"/>
              </a:spcAft>
              <a:buNone/>
            </a:pPr>
            <a:r>
              <a:rPr b="1" lang="en" sz="1100">
                <a:solidFill>
                  <a:srgbClr val="CC0000"/>
                </a:solidFill>
                <a:latin typeface="Verdana"/>
                <a:ea typeface="Verdana"/>
                <a:cs typeface="Verdana"/>
                <a:sym typeface="Verdana"/>
              </a:rPr>
              <a:t>13.Android Version: </a:t>
            </a:r>
            <a:r>
              <a:rPr lang="en" sz="1100">
                <a:solidFill>
                  <a:srgbClr val="124F5C"/>
                </a:solidFill>
                <a:latin typeface="Verdana"/>
                <a:ea typeface="Verdana"/>
                <a:cs typeface="Verdana"/>
                <a:sym typeface="Verdana"/>
              </a:rPr>
              <a:t>Contains information about the android versions on which  the app is supported.</a:t>
            </a:r>
            <a:endParaRPr sz="1100">
              <a:latin typeface="Lato"/>
              <a:ea typeface="Lato"/>
              <a:cs typeface="Lato"/>
              <a:sym typeface="Lato"/>
            </a:endParaRPr>
          </a:p>
        </p:txBody>
      </p:sp>
      <p:pic>
        <p:nvPicPr>
          <p:cNvPr id="153" name="Google Shape;153;p20"/>
          <p:cNvPicPr preferRelativeResize="0"/>
          <p:nvPr/>
        </p:nvPicPr>
        <p:blipFill>
          <a:blip r:embed="rId4">
            <a:alphaModFix/>
          </a:blip>
          <a:stretch>
            <a:fillRect/>
          </a:stretch>
        </p:blipFill>
        <p:spPr>
          <a:xfrm>
            <a:off x="8417725" y="51025"/>
            <a:ext cx="618275" cy="61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rgbClr val="CC0000"/>
                </a:solidFill>
                <a:latin typeface="Arial"/>
                <a:ea typeface="Arial"/>
                <a:cs typeface="Arial"/>
                <a:sym typeface="Arial"/>
              </a:rPr>
              <a:t>Attributes in User reviews</a:t>
            </a:r>
            <a:endParaRPr/>
          </a:p>
        </p:txBody>
      </p:sp>
      <p:sp>
        <p:nvSpPr>
          <p:cNvPr id="159" name="Google Shape;15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1.</a:t>
            </a:r>
            <a:r>
              <a:rPr b="1" lang="en" sz="1600">
                <a:solidFill>
                  <a:srgbClr val="124F5C"/>
                </a:solidFill>
                <a:latin typeface="Arial"/>
                <a:ea typeface="Arial"/>
                <a:cs typeface="Arial"/>
                <a:sym typeface="Arial"/>
              </a:rPr>
              <a:t>App- </a:t>
            </a:r>
            <a:r>
              <a:rPr lang="en" sz="1600">
                <a:solidFill>
                  <a:srgbClr val="124F5C"/>
                </a:solidFill>
                <a:latin typeface="Arial"/>
                <a:ea typeface="Arial"/>
                <a:cs typeface="Arial"/>
                <a:sym typeface="Arial"/>
              </a:rPr>
              <a:t>Application name</a:t>
            </a:r>
            <a:endParaRPr sz="1600">
              <a:solidFill>
                <a:srgbClr val="124F5C"/>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2.</a:t>
            </a:r>
            <a:r>
              <a:rPr b="1" lang="en" sz="1600">
                <a:solidFill>
                  <a:srgbClr val="124F5C"/>
                </a:solidFill>
                <a:latin typeface="Arial"/>
                <a:ea typeface="Arial"/>
                <a:cs typeface="Arial"/>
                <a:sym typeface="Arial"/>
              </a:rPr>
              <a:t>Translated Review- </a:t>
            </a:r>
            <a:r>
              <a:rPr lang="en" sz="1600">
                <a:solidFill>
                  <a:srgbClr val="124F5C"/>
                </a:solidFill>
                <a:latin typeface="Arial"/>
                <a:ea typeface="Arial"/>
                <a:cs typeface="Arial"/>
                <a:sym typeface="Arial"/>
              </a:rPr>
              <a:t>User review</a:t>
            </a:r>
            <a:endParaRPr sz="1600">
              <a:solidFill>
                <a:srgbClr val="124F5C"/>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3.</a:t>
            </a:r>
            <a:r>
              <a:rPr b="1" lang="en" sz="1600">
                <a:solidFill>
                  <a:srgbClr val="124F5C"/>
                </a:solidFill>
                <a:latin typeface="Arial"/>
                <a:ea typeface="Arial"/>
                <a:cs typeface="Arial"/>
                <a:sym typeface="Arial"/>
              </a:rPr>
              <a:t>Sentiment- </a:t>
            </a:r>
            <a:r>
              <a:rPr lang="en" sz="1600">
                <a:solidFill>
                  <a:srgbClr val="124F5C"/>
                </a:solidFill>
                <a:latin typeface="Arial"/>
                <a:ea typeface="Arial"/>
                <a:cs typeface="Arial"/>
                <a:sym typeface="Arial"/>
              </a:rPr>
              <a:t>Positive/Negative/Neutral</a:t>
            </a:r>
            <a:endParaRPr sz="1600">
              <a:solidFill>
                <a:srgbClr val="124F5C"/>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4.</a:t>
            </a:r>
            <a:r>
              <a:rPr b="1" lang="en" sz="1600">
                <a:solidFill>
                  <a:srgbClr val="124F5C"/>
                </a:solidFill>
                <a:latin typeface="Arial"/>
                <a:ea typeface="Arial"/>
                <a:cs typeface="Arial"/>
                <a:sym typeface="Arial"/>
              </a:rPr>
              <a:t>Sentiment Polarity- </a:t>
            </a:r>
            <a:r>
              <a:rPr lang="en" sz="1600">
                <a:solidFill>
                  <a:srgbClr val="124F5C"/>
                </a:solidFill>
                <a:latin typeface="Arial"/>
                <a:ea typeface="Arial"/>
                <a:cs typeface="Arial"/>
                <a:sym typeface="Arial"/>
              </a:rPr>
              <a:t>Sentiment polarity score</a:t>
            </a:r>
            <a:endParaRPr sz="1600">
              <a:solidFill>
                <a:srgbClr val="124F5C"/>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5.</a:t>
            </a:r>
            <a:r>
              <a:rPr b="1" lang="en" sz="1600">
                <a:solidFill>
                  <a:srgbClr val="124F5C"/>
                </a:solidFill>
                <a:latin typeface="Arial"/>
                <a:ea typeface="Arial"/>
                <a:cs typeface="Arial"/>
                <a:sym typeface="Arial"/>
              </a:rPr>
              <a:t>Sentiment Subjectivity- </a:t>
            </a:r>
            <a:r>
              <a:rPr lang="en" sz="1600">
                <a:solidFill>
                  <a:srgbClr val="124F5C"/>
                </a:solidFill>
                <a:latin typeface="Arial"/>
                <a:ea typeface="Arial"/>
                <a:cs typeface="Arial"/>
                <a:sym typeface="Arial"/>
              </a:rPr>
              <a:t>Sentiment subjectivity score</a:t>
            </a:r>
            <a:endParaRPr sz="1600">
              <a:solidFill>
                <a:srgbClr val="124F5C"/>
              </a:solidFill>
              <a:latin typeface="Arial"/>
              <a:ea typeface="Arial"/>
              <a:cs typeface="Arial"/>
              <a:sym typeface="Arial"/>
            </a:endParaRPr>
          </a:p>
          <a:p>
            <a:pPr indent="0" lvl="0" marL="0" rtl="0" algn="l">
              <a:spcBef>
                <a:spcPts val="0"/>
              </a:spcBef>
              <a:spcAft>
                <a:spcPts val="1200"/>
              </a:spcAft>
              <a:buNone/>
            </a:pPr>
            <a:r>
              <a:t/>
            </a:r>
            <a:endParaRPr/>
          </a:p>
        </p:txBody>
      </p:sp>
      <p:pic>
        <p:nvPicPr>
          <p:cNvPr id="160" name="Google Shape;160;p21"/>
          <p:cNvPicPr preferRelativeResize="0"/>
          <p:nvPr/>
        </p:nvPicPr>
        <p:blipFill>
          <a:blip r:embed="rId3">
            <a:alphaModFix/>
          </a:blip>
          <a:stretch>
            <a:fillRect/>
          </a:stretch>
        </p:blipFill>
        <p:spPr>
          <a:xfrm>
            <a:off x="70775" y="1219538"/>
            <a:ext cx="752475" cy="733425"/>
          </a:xfrm>
          <a:prstGeom prst="rect">
            <a:avLst/>
          </a:prstGeom>
          <a:noFill/>
          <a:ln>
            <a:noFill/>
          </a:ln>
        </p:spPr>
      </p:pic>
      <p:pic>
        <p:nvPicPr>
          <p:cNvPr id="161" name="Google Shape;161;p21"/>
          <p:cNvPicPr preferRelativeResize="0"/>
          <p:nvPr/>
        </p:nvPicPr>
        <p:blipFill>
          <a:blip r:embed="rId4">
            <a:alphaModFix/>
          </a:blip>
          <a:stretch>
            <a:fillRect/>
          </a:stretch>
        </p:blipFill>
        <p:spPr>
          <a:xfrm>
            <a:off x="6153825" y="2908525"/>
            <a:ext cx="2770426" cy="2002300"/>
          </a:xfrm>
          <a:prstGeom prst="rect">
            <a:avLst/>
          </a:prstGeom>
          <a:noFill/>
          <a:ln>
            <a:noFill/>
          </a:ln>
        </p:spPr>
      </p:pic>
      <p:pic>
        <p:nvPicPr>
          <p:cNvPr id="162" name="Google Shape;162;p21"/>
          <p:cNvPicPr preferRelativeResize="0"/>
          <p:nvPr/>
        </p:nvPicPr>
        <p:blipFill>
          <a:blip r:embed="rId5">
            <a:alphaModFix/>
          </a:blip>
          <a:stretch>
            <a:fillRect/>
          </a:stretch>
        </p:blipFill>
        <p:spPr>
          <a:xfrm>
            <a:off x="8417725" y="51025"/>
            <a:ext cx="618275" cy="61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