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6" r:id="rId2"/>
    <p:sldId id="261" r:id="rId3"/>
    <p:sldId id="262" r:id="rId4"/>
    <p:sldId id="264" r:id="rId5"/>
    <p:sldId id="265" r:id="rId6"/>
    <p:sldId id="263" r:id="rId7"/>
    <p:sldId id="269" r:id="rId8"/>
    <p:sldId id="266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99"/>
  </p:normalViewPr>
  <p:slideViewPr>
    <p:cSldViewPr snapToGrid="0">
      <p:cViewPr varScale="1">
        <p:scale>
          <a:sx n="46" d="100"/>
          <a:sy n="46" d="100"/>
        </p:scale>
        <p:origin x="43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jin Lakshmanan" userId="cf89c8773b2548d5" providerId="LiveId" clId="{0EDAF7F2-0FC1-4AC1-B6BC-55D3A6AA084D}"/>
    <pc:docChg chg="undo custSel modSld">
      <pc:chgData name="Lijin Lakshmanan" userId="cf89c8773b2548d5" providerId="LiveId" clId="{0EDAF7F2-0FC1-4AC1-B6BC-55D3A6AA084D}" dt="2025-04-13T05:06:04.748" v="6" actId="33524"/>
      <pc:docMkLst>
        <pc:docMk/>
      </pc:docMkLst>
      <pc:sldChg chg="modSp mod">
        <pc:chgData name="Lijin Lakshmanan" userId="cf89c8773b2548d5" providerId="LiveId" clId="{0EDAF7F2-0FC1-4AC1-B6BC-55D3A6AA084D}" dt="2025-04-13T05:06:04.748" v="6" actId="33524"/>
        <pc:sldMkLst>
          <pc:docMk/>
          <pc:sldMk cId="2836111430" sldId="262"/>
        </pc:sldMkLst>
        <pc:spChg chg="mod">
          <ac:chgData name="Lijin Lakshmanan" userId="cf89c8773b2548d5" providerId="LiveId" clId="{0EDAF7F2-0FC1-4AC1-B6BC-55D3A6AA084D}" dt="2025-04-13T05:06:04.748" v="6" actId="33524"/>
          <ac:spMkLst>
            <pc:docMk/>
            <pc:sldMk cId="2836111430" sldId="262"/>
            <ac:spMk id="3" creationId="{F5B1BC28-1126-1A1C-9780-24FA061250B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4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36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9807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11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578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26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19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83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5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0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5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1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01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5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FE2E-E6E1-4681-A6E5-7556222D6BFC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D6CF781-0279-473C-A99F-D0036A54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91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284DC3-13C6-EE5C-BBA3-4107F812C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6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33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B282-8161-21F0-B4C3-D9A0E0395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551"/>
            <a:ext cx="10515600" cy="5534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Nature of Digital Transformation: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is not a one-time effort—it requires continuous improvement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sector must remain flexible and open to change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should prepare for future challenges as technology evolves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Outlook: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digital integration will enhance driver earnings and service quality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innovation are key to staying competitive in the digital age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9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2166E-A5A9-E46B-D8C7-21D8C370F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464"/>
            <a:ext cx="10515600" cy="5086986"/>
          </a:xfrm>
        </p:spPr>
        <p:txBody>
          <a:bodyPr>
            <a:normAutofit/>
          </a:bodyPr>
          <a:lstStyle/>
          <a:p>
            <a:pPr marL="0" marR="23495" indent="0" algn="just">
              <a:lnSpc>
                <a:spcPct val="103400"/>
              </a:lnSpc>
              <a:spcBef>
                <a:spcPts val="50"/>
              </a:spcBef>
              <a:buNone/>
            </a:pP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lang="en-US" sz="2400" b="1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Statement:</a:t>
            </a:r>
            <a:r>
              <a:rPr lang="en-US" sz="2400" b="1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from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ages.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generally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evident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10" dirty="0">
                <a:latin typeface="Times New Roman"/>
                <a:cs typeface="Times New Roman"/>
              </a:rPr>
              <a:t> millennials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very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technologically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savvy.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Despite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advances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technology,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features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cannot</a:t>
            </a:r>
            <a:r>
              <a:rPr lang="en-US" sz="2400" spc="-10" dirty="0">
                <a:latin typeface="Times New Roman"/>
                <a:cs typeface="Times New Roman"/>
              </a:rPr>
              <a:t> create </a:t>
            </a:r>
            <a:r>
              <a:rPr lang="en-US" sz="2400" dirty="0">
                <a:latin typeface="Times New Roman"/>
                <a:cs typeface="Times New Roman"/>
              </a:rPr>
              <a:t>value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unless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widely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adopted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drivers.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Identify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ways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digitally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enable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0" dirty="0">
                <a:latin typeface="Times New Roman"/>
                <a:cs typeface="Times New Roman"/>
              </a:rPr>
              <a:t> they</a:t>
            </a:r>
            <a:r>
              <a:rPr lang="en-US" sz="2400" spc="5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earn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fellow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drivers.</a:t>
            </a:r>
          </a:p>
          <a:p>
            <a:pPr marL="0" marR="23495" indent="0" algn="just">
              <a:lnSpc>
                <a:spcPct val="103400"/>
              </a:lnSpc>
              <a:spcBef>
                <a:spcPts val="50"/>
              </a:spcBef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50"/>
              </a:spcBef>
              <a:tabLst>
                <a:tab pos="14160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Driver's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resistance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change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55"/>
              </a:spcBef>
              <a:tabLst>
                <a:tab pos="14160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Language</a:t>
            </a:r>
            <a:r>
              <a:rPr lang="en-US" sz="2400" spc="-5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barriers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50"/>
              </a:spcBef>
              <a:tabLst>
                <a:tab pos="14160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Unviable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business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models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40"/>
              </a:spcBef>
              <a:tabLst>
                <a:tab pos="14160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Unengaging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content/training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855"/>
              </a:spcBef>
              <a:tabLst>
                <a:tab pos="14160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Lack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accountability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monitoring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5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1BC28-1126-1A1C-9780-24FA06125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SOLUTION: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16510" algn="just">
              <a:lnSpc>
                <a:spcPct val="103499"/>
              </a:lnSpc>
              <a:spcBef>
                <a:spcPts val="800"/>
              </a:spcBef>
            </a:pPr>
            <a:r>
              <a:rPr lang="en-US" sz="2400" dirty="0">
                <a:latin typeface="Times New Roman"/>
                <a:cs typeface="Times New Roman"/>
              </a:rPr>
              <a:t>According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issue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statement,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belong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millennial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generation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could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tech </a:t>
            </a:r>
            <a:r>
              <a:rPr lang="en-US" sz="2400" dirty="0">
                <a:latin typeface="Times New Roman"/>
                <a:cs typeface="Times New Roman"/>
              </a:rPr>
              <a:t>adept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hence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would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able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fully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applications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services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accessible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0" dirty="0">
                <a:latin typeface="Times New Roman"/>
                <a:cs typeface="Times New Roman"/>
              </a:rPr>
              <a:t> them,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252729" algn="just">
              <a:lnSpc>
                <a:spcPct val="103299"/>
              </a:lnSpc>
            </a:pPr>
            <a:r>
              <a:rPr lang="en-US" sz="2400" dirty="0">
                <a:latin typeface="Times New Roman"/>
                <a:cs typeface="Times New Roman"/>
              </a:rPr>
              <a:t>Perhaps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leading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reduced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profits,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essential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create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thorough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plan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considers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requirements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preferences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order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handle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these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issues.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entails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giving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them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individualized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189865" algn="just">
              <a:lnSpc>
                <a:spcPct val="103299"/>
              </a:lnSpc>
            </a:pPr>
            <a:r>
              <a:rPr lang="en-US" sz="2400" dirty="0">
                <a:latin typeface="Times New Roman"/>
                <a:cs typeface="Times New Roman"/>
              </a:rPr>
              <a:t>Training,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linguistic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assistance,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user-</a:t>
            </a:r>
            <a:r>
              <a:rPr lang="en-US" sz="2400" dirty="0">
                <a:latin typeface="Times New Roman"/>
                <a:cs typeface="Times New Roman"/>
              </a:rPr>
              <a:t>friendly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tools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pertinent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their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requirements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simple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to </a:t>
            </a:r>
            <a:r>
              <a:rPr lang="en-US" sz="2400" spc="-20" dirty="0">
                <a:latin typeface="Times New Roman"/>
                <a:cs typeface="Times New Roman"/>
              </a:rPr>
              <a:t>use.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/>
              <a:cs typeface="Times New Roman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3611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8B2C9-9240-E72F-2017-36E7BAC5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506" y="523574"/>
            <a:ext cx="10515600" cy="5810851"/>
          </a:xfrm>
        </p:spPr>
        <p:txBody>
          <a:bodyPr>
            <a:noAutofit/>
          </a:bodyPr>
          <a:lstStyle/>
          <a:p>
            <a:pPr marL="241300" indent="0" algn="ctr">
              <a:lnSpc>
                <a:spcPct val="120000"/>
              </a:lnSpc>
              <a:spcBef>
                <a:spcPts val="855"/>
              </a:spcBef>
              <a:buNone/>
              <a:tabLst>
                <a:tab pos="469900" algn="l"/>
              </a:tabLst>
            </a:pPr>
            <a:r>
              <a:rPr lang="en-US" sz="2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User-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Friendly </a:t>
            </a:r>
            <a:r>
              <a:rPr lang="en-US" sz="2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20000"/>
              </a:lnSpc>
              <a:spcBef>
                <a:spcPts val="850"/>
              </a:spcBef>
            </a:pPr>
            <a:r>
              <a:rPr lang="en-US" sz="2400" dirty="0">
                <a:latin typeface="Times New Roman"/>
                <a:cs typeface="Times New Roman"/>
              </a:rPr>
              <a:t>Create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user-</a:t>
            </a:r>
            <a:r>
              <a:rPr lang="en-US" sz="2400" dirty="0">
                <a:latin typeface="Times New Roman"/>
                <a:cs typeface="Times New Roman"/>
              </a:rPr>
              <a:t>friendly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easy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use,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intuitive</a:t>
            </a:r>
            <a:r>
              <a:rPr lang="en-US" sz="2400" spc="-10" dirty="0">
                <a:latin typeface="Times New Roman"/>
                <a:cs typeface="Times New Roman"/>
              </a:rPr>
              <a:t> interfaces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clear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instructions.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apps </a:t>
            </a:r>
            <a:r>
              <a:rPr lang="en-US" sz="2400" dirty="0">
                <a:latin typeface="Times New Roman"/>
                <a:cs typeface="Times New Roman"/>
              </a:rPr>
              <a:t>should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designed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cater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needs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drivers,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those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technologically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savvy.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86995" algn="just">
              <a:lnSpc>
                <a:spcPct val="120000"/>
              </a:lnSpc>
              <a:spcBef>
                <a:spcPts val="805"/>
              </a:spcBef>
            </a:pPr>
            <a:r>
              <a:rPr lang="en-US" sz="2400" spc="-2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make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efficiently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fulfill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their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jobs,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crucial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user-friendly, simple-to-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intuitive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interfaces 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detailed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instructions.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should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able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the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efficiently </a:t>
            </a:r>
            <a:r>
              <a:rPr lang="en-US" sz="2400" dirty="0">
                <a:latin typeface="Times New Roman"/>
                <a:cs typeface="Times New Roman"/>
              </a:rPr>
              <a:t>if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made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0" dirty="0">
                <a:latin typeface="Times New Roman"/>
                <a:cs typeface="Times New Roman"/>
              </a:rPr>
              <a:t> accommodate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their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needs,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those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10" dirty="0">
                <a:latin typeface="Times New Roman"/>
                <a:cs typeface="Times New Roman"/>
              </a:rPr>
              <a:t> technologically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sophisticated.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73660" algn="just">
              <a:lnSpc>
                <a:spcPct val="120000"/>
              </a:lnSpc>
              <a:spcBef>
                <a:spcPts val="805"/>
              </a:spcBef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design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must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carefully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studied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user-</a:t>
            </a:r>
            <a:r>
              <a:rPr lang="en-US" sz="2400" spc="-10" dirty="0">
                <a:latin typeface="Times New Roman"/>
                <a:cs typeface="Times New Roman"/>
              </a:rPr>
              <a:t>friendly.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clearly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labelled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buttons</a:t>
            </a:r>
            <a:r>
              <a:rPr lang="en-US" sz="2400" spc="-25" dirty="0">
                <a:latin typeface="Times New Roman"/>
                <a:cs typeface="Times New Roman"/>
              </a:rPr>
              <a:t> and </a:t>
            </a:r>
            <a:r>
              <a:rPr lang="en-US" sz="2400" dirty="0">
                <a:latin typeface="Times New Roman"/>
                <a:cs typeface="Times New Roman"/>
              </a:rPr>
              <a:t>icons,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interface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should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simple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intuitive.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516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E5AF-8722-FC24-4ED2-6FBB15EF4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557" y="701040"/>
            <a:ext cx="11195221" cy="5547359"/>
          </a:xfrm>
        </p:spPr>
        <p:txBody>
          <a:bodyPr>
            <a:noAutofit/>
          </a:bodyPr>
          <a:lstStyle/>
          <a:p>
            <a:pPr marL="241300" indent="0" algn="ctr">
              <a:lnSpc>
                <a:spcPct val="100000"/>
              </a:lnSpc>
              <a:buNone/>
              <a:tabLst>
                <a:tab pos="469900" algn="l"/>
              </a:tabLst>
            </a:pP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In-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Tutorials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163195" algn="just">
              <a:lnSpc>
                <a:spcPct val="103299"/>
              </a:lnSpc>
              <a:spcBef>
                <a:spcPts val="805"/>
              </a:spcBef>
            </a:pP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10" dirty="0">
                <a:latin typeface="Times New Roman"/>
                <a:cs typeface="Times New Roman"/>
              </a:rPr>
              <a:t> effectively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learn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how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 app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capabilities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given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in-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training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and </a:t>
            </a:r>
            <a:r>
              <a:rPr lang="en-US" sz="2400" spc="-10" dirty="0">
                <a:latin typeface="Times New Roman"/>
                <a:cs typeface="Times New Roman"/>
              </a:rPr>
              <a:t>resources.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These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tools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variety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formats,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video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lessons,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step-by-</a:t>
            </a:r>
            <a:r>
              <a:rPr lang="en-US" sz="2400" dirty="0">
                <a:latin typeface="Times New Roman"/>
                <a:cs typeface="Times New Roman"/>
              </a:rPr>
              <a:t>step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instructions,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and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FAQs.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ability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watch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action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follow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along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instructions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makes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video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lessons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35" dirty="0">
                <a:latin typeface="Times New Roman"/>
                <a:cs typeface="Times New Roman"/>
              </a:rPr>
              <a:t>an </a:t>
            </a:r>
            <a:r>
              <a:rPr lang="en-US" sz="2400" spc="-10" dirty="0">
                <a:latin typeface="Times New Roman"/>
                <a:cs typeface="Times New Roman"/>
              </a:rPr>
              <a:t>interactive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approach for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learn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how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app.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33020" algn="just">
              <a:lnSpc>
                <a:spcPct val="103800"/>
              </a:lnSpc>
              <a:spcBef>
                <a:spcPts val="785"/>
              </a:spcBef>
            </a:pPr>
            <a:r>
              <a:rPr lang="en-US" sz="2400" dirty="0">
                <a:latin typeface="Times New Roman"/>
                <a:cs typeface="Times New Roman"/>
              </a:rPr>
              <a:t>Concerns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problems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could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found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under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FAQs. functionalities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thanks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in-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lessons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resources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offered.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results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greater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productivity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efficiency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well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rise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their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comfort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level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 app-</a:t>
            </a:r>
            <a:r>
              <a:rPr lang="en-US" sz="2400" dirty="0">
                <a:latin typeface="Times New Roman"/>
                <a:cs typeface="Times New Roman"/>
              </a:rPr>
              <a:t>using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skills.</a:t>
            </a:r>
            <a:r>
              <a:rPr lang="en-US" sz="2400" spc="-7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Additionally,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lessens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possibility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face </a:t>
            </a:r>
            <a:r>
              <a:rPr lang="en-US" sz="2400" dirty="0">
                <a:latin typeface="Times New Roman"/>
                <a:cs typeface="Times New Roman"/>
              </a:rPr>
              <a:t>problems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make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mistakes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when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which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eventually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enhance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their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overall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satisfaction.</a:t>
            </a:r>
            <a:r>
              <a:rPr lang="en-US" sz="2400" dirty="0">
                <a:latin typeface="Times New Roman"/>
                <a:cs typeface="Times New Roman"/>
              </a:rPr>
              <a:t> Drivers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quickly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simply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learn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how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app's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features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0" dirty="0">
                <a:latin typeface="Times New Roman"/>
                <a:cs typeface="Times New Roman"/>
              </a:rPr>
              <a:t>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07969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6C23-6E61-515C-5681-3CCA1BAFE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518160"/>
            <a:ext cx="11244649" cy="5730239"/>
          </a:xfrm>
        </p:spPr>
        <p:txBody>
          <a:bodyPr>
            <a:normAutofit/>
          </a:bodyPr>
          <a:lstStyle/>
          <a:p>
            <a:pPr marL="241300" indent="0" algn="ctr">
              <a:lnSpc>
                <a:spcPct val="100000"/>
              </a:lnSpc>
              <a:buNone/>
              <a:tabLst>
                <a:tab pos="469900" algn="l"/>
              </a:tabLst>
            </a:pP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Personalized</a:t>
            </a:r>
            <a:r>
              <a:rPr lang="en-US" sz="2400" b="1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Support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8419" algn="just">
              <a:lnSpc>
                <a:spcPct val="103299"/>
              </a:lnSpc>
              <a:spcBef>
                <a:spcPts val="805"/>
              </a:spcBef>
            </a:pP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order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ensure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 drivers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10" dirty="0">
                <a:latin typeface="Times New Roman"/>
                <a:cs typeface="Times New Roman"/>
              </a:rPr>
              <a:t> efficiently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perform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their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jobs,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essential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provide </a:t>
            </a:r>
            <a:r>
              <a:rPr lang="en-US" sz="2400" dirty="0">
                <a:latin typeface="Times New Roman"/>
                <a:cs typeface="Times New Roman"/>
              </a:rPr>
              <a:t>tailored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help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those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trouble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app.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help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provided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person</a:t>
            </a:r>
            <a:r>
              <a:rPr lang="en-US" sz="2400" spc="-25" dirty="0">
                <a:latin typeface="Times New Roman"/>
                <a:cs typeface="Times New Roman"/>
              </a:rPr>
              <a:t> at </a:t>
            </a:r>
            <a:r>
              <a:rPr lang="en-US" sz="2400" dirty="0">
                <a:latin typeface="Times New Roman"/>
                <a:cs typeface="Times New Roman"/>
              </a:rPr>
              <a:t>nearby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offices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training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facilities,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over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phone,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over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chat,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many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other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way personalized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help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problems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run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across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while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app.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especially </a:t>
            </a:r>
            <a:r>
              <a:rPr lang="en-US" sz="2400" dirty="0">
                <a:latin typeface="Times New Roman"/>
                <a:cs typeface="Times New Roman"/>
              </a:rPr>
              <a:t>helpful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not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tech-</a:t>
            </a:r>
            <a:r>
              <a:rPr lang="en-US" sz="2400" dirty="0">
                <a:latin typeface="Times New Roman"/>
                <a:cs typeface="Times New Roman"/>
              </a:rPr>
              <a:t>savvy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extra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assistance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app's</a:t>
            </a:r>
            <a:r>
              <a:rPr lang="en-US" sz="2400" spc="-10" dirty="0">
                <a:latin typeface="Times New Roman"/>
                <a:cs typeface="Times New Roman"/>
              </a:rPr>
              <a:t> functions.</a:t>
            </a:r>
          </a:p>
          <a:p>
            <a:pPr marL="0" marR="58419" indent="0" algn="just">
              <a:lnSpc>
                <a:spcPct val="103299"/>
              </a:lnSpc>
              <a:spcBef>
                <a:spcPts val="805"/>
              </a:spcBef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66040" algn="just">
              <a:lnSpc>
                <a:spcPct val="103299"/>
              </a:lnSpc>
              <a:spcBef>
                <a:spcPts val="5"/>
              </a:spcBef>
            </a:pP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new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utilizing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applications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might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want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in-</a:t>
            </a:r>
            <a:r>
              <a:rPr lang="en-US" sz="2400" dirty="0">
                <a:latin typeface="Times New Roman"/>
                <a:cs typeface="Times New Roman"/>
              </a:rPr>
              <a:t>depth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guidance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might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benefit particularly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from this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kind of</a:t>
            </a:r>
            <a:r>
              <a:rPr lang="en-US" sz="2400" spc="-10" dirty="0">
                <a:latin typeface="Times New Roman"/>
                <a:cs typeface="Times New Roman"/>
              </a:rPr>
              <a:t> support.</a:t>
            </a:r>
            <a:r>
              <a:rPr lang="en-US" sz="2400" dirty="0">
                <a:latin typeface="Times New Roman"/>
                <a:cs typeface="Times New Roman"/>
              </a:rPr>
              <a:t> technical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assistance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also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improve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entire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experience.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Customized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assistance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boost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productivity, efficiency,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passenger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happiness,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resulting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great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experience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users.</a:t>
            </a:r>
            <a:endParaRPr lang="en-US" sz="2400" dirty="0">
              <a:latin typeface="Times New Roman"/>
              <a:cs typeface="Times New Roman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678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F5A1C-CEDF-B75C-73C5-63EA63D18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609600"/>
            <a:ext cx="10731500" cy="5778843"/>
          </a:xfrm>
        </p:spPr>
        <p:txBody>
          <a:bodyPr>
            <a:noAutofit/>
          </a:bodyPr>
          <a:lstStyle/>
          <a:p>
            <a:pPr marL="241300" indent="0" algn="ctr">
              <a:lnSpc>
                <a:spcPct val="100000"/>
              </a:lnSpc>
              <a:spcBef>
                <a:spcPts val="5"/>
              </a:spcBef>
              <a:buNone/>
              <a:tabLst>
                <a:tab pos="469900" algn="l"/>
              </a:tabLst>
            </a:pP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lang="en-US" sz="2400" b="1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227965">
              <a:lnSpc>
                <a:spcPct val="103299"/>
              </a:lnSpc>
              <a:spcBef>
                <a:spcPts val="800"/>
              </a:spcBef>
            </a:pPr>
            <a:r>
              <a:rPr lang="en-US" sz="2400" dirty="0">
                <a:latin typeface="Times New Roman"/>
                <a:cs typeface="Times New Roman"/>
              </a:rPr>
              <a:t>Due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efficient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connections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made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possible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mobile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apps,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taxi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ride-</a:t>
            </a:r>
            <a:r>
              <a:rPr lang="en-US" sz="2400" dirty="0">
                <a:latin typeface="Times New Roman"/>
                <a:cs typeface="Times New Roman"/>
              </a:rPr>
              <a:t>sharing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industries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have </a:t>
            </a:r>
            <a:r>
              <a:rPr lang="en-US" sz="2400" spc="-10" dirty="0">
                <a:latin typeface="Times New Roman"/>
                <a:cs typeface="Times New Roman"/>
              </a:rPr>
              <a:t>undergone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transformation.</a:t>
            </a:r>
            <a:r>
              <a:rPr lang="en-US" sz="2400" spc="-10" dirty="0">
                <a:latin typeface="Times New Roman"/>
                <a:cs typeface="Times New Roman"/>
              </a:rPr>
              <a:t> However,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if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motorist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lacks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technological know-how,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trouble </a:t>
            </a:r>
            <a:r>
              <a:rPr lang="en-US" sz="2400" dirty="0">
                <a:latin typeface="Times New Roman"/>
                <a:cs typeface="Times New Roman"/>
              </a:rPr>
              <a:t>using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these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applications.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Companies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begun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providing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training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programs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educate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fundamental </a:t>
            </a:r>
            <a:r>
              <a:rPr lang="en-US" sz="2400" dirty="0">
                <a:latin typeface="Times New Roman"/>
                <a:cs typeface="Times New Roman"/>
              </a:rPr>
              <a:t>computer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usage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order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solve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issue.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850"/>
              </a:spcBef>
            </a:pP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crucial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offer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specialized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support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users,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while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creating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user-</a:t>
            </a:r>
            <a:r>
              <a:rPr lang="en-US" sz="2400" dirty="0">
                <a:latin typeface="Times New Roman"/>
                <a:cs typeface="Times New Roman"/>
              </a:rPr>
              <a:t>friendly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software.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39115" algn="just">
              <a:lnSpc>
                <a:spcPct val="103299"/>
              </a:lnSpc>
            </a:pP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critical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make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feel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ease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smartphone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proliferate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25" dirty="0">
                <a:latin typeface="Times New Roman"/>
                <a:cs typeface="Times New Roman"/>
              </a:rPr>
              <a:t> the </a:t>
            </a:r>
            <a:r>
              <a:rPr lang="en-US" sz="2400" spc="-10" dirty="0">
                <a:latin typeface="Times New Roman"/>
                <a:cs typeface="Times New Roman"/>
              </a:rPr>
              <a:t>transportation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sector.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Businesses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must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aware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varied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degrees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technology </a:t>
            </a:r>
            <a:r>
              <a:rPr lang="en-US" sz="2400" dirty="0">
                <a:latin typeface="Times New Roman"/>
                <a:cs typeface="Times New Roman"/>
              </a:rPr>
              <a:t>expertise,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result,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must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range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support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alternatives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help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them.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419734">
              <a:lnSpc>
                <a:spcPct val="103299"/>
              </a:lnSpc>
              <a:spcBef>
                <a:spcPts val="810"/>
              </a:spcBef>
            </a:pP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end,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providing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training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programs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crucial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developing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successful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usable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platform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that </a:t>
            </a:r>
            <a:r>
              <a:rPr lang="en-US" sz="2400" dirty="0">
                <a:latin typeface="Times New Roman"/>
                <a:cs typeface="Times New Roman"/>
              </a:rPr>
              <a:t>satisfies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requirements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users.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  <a:p>
            <a:pPr marL="241300" indent="0">
              <a:lnSpc>
                <a:spcPct val="100000"/>
              </a:lnSpc>
              <a:spcBef>
                <a:spcPts val="5"/>
              </a:spcBef>
              <a:buNone/>
              <a:tabLst>
                <a:tab pos="46990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6519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1CD9B-A9A7-AD62-AF2F-CD6E5B0F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782320"/>
            <a:ext cx="11578281" cy="5729691"/>
          </a:xfrm>
        </p:spPr>
        <p:txBody>
          <a:bodyPr>
            <a:noAutofit/>
          </a:bodyPr>
          <a:lstStyle/>
          <a:p>
            <a:pPr marL="241300" indent="0" algn="ctr">
              <a:lnSpc>
                <a:spcPct val="100000"/>
              </a:lnSpc>
              <a:spcBef>
                <a:spcPts val="5"/>
              </a:spcBef>
              <a:buNone/>
              <a:tabLst>
                <a:tab pos="469900" algn="l"/>
              </a:tabLst>
            </a:pP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Gamification</a:t>
            </a:r>
            <a:r>
              <a:rPr lang="en-US" sz="2400" b="1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Techniques</a:t>
            </a:r>
            <a:r>
              <a:rPr lang="en-US" sz="2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400" b="1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Feedback</a:t>
            </a:r>
            <a:r>
              <a:rPr lang="en-US" sz="2400" b="1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Mechanisms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386080" algn="just">
              <a:lnSpc>
                <a:spcPct val="103299"/>
              </a:lnSpc>
              <a:spcBef>
                <a:spcPts val="805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Gamification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strategies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growing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demand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transportation </a:t>
            </a:r>
            <a:r>
              <a:rPr lang="en-US" sz="2400" dirty="0">
                <a:latin typeface="Times New Roman"/>
                <a:cs typeface="Times New Roman"/>
              </a:rPr>
              <a:t>sector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motivate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make </a:t>
            </a:r>
            <a:r>
              <a:rPr lang="en-US" sz="2400" dirty="0">
                <a:latin typeface="Times New Roman"/>
                <a:cs typeface="Times New Roman"/>
              </a:rPr>
              <a:t>optimal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features.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Businesses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employ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gamification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rewarding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who </a:t>
            </a:r>
            <a:r>
              <a:rPr lang="en-US" sz="2400" dirty="0">
                <a:latin typeface="Times New Roman"/>
                <a:cs typeface="Times New Roman"/>
              </a:rPr>
              <a:t>satisfy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particular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criteria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accomplish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certain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tasks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giving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them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bonuses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better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pay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rates.</a:t>
            </a:r>
            <a:r>
              <a:rPr lang="en-US" sz="2400" spc="-25" dirty="0">
                <a:latin typeface="Times New Roman"/>
                <a:cs typeface="Times New Roman"/>
              </a:rPr>
              <a:t> For </a:t>
            </a:r>
            <a:r>
              <a:rPr lang="en-US" sz="2400" dirty="0">
                <a:latin typeface="Times New Roman"/>
                <a:cs typeface="Times New Roman"/>
              </a:rPr>
              <a:t>instance,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business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offer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incentives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who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successfully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complete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set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number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rides </a:t>
            </a:r>
            <a:r>
              <a:rPr lang="en-US" sz="2400" dirty="0">
                <a:latin typeface="Times New Roman"/>
                <a:cs typeface="Times New Roman"/>
              </a:rPr>
              <a:t>utilizing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specific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feature.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</a:p>
          <a:p>
            <a:pPr marL="12700" marR="386080" algn="just">
              <a:lnSpc>
                <a:spcPct val="103299"/>
              </a:lnSpc>
              <a:spcBef>
                <a:spcPts val="805"/>
              </a:spcBef>
            </a:pP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thus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favorable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effect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driver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retention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rates.</a:t>
            </a:r>
            <a:r>
              <a:rPr lang="en-US" sz="2400" dirty="0">
                <a:latin typeface="Times New Roman"/>
                <a:cs typeface="Times New Roman"/>
              </a:rPr>
              <a:t> 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development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user-</a:t>
            </a:r>
            <a:r>
              <a:rPr lang="en-US" sz="2400" dirty="0">
                <a:latin typeface="Times New Roman"/>
                <a:cs typeface="Times New Roman"/>
              </a:rPr>
              <a:t>friendly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software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requires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feedback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methods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ll.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option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users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to </a:t>
            </a:r>
            <a:r>
              <a:rPr lang="en-US" sz="2400" dirty="0">
                <a:latin typeface="Times New Roman"/>
                <a:cs typeface="Times New Roman"/>
              </a:rPr>
              <a:t>report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difficulties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issues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have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with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allows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developers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fix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issues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soon</a:t>
            </a:r>
            <a:r>
              <a:rPr lang="en-US" sz="2400" spc="5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they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arise.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Businesses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include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in-</a:t>
            </a:r>
            <a:r>
              <a:rPr lang="en-US" sz="2400" dirty="0">
                <a:latin typeface="Times New Roman"/>
                <a:cs typeface="Times New Roman"/>
              </a:rPr>
              <a:t>app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feedback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forms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so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that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users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report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problems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recommend </a:t>
            </a:r>
            <a:r>
              <a:rPr lang="en-US" sz="2400" dirty="0">
                <a:latin typeface="Times New Roman"/>
                <a:cs typeface="Times New Roman"/>
              </a:rPr>
              <a:t>changes.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</a:p>
          <a:p>
            <a:pPr algn="just">
              <a:lnSpc>
                <a:spcPct val="100000"/>
              </a:lnSpc>
              <a:spcBef>
                <a:spcPts val="840"/>
              </a:spcBef>
            </a:pPr>
            <a:r>
              <a:rPr lang="en-US" sz="2400" dirty="0">
                <a:latin typeface="Times New Roman"/>
                <a:cs typeface="Times New Roman"/>
              </a:rPr>
              <a:t>Driver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issues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addressed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specialized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help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be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given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professional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support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team.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1632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9DDD-0BA1-4682-EB66-0B0A07A7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F8284-D504-E43D-EF78-334EAF5178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1594062"/>
            <a:ext cx="9771649" cy="511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Digital Adoption: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technology is essential for ensuring drivers are paid fairly, comparable to peers in other sectors.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Adoption: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Resistance to change from drivers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Ineffective business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Boring or irrelevant training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accountability and monitoring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Solutions for Successful Implementation: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 digital integration will enhance driver earnings and service quality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personalized assistance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training programs for digital literacy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gamification to increase engagement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feedback channels for 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8062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8020</TotalTime>
  <Words>1089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Smita Gaikwad</dc:creator>
  <cp:lastModifiedBy>Lijin Lakshmanan</cp:lastModifiedBy>
  <cp:revision>4</cp:revision>
  <dcterms:created xsi:type="dcterms:W3CDTF">2025-04-06T12:42:09Z</dcterms:created>
  <dcterms:modified xsi:type="dcterms:W3CDTF">2025-04-13T05:06:13Z</dcterms:modified>
</cp:coreProperties>
</file>