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77" r:id="rId8"/>
    <p:sldId id="260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jin Lakshmanan" userId="cf89c8773b2548d5" providerId="LiveId" clId="{99F9B60C-0F10-479D-ABB0-BE771F5DA648}"/>
    <pc:docChg chg="modSld">
      <pc:chgData name="Lijin Lakshmanan" userId="cf89c8773b2548d5" providerId="LiveId" clId="{99F9B60C-0F10-479D-ABB0-BE771F5DA648}" dt="2025-04-13T05:43:47.899" v="7" actId="1076"/>
      <pc:docMkLst>
        <pc:docMk/>
      </pc:docMkLst>
      <pc:sldChg chg="modSp mod">
        <pc:chgData name="Lijin Lakshmanan" userId="cf89c8773b2548d5" providerId="LiveId" clId="{99F9B60C-0F10-479D-ABB0-BE771F5DA648}" dt="2025-04-13T05:43:47.899" v="7" actId="1076"/>
        <pc:sldMkLst>
          <pc:docMk/>
          <pc:sldMk cId="0" sldId="256"/>
        </pc:sldMkLst>
        <pc:spChg chg="mod">
          <ac:chgData name="Lijin Lakshmanan" userId="cf89c8773b2548d5" providerId="LiveId" clId="{99F9B60C-0F10-479D-ABB0-BE771F5DA648}" dt="2025-04-13T05:43:47.899" v="7" actId="107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ijin Lakshmanan" userId="cf89c8773b2548d5" providerId="LiveId" clId="{99F9B60C-0F10-479D-ABB0-BE771F5DA648}" dt="2025-04-13T05:42:58.050" v="0" actId="1076"/>
        <pc:sldMkLst>
          <pc:docMk/>
          <pc:sldMk cId="0" sldId="257"/>
        </pc:sldMkLst>
        <pc:spChg chg="mod">
          <ac:chgData name="Lijin Lakshmanan" userId="cf89c8773b2548d5" providerId="LiveId" clId="{99F9B60C-0F10-479D-ABB0-BE771F5DA648}" dt="2025-04-13T05:42:58.050" v="0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Lijin Lakshmanan" userId="cf89c8773b2548d5" providerId="LiveId" clId="{99F9B60C-0F10-479D-ABB0-BE771F5DA648}" dt="2025-04-13T05:43:07.599" v="1" actId="1076"/>
        <pc:sldMkLst>
          <pc:docMk/>
          <pc:sldMk cId="0" sldId="259"/>
        </pc:sldMkLst>
        <pc:spChg chg="mod">
          <ac:chgData name="Lijin Lakshmanan" userId="cf89c8773b2548d5" providerId="LiveId" clId="{99F9B60C-0F10-479D-ABB0-BE771F5DA648}" dt="2025-04-13T05:43:07.599" v="1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ijin Lakshmanan" userId="cf89c8773b2548d5" providerId="LiveId" clId="{99F9B60C-0F10-479D-ABB0-BE771F5DA648}" dt="2025-04-13T05:43:23.970" v="4" actId="1076"/>
        <pc:sldMkLst>
          <pc:docMk/>
          <pc:sldMk cId="0" sldId="262"/>
        </pc:sldMkLst>
        <pc:spChg chg="mod">
          <ac:chgData name="Lijin Lakshmanan" userId="cf89c8773b2548d5" providerId="LiveId" clId="{99F9B60C-0F10-479D-ABB0-BE771F5DA648}" dt="2025-04-13T05:43:23.970" v="4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Lijin Lakshmanan" userId="cf89c8773b2548d5" providerId="LiveId" clId="{99F9B60C-0F10-479D-ABB0-BE771F5DA648}" dt="2025-04-13T05:43:16.731" v="2" actId="1076"/>
          <ac:spMkLst>
            <pc:docMk/>
            <pc:sldMk cId="0" sldId="262"/>
            <ac:spMk id="3" creationId="{00000000-0000-0000-0000-000000000000}"/>
          </ac:spMkLst>
        </pc:spChg>
        <pc:picChg chg="mod">
          <ac:chgData name="Lijin Lakshmanan" userId="cf89c8773b2548d5" providerId="LiveId" clId="{99F9B60C-0F10-479D-ABB0-BE771F5DA648}" dt="2025-04-13T05:43:19.567" v="3" actId="1076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Lijin Lakshmanan" userId="cf89c8773b2548d5" providerId="LiveId" clId="{99F9B60C-0F10-479D-ABB0-BE771F5DA648}" dt="2025-04-13T05:43:34.254" v="6" actId="1076"/>
        <pc:sldMkLst>
          <pc:docMk/>
          <pc:sldMk cId="0" sldId="275"/>
        </pc:sldMkLst>
        <pc:spChg chg="mod">
          <ac:chgData name="Lijin Lakshmanan" userId="cf89c8773b2548d5" providerId="LiveId" clId="{99F9B60C-0F10-479D-ABB0-BE771F5DA648}" dt="2025-04-13T05:43:34.254" v="6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Lijin Lakshmanan" userId="cf89c8773b2548d5" providerId="LiveId" clId="{99F9B60C-0F10-479D-ABB0-BE771F5DA648}" dt="2025-04-13T05:43:31.441" v="5" actId="1076"/>
          <ac:spMkLst>
            <pc:docMk/>
            <pc:sldMk cId="0" sldId="27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4F3A2-5FB0-483A-BAC0-7DA5AB855DE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555120-DE4F-4E02-8C75-1082CE0423B5}">
      <dgm:prSet/>
      <dgm:spPr/>
      <dgm:t>
        <a:bodyPr/>
        <a:lstStyle/>
        <a:p>
          <a:r>
            <a:rPr lang="en-US"/>
            <a:t>Data-driven insights help optimize ride-hailing operations.</a:t>
          </a:r>
        </a:p>
      </dgm:t>
    </dgm:pt>
    <dgm:pt modelId="{BFB1AA16-9A65-4DB4-8A8B-5C2AA31B867B}" type="parTrans" cxnId="{587E70E9-9F52-4636-9D23-11C85F1D5323}">
      <dgm:prSet/>
      <dgm:spPr/>
      <dgm:t>
        <a:bodyPr/>
        <a:lstStyle/>
        <a:p>
          <a:endParaRPr lang="en-US"/>
        </a:p>
      </dgm:t>
    </dgm:pt>
    <dgm:pt modelId="{BE721590-72C4-49E1-927E-C78B8B826C1E}" type="sibTrans" cxnId="{587E70E9-9F52-4636-9D23-11C85F1D5323}">
      <dgm:prSet/>
      <dgm:spPr/>
      <dgm:t>
        <a:bodyPr/>
        <a:lstStyle/>
        <a:p>
          <a:endParaRPr lang="en-US"/>
        </a:p>
      </dgm:t>
    </dgm:pt>
    <dgm:pt modelId="{A94025C8-8622-4ECF-901C-991D3FC1563F}">
      <dgm:prSet/>
      <dgm:spPr/>
      <dgm:t>
        <a:bodyPr/>
        <a:lstStyle/>
        <a:p>
          <a:r>
            <a:rPr lang="en-US"/>
            <a:t>Reducing cancellations &amp; improving pricing can boost customer retention.</a:t>
          </a:r>
        </a:p>
      </dgm:t>
    </dgm:pt>
    <dgm:pt modelId="{ED4A2CE4-90C8-4B95-BCDA-D8FEAA45893D}" type="parTrans" cxnId="{903CCD8F-262D-4F50-984B-2F91B7C0B4CD}">
      <dgm:prSet/>
      <dgm:spPr/>
      <dgm:t>
        <a:bodyPr/>
        <a:lstStyle/>
        <a:p>
          <a:endParaRPr lang="en-US"/>
        </a:p>
      </dgm:t>
    </dgm:pt>
    <dgm:pt modelId="{17556E90-D09F-4232-B601-67E045D4D921}" type="sibTrans" cxnId="{903CCD8F-262D-4F50-984B-2F91B7C0B4CD}">
      <dgm:prSet/>
      <dgm:spPr/>
      <dgm:t>
        <a:bodyPr/>
        <a:lstStyle/>
        <a:p>
          <a:endParaRPr lang="en-US"/>
        </a:p>
      </dgm:t>
    </dgm:pt>
    <dgm:pt modelId="{ABCBDA65-E7E6-4C52-B5C5-AEF88C1639DC}">
      <dgm:prSet/>
      <dgm:spPr/>
      <dgm:t>
        <a:bodyPr/>
        <a:lstStyle/>
        <a:p>
          <a:r>
            <a:rPr lang="en-US"/>
            <a:t>Smart allocation of drivers increases efficiency &amp; service quality.</a:t>
          </a:r>
        </a:p>
      </dgm:t>
    </dgm:pt>
    <dgm:pt modelId="{00781A21-3381-4D3B-8DB1-5F065BEE01C1}" type="parTrans" cxnId="{40581772-1AC7-405B-A833-D779AA15508B}">
      <dgm:prSet/>
      <dgm:spPr/>
      <dgm:t>
        <a:bodyPr/>
        <a:lstStyle/>
        <a:p>
          <a:endParaRPr lang="en-US"/>
        </a:p>
      </dgm:t>
    </dgm:pt>
    <dgm:pt modelId="{D1642107-FE2C-4AF0-8204-63268B4ADF82}" type="sibTrans" cxnId="{40581772-1AC7-405B-A833-D779AA15508B}">
      <dgm:prSet/>
      <dgm:spPr/>
      <dgm:t>
        <a:bodyPr/>
        <a:lstStyle/>
        <a:p>
          <a:endParaRPr lang="en-US"/>
        </a:p>
      </dgm:t>
    </dgm:pt>
    <dgm:pt modelId="{AAF42DCA-4622-44B5-ADA5-6B2741503BC5}">
      <dgm:prSet/>
      <dgm:spPr/>
      <dgm:t>
        <a:bodyPr/>
        <a:lstStyle/>
        <a:p>
          <a:r>
            <a:rPr lang="en-US"/>
            <a:t>Digital transformation strategies will enhance financial performance.</a:t>
          </a:r>
        </a:p>
      </dgm:t>
    </dgm:pt>
    <dgm:pt modelId="{910DDA60-E6AE-4A1F-AFF3-391B9A5D0BD8}" type="parTrans" cxnId="{3E4BE302-A2DA-44FA-BFDD-F060051FE946}">
      <dgm:prSet/>
      <dgm:spPr/>
      <dgm:t>
        <a:bodyPr/>
        <a:lstStyle/>
        <a:p>
          <a:endParaRPr lang="en-US"/>
        </a:p>
      </dgm:t>
    </dgm:pt>
    <dgm:pt modelId="{A961172E-F0CF-4C2B-9C69-55E77AA1DDD7}" type="sibTrans" cxnId="{3E4BE302-A2DA-44FA-BFDD-F060051FE946}">
      <dgm:prSet/>
      <dgm:spPr/>
      <dgm:t>
        <a:bodyPr/>
        <a:lstStyle/>
        <a:p>
          <a:endParaRPr lang="en-US"/>
        </a:p>
      </dgm:t>
    </dgm:pt>
    <dgm:pt modelId="{07A0E3A1-D751-4D73-82DB-9FD961486B06}" type="pres">
      <dgm:prSet presAssocID="{A874F3A2-5FB0-483A-BAC0-7DA5AB855DEB}" presName="outerComposite" presStyleCnt="0">
        <dgm:presLayoutVars>
          <dgm:chMax val="5"/>
          <dgm:dir/>
          <dgm:resizeHandles val="exact"/>
        </dgm:presLayoutVars>
      </dgm:prSet>
      <dgm:spPr/>
    </dgm:pt>
    <dgm:pt modelId="{B7C08C14-4741-49BE-AA02-E7B2AAC00B7A}" type="pres">
      <dgm:prSet presAssocID="{A874F3A2-5FB0-483A-BAC0-7DA5AB855DEB}" presName="dummyMaxCanvas" presStyleCnt="0">
        <dgm:presLayoutVars/>
      </dgm:prSet>
      <dgm:spPr/>
    </dgm:pt>
    <dgm:pt modelId="{A8089572-FF68-4212-9BE5-38DB7A6ED8EE}" type="pres">
      <dgm:prSet presAssocID="{A874F3A2-5FB0-483A-BAC0-7DA5AB855DEB}" presName="FourNodes_1" presStyleLbl="node1" presStyleIdx="0" presStyleCnt="4">
        <dgm:presLayoutVars>
          <dgm:bulletEnabled val="1"/>
        </dgm:presLayoutVars>
      </dgm:prSet>
      <dgm:spPr/>
    </dgm:pt>
    <dgm:pt modelId="{23E7B3CF-8511-43AE-B53E-2FBA6EFB68DF}" type="pres">
      <dgm:prSet presAssocID="{A874F3A2-5FB0-483A-BAC0-7DA5AB855DEB}" presName="FourNodes_2" presStyleLbl="node1" presStyleIdx="1" presStyleCnt="4">
        <dgm:presLayoutVars>
          <dgm:bulletEnabled val="1"/>
        </dgm:presLayoutVars>
      </dgm:prSet>
      <dgm:spPr/>
    </dgm:pt>
    <dgm:pt modelId="{9551534D-0D44-4ABB-BE49-0DDC447DE496}" type="pres">
      <dgm:prSet presAssocID="{A874F3A2-5FB0-483A-BAC0-7DA5AB855DEB}" presName="FourNodes_3" presStyleLbl="node1" presStyleIdx="2" presStyleCnt="4">
        <dgm:presLayoutVars>
          <dgm:bulletEnabled val="1"/>
        </dgm:presLayoutVars>
      </dgm:prSet>
      <dgm:spPr/>
    </dgm:pt>
    <dgm:pt modelId="{80155A75-43C8-46DD-A26B-69A71F7B0204}" type="pres">
      <dgm:prSet presAssocID="{A874F3A2-5FB0-483A-BAC0-7DA5AB855DEB}" presName="FourNodes_4" presStyleLbl="node1" presStyleIdx="3" presStyleCnt="4">
        <dgm:presLayoutVars>
          <dgm:bulletEnabled val="1"/>
        </dgm:presLayoutVars>
      </dgm:prSet>
      <dgm:spPr/>
    </dgm:pt>
    <dgm:pt modelId="{565EE20C-D147-463E-8C97-40575B5262D6}" type="pres">
      <dgm:prSet presAssocID="{A874F3A2-5FB0-483A-BAC0-7DA5AB855DEB}" presName="FourConn_1-2" presStyleLbl="fgAccFollowNode1" presStyleIdx="0" presStyleCnt="3">
        <dgm:presLayoutVars>
          <dgm:bulletEnabled val="1"/>
        </dgm:presLayoutVars>
      </dgm:prSet>
      <dgm:spPr/>
    </dgm:pt>
    <dgm:pt modelId="{DC5AE91F-22A8-4AC1-B75B-5659FD0D75FC}" type="pres">
      <dgm:prSet presAssocID="{A874F3A2-5FB0-483A-BAC0-7DA5AB855DEB}" presName="FourConn_2-3" presStyleLbl="fgAccFollowNode1" presStyleIdx="1" presStyleCnt="3">
        <dgm:presLayoutVars>
          <dgm:bulletEnabled val="1"/>
        </dgm:presLayoutVars>
      </dgm:prSet>
      <dgm:spPr/>
    </dgm:pt>
    <dgm:pt modelId="{8FB913DA-2DA3-4366-A676-CDF7F97330A3}" type="pres">
      <dgm:prSet presAssocID="{A874F3A2-5FB0-483A-BAC0-7DA5AB855DEB}" presName="FourConn_3-4" presStyleLbl="fgAccFollowNode1" presStyleIdx="2" presStyleCnt="3">
        <dgm:presLayoutVars>
          <dgm:bulletEnabled val="1"/>
        </dgm:presLayoutVars>
      </dgm:prSet>
      <dgm:spPr/>
    </dgm:pt>
    <dgm:pt modelId="{8124ACC4-B735-4642-8367-1AC671C7E435}" type="pres">
      <dgm:prSet presAssocID="{A874F3A2-5FB0-483A-BAC0-7DA5AB855DEB}" presName="FourNodes_1_text" presStyleLbl="node1" presStyleIdx="3" presStyleCnt="4">
        <dgm:presLayoutVars>
          <dgm:bulletEnabled val="1"/>
        </dgm:presLayoutVars>
      </dgm:prSet>
      <dgm:spPr/>
    </dgm:pt>
    <dgm:pt modelId="{D6026346-771E-4877-9898-747E14D78915}" type="pres">
      <dgm:prSet presAssocID="{A874F3A2-5FB0-483A-BAC0-7DA5AB855DEB}" presName="FourNodes_2_text" presStyleLbl="node1" presStyleIdx="3" presStyleCnt="4">
        <dgm:presLayoutVars>
          <dgm:bulletEnabled val="1"/>
        </dgm:presLayoutVars>
      </dgm:prSet>
      <dgm:spPr/>
    </dgm:pt>
    <dgm:pt modelId="{241405CF-A8AF-49FC-B5D1-755FDD6507ED}" type="pres">
      <dgm:prSet presAssocID="{A874F3A2-5FB0-483A-BAC0-7DA5AB855DEB}" presName="FourNodes_3_text" presStyleLbl="node1" presStyleIdx="3" presStyleCnt="4">
        <dgm:presLayoutVars>
          <dgm:bulletEnabled val="1"/>
        </dgm:presLayoutVars>
      </dgm:prSet>
      <dgm:spPr/>
    </dgm:pt>
    <dgm:pt modelId="{CB88288E-3B34-480A-88AC-287F97D610F8}" type="pres">
      <dgm:prSet presAssocID="{A874F3A2-5FB0-483A-BAC0-7DA5AB855DE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4BE302-A2DA-44FA-BFDD-F060051FE946}" srcId="{A874F3A2-5FB0-483A-BAC0-7DA5AB855DEB}" destId="{AAF42DCA-4622-44B5-ADA5-6B2741503BC5}" srcOrd="3" destOrd="0" parTransId="{910DDA60-E6AE-4A1F-AFF3-391B9A5D0BD8}" sibTransId="{A961172E-F0CF-4C2B-9C69-55E77AA1DDD7}"/>
    <dgm:cxn modelId="{6F287011-2A8E-4968-A9F7-6755C450F9A8}" type="presOf" srcId="{ABCBDA65-E7E6-4C52-B5C5-AEF88C1639DC}" destId="{241405CF-A8AF-49FC-B5D1-755FDD6507ED}" srcOrd="1" destOrd="0" presId="urn:microsoft.com/office/officeart/2005/8/layout/vProcess5"/>
    <dgm:cxn modelId="{1CFA6E15-EDF7-4078-BFF9-BC8888B2B983}" type="presOf" srcId="{17556E90-D09F-4232-B601-67E045D4D921}" destId="{DC5AE91F-22A8-4AC1-B75B-5659FD0D75FC}" srcOrd="0" destOrd="0" presId="urn:microsoft.com/office/officeart/2005/8/layout/vProcess5"/>
    <dgm:cxn modelId="{20082A5E-3236-4F38-9532-5A5DEA37B9AB}" type="presOf" srcId="{AAF42DCA-4622-44B5-ADA5-6B2741503BC5}" destId="{80155A75-43C8-46DD-A26B-69A71F7B0204}" srcOrd="0" destOrd="0" presId="urn:microsoft.com/office/officeart/2005/8/layout/vProcess5"/>
    <dgm:cxn modelId="{7203E743-9437-496A-AB22-8D1E52BDCF05}" type="presOf" srcId="{A94025C8-8622-4ECF-901C-991D3FC1563F}" destId="{23E7B3CF-8511-43AE-B53E-2FBA6EFB68DF}" srcOrd="0" destOrd="0" presId="urn:microsoft.com/office/officeart/2005/8/layout/vProcess5"/>
    <dgm:cxn modelId="{A080C265-5F58-4CC0-A239-AECAC6FE5996}" type="presOf" srcId="{A94025C8-8622-4ECF-901C-991D3FC1563F}" destId="{D6026346-771E-4877-9898-747E14D78915}" srcOrd="1" destOrd="0" presId="urn:microsoft.com/office/officeart/2005/8/layout/vProcess5"/>
    <dgm:cxn modelId="{9919736B-EBAB-4805-86D5-55B01F9A4275}" type="presOf" srcId="{AAF42DCA-4622-44B5-ADA5-6B2741503BC5}" destId="{CB88288E-3B34-480A-88AC-287F97D610F8}" srcOrd="1" destOrd="0" presId="urn:microsoft.com/office/officeart/2005/8/layout/vProcess5"/>
    <dgm:cxn modelId="{40581772-1AC7-405B-A833-D779AA15508B}" srcId="{A874F3A2-5FB0-483A-BAC0-7DA5AB855DEB}" destId="{ABCBDA65-E7E6-4C52-B5C5-AEF88C1639DC}" srcOrd="2" destOrd="0" parTransId="{00781A21-3381-4D3B-8DB1-5F065BEE01C1}" sibTransId="{D1642107-FE2C-4AF0-8204-63268B4ADF82}"/>
    <dgm:cxn modelId="{94855A76-FEC1-4548-979D-7474046DEB56}" type="presOf" srcId="{6E555120-DE4F-4E02-8C75-1082CE0423B5}" destId="{8124ACC4-B735-4642-8367-1AC671C7E435}" srcOrd="1" destOrd="0" presId="urn:microsoft.com/office/officeart/2005/8/layout/vProcess5"/>
    <dgm:cxn modelId="{81A7FC56-D937-4A85-9AB2-FB3F0008B22E}" type="presOf" srcId="{ABCBDA65-E7E6-4C52-B5C5-AEF88C1639DC}" destId="{9551534D-0D44-4ABB-BE49-0DDC447DE496}" srcOrd="0" destOrd="0" presId="urn:microsoft.com/office/officeart/2005/8/layout/vProcess5"/>
    <dgm:cxn modelId="{D376BE82-CBDD-4742-AC9E-744E683BD5A4}" type="presOf" srcId="{D1642107-FE2C-4AF0-8204-63268B4ADF82}" destId="{8FB913DA-2DA3-4366-A676-CDF7F97330A3}" srcOrd="0" destOrd="0" presId="urn:microsoft.com/office/officeart/2005/8/layout/vProcess5"/>
    <dgm:cxn modelId="{903CCD8F-262D-4F50-984B-2F91B7C0B4CD}" srcId="{A874F3A2-5FB0-483A-BAC0-7DA5AB855DEB}" destId="{A94025C8-8622-4ECF-901C-991D3FC1563F}" srcOrd="1" destOrd="0" parTransId="{ED4A2CE4-90C8-4B95-BCDA-D8FEAA45893D}" sibTransId="{17556E90-D09F-4232-B601-67E045D4D921}"/>
    <dgm:cxn modelId="{FEEF3AAE-DAC3-4CC5-9163-F28CCCCE6B40}" type="presOf" srcId="{A874F3A2-5FB0-483A-BAC0-7DA5AB855DEB}" destId="{07A0E3A1-D751-4D73-82DB-9FD961486B06}" srcOrd="0" destOrd="0" presId="urn:microsoft.com/office/officeart/2005/8/layout/vProcess5"/>
    <dgm:cxn modelId="{294F06BE-391E-477F-BC7A-248D7AF6A854}" type="presOf" srcId="{6E555120-DE4F-4E02-8C75-1082CE0423B5}" destId="{A8089572-FF68-4212-9BE5-38DB7A6ED8EE}" srcOrd="0" destOrd="0" presId="urn:microsoft.com/office/officeart/2005/8/layout/vProcess5"/>
    <dgm:cxn modelId="{F1ACAED7-52CE-4D9C-BE93-E0E7E5368B2D}" type="presOf" srcId="{BE721590-72C4-49E1-927E-C78B8B826C1E}" destId="{565EE20C-D147-463E-8C97-40575B5262D6}" srcOrd="0" destOrd="0" presId="urn:microsoft.com/office/officeart/2005/8/layout/vProcess5"/>
    <dgm:cxn modelId="{587E70E9-9F52-4636-9D23-11C85F1D5323}" srcId="{A874F3A2-5FB0-483A-BAC0-7DA5AB855DEB}" destId="{6E555120-DE4F-4E02-8C75-1082CE0423B5}" srcOrd="0" destOrd="0" parTransId="{BFB1AA16-9A65-4DB4-8A8B-5C2AA31B867B}" sibTransId="{BE721590-72C4-49E1-927E-C78B8B826C1E}"/>
    <dgm:cxn modelId="{8AED9C97-3119-401E-AD11-3E511CB9FFA8}" type="presParOf" srcId="{07A0E3A1-D751-4D73-82DB-9FD961486B06}" destId="{B7C08C14-4741-49BE-AA02-E7B2AAC00B7A}" srcOrd="0" destOrd="0" presId="urn:microsoft.com/office/officeart/2005/8/layout/vProcess5"/>
    <dgm:cxn modelId="{B1D4F12C-7CCD-4BF9-B09E-83EF5952452A}" type="presParOf" srcId="{07A0E3A1-D751-4D73-82DB-9FD961486B06}" destId="{A8089572-FF68-4212-9BE5-38DB7A6ED8EE}" srcOrd="1" destOrd="0" presId="urn:microsoft.com/office/officeart/2005/8/layout/vProcess5"/>
    <dgm:cxn modelId="{86205E11-97CD-4619-8B3D-23B607A7CF51}" type="presParOf" srcId="{07A0E3A1-D751-4D73-82DB-9FD961486B06}" destId="{23E7B3CF-8511-43AE-B53E-2FBA6EFB68DF}" srcOrd="2" destOrd="0" presId="urn:microsoft.com/office/officeart/2005/8/layout/vProcess5"/>
    <dgm:cxn modelId="{91BCBA1C-D1CE-4891-8B8A-352F95889CD8}" type="presParOf" srcId="{07A0E3A1-D751-4D73-82DB-9FD961486B06}" destId="{9551534D-0D44-4ABB-BE49-0DDC447DE496}" srcOrd="3" destOrd="0" presId="urn:microsoft.com/office/officeart/2005/8/layout/vProcess5"/>
    <dgm:cxn modelId="{9877B62F-FE0C-4258-8C0D-F080F1B72F76}" type="presParOf" srcId="{07A0E3A1-D751-4D73-82DB-9FD961486B06}" destId="{80155A75-43C8-46DD-A26B-69A71F7B0204}" srcOrd="4" destOrd="0" presId="urn:microsoft.com/office/officeart/2005/8/layout/vProcess5"/>
    <dgm:cxn modelId="{5F219F77-1B2A-4DF8-9390-DD0AD870CE7E}" type="presParOf" srcId="{07A0E3A1-D751-4D73-82DB-9FD961486B06}" destId="{565EE20C-D147-463E-8C97-40575B5262D6}" srcOrd="5" destOrd="0" presId="urn:microsoft.com/office/officeart/2005/8/layout/vProcess5"/>
    <dgm:cxn modelId="{CE20C0B5-C572-4142-A02B-D17636A4541D}" type="presParOf" srcId="{07A0E3A1-D751-4D73-82DB-9FD961486B06}" destId="{DC5AE91F-22A8-4AC1-B75B-5659FD0D75FC}" srcOrd="6" destOrd="0" presId="urn:microsoft.com/office/officeart/2005/8/layout/vProcess5"/>
    <dgm:cxn modelId="{D5551E7D-0C4E-4F33-8472-9E31A96A67F6}" type="presParOf" srcId="{07A0E3A1-D751-4D73-82DB-9FD961486B06}" destId="{8FB913DA-2DA3-4366-A676-CDF7F97330A3}" srcOrd="7" destOrd="0" presId="urn:microsoft.com/office/officeart/2005/8/layout/vProcess5"/>
    <dgm:cxn modelId="{AF51D809-2278-4FBB-BBD6-AE423FFB00CD}" type="presParOf" srcId="{07A0E3A1-D751-4D73-82DB-9FD961486B06}" destId="{8124ACC4-B735-4642-8367-1AC671C7E435}" srcOrd="8" destOrd="0" presId="urn:microsoft.com/office/officeart/2005/8/layout/vProcess5"/>
    <dgm:cxn modelId="{C6E47645-2955-44D5-AC87-3A4B900F3F4F}" type="presParOf" srcId="{07A0E3A1-D751-4D73-82DB-9FD961486B06}" destId="{D6026346-771E-4877-9898-747E14D78915}" srcOrd="9" destOrd="0" presId="urn:microsoft.com/office/officeart/2005/8/layout/vProcess5"/>
    <dgm:cxn modelId="{EC002673-F304-4888-A2DB-519DDFE834C3}" type="presParOf" srcId="{07A0E3A1-D751-4D73-82DB-9FD961486B06}" destId="{241405CF-A8AF-49FC-B5D1-755FDD6507ED}" srcOrd="10" destOrd="0" presId="urn:microsoft.com/office/officeart/2005/8/layout/vProcess5"/>
    <dgm:cxn modelId="{E4E4D8D3-4241-457F-887B-239476A94DBA}" type="presParOf" srcId="{07A0E3A1-D751-4D73-82DB-9FD961486B06}" destId="{CB88288E-3B34-480A-88AC-287F97D610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89572-FF68-4212-9BE5-38DB7A6ED8EE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Data-driven insights help optimize ride-hailing operations.</a:t>
          </a:r>
        </a:p>
      </dsp:txBody>
      <dsp:txXfrm>
        <a:off x="24059" y="24059"/>
        <a:ext cx="5536435" cy="773317"/>
      </dsp:txXfrm>
    </dsp:sp>
    <dsp:sp modelId="{23E7B3CF-8511-43AE-B53E-2FBA6EFB68DF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297909"/>
            <a:satOff val="-6387"/>
            <a:lumOff val="-24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Reducing cancellations &amp; improving pricing can boost customer retention.</a:t>
          </a:r>
        </a:p>
      </dsp:txBody>
      <dsp:txXfrm>
        <a:off x="567784" y="994846"/>
        <a:ext cx="5366463" cy="773317"/>
      </dsp:txXfrm>
    </dsp:sp>
    <dsp:sp modelId="{9551534D-0D44-4ABB-BE49-0DDC447DE496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595818"/>
            <a:satOff val="-12775"/>
            <a:lumOff val="-49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Smart allocation of drivers increases efficiency &amp; service quality.</a:t>
          </a:r>
        </a:p>
      </dsp:txBody>
      <dsp:txXfrm>
        <a:off x="1103393" y="1965634"/>
        <a:ext cx="5374578" cy="773317"/>
      </dsp:txXfrm>
    </dsp:sp>
    <dsp:sp modelId="{80155A75-43C8-46DD-A26B-69A71F7B0204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893727"/>
            <a:satOff val="-19162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Digital transformation strategies will enhance financial performance.</a:t>
          </a:r>
        </a:p>
      </dsp:txBody>
      <dsp:txXfrm>
        <a:off x="1647118" y="2936422"/>
        <a:ext cx="5366463" cy="773317"/>
      </dsp:txXfrm>
    </dsp:sp>
    <dsp:sp modelId="{565EE20C-D147-463E-8C97-40575B5262D6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DC5AE91F-22A8-4AC1-B75B-5659FD0D75FC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86720"/>
            <a:satOff val="-9813"/>
            <a:lumOff val="-116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86720"/>
              <a:satOff val="-9813"/>
              <a:lumOff val="-1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8FB913DA-2DA3-4366-A676-CDF7F97330A3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73440"/>
            <a:satOff val="-19627"/>
            <a:lumOff val="-23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773440"/>
              <a:satOff val="-19627"/>
              <a:lumOff val="-23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3323E-6B46-4A09-820C-1ACB7BB0D1A6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5DAF5-4982-417B-B321-BE3FEA4C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DAF5-4982-417B-B321-BE3FEA4C02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57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78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673" y="1399563"/>
            <a:ext cx="3027251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4700" b="1" dirty="0" err="1">
                <a:latin typeface="Times New Roman" pitchFamily="18" charset="0"/>
                <a:cs typeface="Times New Roman" pitchFamily="18" charset="0"/>
              </a:rPr>
              <a:t>Namma</a:t>
            </a:r>
            <a:r>
              <a:rPr lang="en-IN" sz="4700" b="1" dirty="0">
                <a:latin typeface="Times New Roman" pitchFamily="18" charset="0"/>
                <a:cs typeface="Times New Roman" pitchFamily="18" charset="0"/>
              </a:rPr>
              <a:t> Yatri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E54-8DB5-5DB9-EDF6-D13E75C4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9" r="24262" b="4"/>
          <a:stretch/>
        </p:blipFill>
        <p:spPr bwMode="auto">
          <a:xfrm>
            <a:off x="4441869" y="666728"/>
            <a:ext cx="4152000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464" y="1184784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253D98-63F1-7171-0C26-5F4272976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847603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13" y="721227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15" y="2544124"/>
            <a:ext cx="8342448" cy="3945395"/>
          </a:xfrm>
        </p:spPr>
        <p:txBody>
          <a:bodyPr anchor="ctr">
            <a:normAutofit fontScale="92500" lnSpcReduction="20000"/>
          </a:bodyPr>
          <a:lstStyle/>
          <a:p>
            <a:pPr marL="0" marR="23495" indent="0" algn="just">
              <a:lnSpc>
                <a:spcPct val="103400"/>
              </a:lnSpc>
              <a:spcBef>
                <a:spcPts val="50"/>
              </a:spcBef>
              <a:buNone/>
            </a:pPr>
            <a:r>
              <a:rPr lang="en-US" sz="2000" dirty="0">
                <a:latin typeface="Times New Roman"/>
                <a:cs typeface="Times New Roman"/>
              </a:rPr>
              <a:t>Drivers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come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from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all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ages.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generally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evident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drivers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who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not</a:t>
            </a:r>
            <a:r>
              <a:rPr lang="en-US" sz="2000" spc="-10" dirty="0">
                <a:latin typeface="Times New Roman"/>
                <a:cs typeface="Times New Roman"/>
              </a:rPr>
              <a:t> millennials </a:t>
            </a:r>
            <a:r>
              <a:rPr lang="en-US" sz="2000" dirty="0">
                <a:latin typeface="Times New Roman"/>
                <a:cs typeface="Times New Roman"/>
              </a:rPr>
              <a:t>are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not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very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technologically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savvy.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Despite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advances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technology,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apps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features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cannot</a:t>
            </a:r>
            <a:r>
              <a:rPr lang="en-US" sz="2000" spc="-10" dirty="0">
                <a:latin typeface="Times New Roman"/>
                <a:cs typeface="Times New Roman"/>
              </a:rPr>
              <a:t> create </a:t>
            </a:r>
            <a:r>
              <a:rPr lang="en-US" sz="2000" dirty="0">
                <a:latin typeface="Times New Roman"/>
                <a:cs typeface="Times New Roman"/>
              </a:rPr>
              <a:t>value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unless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widely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adopted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drivers.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Identify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ways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digitally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enable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drivers,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-20" dirty="0">
                <a:latin typeface="Times New Roman"/>
                <a:cs typeface="Times New Roman"/>
              </a:rPr>
              <a:t> they</a:t>
            </a:r>
            <a:r>
              <a:rPr lang="en-US" sz="2000" spc="5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can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earn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par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fellow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drivers.</a:t>
            </a:r>
          </a:p>
          <a:p>
            <a:pPr marL="0" marR="23495" indent="0" algn="just">
              <a:lnSpc>
                <a:spcPct val="103400"/>
              </a:lnSpc>
              <a:spcBef>
                <a:spcPts val="50"/>
              </a:spcBef>
              <a:buNone/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                                                   Objective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Analyze ride-hailing patterns to identify key inefficiencies.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Optimize fare pricing strategies using data insights.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Improve driver allocation based on demand-supply trends.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Increase digital payment adoption among customers.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Understanding and Overcoming Language Barriers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237" y="1144014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800" dirty="0"/>
              <a:t>Executive Summary</a:t>
            </a:r>
            <a:endParaRPr lang="en-IN" sz="4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Namma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Yatri is transforming urban mobility through a driver-first, tech-enabled platform.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Key challenge: non-millennial drivers face tech adoption barriers.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Strategic focus: improve digital adoption, retention, and earnings.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presentation highlights insights, metrics, and business-level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68" y="1252169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 dirty="0">
                <a:latin typeface="Times New Roman" pitchFamily="18" charset="0"/>
                <a:cs typeface="Times New Roman" pitchFamily="18" charset="0"/>
              </a:rPr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368" y="2699116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Low digital literacy among older drivers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Resistance to app usage and feature adoption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Inadequate support systems and training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Language barriers affecting engagement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Unmonitored performance and training efficacy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04" y="662233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Strategic Opportunities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AC290-B9B7-23D4-2E68-9C149E9A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42" y="2251222"/>
            <a:ext cx="8229600" cy="4525963"/>
          </a:xfrm>
        </p:spPr>
        <p:txBody>
          <a:bodyPr/>
          <a:lstStyle/>
          <a:p>
            <a:r>
              <a:rPr lang="en-US" dirty="0"/>
              <a:t> Leverage app-based training and gamification for increased adoption</a:t>
            </a:r>
          </a:p>
          <a:p>
            <a:r>
              <a:rPr lang="en-US" dirty="0"/>
              <a:t> Implement personalized support systems for drivers</a:t>
            </a:r>
          </a:p>
          <a:p>
            <a:r>
              <a:rPr lang="en-US" dirty="0"/>
              <a:t> Optimize app interfaces for accessibility</a:t>
            </a:r>
          </a:p>
          <a:p>
            <a:r>
              <a:rPr lang="en-US" dirty="0"/>
              <a:t> Monitor driver progress and provide data-backed incentives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111" y="520423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915" y="2048903"/>
            <a:ext cx="3398174" cy="363945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Drivers using training programs show 15-20% higher engagement</a:t>
            </a:r>
          </a:p>
          <a:p>
            <a:r>
              <a:rPr lang="en-US" sz="1800" dirty="0"/>
              <a:t>Personalized support correlates with a 10% rise in earnings</a:t>
            </a:r>
          </a:p>
          <a:p>
            <a:r>
              <a:rPr lang="en-US" sz="1800" dirty="0"/>
              <a:t>Gamified platforms improve app interaction by over 30%</a:t>
            </a:r>
          </a:p>
          <a:p>
            <a:r>
              <a:rPr lang="en-US" sz="1800" dirty="0"/>
              <a:t>Drivers prefer content in local languages and video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" y="2627391"/>
            <a:ext cx="3862707" cy="2897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4F58-2AA3-DB05-7036-6041516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22CB-FC44-B56D-F8DE-6A25CADE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Scale digital training programs across cities</a:t>
            </a:r>
          </a:p>
          <a:p>
            <a:pPr marL="0" indent="0">
              <a:buNone/>
            </a:pPr>
            <a:r>
              <a:rPr lang="en-IN" dirty="0"/>
              <a:t>2. Offer multilingual, video-first learning content</a:t>
            </a:r>
          </a:p>
          <a:p>
            <a:pPr marL="0" indent="0">
              <a:buNone/>
            </a:pPr>
            <a:r>
              <a:rPr lang="en-IN" dirty="0"/>
              <a:t>3. Deploy a support hotline for app-related issues</a:t>
            </a:r>
          </a:p>
          <a:p>
            <a:pPr marL="0" indent="0">
              <a:buNone/>
            </a:pPr>
            <a:r>
              <a:rPr lang="en-IN" dirty="0"/>
              <a:t>4. Introduce driver incentives linked to feature usage</a:t>
            </a:r>
          </a:p>
          <a:p>
            <a:pPr marL="0" indent="0">
              <a:buNone/>
            </a:pPr>
            <a:r>
              <a:rPr lang="en-IN" dirty="0"/>
              <a:t>5. Measure KPIs via app-based analytics dashboards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30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3CC51C-ADD7-AE67-A3C8-2681E0983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7" y="196645"/>
            <a:ext cx="8986684" cy="62744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273" y="989416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 dirty="0">
                <a:latin typeface="Times New Roman" pitchFamily="18" charset="0"/>
                <a:cs typeface="Times New Roman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820" y="2717496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15% increase in average daily earnings per driver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AI-driven fare optimization to balance affordability &amp; revenue.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Improved customer satisfaction and retention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Increased digital payment adoption through targeted incentives.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Improved driver performance through better data-driven allocation.</a:t>
            </a: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261</TotalTime>
  <Words>380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Namma Yatri</vt:lpstr>
      <vt:lpstr>Problem Statement</vt:lpstr>
      <vt:lpstr>Executive Summary</vt:lpstr>
      <vt:lpstr>Key Challenges</vt:lpstr>
      <vt:lpstr>Strategic Opportunities</vt:lpstr>
      <vt:lpstr>Business Insights</vt:lpstr>
      <vt:lpstr>Strategic Recommendations</vt:lpstr>
      <vt:lpstr>PowerPoint Presentation</vt:lpstr>
      <vt:lpstr>Expected Outcomes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Yatri</dc:title>
  <dc:creator>Kavya</dc:creator>
  <dc:description>generated using python-pptx</dc:description>
  <cp:lastModifiedBy>Lijin Lakshmanan</cp:lastModifiedBy>
  <cp:revision>16</cp:revision>
  <dcterms:created xsi:type="dcterms:W3CDTF">2013-01-27T09:14:16Z</dcterms:created>
  <dcterms:modified xsi:type="dcterms:W3CDTF">2025-04-13T05:43:50Z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d3e127-198c-416b-a2f6-2355bf7c4ef7_Enabled">
    <vt:lpwstr>true</vt:lpwstr>
  </property>
  <property fmtid="{D5CDD505-2E9C-101B-9397-08002B2CF9AE}" pid="3" name="MSIP_Label_b4d3e127-198c-416b-a2f6-2355bf7c4ef7_SetDate">
    <vt:lpwstr>2025-04-06T16:37:40Z</vt:lpwstr>
  </property>
  <property fmtid="{D5CDD505-2E9C-101B-9397-08002B2CF9AE}" pid="4" name="MSIP_Label_b4d3e127-198c-416b-a2f6-2355bf7c4ef7_Method">
    <vt:lpwstr>Standard</vt:lpwstr>
  </property>
  <property fmtid="{D5CDD505-2E9C-101B-9397-08002B2CF9AE}" pid="5" name="MSIP_Label_b4d3e127-198c-416b-a2f6-2355bf7c4ef7_Name">
    <vt:lpwstr>Public</vt:lpwstr>
  </property>
  <property fmtid="{D5CDD505-2E9C-101B-9397-08002B2CF9AE}" pid="6" name="MSIP_Label_b4d3e127-198c-416b-a2f6-2355bf7c4ef7_SiteId">
    <vt:lpwstr>59b60474-e282-44b5-881c-bb9ce815690c</vt:lpwstr>
  </property>
  <property fmtid="{D5CDD505-2E9C-101B-9397-08002B2CF9AE}" pid="7" name="MSIP_Label_b4d3e127-198c-416b-a2f6-2355bf7c4ef7_ActionId">
    <vt:lpwstr>877a9aae-beeb-4834-808e-d664d15104f3</vt:lpwstr>
  </property>
  <property fmtid="{D5CDD505-2E9C-101B-9397-08002B2CF9AE}" pid="8" name="MSIP_Label_b4d3e127-198c-416b-a2f6-2355bf7c4ef7_ContentBits">
    <vt:lpwstr>0</vt:lpwstr>
  </property>
  <property fmtid="{D5CDD505-2E9C-101B-9397-08002B2CF9AE}" pid="9" name="MSIP_Label_b4d3e127-198c-416b-a2f6-2355bf7c4ef7_Tag">
    <vt:lpwstr>10, 3, 0, 1</vt:lpwstr>
  </property>
</Properties>
</file>