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9" r:id="rId2"/>
    <p:sldId id="260" r:id="rId3"/>
    <p:sldId id="258" r:id="rId4"/>
    <p:sldId id="261" r:id="rId5"/>
    <p:sldId id="262" r:id="rId6"/>
    <p:sldId id="272" r:id="rId7"/>
    <p:sldId id="271" r:id="rId8"/>
    <p:sldId id="265" r:id="rId9"/>
    <p:sldId id="274" r:id="rId10"/>
    <p:sldId id="273" r:id="rId11"/>
    <p:sldId id="275" r:id="rId12"/>
    <p:sldId id="267" r:id="rId13"/>
    <p:sldId id="268" r:id="rId14"/>
    <p:sldId id="264"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BFEA66-A366-4DC1-A83E-62FFD8CC42FC}"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C42C4A-8337-4627-A5F1-7ABD957D3FF3}" type="slidenum">
              <a:rPr lang="en-IN" smtClean="0"/>
              <a:t>‹#›</a:t>
            </a:fld>
            <a:endParaRPr lang="en-IN"/>
          </a:p>
        </p:txBody>
      </p:sp>
    </p:spTree>
    <p:extLst>
      <p:ext uri="{BB962C8B-B14F-4D97-AF65-F5344CB8AC3E}">
        <p14:creationId xmlns:p14="http://schemas.microsoft.com/office/powerpoint/2010/main" val="666742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BFEA66-A366-4DC1-A83E-62FFD8CC42FC}"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C42C4A-8337-4627-A5F1-7ABD957D3FF3}" type="slidenum">
              <a:rPr lang="en-IN" smtClean="0"/>
              <a:t>‹#›</a:t>
            </a:fld>
            <a:endParaRPr lang="en-IN"/>
          </a:p>
        </p:txBody>
      </p:sp>
    </p:spTree>
    <p:extLst>
      <p:ext uri="{BB962C8B-B14F-4D97-AF65-F5344CB8AC3E}">
        <p14:creationId xmlns:p14="http://schemas.microsoft.com/office/powerpoint/2010/main" val="1610111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BFEA66-A366-4DC1-A83E-62FFD8CC42FC}"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C42C4A-8337-4627-A5F1-7ABD957D3FF3}" type="slidenum">
              <a:rPr lang="en-IN" smtClean="0"/>
              <a:t>‹#›</a:t>
            </a:fld>
            <a:endParaRPr lang="en-IN"/>
          </a:p>
        </p:txBody>
      </p:sp>
    </p:spTree>
    <p:extLst>
      <p:ext uri="{BB962C8B-B14F-4D97-AF65-F5344CB8AC3E}">
        <p14:creationId xmlns:p14="http://schemas.microsoft.com/office/powerpoint/2010/main" val="3062406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BFEA66-A366-4DC1-A83E-62FFD8CC42FC}"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C42C4A-8337-4627-A5F1-7ABD957D3FF3}"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3750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FEA66-A366-4DC1-A83E-62FFD8CC42FC}"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C42C4A-8337-4627-A5F1-7ABD957D3FF3}" type="slidenum">
              <a:rPr lang="en-IN" smtClean="0"/>
              <a:t>‹#›</a:t>
            </a:fld>
            <a:endParaRPr lang="en-IN"/>
          </a:p>
        </p:txBody>
      </p:sp>
    </p:spTree>
    <p:extLst>
      <p:ext uri="{BB962C8B-B14F-4D97-AF65-F5344CB8AC3E}">
        <p14:creationId xmlns:p14="http://schemas.microsoft.com/office/powerpoint/2010/main" val="1789464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BFEA66-A366-4DC1-A83E-62FFD8CC42FC}" type="datetimeFigureOut">
              <a:rPr lang="en-IN" smtClean="0"/>
              <a:t>22-07-2024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C42C4A-8337-4627-A5F1-7ABD957D3FF3}" type="slidenum">
              <a:rPr lang="en-IN" smtClean="0"/>
              <a:t>‹#›</a:t>
            </a:fld>
            <a:endParaRPr lang="en-IN"/>
          </a:p>
        </p:txBody>
      </p:sp>
    </p:spTree>
    <p:extLst>
      <p:ext uri="{BB962C8B-B14F-4D97-AF65-F5344CB8AC3E}">
        <p14:creationId xmlns:p14="http://schemas.microsoft.com/office/powerpoint/2010/main" val="169878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BFEA66-A366-4DC1-A83E-62FFD8CC42FC}" type="datetimeFigureOut">
              <a:rPr lang="en-IN" smtClean="0"/>
              <a:t>22-07-2024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C42C4A-8337-4627-A5F1-7ABD957D3FF3}" type="slidenum">
              <a:rPr lang="en-IN" smtClean="0"/>
              <a:t>‹#›</a:t>
            </a:fld>
            <a:endParaRPr lang="en-IN"/>
          </a:p>
        </p:txBody>
      </p:sp>
    </p:spTree>
    <p:extLst>
      <p:ext uri="{BB962C8B-B14F-4D97-AF65-F5344CB8AC3E}">
        <p14:creationId xmlns:p14="http://schemas.microsoft.com/office/powerpoint/2010/main" val="802555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FEA66-A366-4DC1-A83E-62FFD8CC42FC}"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C42C4A-8337-4627-A5F1-7ABD957D3FF3}" type="slidenum">
              <a:rPr lang="en-IN" smtClean="0"/>
              <a:t>‹#›</a:t>
            </a:fld>
            <a:endParaRPr lang="en-IN"/>
          </a:p>
        </p:txBody>
      </p:sp>
    </p:spTree>
    <p:extLst>
      <p:ext uri="{BB962C8B-B14F-4D97-AF65-F5344CB8AC3E}">
        <p14:creationId xmlns:p14="http://schemas.microsoft.com/office/powerpoint/2010/main" val="3020141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FEA66-A366-4DC1-A83E-62FFD8CC42FC}"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C42C4A-8337-4627-A5F1-7ABD957D3FF3}" type="slidenum">
              <a:rPr lang="en-IN" smtClean="0"/>
              <a:t>‹#›</a:t>
            </a:fld>
            <a:endParaRPr lang="en-IN"/>
          </a:p>
        </p:txBody>
      </p:sp>
    </p:spTree>
    <p:extLst>
      <p:ext uri="{BB962C8B-B14F-4D97-AF65-F5344CB8AC3E}">
        <p14:creationId xmlns:p14="http://schemas.microsoft.com/office/powerpoint/2010/main" val="175390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BFEA66-A366-4DC1-A83E-62FFD8CC42FC}"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C42C4A-8337-4627-A5F1-7ABD957D3FF3}" type="slidenum">
              <a:rPr lang="en-IN" smtClean="0"/>
              <a:t>‹#›</a:t>
            </a:fld>
            <a:endParaRPr lang="en-IN"/>
          </a:p>
        </p:txBody>
      </p:sp>
    </p:spTree>
    <p:extLst>
      <p:ext uri="{BB962C8B-B14F-4D97-AF65-F5344CB8AC3E}">
        <p14:creationId xmlns:p14="http://schemas.microsoft.com/office/powerpoint/2010/main" val="201334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FEA66-A366-4DC1-A83E-62FFD8CC42FC}"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C42C4A-8337-4627-A5F1-7ABD957D3FF3}" type="slidenum">
              <a:rPr lang="en-IN" smtClean="0"/>
              <a:t>‹#›</a:t>
            </a:fld>
            <a:endParaRPr lang="en-IN"/>
          </a:p>
        </p:txBody>
      </p:sp>
    </p:spTree>
    <p:extLst>
      <p:ext uri="{BB962C8B-B14F-4D97-AF65-F5344CB8AC3E}">
        <p14:creationId xmlns:p14="http://schemas.microsoft.com/office/powerpoint/2010/main" val="201911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BFEA66-A366-4DC1-A83E-62FFD8CC42FC}"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C42C4A-8337-4627-A5F1-7ABD957D3FF3}" type="slidenum">
              <a:rPr lang="en-IN" smtClean="0"/>
              <a:t>‹#›</a:t>
            </a:fld>
            <a:endParaRPr lang="en-IN"/>
          </a:p>
        </p:txBody>
      </p:sp>
    </p:spTree>
    <p:extLst>
      <p:ext uri="{BB962C8B-B14F-4D97-AF65-F5344CB8AC3E}">
        <p14:creationId xmlns:p14="http://schemas.microsoft.com/office/powerpoint/2010/main" val="189905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BFEA66-A366-4DC1-A83E-62FFD8CC42FC}" type="datetimeFigureOut">
              <a:rPr lang="en-IN" smtClean="0"/>
              <a:t>22-07-2024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C42C4A-8337-4627-A5F1-7ABD957D3FF3}" type="slidenum">
              <a:rPr lang="en-IN" smtClean="0"/>
              <a:t>‹#›</a:t>
            </a:fld>
            <a:endParaRPr lang="en-IN"/>
          </a:p>
        </p:txBody>
      </p:sp>
    </p:spTree>
    <p:extLst>
      <p:ext uri="{BB962C8B-B14F-4D97-AF65-F5344CB8AC3E}">
        <p14:creationId xmlns:p14="http://schemas.microsoft.com/office/powerpoint/2010/main" val="379595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DBFEA66-A366-4DC1-A83E-62FFD8CC42FC}" type="datetimeFigureOut">
              <a:rPr lang="en-IN" smtClean="0"/>
              <a:t>22-07-2024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C42C4A-8337-4627-A5F1-7ABD957D3FF3}" type="slidenum">
              <a:rPr lang="en-IN" smtClean="0"/>
              <a:t>‹#›</a:t>
            </a:fld>
            <a:endParaRPr lang="en-IN"/>
          </a:p>
        </p:txBody>
      </p:sp>
    </p:spTree>
    <p:extLst>
      <p:ext uri="{BB962C8B-B14F-4D97-AF65-F5344CB8AC3E}">
        <p14:creationId xmlns:p14="http://schemas.microsoft.com/office/powerpoint/2010/main" val="302111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BFEA66-A366-4DC1-A83E-62FFD8CC42FC}" type="datetimeFigureOut">
              <a:rPr lang="en-IN" smtClean="0"/>
              <a:t>22-07-2024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C42C4A-8337-4627-A5F1-7ABD957D3FF3}" type="slidenum">
              <a:rPr lang="en-IN" smtClean="0"/>
              <a:t>‹#›</a:t>
            </a:fld>
            <a:endParaRPr lang="en-IN"/>
          </a:p>
        </p:txBody>
      </p:sp>
    </p:spTree>
    <p:extLst>
      <p:ext uri="{BB962C8B-B14F-4D97-AF65-F5344CB8AC3E}">
        <p14:creationId xmlns:p14="http://schemas.microsoft.com/office/powerpoint/2010/main" val="2096347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DBFEA66-A366-4DC1-A83E-62FFD8CC42FC}" type="datetimeFigureOut">
              <a:rPr lang="en-IN" smtClean="0"/>
              <a:t>22-07-2024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C42C4A-8337-4627-A5F1-7ABD957D3FF3}" type="slidenum">
              <a:rPr lang="en-IN" smtClean="0"/>
              <a:t>‹#›</a:t>
            </a:fld>
            <a:endParaRPr lang="en-IN"/>
          </a:p>
        </p:txBody>
      </p:sp>
    </p:spTree>
    <p:extLst>
      <p:ext uri="{BB962C8B-B14F-4D97-AF65-F5344CB8AC3E}">
        <p14:creationId xmlns:p14="http://schemas.microsoft.com/office/powerpoint/2010/main" val="192141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BFEA66-A366-4DC1-A83E-62FFD8CC42FC}"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C42C4A-8337-4627-A5F1-7ABD957D3FF3}" type="slidenum">
              <a:rPr lang="en-IN" smtClean="0"/>
              <a:t>‹#›</a:t>
            </a:fld>
            <a:endParaRPr lang="en-IN"/>
          </a:p>
        </p:txBody>
      </p:sp>
    </p:spTree>
    <p:extLst>
      <p:ext uri="{BB962C8B-B14F-4D97-AF65-F5344CB8AC3E}">
        <p14:creationId xmlns:p14="http://schemas.microsoft.com/office/powerpoint/2010/main" val="1167813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BFEA66-A366-4DC1-A83E-62FFD8CC42FC}" type="datetimeFigureOut">
              <a:rPr lang="en-IN" smtClean="0"/>
              <a:t>22-07-2024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C42C4A-8337-4627-A5F1-7ABD957D3FF3}" type="slidenum">
              <a:rPr lang="en-IN" smtClean="0"/>
              <a:t>‹#›</a:t>
            </a:fld>
            <a:endParaRPr lang="en-IN"/>
          </a:p>
        </p:txBody>
      </p:sp>
    </p:spTree>
    <p:extLst>
      <p:ext uri="{BB962C8B-B14F-4D97-AF65-F5344CB8AC3E}">
        <p14:creationId xmlns:p14="http://schemas.microsoft.com/office/powerpoint/2010/main" val="229826547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D8C8-B9D4-E1F0-8A57-574D62BB9E2F}"/>
              </a:ext>
            </a:extLst>
          </p:cNvPr>
          <p:cNvSpPr>
            <a:spLocks noGrp="1"/>
          </p:cNvSpPr>
          <p:nvPr>
            <p:ph type="title"/>
          </p:nvPr>
        </p:nvSpPr>
        <p:spPr>
          <a:xfrm>
            <a:off x="646111" y="452718"/>
            <a:ext cx="10335833" cy="1400530"/>
          </a:xfrm>
        </p:spPr>
        <p:txBody>
          <a:bodyPr/>
          <a:lstStyle/>
          <a:p>
            <a:pPr algn="ctr"/>
            <a:r>
              <a:rPr lang="en-GB" sz="4400" b="1" i="0" u="none" strike="noStrike" cap="none" dirty="0">
                <a:solidFill>
                  <a:schemeClr val="tx1"/>
                </a:solidFill>
                <a:latin typeface="Lato"/>
                <a:ea typeface="Lato"/>
                <a:cs typeface="Lato"/>
                <a:sym typeface="Lato"/>
              </a:rPr>
              <a:t>Social Media Analysis</a:t>
            </a:r>
            <a:endParaRPr lang="en-IN" dirty="0">
              <a:solidFill>
                <a:schemeClr val="tx1"/>
              </a:solidFill>
            </a:endParaRPr>
          </a:p>
        </p:txBody>
      </p:sp>
      <p:sp>
        <p:nvSpPr>
          <p:cNvPr id="4" name="Title 1">
            <a:extLst>
              <a:ext uri="{FF2B5EF4-FFF2-40B4-BE49-F238E27FC236}">
                <a16:creationId xmlns:a16="http://schemas.microsoft.com/office/drawing/2014/main" id="{C23C2D08-7CEC-9D9A-324A-28E8A4D6E179}"/>
              </a:ext>
            </a:extLst>
          </p:cNvPr>
          <p:cNvSpPr txBox="1">
            <a:spLocks/>
          </p:cNvSpPr>
          <p:nvPr/>
        </p:nvSpPr>
        <p:spPr>
          <a:xfrm>
            <a:off x="2572447" y="5404104"/>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3600" b="1" dirty="0">
                <a:solidFill>
                  <a:schemeClr val="tx1"/>
                </a:solidFill>
                <a:latin typeface="Lato"/>
                <a:ea typeface="Lato"/>
                <a:cs typeface="Lato"/>
                <a:sym typeface="Lato"/>
              </a:rPr>
              <a:t>Prashant Shandilya</a:t>
            </a:r>
          </a:p>
        </p:txBody>
      </p:sp>
      <p:pic>
        <p:nvPicPr>
          <p:cNvPr id="6" name="Picture 5">
            <a:extLst>
              <a:ext uri="{FF2B5EF4-FFF2-40B4-BE49-F238E27FC236}">
                <a16:creationId xmlns:a16="http://schemas.microsoft.com/office/drawing/2014/main" id="{9535F5EB-D0B7-7813-33D4-7DE04896D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520" y="1639919"/>
            <a:ext cx="6361176" cy="3578162"/>
          </a:xfrm>
          <a:prstGeom prst="rect">
            <a:avLst/>
          </a:prstGeom>
        </p:spPr>
      </p:pic>
    </p:spTree>
    <p:extLst>
      <p:ext uri="{BB962C8B-B14F-4D97-AF65-F5344CB8AC3E}">
        <p14:creationId xmlns:p14="http://schemas.microsoft.com/office/powerpoint/2010/main" val="3829976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6B7D-9A9C-3829-2A6D-88581B82F4A1}"/>
              </a:ext>
            </a:extLst>
          </p:cNvPr>
          <p:cNvSpPr>
            <a:spLocks noGrp="1"/>
          </p:cNvSpPr>
          <p:nvPr>
            <p:ph type="title"/>
          </p:nvPr>
        </p:nvSpPr>
        <p:spPr>
          <a:xfrm>
            <a:off x="646111" y="452718"/>
            <a:ext cx="9404723" cy="708570"/>
          </a:xfrm>
        </p:spPr>
        <p:txBody>
          <a:bodyPr/>
          <a:lstStyle/>
          <a:p>
            <a:pPr algn="ctr"/>
            <a:r>
              <a:rPr lang="en-IN" sz="4000" dirty="0"/>
              <a:t>Likes and Comments</a:t>
            </a:r>
          </a:p>
        </p:txBody>
      </p:sp>
      <p:pic>
        <p:nvPicPr>
          <p:cNvPr id="4" name="Picture 3">
            <a:extLst>
              <a:ext uri="{FF2B5EF4-FFF2-40B4-BE49-F238E27FC236}">
                <a16:creationId xmlns:a16="http://schemas.microsoft.com/office/drawing/2014/main" id="{42FF3CD5-D9E4-3CBE-6908-59712DD3F8E0}"/>
              </a:ext>
            </a:extLst>
          </p:cNvPr>
          <p:cNvPicPr>
            <a:picLocks noChangeAspect="1"/>
          </p:cNvPicPr>
          <p:nvPr/>
        </p:nvPicPr>
        <p:blipFill>
          <a:blip r:embed="rId2"/>
          <a:stretch>
            <a:fillRect/>
          </a:stretch>
        </p:blipFill>
        <p:spPr>
          <a:xfrm>
            <a:off x="1853167" y="1855270"/>
            <a:ext cx="6968831" cy="3905450"/>
          </a:xfrm>
          <a:prstGeom prst="rect">
            <a:avLst/>
          </a:prstGeom>
        </p:spPr>
      </p:pic>
    </p:spTree>
    <p:extLst>
      <p:ext uri="{BB962C8B-B14F-4D97-AF65-F5344CB8AC3E}">
        <p14:creationId xmlns:p14="http://schemas.microsoft.com/office/powerpoint/2010/main" val="2966609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6B7D-9A9C-3829-2A6D-88581B82F4A1}"/>
              </a:ext>
            </a:extLst>
          </p:cNvPr>
          <p:cNvSpPr>
            <a:spLocks noGrp="1"/>
          </p:cNvSpPr>
          <p:nvPr>
            <p:ph type="title"/>
          </p:nvPr>
        </p:nvSpPr>
        <p:spPr>
          <a:xfrm>
            <a:off x="646111" y="452718"/>
            <a:ext cx="10811321" cy="708570"/>
          </a:xfrm>
        </p:spPr>
        <p:txBody>
          <a:bodyPr/>
          <a:lstStyle/>
          <a:p>
            <a:pPr algn="ctr"/>
            <a:r>
              <a:rPr lang="en-IN" sz="3600" dirty="0"/>
              <a:t>Total Photos by Username</a:t>
            </a:r>
          </a:p>
        </p:txBody>
      </p:sp>
      <p:pic>
        <p:nvPicPr>
          <p:cNvPr id="4" name="Picture 3">
            <a:extLst>
              <a:ext uri="{FF2B5EF4-FFF2-40B4-BE49-F238E27FC236}">
                <a16:creationId xmlns:a16="http://schemas.microsoft.com/office/drawing/2014/main" id="{801FDA88-BAF7-BB5C-4A49-F23915B45213}"/>
              </a:ext>
            </a:extLst>
          </p:cNvPr>
          <p:cNvPicPr>
            <a:picLocks noChangeAspect="1"/>
          </p:cNvPicPr>
          <p:nvPr/>
        </p:nvPicPr>
        <p:blipFill>
          <a:blip r:embed="rId2"/>
          <a:stretch>
            <a:fillRect/>
          </a:stretch>
        </p:blipFill>
        <p:spPr>
          <a:xfrm>
            <a:off x="2109004" y="1656576"/>
            <a:ext cx="7675076" cy="4188727"/>
          </a:xfrm>
          <a:prstGeom prst="rect">
            <a:avLst/>
          </a:prstGeom>
        </p:spPr>
      </p:pic>
    </p:spTree>
    <p:extLst>
      <p:ext uri="{BB962C8B-B14F-4D97-AF65-F5344CB8AC3E}">
        <p14:creationId xmlns:p14="http://schemas.microsoft.com/office/powerpoint/2010/main" val="4843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6B7D-9A9C-3829-2A6D-88581B82F4A1}"/>
              </a:ext>
            </a:extLst>
          </p:cNvPr>
          <p:cNvSpPr>
            <a:spLocks noGrp="1"/>
          </p:cNvSpPr>
          <p:nvPr>
            <p:ph type="title"/>
          </p:nvPr>
        </p:nvSpPr>
        <p:spPr>
          <a:xfrm>
            <a:off x="646111" y="452718"/>
            <a:ext cx="9404723" cy="708570"/>
          </a:xfrm>
        </p:spPr>
        <p:txBody>
          <a:bodyPr/>
          <a:lstStyle/>
          <a:p>
            <a:pPr algn="ctr"/>
            <a:r>
              <a:rPr lang="en-IN" sz="4000" dirty="0"/>
              <a:t>Selection Criteria and user selected</a:t>
            </a:r>
          </a:p>
        </p:txBody>
      </p:sp>
      <p:sp>
        <p:nvSpPr>
          <p:cNvPr id="10" name="TextBox 9">
            <a:extLst>
              <a:ext uri="{FF2B5EF4-FFF2-40B4-BE49-F238E27FC236}">
                <a16:creationId xmlns:a16="http://schemas.microsoft.com/office/drawing/2014/main" id="{92E26E1D-72BD-ECFA-892F-65511561E047}"/>
              </a:ext>
            </a:extLst>
          </p:cNvPr>
          <p:cNvSpPr txBox="1"/>
          <p:nvPr/>
        </p:nvSpPr>
        <p:spPr>
          <a:xfrm>
            <a:off x="868680" y="1408176"/>
            <a:ext cx="9404723" cy="1703030"/>
          </a:xfrm>
          <a:prstGeom prst="rect">
            <a:avLst/>
          </a:prstGeom>
          <a:noFill/>
        </p:spPr>
        <p:txBody>
          <a:bodyPr wrap="square">
            <a:spAutoFit/>
          </a:bodyPr>
          <a:lstStyle/>
          <a:p>
            <a:pPr lvl="0">
              <a:lnSpc>
                <a:spcPct val="150000"/>
              </a:lnSpc>
            </a:pPr>
            <a:r>
              <a:rPr lang="en-GB" dirty="0">
                <a:effectLst/>
                <a:latin typeface="Arial" panose="020B0604020202020204" pitchFamily="34" charset="0"/>
                <a:ea typeface="Arial" panose="020B0604020202020204" pitchFamily="34" charset="0"/>
                <a:cs typeface="Arial" panose="020B0604020202020204" pitchFamily="34" charset="0"/>
              </a:rPr>
              <a:t>On analysing the user data, we can say that the below users can be selected as an potential brand ambassadors or advocates who could help promote Instagram's initiatives or events as they have posted the most pictures and have the highest engagement. The selected users are </a:t>
            </a:r>
            <a:r>
              <a:rPr lang="en-GB" b="1" dirty="0">
                <a:effectLst/>
                <a:latin typeface="Arial" panose="020B0604020202020204" pitchFamily="34" charset="0"/>
                <a:ea typeface="Arial" panose="020B0604020202020204" pitchFamily="34" charset="0"/>
                <a:cs typeface="Arial" panose="020B0604020202020204" pitchFamily="34" charset="0"/>
              </a:rPr>
              <a:t>Eveline95</a:t>
            </a:r>
            <a:r>
              <a:rPr lang="en-GB" dirty="0">
                <a:effectLst/>
                <a:latin typeface="Arial" panose="020B0604020202020204" pitchFamily="34" charset="0"/>
                <a:ea typeface="Arial" panose="020B0604020202020204" pitchFamily="34" charset="0"/>
                <a:cs typeface="Arial" panose="020B0604020202020204" pitchFamily="34" charset="0"/>
              </a:rPr>
              <a:t>, </a:t>
            </a:r>
            <a:r>
              <a:rPr lang="en-GB" b="1" dirty="0">
                <a:effectLst/>
                <a:latin typeface="Arial" panose="020B0604020202020204" pitchFamily="34" charset="0"/>
                <a:ea typeface="Arial" panose="020B0604020202020204" pitchFamily="34" charset="0"/>
                <a:cs typeface="Arial" panose="020B0604020202020204" pitchFamily="34" charset="0"/>
              </a:rPr>
              <a:t>Cesar93</a:t>
            </a:r>
            <a:r>
              <a:rPr lang="en-GB" dirty="0">
                <a:effectLst/>
                <a:latin typeface="Arial" panose="020B0604020202020204" pitchFamily="34" charset="0"/>
                <a:ea typeface="Arial" panose="020B0604020202020204" pitchFamily="34" charset="0"/>
                <a:cs typeface="Arial" panose="020B0604020202020204" pitchFamily="34" charset="0"/>
              </a:rPr>
              <a:t> and </a:t>
            </a:r>
            <a:r>
              <a:rPr lang="en-GB" b="1" dirty="0">
                <a:effectLst/>
                <a:latin typeface="Arial" panose="020B0604020202020204" pitchFamily="34" charset="0"/>
                <a:ea typeface="Arial" panose="020B0604020202020204" pitchFamily="34" charset="0"/>
                <a:cs typeface="Arial" panose="020B0604020202020204" pitchFamily="34" charset="0"/>
              </a:rPr>
              <a:t>Clint27</a:t>
            </a:r>
            <a:endParaRPr lang="en-IN" dirty="0">
              <a:effectLst/>
              <a:latin typeface="Arial" panose="020B0604020202020204" pitchFamily="34" charset="0"/>
              <a:ea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8EF28F09-BF5F-B4A0-A503-E823733F4EB2}"/>
              </a:ext>
            </a:extLst>
          </p:cNvPr>
          <p:cNvPicPr>
            <a:picLocks noChangeAspect="1"/>
          </p:cNvPicPr>
          <p:nvPr/>
        </p:nvPicPr>
        <p:blipFill>
          <a:blip r:embed="rId2"/>
          <a:stretch>
            <a:fillRect/>
          </a:stretch>
        </p:blipFill>
        <p:spPr>
          <a:xfrm>
            <a:off x="1061466" y="3297636"/>
            <a:ext cx="8411718" cy="3280064"/>
          </a:xfrm>
          <a:prstGeom prst="rect">
            <a:avLst/>
          </a:prstGeom>
        </p:spPr>
      </p:pic>
    </p:spTree>
    <p:extLst>
      <p:ext uri="{BB962C8B-B14F-4D97-AF65-F5344CB8AC3E}">
        <p14:creationId xmlns:p14="http://schemas.microsoft.com/office/powerpoint/2010/main" val="1109201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6B7D-9A9C-3829-2A6D-88581B82F4A1}"/>
              </a:ext>
            </a:extLst>
          </p:cNvPr>
          <p:cNvSpPr>
            <a:spLocks noGrp="1"/>
          </p:cNvSpPr>
          <p:nvPr>
            <p:ph type="title"/>
          </p:nvPr>
        </p:nvSpPr>
        <p:spPr>
          <a:xfrm>
            <a:off x="646111" y="452718"/>
            <a:ext cx="9404723" cy="708570"/>
          </a:xfrm>
        </p:spPr>
        <p:txBody>
          <a:bodyPr/>
          <a:lstStyle/>
          <a:p>
            <a:pPr algn="ctr"/>
            <a:r>
              <a:rPr lang="en-IN" sz="4000" dirty="0"/>
              <a:t>Social Media Analysis</a:t>
            </a:r>
          </a:p>
        </p:txBody>
      </p:sp>
      <p:sp>
        <p:nvSpPr>
          <p:cNvPr id="4" name="Title 1">
            <a:extLst>
              <a:ext uri="{FF2B5EF4-FFF2-40B4-BE49-F238E27FC236}">
                <a16:creationId xmlns:a16="http://schemas.microsoft.com/office/drawing/2014/main" id="{8CAC2F3A-583F-7243-C07D-B1E1DE65643D}"/>
              </a:ext>
            </a:extLst>
          </p:cNvPr>
          <p:cNvSpPr txBox="1">
            <a:spLocks/>
          </p:cNvSpPr>
          <p:nvPr/>
        </p:nvSpPr>
        <p:spPr>
          <a:xfrm>
            <a:off x="1081975" y="1409694"/>
            <a:ext cx="9404723" cy="467097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200000"/>
              </a:lnSpc>
            </a:pPr>
            <a:endParaRPr lang="en-IN" sz="4400" dirty="0"/>
          </a:p>
        </p:txBody>
      </p:sp>
      <p:pic>
        <p:nvPicPr>
          <p:cNvPr id="8" name="Picture 7">
            <a:extLst>
              <a:ext uri="{FF2B5EF4-FFF2-40B4-BE49-F238E27FC236}">
                <a16:creationId xmlns:a16="http://schemas.microsoft.com/office/drawing/2014/main" id="{81C7D0A1-8B74-F733-5BF8-4EAA246D8BA4}"/>
              </a:ext>
            </a:extLst>
          </p:cNvPr>
          <p:cNvPicPr>
            <a:picLocks noChangeAspect="1"/>
          </p:cNvPicPr>
          <p:nvPr/>
        </p:nvPicPr>
        <p:blipFill>
          <a:blip r:embed="rId2"/>
          <a:stretch>
            <a:fillRect/>
          </a:stretch>
        </p:blipFill>
        <p:spPr>
          <a:xfrm>
            <a:off x="786552" y="1409694"/>
            <a:ext cx="8970096" cy="4918626"/>
          </a:xfrm>
          <a:prstGeom prst="rect">
            <a:avLst/>
          </a:prstGeom>
        </p:spPr>
      </p:pic>
    </p:spTree>
    <p:extLst>
      <p:ext uri="{BB962C8B-B14F-4D97-AF65-F5344CB8AC3E}">
        <p14:creationId xmlns:p14="http://schemas.microsoft.com/office/powerpoint/2010/main" val="2596210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6B7D-9A9C-3829-2A6D-88581B82F4A1}"/>
              </a:ext>
            </a:extLst>
          </p:cNvPr>
          <p:cNvSpPr>
            <a:spLocks noGrp="1"/>
          </p:cNvSpPr>
          <p:nvPr>
            <p:ph type="title"/>
          </p:nvPr>
        </p:nvSpPr>
        <p:spPr>
          <a:xfrm>
            <a:off x="646111" y="452718"/>
            <a:ext cx="9404723" cy="708570"/>
          </a:xfrm>
        </p:spPr>
        <p:txBody>
          <a:bodyPr/>
          <a:lstStyle/>
          <a:p>
            <a:pPr algn="ctr"/>
            <a:r>
              <a:rPr lang="en-IN" sz="4000" dirty="0"/>
              <a:t>Conclusion</a:t>
            </a:r>
          </a:p>
        </p:txBody>
      </p:sp>
      <p:sp>
        <p:nvSpPr>
          <p:cNvPr id="4" name="Title 1">
            <a:extLst>
              <a:ext uri="{FF2B5EF4-FFF2-40B4-BE49-F238E27FC236}">
                <a16:creationId xmlns:a16="http://schemas.microsoft.com/office/drawing/2014/main" id="{8CAC2F3A-583F-7243-C07D-B1E1DE65643D}"/>
              </a:ext>
            </a:extLst>
          </p:cNvPr>
          <p:cNvSpPr txBox="1">
            <a:spLocks/>
          </p:cNvSpPr>
          <p:nvPr/>
        </p:nvSpPr>
        <p:spPr>
          <a:xfrm>
            <a:off x="798511" y="1592670"/>
            <a:ext cx="10027985" cy="443322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nSpc>
                <a:spcPct val="20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Leveraging user data is crucial for effective marketing strategies.</a:t>
            </a:r>
          </a:p>
          <a:p>
            <a:pPr marL="571500" indent="-571500">
              <a:lnSpc>
                <a:spcPct val="20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Continuous monitoring and adaptation to market trends and customer feedback are crucial.</a:t>
            </a:r>
          </a:p>
          <a:p>
            <a:pPr marL="571500" indent="-571500">
              <a:lnSpc>
                <a:spcPct val="200000"/>
              </a:lnSpc>
              <a:buFont typeface="Wingdings" panose="05000000000000000000" pitchFamily="2" charset="2"/>
              <a:buChar char="Ø"/>
            </a:pPr>
            <a:r>
              <a:rPr lang="en-US" sz="1800" dirty="0">
                <a:effectLst/>
                <a:latin typeface="Arial" panose="020B0604020202020204" pitchFamily="34" charset="0"/>
                <a:ea typeface="Arial" panose="020B0604020202020204" pitchFamily="34" charset="0"/>
                <a:cs typeface="Arial" panose="020B0604020202020204" pitchFamily="34" charset="0"/>
              </a:rPr>
              <a:t>Tailored content and targeted campaigns drive engagement, retention, and acquisition.</a:t>
            </a:r>
            <a:r>
              <a:rPr lang="en-GB" sz="1800" dirty="0">
                <a:effectLst/>
                <a:latin typeface="Arial" panose="020B0604020202020204" pitchFamily="34" charset="0"/>
                <a:ea typeface="Arial" panose="020B0604020202020204" pitchFamily="34" charset="0"/>
                <a:cs typeface="Arial" panose="020B0604020202020204" pitchFamily="34" charset="0"/>
              </a:rPr>
              <a:t>.</a:t>
            </a:r>
          </a:p>
          <a:p>
            <a:pPr marL="571500" indent="-571500">
              <a:lnSpc>
                <a:spcPct val="200000"/>
              </a:lnSpc>
              <a:buFont typeface="Wingdings" panose="05000000000000000000" pitchFamily="2" charset="2"/>
              <a:buChar char="Ø"/>
            </a:pPr>
            <a:r>
              <a:rPr lang="en-GB" sz="1800" dirty="0">
                <a:effectLst/>
                <a:latin typeface="Arial" panose="020B0604020202020204" pitchFamily="34" charset="0"/>
                <a:ea typeface="Arial" panose="020B0604020202020204" pitchFamily="34" charset="0"/>
              </a:rPr>
              <a:t>Show that you are listening by implementing changes based on user feedback and communicating these changes.</a:t>
            </a:r>
          </a:p>
          <a:p>
            <a:pPr marL="571500" indent="-571500">
              <a:lnSpc>
                <a:spcPct val="200000"/>
              </a:lnSpc>
              <a:buFont typeface="Wingdings" panose="05000000000000000000" pitchFamily="2" charset="2"/>
              <a:buChar char="Ø"/>
            </a:pPr>
            <a:r>
              <a:rPr lang="en-GB" sz="1800" dirty="0">
                <a:effectLst/>
                <a:latin typeface="Arial" panose="020B0604020202020204" pitchFamily="34" charset="0"/>
                <a:ea typeface="Arial" panose="020B0604020202020204" pitchFamily="34" charset="0"/>
              </a:rPr>
              <a:t>Use in-app notifications to draw their attention to relevant updates or content they have previously shown interest in.</a:t>
            </a:r>
            <a:endParaRPr lang="en-IN" sz="1800" dirty="0">
              <a:effectLst/>
              <a:latin typeface="Arial" panose="020B0604020202020204" pitchFamily="34" charset="0"/>
              <a:ea typeface="Arial" panose="020B0604020202020204" pitchFamily="34" charset="0"/>
            </a:endParaRPr>
          </a:p>
          <a:p>
            <a:pPr marL="571500" indent="-571500">
              <a:lnSpc>
                <a:spcPct val="200000"/>
              </a:lnSpc>
              <a:buFont typeface="Wingdings" panose="05000000000000000000" pitchFamily="2" charset="2"/>
              <a:buChar char="Ø"/>
            </a:pPr>
            <a:endParaRPr lang="en-GB" sz="1800" dirty="0">
              <a:effectLst/>
              <a:latin typeface="Arial" panose="020B0604020202020204" pitchFamily="34" charset="0"/>
              <a:ea typeface="Arial" panose="020B0604020202020204" pitchFamily="34" charset="0"/>
              <a:cs typeface="Arial" panose="020B0604020202020204" pitchFamily="34" charset="0"/>
            </a:endParaRPr>
          </a:p>
          <a:p>
            <a:pPr marL="571500" indent="-571500">
              <a:lnSpc>
                <a:spcPct val="200000"/>
              </a:lnSpc>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8886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D208C3F0-57B3-82A9-51AA-148B34F8A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388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6B7D-9A9C-3829-2A6D-88581B82F4A1}"/>
              </a:ext>
            </a:extLst>
          </p:cNvPr>
          <p:cNvSpPr>
            <a:spLocks noGrp="1"/>
          </p:cNvSpPr>
          <p:nvPr>
            <p:ph type="title"/>
          </p:nvPr>
        </p:nvSpPr>
        <p:spPr>
          <a:xfrm>
            <a:off x="646111" y="452718"/>
            <a:ext cx="9404723" cy="708570"/>
          </a:xfrm>
        </p:spPr>
        <p:txBody>
          <a:bodyPr/>
          <a:lstStyle/>
          <a:p>
            <a:pPr algn="ctr"/>
            <a:r>
              <a:rPr lang="en-IN" sz="4000" dirty="0"/>
              <a:t>Introduction</a:t>
            </a:r>
          </a:p>
        </p:txBody>
      </p:sp>
      <p:sp>
        <p:nvSpPr>
          <p:cNvPr id="6" name="Title 1">
            <a:extLst>
              <a:ext uri="{FF2B5EF4-FFF2-40B4-BE49-F238E27FC236}">
                <a16:creationId xmlns:a16="http://schemas.microsoft.com/office/drawing/2014/main" id="{E5027B3D-88BD-E175-C43F-4D71577CB235}"/>
              </a:ext>
            </a:extLst>
          </p:cNvPr>
          <p:cNvSpPr txBox="1">
            <a:spLocks/>
          </p:cNvSpPr>
          <p:nvPr/>
        </p:nvSpPr>
        <p:spPr>
          <a:xfrm>
            <a:off x="646111" y="1691640"/>
            <a:ext cx="4139249" cy="2103120"/>
          </a:xfrm>
          <a:prstGeom prst="rect">
            <a:avLst/>
          </a:prstGeom>
          <a:ln>
            <a:solidFill>
              <a:schemeClr val="tx1"/>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en-US" sz="2400" b="1" dirty="0"/>
              <a:t>Objective</a:t>
            </a:r>
            <a:endParaRPr lang="en-US" sz="2000" b="1" dirty="0"/>
          </a:p>
          <a:p>
            <a:pPr algn="ctr">
              <a:lnSpc>
                <a:spcPct val="150000"/>
              </a:lnSpc>
            </a:pPr>
            <a:r>
              <a:rPr lang="en-US" sz="2000" dirty="0"/>
              <a:t>Collaborate with the Marketing team to utilize Instagram's user data.</a:t>
            </a:r>
          </a:p>
          <a:p>
            <a:pPr marL="571500" indent="-571500">
              <a:lnSpc>
                <a:spcPct val="150000"/>
              </a:lnSpc>
              <a:buFont typeface="Wingdings" panose="05000000000000000000" pitchFamily="2" charset="2"/>
              <a:buChar char="Ø"/>
            </a:pPr>
            <a:endParaRPr lang="en-US" sz="2000" dirty="0"/>
          </a:p>
        </p:txBody>
      </p:sp>
      <p:sp>
        <p:nvSpPr>
          <p:cNvPr id="8" name="Title 1">
            <a:extLst>
              <a:ext uri="{FF2B5EF4-FFF2-40B4-BE49-F238E27FC236}">
                <a16:creationId xmlns:a16="http://schemas.microsoft.com/office/drawing/2014/main" id="{76EF5B90-7108-EAF8-605A-34A21C4B9076}"/>
              </a:ext>
            </a:extLst>
          </p:cNvPr>
          <p:cNvSpPr txBox="1">
            <a:spLocks/>
          </p:cNvSpPr>
          <p:nvPr/>
        </p:nvSpPr>
        <p:spPr>
          <a:xfrm>
            <a:off x="6461760" y="3566160"/>
            <a:ext cx="5084129" cy="2368296"/>
          </a:xfrm>
          <a:prstGeom prst="rect">
            <a:avLst/>
          </a:prstGeom>
          <a:ln>
            <a:solidFill>
              <a:schemeClr val="tx1"/>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en-US" sz="2400" b="1" dirty="0"/>
              <a:t>Goal</a:t>
            </a:r>
            <a:endParaRPr lang="en-US" sz="2000" b="1" dirty="0"/>
          </a:p>
          <a:p>
            <a:pPr algn="ctr">
              <a:lnSpc>
                <a:spcPct val="150000"/>
              </a:lnSpc>
            </a:pPr>
            <a:r>
              <a:rPr lang="en-US" sz="2000" dirty="0"/>
              <a:t>Develop targeted marketing strategies to enhance user engagement, retention, and acquisition.</a:t>
            </a:r>
          </a:p>
        </p:txBody>
      </p:sp>
    </p:spTree>
    <p:extLst>
      <p:ext uri="{BB962C8B-B14F-4D97-AF65-F5344CB8AC3E}">
        <p14:creationId xmlns:p14="http://schemas.microsoft.com/office/powerpoint/2010/main" val="118975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6B7D-9A9C-3829-2A6D-88581B82F4A1}"/>
              </a:ext>
            </a:extLst>
          </p:cNvPr>
          <p:cNvSpPr>
            <a:spLocks noGrp="1"/>
          </p:cNvSpPr>
          <p:nvPr>
            <p:ph type="title"/>
          </p:nvPr>
        </p:nvSpPr>
        <p:spPr>
          <a:xfrm>
            <a:off x="646111" y="452718"/>
            <a:ext cx="9404723" cy="708570"/>
          </a:xfrm>
        </p:spPr>
        <p:txBody>
          <a:bodyPr/>
          <a:lstStyle/>
          <a:p>
            <a:pPr algn="ctr"/>
            <a:r>
              <a:rPr lang="en-IN" sz="4000" dirty="0"/>
              <a:t>Importance of Social Media</a:t>
            </a:r>
          </a:p>
        </p:txBody>
      </p:sp>
      <p:sp>
        <p:nvSpPr>
          <p:cNvPr id="4" name="Title 1">
            <a:extLst>
              <a:ext uri="{FF2B5EF4-FFF2-40B4-BE49-F238E27FC236}">
                <a16:creationId xmlns:a16="http://schemas.microsoft.com/office/drawing/2014/main" id="{8CAC2F3A-583F-7243-C07D-B1E1DE65643D}"/>
              </a:ext>
            </a:extLst>
          </p:cNvPr>
          <p:cNvSpPr txBox="1">
            <a:spLocks/>
          </p:cNvSpPr>
          <p:nvPr/>
        </p:nvSpPr>
        <p:spPr>
          <a:xfrm>
            <a:off x="725359" y="1609344"/>
            <a:ext cx="9899969" cy="513426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nSpc>
                <a:spcPct val="150000"/>
              </a:lnSpc>
              <a:buFont typeface="Wingdings" panose="05000000000000000000" pitchFamily="2" charset="2"/>
              <a:buChar char="Ø"/>
            </a:pPr>
            <a:r>
              <a:rPr lang="en-US" sz="1400" b="1" dirty="0"/>
              <a:t>Global Connectivity: </a:t>
            </a:r>
            <a:r>
              <a:rPr lang="en-US" sz="1400" dirty="0"/>
              <a:t>Social media platforms connect billions of users worldwide, facilitating instant communication and information sharing across diverse communities.</a:t>
            </a:r>
          </a:p>
          <a:p>
            <a:pPr marL="571500" indent="-571500">
              <a:lnSpc>
                <a:spcPct val="150000"/>
              </a:lnSpc>
              <a:buFont typeface="Wingdings" panose="05000000000000000000" pitchFamily="2" charset="2"/>
              <a:buChar char="Ø"/>
            </a:pPr>
            <a:endParaRPr lang="en-US" sz="1400" dirty="0"/>
          </a:p>
          <a:p>
            <a:pPr marL="571500" indent="-571500">
              <a:lnSpc>
                <a:spcPct val="150000"/>
              </a:lnSpc>
              <a:buFont typeface="Wingdings" panose="05000000000000000000" pitchFamily="2" charset="2"/>
              <a:buChar char="Ø"/>
            </a:pPr>
            <a:r>
              <a:rPr lang="en-US" sz="1400" b="1" dirty="0"/>
              <a:t>Content Variety: </a:t>
            </a:r>
            <a:r>
              <a:rPr lang="en-US" sz="1400" dirty="0"/>
              <a:t>From text and images to videos and live streams, social media supports a wide range of content formats, catering to varied user preferences.</a:t>
            </a:r>
          </a:p>
          <a:p>
            <a:pPr marL="571500" indent="-571500">
              <a:lnSpc>
                <a:spcPct val="150000"/>
              </a:lnSpc>
              <a:buFont typeface="Wingdings" panose="05000000000000000000" pitchFamily="2" charset="2"/>
              <a:buChar char="Ø"/>
            </a:pPr>
            <a:endParaRPr lang="en-US" sz="1400" dirty="0"/>
          </a:p>
          <a:p>
            <a:pPr marL="571500" indent="-571500">
              <a:lnSpc>
                <a:spcPct val="150000"/>
              </a:lnSpc>
              <a:buFont typeface="Wingdings" panose="05000000000000000000" pitchFamily="2" charset="2"/>
              <a:buChar char="Ø"/>
            </a:pPr>
            <a:r>
              <a:rPr lang="en-US" sz="1400" b="1" dirty="0"/>
              <a:t>Influence on Society: </a:t>
            </a:r>
            <a:r>
              <a:rPr lang="en-US" sz="1400" dirty="0"/>
              <a:t>Social media shapes public opinion, trends, and cultural movements, playing a crucial role in modern societal dynamics and activism.</a:t>
            </a:r>
          </a:p>
          <a:p>
            <a:pPr marL="571500" indent="-571500">
              <a:lnSpc>
                <a:spcPct val="150000"/>
              </a:lnSpc>
              <a:buFont typeface="Wingdings" panose="05000000000000000000" pitchFamily="2" charset="2"/>
              <a:buChar char="Ø"/>
            </a:pPr>
            <a:endParaRPr lang="en-US" sz="1400" dirty="0"/>
          </a:p>
          <a:p>
            <a:pPr marL="571500" indent="-571500">
              <a:lnSpc>
                <a:spcPct val="150000"/>
              </a:lnSpc>
              <a:buFont typeface="Wingdings" panose="05000000000000000000" pitchFamily="2" charset="2"/>
              <a:buChar char="Ø"/>
            </a:pPr>
            <a:r>
              <a:rPr lang="en-US" sz="1400" b="1" dirty="0"/>
              <a:t>Business and Marketing: </a:t>
            </a:r>
            <a:r>
              <a:rPr lang="en-US" sz="1400" dirty="0"/>
              <a:t>Companies leverage social media for brand promotion, customer engagement, and market research, making it a critical tool for digital marketing strategies.</a:t>
            </a:r>
          </a:p>
          <a:p>
            <a:pPr marL="571500" indent="-571500">
              <a:lnSpc>
                <a:spcPct val="150000"/>
              </a:lnSpc>
              <a:buFont typeface="Wingdings" panose="05000000000000000000" pitchFamily="2" charset="2"/>
              <a:buChar char="Ø"/>
            </a:pPr>
            <a:endParaRPr lang="en-US" sz="1400" dirty="0"/>
          </a:p>
          <a:p>
            <a:pPr marL="571500" indent="-571500">
              <a:lnSpc>
                <a:spcPct val="150000"/>
              </a:lnSpc>
              <a:buFont typeface="Wingdings" panose="05000000000000000000" pitchFamily="2" charset="2"/>
              <a:buChar char="Ø"/>
            </a:pPr>
            <a:r>
              <a:rPr lang="en-US" sz="1400" b="1" dirty="0"/>
              <a:t>Real-Time Interaction: </a:t>
            </a:r>
            <a:r>
              <a:rPr lang="en-US" sz="1400" dirty="0"/>
              <a:t>Social media enables real-time interactions and feedback, fostering immediate user engagement and dynamic content creation.</a:t>
            </a:r>
            <a:endParaRPr lang="en-IN" sz="1400" dirty="0"/>
          </a:p>
        </p:txBody>
      </p:sp>
    </p:spTree>
    <p:extLst>
      <p:ext uri="{BB962C8B-B14F-4D97-AF65-F5344CB8AC3E}">
        <p14:creationId xmlns:p14="http://schemas.microsoft.com/office/powerpoint/2010/main" val="221014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6B7D-9A9C-3829-2A6D-88581B82F4A1}"/>
              </a:ext>
            </a:extLst>
          </p:cNvPr>
          <p:cNvSpPr>
            <a:spLocks noGrp="1"/>
          </p:cNvSpPr>
          <p:nvPr>
            <p:ph type="title"/>
          </p:nvPr>
        </p:nvSpPr>
        <p:spPr>
          <a:xfrm>
            <a:off x="883855" y="562446"/>
            <a:ext cx="9404723" cy="708570"/>
          </a:xfrm>
        </p:spPr>
        <p:txBody>
          <a:bodyPr/>
          <a:lstStyle/>
          <a:p>
            <a:pPr algn="ctr"/>
            <a:r>
              <a:rPr lang="en-US" sz="2800" dirty="0"/>
              <a:t>Database Schema</a:t>
            </a:r>
            <a:endParaRPr lang="en-IN" sz="6000" dirty="0"/>
          </a:p>
        </p:txBody>
      </p:sp>
      <p:pic>
        <p:nvPicPr>
          <p:cNvPr id="3" name="Google Shape;79;p17">
            <a:extLst>
              <a:ext uri="{FF2B5EF4-FFF2-40B4-BE49-F238E27FC236}">
                <a16:creationId xmlns:a16="http://schemas.microsoft.com/office/drawing/2014/main" id="{59795F5D-D8CB-05A2-5B90-E6E83F81FF81}"/>
              </a:ext>
            </a:extLst>
          </p:cNvPr>
          <p:cNvPicPr preferRelativeResize="0"/>
          <p:nvPr/>
        </p:nvPicPr>
        <p:blipFill>
          <a:blip r:embed="rId2">
            <a:alphaModFix/>
          </a:blip>
          <a:stretch>
            <a:fillRect/>
          </a:stretch>
        </p:blipFill>
        <p:spPr>
          <a:xfrm>
            <a:off x="1784043" y="1271016"/>
            <a:ext cx="6966765" cy="5026459"/>
          </a:xfrm>
          <a:prstGeom prst="rect">
            <a:avLst/>
          </a:prstGeom>
          <a:noFill/>
          <a:ln>
            <a:noFill/>
          </a:ln>
        </p:spPr>
      </p:pic>
    </p:spTree>
    <p:extLst>
      <p:ext uri="{BB962C8B-B14F-4D97-AF65-F5344CB8AC3E}">
        <p14:creationId xmlns:p14="http://schemas.microsoft.com/office/powerpoint/2010/main" val="3053423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6B7D-9A9C-3829-2A6D-88581B82F4A1}"/>
              </a:ext>
            </a:extLst>
          </p:cNvPr>
          <p:cNvSpPr>
            <a:spLocks noGrp="1"/>
          </p:cNvSpPr>
          <p:nvPr>
            <p:ph type="title"/>
          </p:nvPr>
        </p:nvSpPr>
        <p:spPr>
          <a:xfrm>
            <a:off x="850327" y="525870"/>
            <a:ext cx="9404723" cy="708570"/>
          </a:xfrm>
        </p:spPr>
        <p:txBody>
          <a:bodyPr/>
          <a:lstStyle/>
          <a:p>
            <a:pPr algn="ctr"/>
            <a:r>
              <a:rPr lang="en-US" sz="2800" dirty="0"/>
              <a:t>Data Analysis Workflow for Social Media Analysis</a:t>
            </a:r>
            <a:endParaRPr lang="en-IN" sz="6000" dirty="0"/>
          </a:p>
        </p:txBody>
      </p:sp>
      <p:sp>
        <p:nvSpPr>
          <p:cNvPr id="4" name="Title 1">
            <a:extLst>
              <a:ext uri="{FF2B5EF4-FFF2-40B4-BE49-F238E27FC236}">
                <a16:creationId xmlns:a16="http://schemas.microsoft.com/office/drawing/2014/main" id="{8CAC2F3A-583F-7243-C07D-B1E1DE65643D}"/>
              </a:ext>
            </a:extLst>
          </p:cNvPr>
          <p:cNvSpPr txBox="1">
            <a:spLocks/>
          </p:cNvSpPr>
          <p:nvPr/>
        </p:nvSpPr>
        <p:spPr>
          <a:xfrm>
            <a:off x="798511" y="1592670"/>
            <a:ext cx="9404723" cy="467097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200000"/>
              </a:lnSpc>
            </a:pPr>
            <a:endParaRPr lang="en-IN" sz="4400" dirty="0"/>
          </a:p>
        </p:txBody>
      </p:sp>
      <p:sp>
        <p:nvSpPr>
          <p:cNvPr id="3" name="Rectangle: Rounded Corners 2">
            <a:extLst>
              <a:ext uri="{FF2B5EF4-FFF2-40B4-BE49-F238E27FC236}">
                <a16:creationId xmlns:a16="http://schemas.microsoft.com/office/drawing/2014/main" id="{0EDA14E7-7DCA-A7A4-94B3-A5BB5DFD4991}"/>
              </a:ext>
            </a:extLst>
          </p:cNvPr>
          <p:cNvSpPr/>
          <p:nvPr/>
        </p:nvSpPr>
        <p:spPr>
          <a:xfrm>
            <a:off x="649159" y="1307592"/>
            <a:ext cx="2222057" cy="77724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t>Data Collection</a:t>
            </a:r>
          </a:p>
        </p:txBody>
      </p:sp>
      <p:sp>
        <p:nvSpPr>
          <p:cNvPr id="5" name="Rectangle: Rounded Corners 4">
            <a:extLst>
              <a:ext uri="{FF2B5EF4-FFF2-40B4-BE49-F238E27FC236}">
                <a16:creationId xmlns:a16="http://schemas.microsoft.com/office/drawing/2014/main" id="{0493F307-C076-5445-006C-A665DC137931}"/>
              </a:ext>
            </a:extLst>
          </p:cNvPr>
          <p:cNvSpPr/>
          <p:nvPr/>
        </p:nvSpPr>
        <p:spPr>
          <a:xfrm>
            <a:off x="2383536" y="2369910"/>
            <a:ext cx="2222057" cy="105909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t>Data Cleaning and Preparation</a:t>
            </a:r>
          </a:p>
        </p:txBody>
      </p:sp>
      <p:sp>
        <p:nvSpPr>
          <p:cNvPr id="8" name="Rectangle: Rounded Corners 7">
            <a:extLst>
              <a:ext uri="{FF2B5EF4-FFF2-40B4-BE49-F238E27FC236}">
                <a16:creationId xmlns:a16="http://schemas.microsoft.com/office/drawing/2014/main" id="{2214DAAC-BD35-6C84-CAC6-5DEE100A1183}"/>
              </a:ext>
            </a:extLst>
          </p:cNvPr>
          <p:cNvSpPr/>
          <p:nvPr/>
        </p:nvSpPr>
        <p:spPr>
          <a:xfrm>
            <a:off x="9506647" y="5265330"/>
            <a:ext cx="2222057" cy="77724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t>Decision making</a:t>
            </a:r>
          </a:p>
        </p:txBody>
      </p:sp>
      <p:sp>
        <p:nvSpPr>
          <p:cNvPr id="9" name="Rectangle: Rounded Corners 8">
            <a:extLst>
              <a:ext uri="{FF2B5EF4-FFF2-40B4-BE49-F238E27FC236}">
                <a16:creationId xmlns:a16="http://schemas.microsoft.com/office/drawing/2014/main" id="{9C49C299-EA23-8E7F-2FEA-5076C07EE691}"/>
              </a:ext>
            </a:extLst>
          </p:cNvPr>
          <p:cNvSpPr/>
          <p:nvPr/>
        </p:nvSpPr>
        <p:spPr>
          <a:xfrm>
            <a:off x="7284590" y="4402836"/>
            <a:ext cx="2222057" cy="77724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t>Visualization</a:t>
            </a:r>
          </a:p>
        </p:txBody>
      </p:sp>
      <p:sp>
        <p:nvSpPr>
          <p:cNvPr id="10" name="Rectangle: Rounded Corners 9">
            <a:extLst>
              <a:ext uri="{FF2B5EF4-FFF2-40B4-BE49-F238E27FC236}">
                <a16:creationId xmlns:a16="http://schemas.microsoft.com/office/drawing/2014/main" id="{42AD2A45-59B1-3A50-CBEE-10E668D5FD16}"/>
              </a:ext>
            </a:extLst>
          </p:cNvPr>
          <p:cNvSpPr/>
          <p:nvPr/>
        </p:nvSpPr>
        <p:spPr>
          <a:xfrm>
            <a:off x="4759322" y="3625596"/>
            <a:ext cx="2222057" cy="77724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t>Data Analysis</a:t>
            </a:r>
          </a:p>
        </p:txBody>
      </p:sp>
      <p:cxnSp>
        <p:nvCxnSpPr>
          <p:cNvPr id="12" name="Connector: Elbow 11">
            <a:extLst>
              <a:ext uri="{FF2B5EF4-FFF2-40B4-BE49-F238E27FC236}">
                <a16:creationId xmlns:a16="http://schemas.microsoft.com/office/drawing/2014/main" id="{5C0AB042-162A-AB53-ACA5-88ED1F9DBB91}"/>
              </a:ext>
            </a:extLst>
          </p:cNvPr>
          <p:cNvCxnSpPr>
            <a:stCxn id="3" idx="2"/>
            <a:endCxn id="5" idx="1"/>
          </p:cNvCxnSpPr>
          <p:nvPr/>
        </p:nvCxnSpPr>
        <p:spPr>
          <a:xfrm rot="16200000" flipH="1">
            <a:off x="1664551" y="2180469"/>
            <a:ext cx="814623" cy="6233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9BE95949-FF1C-FF0C-51D4-C92E73151802}"/>
              </a:ext>
            </a:extLst>
          </p:cNvPr>
          <p:cNvCxnSpPr>
            <a:cxnSpLocks/>
            <a:stCxn id="5" idx="2"/>
            <a:endCxn id="10" idx="1"/>
          </p:cNvCxnSpPr>
          <p:nvPr/>
        </p:nvCxnSpPr>
        <p:spPr>
          <a:xfrm rot="16200000" flipH="1">
            <a:off x="3834335" y="3089229"/>
            <a:ext cx="585216" cy="12647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AEC7E94-2BEE-345E-5958-FD2D56535494}"/>
              </a:ext>
            </a:extLst>
          </p:cNvPr>
          <p:cNvCxnSpPr>
            <a:stCxn id="10" idx="2"/>
            <a:endCxn id="9" idx="1"/>
          </p:cNvCxnSpPr>
          <p:nvPr/>
        </p:nvCxnSpPr>
        <p:spPr>
          <a:xfrm rot="16200000" flipH="1">
            <a:off x="6383160" y="3890026"/>
            <a:ext cx="388620" cy="14142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4F1B9D9-0B10-AD3C-295D-CDCEF86C7EF8}"/>
              </a:ext>
            </a:extLst>
          </p:cNvPr>
          <p:cNvCxnSpPr>
            <a:stCxn id="9" idx="2"/>
            <a:endCxn id="8" idx="1"/>
          </p:cNvCxnSpPr>
          <p:nvPr/>
        </p:nvCxnSpPr>
        <p:spPr>
          <a:xfrm rot="16200000" flipH="1">
            <a:off x="8714196" y="4861499"/>
            <a:ext cx="473874" cy="11110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471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6B7D-9A9C-3829-2A6D-88581B82F4A1}"/>
              </a:ext>
            </a:extLst>
          </p:cNvPr>
          <p:cNvSpPr>
            <a:spLocks noGrp="1"/>
          </p:cNvSpPr>
          <p:nvPr>
            <p:ph type="title"/>
          </p:nvPr>
        </p:nvSpPr>
        <p:spPr>
          <a:xfrm>
            <a:off x="646111" y="452718"/>
            <a:ext cx="9404723" cy="708570"/>
          </a:xfrm>
        </p:spPr>
        <p:txBody>
          <a:bodyPr/>
          <a:lstStyle/>
          <a:p>
            <a:pPr algn="ctr"/>
            <a:r>
              <a:rPr lang="en-IN" sz="4000" dirty="0"/>
              <a:t>Data Description</a:t>
            </a:r>
          </a:p>
        </p:txBody>
      </p:sp>
      <p:sp>
        <p:nvSpPr>
          <p:cNvPr id="4" name="Title 1">
            <a:extLst>
              <a:ext uri="{FF2B5EF4-FFF2-40B4-BE49-F238E27FC236}">
                <a16:creationId xmlns:a16="http://schemas.microsoft.com/office/drawing/2014/main" id="{8CAC2F3A-583F-7243-C07D-B1E1DE65643D}"/>
              </a:ext>
            </a:extLst>
          </p:cNvPr>
          <p:cNvSpPr txBox="1">
            <a:spLocks/>
          </p:cNvSpPr>
          <p:nvPr/>
        </p:nvSpPr>
        <p:spPr>
          <a:xfrm>
            <a:off x="798511" y="1592670"/>
            <a:ext cx="9404723" cy="467097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nSpc>
                <a:spcPct val="200000"/>
              </a:lnSpc>
              <a:buFont typeface="Wingdings" panose="05000000000000000000" pitchFamily="2" charset="2"/>
              <a:buChar char="Ø"/>
            </a:pPr>
            <a:endParaRPr lang="en-IN" sz="4400" dirty="0"/>
          </a:p>
        </p:txBody>
      </p:sp>
      <p:graphicFrame>
        <p:nvGraphicFramePr>
          <p:cNvPr id="5" name="Table 4">
            <a:extLst>
              <a:ext uri="{FF2B5EF4-FFF2-40B4-BE49-F238E27FC236}">
                <a16:creationId xmlns:a16="http://schemas.microsoft.com/office/drawing/2014/main" id="{1D8E591B-53DA-88EF-FFCF-0206582BDF9B}"/>
              </a:ext>
            </a:extLst>
          </p:cNvPr>
          <p:cNvGraphicFramePr>
            <a:graphicFrameLocks noGrp="1"/>
          </p:cNvGraphicFramePr>
          <p:nvPr>
            <p:extLst>
              <p:ext uri="{D42A27DB-BD31-4B8C-83A1-F6EECF244321}">
                <p14:modId xmlns:p14="http://schemas.microsoft.com/office/powerpoint/2010/main" val="522222628"/>
              </p:ext>
            </p:extLst>
          </p:nvPr>
        </p:nvGraphicFramePr>
        <p:xfrm>
          <a:off x="1417320" y="1508760"/>
          <a:ext cx="8633514" cy="4361688"/>
        </p:xfrm>
        <a:graphic>
          <a:graphicData uri="http://schemas.openxmlformats.org/drawingml/2006/table">
            <a:tbl>
              <a:tblPr>
                <a:tableStyleId>{5940675A-B579-460E-94D1-54222C63F5DA}</a:tableStyleId>
              </a:tblPr>
              <a:tblGrid>
                <a:gridCol w="3014526">
                  <a:extLst>
                    <a:ext uri="{9D8B030D-6E8A-4147-A177-3AD203B41FA5}">
                      <a16:colId xmlns:a16="http://schemas.microsoft.com/office/drawing/2014/main" val="3147318142"/>
                    </a:ext>
                  </a:extLst>
                </a:gridCol>
                <a:gridCol w="5618988">
                  <a:extLst>
                    <a:ext uri="{9D8B030D-6E8A-4147-A177-3AD203B41FA5}">
                      <a16:colId xmlns:a16="http://schemas.microsoft.com/office/drawing/2014/main" val="3901556206"/>
                    </a:ext>
                  </a:extLst>
                </a:gridCol>
              </a:tblGrid>
              <a:tr h="491144">
                <a:tc>
                  <a:txBody>
                    <a:bodyPr/>
                    <a:lstStyle/>
                    <a:p>
                      <a:r>
                        <a:rPr lang="en-IN" sz="1600" b="1" dirty="0"/>
                        <a:t>Table</a:t>
                      </a:r>
                    </a:p>
                  </a:txBody>
                  <a:tcPr marL="79165" marR="79165" marT="39583" marB="39583" anchor="ctr"/>
                </a:tc>
                <a:tc>
                  <a:txBody>
                    <a:bodyPr/>
                    <a:lstStyle/>
                    <a:p>
                      <a:r>
                        <a:rPr lang="en-IN" sz="1600" b="1" dirty="0"/>
                        <a:t>Description</a:t>
                      </a:r>
                    </a:p>
                  </a:txBody>
                  <a:tcPr marL="79165" marR="79165" marT="39583" marB="39583" anchor="ctr"/>
                </a:tc>
                <a:extLst>
                  <a:ext uri="{0D108BD9-81ED-4DB2-BD59-A6C34878D82A}">
                    <a16:rowId xmlns:a16="http://schemas.microsoft.com/office/drawing/2014/main" val="2478184547"/>
                  </a:ext>
                </a:extLst>
              </a:tr>
              <a:tr h="491144">
                <a:tc>
                  <a:txBody>
                    <a:bodyPr/>
                    <a:lstStyle/>
                    <a:p>
                      <a:r>
                        <a:rPr lang="en-US" sz="1600" dirty="0"/>
                        <a:t>U</a:t>
                      </a:r>
                      <a:r>
                        <a:rPr lang="en-IN" sz="1600" dirty="0" err="1"/>
                        <a:t>sers</a:t>
                      </a:r>
                      <a:endParaRPr lang="en-IN" sz="1600" dirty="0"/>
                    </a:p>
                  </a:txBody>
                  <a:tcPr marL="79165" marR="79165" marT="39583" marB="39583" anchor="ctr"/>
                </a:tc>
                <a:tc>
                  <a:txBody>
                    <a:bodyPr/>
                    <a:lstStyle/>
                    <a:p>
                      <a:r>
                        <a:rPr lang="en-US" sz="1600" dirty="0"/>
                        <a:t>Contain user and time of user account creation</a:t>
                      </a:r>
                    </a:p>
                  </a:txBody>
                  <a:tcPr marL="79165" marR="79165" marT="39583" marB="39583" anchor="ctr"/>
                </a:tc>
                <a:extLst>
                  <a:ext uri="{0D108BD9-81ED-4DB2-BD59-A6C34878D82A}">
                    <a16:rowId xmlns:a16="http://schemas.microsoft.com/office/drawing/2014/main" val="2736343228"/>
                  </a:ext>
                </a:extLst>
              </a:tr>
              <a:tr h="491144">
                <a:tc>
                  <a:txBody>
                    <a:bodyPr/>
                    <a:lstStyle/>
                    <a:p>
                      <a:r>
                        <a:rPr lang="en-US" sz="1600" dirty="0"/>
                        <a:t>Photos</a:t>
                      </a:r>
                      <a:endParaRPr lang="en-IN" sz="1600" dirty="0"/>
                    </a:p>
                  </a:txBody>
                  <a:tcPr marL="79165" marR="79165" marT="39583" marB="39583" anchor="ctr"/>
                </a:tc>
                <a:tc>
                  <a:txBody>
                    <a:bodyPr/>
                    <a:lstStyle/>
                    <a:p>
                      <a:r>
                        <a:rPr lang="en-US" sz="1600" dirty="0"/>
                        <a:t>Contains Photo and user details</a:t>
                      </a:r>
                    </a:p>
                  </a:txBody>
                  <a:tcPr marL="79165" marR="79165" marT="39583" marB="39583" anchor="ctr"/>
                </a:tc>
                <a:extLst>
                  <a:ext uri="{0D108BD9-81ED-4DB2-BD59-A6C34878D82A}">
                    <a16:rowId xmlns:a16="http://schemas.microsoft.com/office/drawing/2014/main" val="3433035394"/>
                  </a:ext>
                </a:extLst>
              </a:tr>
              <a:tr h="491144">
                <a:tc>
                  <a:txBody>
                    <a:bodyPr/>
                    <a:lstStyle/>
                    <a:p>
                      <a:r>
                        <a:rPr lang="en-IN" sz="1600" dirty="0"/>
                        <a:t>Likes</a:t>
                      </a:r>
                    </a:p>
                  </a:txBody>
                  <a:tcPr marL="79165" marR="79165" marT="39583" marB="39583" anchor="ctr"/>
                </a:tc>
                <a:tc>
                  <a:txBody>
                    <a:bodyPr/>
                    <a:lstStyle/>
                    <a:p>
                      <a:r>
                        <a:rPr lang="en-US" sz="1600" dirty="0"/>
                        <a:t>Contain user and photo details when photo is liked</a:t>
                      </a:r>
                    </a:p>
                  </a:txBody>
                  <a:tcPr marL="79165" marR="79165" marT="39583" marB="39583" anchor="ctr"/>
                </a:tc>
                <a:extLst>
                  <a:ext uri="{0D108BD9-81ED-4DB2-BD59-A6C34878D82A}">
                    <a16:rowId xmlns:a16="http://schemas.microsoft.com/office/drawing/2014/main" val="729800103"/>
                  </a:ext>
                </a:extLst>
              </a:tr>
              <a:tr h="710939">
                <a:tc>
                  <a:txBody>
                    <a:bodyPr/>
                    <a:lstStyle/>
                    <a:p>
                      <a:r>
                        <a:rPr lang="en-US" sz="1600" dirty="0"/>
                        <a:t>C</a:t>
                      </a:r>
                      <a:r>
                        <a:rPr lang="en-IN" sz="1600" dirty="0" err="1"/>
                        <a:t>omments</a:t>
                      </a:r>
                      <a:endParaRPr lang="en-IN" sz="1600" dirty="0"/>
                    </a:p>
                  </a:txBody>
                  <a:tcPr marL="79165" marR="79165" marT="39583" marB="39583" anchor="ctr"/>
                </a:tc>
                <a:tc>
                  <a:txBody>
                    <a:bodyPr/>
                    <a:lstStyle/>
                    <a:p>
                      <a:r>
                        <a:rPr lang="en-US" sz="1600" dirty="0"/>
                        <a:t>Contain user and photo details when a </a:t>
                      </a:r>
                      <a:r>
                        <a:rPr lang="en-US" sz="1600" dirty="0" err="1"/>
                        <a:t>cpmmented</a:t>
                      </a:r>
                      <a:r>
                        <a:rPr lang="en-US" sz="1600" dirty="0"/>
                        <a:t> is written.</a:t>
                      </a:r>
                    </a:p>
                  </a:txBody>
                  <a:tcPr marL="79165" marR="79165" marT="39583" marB="39583" anchor="ctr"/>
                </a:tc>
                <a:extLst>
                  <a:ext uri="{0D108BD9-81ED-4DB2-BD59-A6C34878D82A}">
                    <a16:rowId xmlns:a16="http://schemas.microsoft.com/office/drawing/2014/main" val="1077422025"/>
                  </a:ext>
                </a:extLst>
              </a:tr>
              <a:tr h="491144">
                <a:tc>
                  <a:txBody>
                    <a:bodyPr/>
                    <a:lstStyle/>
                    <a:p>
                      <a:r>
                        <a:rPr lang="en-IN" sz="1600" dirty="0"/>
                        <a:t>Tags</a:t>
                      </a:r>
                    </a:p>
                  </a:txBody>
                  <a:tcPr marL="79165" marR="79165" marT="39583" marB="39583" anchor="ctr"/>
                </a:tc>
                <a:tc>
                  <a:txBody>
                    <a:bodyPr/>
                    <a:lstStyle/>
                    <a:p>
                      <a:r>
                        <a:rPr lang="en-US" sz="1600" dirty="0"/>
                        <a:t>Contain the hashtags attached to a photo.</a:t>
                      </a:r>
                    </a:p>
                  </a:txBody>
                  <a:tcPr marL="79165" marR="79165" marT="39583" marB="39583" anchor="ctr"/>
                </a:tc>
                <a:extLst>
                  <a:ext uri="{0D108BD9-81ED-4DB2-BD59-A6C34878D82A}">
                    <a16:rowId xmlns:a16="http://schemas.microsoft.com/office/drawing/2014/main" val="3719386322"/>
                  </a:ext>
                </a:extLst>
              </a:tr>
              <a:tr h="568927">
                <a:tc>
                  <a:txBody>
                    <a:bodyPr/>
                    <a:lstStyle/>
                    <a:p>
                      <a:r>
                        <a:rPr lang="en-IN" sz="1600" dirty="0" err="1"/>
                        <a:t>Photo_tags</a:t>
                      </a:r>
                      <a:endParaRPr lang="en-IN" sz="1600" dirty="0"/>
                    </a:p>
                  </a:txBody>
                  <a:tcPr marL="79165" marR="79165" marT="39583" marB="39583" anchor="ctr"/>
                </a:tc>
                <a:tc>
                  <a:txBody>
                    <a:bodyPr/>
                    <a:lstStyle/>
                    <a:p>
                      <a:r>
                        <a:rPr lang="en-US" sz="1600" dirty="0"/>
                        <a:t>Links the photo with the hashtag</a:t>
                      </a:r>
                    </a:p>
                  </a:txBody>
                  <a:tcPr marL="79165" marR="79165" marT="39583" marB="39583" anchor="ctr"/>
                </a:tc>
                <a:extLst>
                  <a:ext uri="{0D108BD9-81ED-4DB2-BD59-A6C34878D82A}">
                    <a16:rowId xmlns:a16="http://schemas.microsoft.com/office/drawing/2014/main" val="234069733"/>
                  </a:ext>
                </a:extLst>
              </a:tr>
              <a:tr h="626102">
                <a:tc>
                  <a:txBody>
                    <a:bodyPr/>
                    <a:lstStyle/>
                    <a:p>
                      <a:r>
                        <a:rPr lang="en-IN" sz="1600" dirty="0"/>
                        <a:t>Follows</a:t>
                      </a:r>
                    </a:p>
                  </a:txBody>
                  <a:tcPr marL="79165" marR="79165" marT="39583" marB="39583" anchor="ctr"/>
                </a:tc>
                <a:tc>
                  <a:txBody>
                    <a:bodyPr/>
                    <a:lstStyle/>
                    <a:p>
                      <a:r>
                        <a:rPr lang="en-US" sz="1600" dirty="0"/>
                        <a:t>Contains the </a:t>
                      </a:r>
                      <a:r>
                        <a:rPr lang="en-US" sz="1600" dirty="0" err="1"/>
                        <a:t>follower_id</a:t>
                      </a:r>
                      <a:r>
                        <a:rPr lang="en-US" sz="1600" dirty="0"/>
                        <a:t> and </a:t>
                      </a:r>
                      <a:r>
                        <a:rPr lang="en-US" sz="1600" dirty="0" err="1"/>
                        <a:t>followee</a:t>
                      </a:r>
                      <a:r>
                        <a:rPr lang="en-US" sz="1600" dirty="0"/>
                        <a:t> id for all users.</a:t>
                      </a:r>
                    </a:p>
                  </a:txBody>
                  <a:tcPr marL="79165" marR="79165" marT="39583" marB="39583" anchor="ctr"/>
                </a:tc>
                <a:extLst>
                  <a:ext uri="{0D108BD9-81ED-4DB2-BD59-A6C34878D82A}">
                    <a16:rowId xmlns:a16="http://schemas.microsoft.com/office/drawing/2014/main" val="142426592"/>
                  </a:ext>
                </a:extLst>
              </a:tr>
            </a:tbl>
          </a:graphicData>
        </a:graphic>
      </p:graphicFrame>
    </p:spTree>
    <p:extLst>
      <p:ext uri="{BB962C8B-B14F-4D97-AF65-F5344CB8AC3E}">
        <p14:creationId xmlns:p14="http://schemas.microsoft.com/office/powerpoint/2010/main" val="3185287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6B7D-9A9C-3829-2A6D-88581B82F4A1}"/>
              </a:ext>
            </a:extLst>
          </p:cNvPr>
          <p:cNvSpPr>
            <a:spLocks noGrp="1"/>
          </p:cNvSpPr>
          <p:nvPr>
            <p:ph type="title"/>
          </p:nvPr>
        </p:nvSpPr>
        <p:spPr>
          <a:xfrm>
            <a:off x="688015" y="457200"/>
            <a:ext cx="9557123" cy="736002"/>
          </a:xfrm>
        </p:spPr>
        <p:txBody>
          <a:bodyPr/>
          <a:lstStyle/>
          <a:p>
            <a:pPr algn="ctr"/>
            <a:r>
              <a:rPr lang="en-IN" sz="3600" dirty="0"/>
              <a:t>Data Insights</a:t>
            </a:r>
          </a:p>
        </p:txBody>
      </p:sp>
      <p:sp>
        <p:nvSpPr>
          <p:cNvPr id="4" name="Title 1">
            <a:extLst>
              <a:ext uri="{FF2B5EF4-FFF2-40B4-BE49-F238E27FC236}">
                <a16:creationId xmlns:a16="http://schemas.microsoft.com/office/drawing/2014/main" id="{8CAC2F3A-583F-7243-C07D-B1E1DE65643D}"/>
              </a:ext>
            </a:extLst>
          </p:cNvPr>
          <p:cNvSpPr txBox="1">
            <a:spLocks/>
          </p:cNvSpPr>
          <p:nvPr/>
        </p:nvSpPr>
        <p:spPr>
          <a:xfrm>
            <a:off x="798511" y="1592670"/>
            <a:ext cx="9404723" cy="467097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nSpc>
                <a:spcPct val="200000"/>
              </a:lnSpc>
              <a:buFont typeface="Wingdings" panose="05000000000000000000" pitchFamily="2" charset="2"/>
              <a:buChar char="Ø"/>
            </a:pPr>
            <a:endParaRPr lang="en-IN" sz="4400" dirty="0"/>
          </a:p>
        </p:txBody>
      </p:sp>
      <p:pic>
        <p:nvPicPr>
          <p:cNvPr id="16" name="Picture 15">
            <a:extLst>
              <a:ext uri="{FF2B5EF4-FFF2-40B4-BE49-F238E27FC236}">
                <a16:creationId xmlns:a16="http://schemas.microsoft.com/office/drawing/2014/main" id="{B9F328DD-17B1-D7B9-8F66-83F829DD11CB}"/>
              </a:ext>
            </a:extLst>
          </p:cNvPr>
          <p:cNvPicPr>
            <a:picLocks noChangeAspect="1"/>
          </p:cNvPicPr>
          <p:nvPr/>
        </p:nvPicPr>
        <p:blipFill>
          <a:blip r:embed="rId2"/>
          <a:stretch>
            <a:fillRect/>
          </a:stretch>
        </p:blipFill>
        <p:spPr>
          <a:xfrm>
            <a:off x="1929579" y="1532419"/>
            <a:ext cx="1861763" cy="1121172"/>
          </a:xfrm>
          <a:prstGeom prst="rect">
            <a:avLst/>
          </a:prstGeom>
        </p:spPr>
      </p:pic>
      <p:pic>
        <p:nvPicPr>
          <p:cNvPr id="18" name="Picture 17">
            <a:extLst>
              <a:ext uri="{FF2B5EF4-FFF2-40B4-BE49-F238E27FC236}">
                <a16:creationId xmlns:a16="http://schemas.microsoft.com/office/drawing/2014/main" id="{82CEBD63-7796-B980-049B-801408A7A667}"/>
              </a:ext>
            </a:extLst>
          </p:cNvPr>
          <p:cNvPicPr>
            <a:picLocks noChangeAspect="1"/>
          </p:cNvPicPr>
          <p:nvPr/>
        </p:nvPicPr>
        <p:blipFill>
          <a:blip r:embed="rId3"/>
          <a:stretch>
            <a:fillRect/>
          </a:stretch>
        </p:blipFill>
        <p:spPr>
          <a:xfrm>
            <a:off x="7330858" y="1549486"/>
            <a:ext cx="1714513" cy="1066808"/>
          </a:xfrm>
          <a:prstGeom prst="rect">
            <a:avLst/>
          </a:prstGeom>
        </p:spPr>
      </p:pic>
      <p:pic>
        <p:nvPicPr>
          <p:cNvPr id="20" name="Picture 19">
            <a:extLst>
              <a:ext uri="{FF2B5EF4-FFF2-40B4-BE49-F238E27FC236}">
                <a16:creationId xmlns:a16="http://schemas.microsoft.com/office/drawing/2014/main" id="{79E3AB83-81AE-F815-9C21-32139F05B227}"/>
              </a:ext>
            </a:extLst>
          </p:cNvPr>
          <p:cNvPicPr>
            <a:picLocks noChangeAspect="1"/>
          </p:cNvPicPr>
          <p:nvPr/>
        </p:nvPicPr>
        <p:blipFill>
          <a:blip r:embed="rId4"/>
          <a:stretch>
            <a:fillRect/>
          </a:stretch>
        </p:blipFill>
        <p:spPr>
          <a:xfrm>
            <a:off x="1910529" y="5196832"/>
            <a:ext cx="1800238" cy="1066808"/>
          </a:xfrm>
          <a:prstGeom prst="rect">
            <a:avLst/>
          </a:prstGeom>
        </p:spPr>
      </p:pic>
      <p:pic>
        <p:nvPicPr>
          <p:cNvPr id="22" name="Picture 21">
            <a:extLst>
              <a:ext uri="{FF2B5EF4-FFF2-40B4-BE49-F238E27FC236}">
                <a16:creationId xmlns:a16="http://schemas.microsoft.com/office/drawing/2014/main" id="{71FF7425-EFE5-8543-D93F-B9FFB5E55825}"/>
              </a:ext>
            </a:extLst>
          </p:cNvPr>
          <p:cNvPicPr>
            <a:picLocks noChangeAspect="1"/>
          </p:cNvPicPr>
          <p:nvPr/>
        </p:nvPicPr>
        <p:blipFill>
          <a:blip r:embed="rId5"/>
          <a:stretch>
            <a:fillRect/>
          </a:stretch>
        </p:blipFill>
        <p:spPr>
          <a:xfrm>
            <a:off x="1929579" y="3282025"/>
            <a:ext cx="1800238" cy="1095383"/>
          </a:xfrm>
          <a:prstGeom prst="rect">
            <a:avLst/>
          </a:prstGeom>
        </p:spPr>
      </p:pic>
      <p:pic>
        <p:nvPicPr>
          <p:cNvPr id="24" name="Picture 23">
            <a:extLst>
              <a:ext uri="{FF2B5EF4-FFF2-40B4-BE49-F238E27FC236}">
                <a16:creationId xmlns:a16="http://schemas.microsoft.com/office/drawing/2014/main" id="{6EC8B9B9-9B2C-7F1A-CCE7-457B7FE38128}"/>
              </a:ext>
            </a:extLst>
          </p:cNvPr>
          <p:cNvPicPr>
            <a:picLocks noChangeAspect="1"/>
          </p:cNvPicPr>
          <p:nvPr/>
        </p:nvPicPr>
        <p:blipFill>
          <a:blip r:embed="rId6"/>
          <a:stretch>
            <a:fillRect/>
          </a:stretch>
        </p:blipFill>
        <p:spPr>
          <a:xfrm>
            <a:off x="7330858" y="3249861"/>
            <a:ext cx="1714513" cy="1047758"/>
          </a:xfrm>
          <a:prstGeom prst="rect">
            <a:avLst/>
          </a:prstGeom>
        </p:spPr>
      </p:pic>
      <p:pic>
        <p:nvPicPr>
          <p:cNvPr id="26" name="Picture 25">
            <a:extLst>
              <a:ext uri="{FF2B5EF4-FFF2-40B4-BE49-F238E27FC236}">
                <a16:creationId xmlns:a16="http://schemas.microsoft.com/office/drawing/2014/main" id="{5D925D2F-DD82-9725-2D6C-BC1869FB00FD}"/>
              </a:ext>
            </a:extLst>
          </p:cNvPr>
          <p:cNvPicPr>
            <a:picLocks noChangeAspect="1"/>
          </p:cNvPicPr>
          <p:nvPr/>
        </p:nvPicPr>
        <p:blipFill>
          <a:blip r:embed="rId7"/>
          <a:stretch>
            <a:fillRect/>
          </a:stretch>
        </p:blipFill>
        <p:spPr>
          <a:xfrm>
            <a:off x="7333943" y="5196832"/>
            <a:ext cx="1711428" cy="1066808"/>
          </a:xfrm>
          <a:prstGeom prst="rect">
            <a:avLst/>
          </a:prstGeom>
        </p:spPr>
      </p:pic>
    </p:spTree>
    <p:extLst>
      <p:ext uri="{BB962C8B-B14F-4D97-AF65-F5344CB8AC3E}">
        <p14:creationId xmlns:p14="http://schemas.microsoft.com/office/powerpoint/2010/main" val="3479649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6B7D-9A9C-3829-2A6D-88581B82F4A1}"/>
              </a:ext>
            </a:extLst>
          </p:cNvPr>
          <p:cNvSpPr>
            <a:spLocks noGrp="1"/>
          </p:cNvSpPr>
          <p:nvPr>
            <p:ph type="title"/>
          </p:nvPr>
        </p:nvSpPr>
        <p:spPr>
          <a:xfrm>
            <a:off x="646111" y="452718"/>
            <a:ext cx="9404723" cy="708570"/>
          </a:xfrm>
        </p:spPr>
        <p:txBody>
          <a:bodyPr/>
          <a:lstStyle/>
          <a:p>
            <a:pPr algn="ctr"/>
            <a:r>
              <a:rPr lang="en-IN" sz="4000" dirty="0"/>
              <a:t>Total Engagement by Username</a:t>
            </a:r>
          </a:p>
        </p:txBody>
      </p:sp>
      <p:pic>
        <p:nvPicPr>
          <p:cNvPr id="6" name="Picture 5">
            <a:extLst>
              <a:ext uri="{FF2B5EF4-FFF2-40B4-BE49-F238E27FC236}">
                <a16:creationId xmlns:a16="http://schemas.microsoft.com/office/drawing/2014/main" id="{00723E40-BB01-FB6A-BD10-B946CE8FD199}"/>
              </a:ext>
            </a:extLst>
          </p:cNvPr>
          <p:cNvPicPr>
            <a:picLocks noChangeAspect="1"/>
          </p:cNvPicPr>
          <p:nvPr/>
        </p:nvPicPr>
        <p:blipFill>
          <a:blip r:embed="rId2"/>
          <a:stretch>
            <a:fillRect/>
          </a:stretch>
        </p:blipFill>
        <p:spPr>
          <a:xfrm>
            <a:off x="1701530" y="1400759"/>
            <a:ext cx="7378462" cy="5004523"/>
          </a:xfrm>
          <a:prstGeom prst="rect">
            <a:avLst/>
          </a:prstGeom>
        </p:spPr>
      </p:pic>
    </p:spTree>
    <p:extLst>
      <p:ext uri="{BB962C8B-B14F-4D97-AF65-F5344CB8AC3E}">
        <p14:creationId xmlns:p14="http://schemas.microsoft.com/office/powerpoint/2010/main" val="252764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6B7D-9A9C-3829-2A6D-88581B82F4A1}"/>
              </a:ext>
            </a:extLst>
          </p:cNvPr>
          <p:cNvSpPr>
            <a:spLocks noGrp="1"/>
          </p:cNvSpPr>
          <p:nvPr>
            <p:ph type="title"/>
          </p:nvPr>
        </p:nvSpPr>
        <p:spPr>
          <a:xfrm>
            <a:off x="646111" y="452718"/>
            <a:ext cx="9404723" cy="708570"/>
          </a:xfrm>
        </p:spPr>
        <p:txBody>
          <a:bodyPr/>
          <a:lstStyle/>
          <a:p>
            <a:pPr algn="ctr"/>
            <a:r>
              <a:rPr lang="en-IN" sz="4000" dirty="0"/>
              <a:t>Total Engagement by Tag name</a:t>
            </a:r>
          </a:p>
        </p:txBody>
      </p:sp>
      <p:pic>
        <p:nvPicPr>
          <p:cNvPr id="4" name="Picture 3">
            <a:extLst>
              <a:ext uri="{FF2B5EF4-FFF2-40B4-BE49-F238E27FC236}">
                <a16:creationId xmlns:a16="http://schemas.microsoft.com/office/drawing/2014/main" id="{CE5C79BB-DC1F-9CF3-DD39-0971061D9E33}"/>
              </a:ext>
            </a:extLst>
          </p:cNvPr>
          <p:cNvPicPr>
            <a:picLocks noChangeAspect="1"/>
          </p:cNvPicPr>
          <p:nvPr/>
        </p:nvPicPr>
        <p:blipFill>
          <a:blip r:embed="rId2"/>
          <a:stretch>
            <a:fillRect/>
          </a:stretch>
        </p:blipFill>
        <p:spPr>
          <a:xfrm>
            <a:off x="1753343" y="1716202"/>
            <a:ext cx="7096537" cy="4428565"/>
          </a:xfrm>
          <a:prstGeom prst="rect">
            <a:avLst/>
          </a:prstGeom>
        </p:spPr>
      </p:pic>
    </p:spTree>
    <p:extLst>
      <p:ext uri="{BB962C8B-B14F-4D97-AF65-F5344CB8AC3E}">
        <p14:creationId xmlns:p14="http://schemas.microsoft.com/office/powerpoint/2010/main" val="2176123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350</TotalTime>
  <Words>411</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Lato</vt:lpstr>
      <vt:lpstr>Wingdings</vt:lpstr>
      <vt:lpstr>Wingdings 3</vt:lpstr>
      <vt:lpstr>Ion</vt:lpstr>
      <vt:lpstr>Social Media Analysis</vt:lpstr>
      <vt:lpstr>Introduction</vt:lpstr>
      <vt:lpstr>Importance of Social Media</vt:lpstr>
      <vt:lpstr>Database Schema</vt:lpstr>
      <vt:lpstr>Data Analysis Workflow for Social Media Analysis</vt:lpstr>
      <vt:lpstr>Data Description</vt:lpstr>
      <vt:lpstr>Data Insights</vt:lpstr>
      <vt:lpstr>Total Engagement by Username</vt:lpstr>
      <vt:lpstr>Total Engagement by Tag name</vt:lpstr>
      <vt:lpstr>Likes and Comments</vt:lpstr>
      <vt:lpstr>Total Photos by Username</vt:lpstr>
      <vt:lpstr>Selection Criteria and user selected</vt:lpstr>
      <vt:lpstr>Social Media 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Prashant Shandilya</dc:creator>
  <cp:lastModifiedBy>Prashant Shandilya</cp:lastModifiedBy>
  <cp:revision>5</cp:revision>
  <dcterms:created xsi:type="dcterms:W3CDTF">2024-06-29T11:55:48Z</dcterms:created>
  <dcterms:modified xsi:type="dcterms:W3CDTF">2024-07-22T19:25:57Z</dcterms:modified>
</cp:coreProperties>
</file>