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DM Sans Bold" charset="1" panose="00000000000000000000"/>
      <p:regular r:id="rId35"/>
    </p:embeddedFont>
    <p:embeddedFont>
      <p:font typeface="Univers Condensed Light" charset="1" panose="020B0306020202040204"/>
      <p:regular r:id="rId36"/>
    </p:embeddedFont>
    <p:embeddedFont>
      <p:font typeface="Univers Condensed Bold" charset="1" panose="020B0806030502040204"/>
      <p:regular r:id="rId37"/>
    </p:embeddedFont>
    <p:embeddedFont>
      <p:font typeface="Canva Sans" charset="1" panose="020B0503030501040103"/>
      <p:regular r:id="rId38"/>
    </p:embeddedFont>
    <p:embeddedFont>
      <p:font typeface="Evolventa" charset="1" panose="020B0502020202020204"/>
      <p:regular r:id="rId39"/>
    </p:embeddedFont>
    <p:embeddedFont>
      <p:font typeface="Canva Sans Bold" charset="1" panose="020B0803030501040103"/>
      <p:regular r:id="rId40"/>
    </p:embeddedFont>
    <p:embeddedFont>
      <p:font typeface="Arimo" charset="1" panose="020B0604020202020204"/>
      <p:regular r:id="rId41"/>
    </p:embeddedFont>
    <p:embeddedFont>
      <p:font typeface="Univers Condensed" charset="1" panose="020B0506020202050204"/>
      <p:regular r:id="rId42"/>
    </p:embeddedFont>
    <p:embeddedFont>
      <p:font typeface="Mango AC" charset="1" panose="0000000000000000000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png" Type="http://schemas.openxmlformats.org/officeDocument/2006/relationships/image"/><Relationship Id="rId4" Target="../media/image4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png" Type="http://schemas.openxmlformats.org/officeDocument/2006/relationships/image"/><Relationship Id="rId4" Target="../media/image4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52.png" Type="http://schemas.openxmlformats.org/officeDocument/2006/relationships/image"/><Relationship Id="rId4" Target="../media/image5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 Id="rId3" Target="../media/image5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png" Type="http://schemas.openxmlformats.org/officeDocument/2006/relationships/image"/><Relationship Id="rId4" Target="../media/image5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9.png" Type="http://schemas.openxmlformats.org/officeDocument/2006/relationships/image"/><Relationship Id="rId3" Target="../media/image60.png" Type="http://schemas.openxmlformats.org/officeDocument/2006/relationships/image"/><Relationship Id="rId4" Target="../media/image6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63.png" Type="http://schemas.openxmlformats.org/officeDocument/2006/relationships/image"/><Relationship Id="rId4" Target="../media/image6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png" Type="http://schemas.openxmlformats.org/officeDocument/2006/relationships/image"/><Relationship Id="rId4" Target="../media/image6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7.png" Type="http://schemas.openxmlformats.org/officeDocument/2006/relationships/image"/><Relationship Id="rId3" Target="../media/image6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9.png" Type="http://schemas.openxmlformats.org/officeDocument/2006/relationships/image"/><Relationship Id="rId3" Target="../media/image7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 Id="rId3" Target="../media/image7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4.png" Type="http://schemas.openxmlformats.org/officeDocument/2006/relationships/image"/><Relationship Id="rId3" Target="../media/image75.png" Type="http://schemas.openxmlformats.org/officeDocument/2006/relationships/image"/><Relationship Id="rId4" Target="../media/image7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7.png" Type="http://schemas.openxmlformats.org/officeDocument/2006/relationships/image"/><Relationship Id="rId3" Target="../media/image7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9.png" Type="http://schemas.openxmlformats.org/officeDocument/2006/relationships/image"/><Relationship Id="rId3" Target="../media/image80.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2.png" Type="http://schemas.openxmlformats.org/officeDocument/2006/relationships/image"/><Relationship Id="rId3" Target="../media/image83.svg" Type="http://schemas.openxmlformats.org/officeDocument/2006/relationships/image"/><Relationship Id="rId4" Target="../media/image84.png" Type="http://schemas.openxmlformats.org/officeDocument/2006/relationships/image"/><Relationship Id="rId5" Target="../media/image85.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 Id="rId4" Target="../media/image39.png" Type="http://schemas.openxmlformats.org/officeDocument/2006/relationships/image"/><Relationship Id="rId5" Target="../media/image4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028700" y="1129522"/>
            <a:ext cx="16230600" cy="2030216"/>
          </a:xfrm>
          <a:prstGeom prst="rect">
            <a:avLst/>
          </a:prstGeom>
        </p:spPr>
        <p:txBody>
          <a:bodyPr anchor="t" rtlCol="false" tIns="0" lIns="0" bIns="0" rIns="0">
            <a:spAutoFit/>
          </a:bodyPr>
          <a:lstStyle/>
          <a:p>
            <a:pPr algn="ctr">
              <a:lnSpc>
                <a:spcPts val="7751"/>
              </a:lnSpc>
            </a:pPr>
            <a:r>
              <a:rPr lang="en-US" b="true" sz="8246">
                <a:solidFill>
                  <a:srgbClr val="000000"/>
                </a:solidFill>
                <a:latin typeface="DM Sans Bold"/>
                <a:ea typeface="DM Sans Bold"/>
                <a:cs typeface="DM Sans Bold"/>
                <a:sym typeface="DM Sans Bold"/>
              </a:rPr>
              <a:t>CRIMINAL RECORD MANAGEMENT SYSTEM</a:t>
            </a:r>
          </a:p>
        </p:txBody>
      </p:sp>
      <p:sp>
        <p:nvSpPr>
          <p:cNvPr name="TextBox 18" id="18"/>
          <p:cNvSpPr txBox="true"/>
          <p:nvPr/>
        </p:nvSpPr>
        <p:spPr>
          <a:xfrm rot="0">
            <a:off x="4442586" y="4455138"/>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Presented by </a:t>
            </a:r>
          </a:p>
        </p:txBody>
      </p:sp>
      <p:sp>
        <p:nvSpPr>
          <p:cNvPr name="TextBox 19" id="19"/>
          <p:cNvSpPr txBox="true"/>
          <p:nvPr/>
        </p:nvSpPr>
        <p:spPr>
          <a:xfrm rot="0">
            <a:off x="12297645" y="7805996"/>
            <a:ext cx="12356970" cy="1513019"/>
          </a:xfrm>
          <a:prstGeom prst="rect">
            <a:avLst/>
          </a:prstGeom>
        </p:spPr>
        <p:txBody>
          <a:bodyPr anchor="t" rtlCol="false" tIns="0" lIns="0" bIns="0" rIns="0">
            <a:spAutoFit/>
          </a:bodyPr>
          <a:lstStyle/>
          <a:p>
            <a:pPr algn="l">
              <a:lnSpc>
                <a:spcPts val="5602"/>
              </a:lnSpc>
            </a:pPr>
            <a:r>
              <a:rPr lang="en-US" sz="4668">
                <a:solidFill>
                  <a:srgbClr val="000000"/>
                </a:solidFill>
                <a:latin typeface="Univers Condensed Light"/>
                <a:ea typeface="Univers Condensed Light"/>
                <a:cs typeface="Univers Condensed Light"/>
                <a:sym typeface="Univers Condensed Light"/>
              </a:rPr>
              <a:t>PRIYANSHU YADAV</a:t>
            </a:r>
          </a:p>
          <a:p>
            <a:pPr algn="l">
              <a:lnSpc>
                <a:spcPts val="5602"/>
              </a:lnSpc>
            </a:pPr>
            <a:r>
              <a:rPr lang="en-US" sz="4668">
                <a:solidFill>
                  <a:srgbClr val="000000"/>
                </a:solidFill>
                <a:latin typeface="Univers Condensed Light"/>
                <a:ea typeface="Univers Condensed Light"/>
                <a:cs typeface="Univers Condensed Light"/>
                <a:sym typeface="Univers Condensed Light"/>
              </a:rPr>
              <a:t>  UEM233126</a:t>
            </a:r>
          </a:p>
        </p:txBody>
      </p:sp>
      <p:sp>
        <p:nvSpPr>
          <p:cNvPr name="TextBox 20" id="20"/>
          <p:cNvSpPr txBox="true"/>
          <p:nvPr/>
        </p:nvSpPr>
        <p:spPr>
          <a:xfrm rot="0">
            <a:off x="6615806" y="7885798"/>
            <a:ext cx="5282581" cy="1513019"/>
          </a:xfrm>
          <a:prstGeom prst="rect">
            <a:avLst/>
          </a:prstGeom>
        </p:spPr>
        <p:txBody>
          <a:bodyPr anchor="t" rtlCol="false" tIns="0" lIns="0" bIns="0" rIns="0">
            <a:spAutoFit/>
          </a:bodyPr>
          <a:lstStyle/>
          <a:p>
            <a:pPr algn="l">
              <a:lnSpc>
                <a:spcPts val="5602"/>
              </a:lnSpc>
            </a:pPr>
            <a:r>
              <a:rPr lang="en-US" sz="4668">
                <a:solidFill>
                  <a:srgbClr val="000000"/>
                </a:solidFill>
                <a:latin typeface="Univers Condensed Light"/>
                <a:ea typeface="Univers Condensed Light"/>
                <a:cs typeface="Univers Condensed Light"/>
                <a:sym typeface="Univers Condensed Light"/>
              </a:rPr>
              <a:t>MUKUL BHARDWAJ</a:t>
            </a:r>
          </a:p>
          <a:p>
            <a:pPr algn="l">
              <a:lnSpc>
                <a:spcPts val="5602"/>
              </a:lnSpc>
            </a:pPr>
            <a:r>
              <a:rPr lang="en-US" sz="4668">
                <a:solidFill>
                  <a:srgbClr val="000000"/>
                </a:solidFill>
                <a:latin typeface="Univers Condensed Light"/>
                <a:ea typeface="Univers Condensed Light"/>
                <a:cs typeface="Univers Condensed Light"/>
                <a:sym typeface="Univers Condensed Light"/>
              </a:rPr>
              <a:t>      UE233066</a:t>
            </a:r>
          </a:p>
        </p:txBody>
      </p:sp>
      <p:sp>
        <p:nvSpPr>
          <p:cNvPr name="TextBox 21" id="21"/>
          <p:cNvSpPr txBox="true"/>
          <p:nvPr/>
        </p:nvSpPr>
        <p:spPr>
          <a:xfrm rot="0">
            <a:off x="1511570" y="7885798"/>
            <a:ext cx="4704977" cy="1513019"/>
          </a:xfrm>
          <a:prstGeom prst="rect">
            <a:avLst/>
          </a:prstGeom>
        </p:spPr>
        <p:txBody>
          <a:bodyPr anchor="t" rtlCol="false" tIns="0" lIns="0" bIns="0" rIns="0">
            <a:spAutoFit/>
          </a:bodyPr>
          <a:lstStyle/>
          <a:p>
            <a:pPr algn="l">
              <a:lnSpc>
                <a:spcPts val="5602"/>
              </a:lnSpc>
            </a:pPr>
            <a:r>
              <a:rPr lang="en-US" sz="4668">
                <a:solidFill>
                  <a:srgbClr val="000000"/>
                </a:solidFill>
                <a:latin typeface="Univers Condensed Light"/>
                <a:ea typeface="Univers Condensed Light"/>
                <a:cs typeface="Univers Condensed Light"/>
                <a:sym typeface="Univers Condensed Light"/>
              </a:rPr>
              <a:t>PRASHANT BHATI</a:t>
            </a:r>
          </a:p>
          <a:p>
            <a:pPr algn="l">
              <a:lnSpc>
                <a:spcPts val="5602"/>
              </a:lnSpc>
            </a:pPr>
            <a:r>
              <a:rPr lang="en-US" sz="4668">
                <a:solidFill>
                  <a:srgbClr val="000000"/>
                </a:solidFill>
                <a:latin typeface="Univers Condensed Light"/>
                <a:ea typeface="Univers Condensed Light"/>
                <a:cs typeface="Univers Condensed Light"/>
                <a:sym typeface="Univers Condensed Light"/>
              </a:rPr>
              <a:t>  UE233073</a:t>
            </a:r>
          </a:p>
        </p:txBody>
      </p:sp>
      <p:sp>
        <p:nvSpPr>
          <p:cNvPr name="TextBox 22" id="22"/>
          <p:cNvSpPr txBox="true"/>
          <p:nvPr/>
        </p:nvSpPr>
        <p:spPr>
          <a:xfrm rot="0">
            <a:off x="1511570" y="5817472"/>
            <a:ext cx="4704977" cy="1513019"/>
          </a:xfrm>
          <a:prstGeom prst="rect">
            <a:avLst/>
          </a:prstGeom>
        </p:spPr>
        <p:txBody>
          <a:bodyPr anchor="t" rtlCol="false" tIns="0" lIns="0" bIns="0" rIns="0">
            <a:spAutoFit/>
          </a:bodyPr>
          <a:lstStyle/>
          <a:p>
            <a:pPr algn="l">
              <a:lnSpc>
                <a:spcPts val="5602"/>
              </a:lnSpc>
            </a:pPr>
            <a:r>
              <a:rPr lang="en-US" sz="4668">
                <a:solidFill>
                  <a:srgbClr val="000000"/>
                </a:solidFill>
                <a:latin typeface="Univers Condensed Light"/>
                <a:ea typeface="Univers Condensed Light"/>
                <a:cs typeface="Univers Condensed Light"/>
                <a:sym typeface="Univers Condensed Light"/>
              </a:rPr>
              <a:t>PRASHANT YADAV</a:t>
            </a:r>
          </a:p>
          <a:p>
            <a:pPr algn="l">
              <a:lnSpc>
                <a:spcPts val="5602"/>
              </a:lnSpc>
            </a:pPr>
            <a:r>
              <a:rPr lang="en-US" sz="4668">
                <a:solidFill>
                  <a:srgbClr val="000000"/>
                </a:solidFill>
                <a:latin typeface="Univers Condensed Light"/>
                <a:ea typeface="Univers Condensed Light"/>
                <a:cs typeface="Univers Condensed Light"/>
                <a:sym typeface="Univers Condensed Light"/>
              </a:rPr>
              <a:t>  UE233075</a:t>
            </a:r>
          </a:p>
        </p:txBody>
      </p:sp>
      <p:sp>
        <p:nvSpPr>
          <p:cNvPr name="TextBox 23" id="23"/>
          <p:cNvSpPr txBox="true"/>
          <p:nvPr/>
        </p:nvSpPr>
        <p:spPr>
          <a:xfrm rot="0">
            <a:off x="11715799" y="5817472"/>
            <a:ext cx="6233253" cy="1513019"/>
          </a:xfrm>
          <a:prstGeom prst="rect">
            <a:avLst/>
          </a:prstGeom>
        </p:spPr>
        <p:txBody>
          <a:bodyPr anchor="t" rtlCol="false" tIns="0" lIns="0" bIns="0" rIns="0">
            <a:spAutoFit/>
          </a:bodyPr>
          <a:lstStyle/>
          <a:p>
            <a:pPr algn="l">
              <a:lnSpc>
                <a:spcPts val="5602"/>
              </a:lnSpc>
            </a:pPr>
            <a:r>
              <a:rPr lang="en-US" sz="4668">
                <a:solidFill>
                  <a:srgbClr val="000000"/>
                </a:solidFill>
                <a:latin typeface="Univers Condensed Light"/>
                <a:ea typeface="Univers Condensed Light"/>
                <a:cs typeface="Univers Condensed Light"/>
                <a:sym typeface="Univers Condensed Light"/>
              </a:rPr>
              <a:t>PRASHANT CHAUDHARY</a:t>
            </a:r>
          </a:p>
          <a:p>
            <a:pPr algn="l">
              <a:lnSpc>
                <a:spcPts val="5602"/>
              </a:lnSpc>
            </a:pPr>
            <a:r>
              <a:rPr lang="en-US" sz="4668">
                <a:solidFill>
                  <a:srgbClr val="000000"/>
                </a:solidFill>
                <a:latin typeface="Univers Condensed Light"/>
                <a:ea typeface="Univers Condensed Light"/>
                <a:cs typeface="Univers Condensed Light"/>
                <a:sym typeface="Univers Condensed Light"/>
              </a:rPr>
              <a:t>            UE233074</a:t>
            </a:r>
          </a:p>
        </p:txBody>
      </p:sp>
      <p:sp>
        <p:nvSpPr>
          <p:cNvPr name="TextBox 24" id="24"/>
          <p:cNvSpPr txBox="true"/>
          <p:nvPr/>
        </p:nvSpPr>
        <p:spPr>
          <a:xfrm rot="0">
            <a:off x="6445148" y="5817472"/>
            <a:ext cx="5649673" cy="1513019"/>
          </a:xfrm>
          <a:prstGeom prst="rect">
            <a:avLst/>
          </a:prstGeom>
        </p:spPr>
        <p:txBody>
          <a:bodyPr anchor="t" rtlCol="false" tIns="0" lIns="0" bIns="0" rIns="0">
            <a:spAutoFit/>
          </a:bodyPr>
          <a:lstStyle/>
          <a:p>
            <a:pPr algn="l">
              <a:lnSpc>
                <a:spcPts val="5602"/>
              </a:lnSpc>
            </a:pPr>
            <a:r>
              <a:rPr lang="en-US" sz="4668">
                <a:solidFill>
                  <a:srgbClr val="000000"/>
                </a:solidFill>
                <a:latin typeface="Univers Condensed Light"/>
                <a:ea typeface="Univers Condensed Light"/>
                <a:cs typeface="Univers Condensed Light"/>
                <a:sym typeface="Univers Condensed Light"/>
              </a:rPr>
              <a:t>PRATHAM MAHAJAN</a:t>
            </a:r>
          </a:p>
          <a:p>
            <a:pPr algn="l">
              <a:lnSpc>
                <a:spcPts val="5602"/>
              </a:lnSpc>
            </a:pPr>
            <a:r>
              <a:rPr lang="en-US" sz="4668">
                <a:solidFill>
                  <a:srgbClr val="000000"/>
                </a:solidFill>
                <a:latin typeface="Univers Condensed Light"/>
                <a:ea typeface="Univers Condensed Light"/>
                <a:cs typeface="Univers Condensed Light"/>
                <a:sym typeface="Univers Condensed Light"/>
              </a:rPr>
              <a:t>        UE233076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AutoShape 2" id="2"/>
          <p:cNvSpPr/>
          <p:nvPr/>
        </p:nvSpPr>
        <p:spPr>
          <a:xfrm rot="51305">
            <a:off x="-9596" y="9803828"/>
            <a:ext cx="1276492" cy="0"/>
          </a:xfrm>
          <a:prstGeom prst="line">
            <a:avLst/>
          </a:prstGeom>
          <a:ln cap="rnd" w="9525">
            <a:solidFill>
              <a:srgbClr val="000000"/>
            </a:solidFill>
            <a:prstDash val="solid"/>
            <a:headEnd type="none" len="sm" w="sm"/>
            <a:tailEnd type="none" len="sm" w="sm"/>
          </a:ln>
        </p:spPr>
      </p:sp>
      <p:sp>
        <p:nvSpPr>
          <p:cNvPr name="AutoShape 3" id="3"/>
          <p:cNvSpPr/>
          <p:nvPr/>
        </p:nvSpPr>
        <p:spPr>
          <a:xfrm rot="10461">
            <a:off x="1797998" y="9803828"/>
            <a:ext cx="6259859" cy="0"/>
          </a:xfrm>
          <a:prstGeom prst="line">
            <a:avLst/>
          </a:prstGeom>
          <a:ln cap="rnd" w="9525">
            <a:solidFill>
              <a:srgbClr val="000000"/>
            </a:solidFill>
            <a:prstDash val="solid"/>
            <a:headEnd type="none" len="sm" w="sm"/>
            <a:tailEnd type="none" len="sm" w="sm"/>
          </a:ln>
        </p:spPr>
      </p:sp>
      <p:sp>
        <p:nvSpPr>
          <p:cNvPr name="AutoShape 4" id="4"/>
          <p:cNvSpPr/>
          <p:nvPr/>
        </p:nvSpPr>
        <p:spPr>
          <a:xfrm rot="11330">
            <a:off x="10193639" y="9793218"/>
            <a:ext cx="5779801" cy="0"/>
          </a:xfrm>
          <a:prstGeom prst="line">
            <a:avLst/>
          </a:prstGeom>
          <a:ln cap="rnd" w="9525">
            <a:solidFill>
              <a:srgbClr val="000000"/>
            </a:solidFill>
            <a:prstDash val="solid"/>
            <a:headEnd type="none" len="sm" w="sm"/>
            <a:tailEnd type="none" len="sm" w="sm"/>
          </a:ln>
        </p:spPr>
      </p:sp>
      <p:sp>
        <p:nvSpPr>
          <p:cNvPr name="AutoShape 5" id="5"/>
          <p:cNvSpPr/>
          <p:nvPr/>
        </p:nvSpPr>
        <p:spPr>
          <a:xfrm rot="47089">
            <a:off x="16904921" y="9793224"/>
            <a:ext cx="1390780" cy="0"/>
          </a:xfrm>
          <a:prstGeom prst="line">
            <a:avLst/>
          </a:prstGeom>
          <a:ln cap="rnd" w="9525">
            <a:solidFill>
              <a:srgbClr val="000000"/>
            </a:solidFill>
            <a:prstDash val="solid"/>
            <a:headEnd type="none" len="sm" w="sm"/>
            <a:tailEnd type="none" len="sm" w="sm"/>
          </a:ln>
        </p:spPr>
      </p:sp>
      <p:sp>
        <p:nvSpPr>
          <p:cNvPr name="Freeform 6" id="6"/>
          <p:cNvSpPr/>
          <p:nvPr/>
        </p:nvSpPr>
        <p:spPr>
          <a:xfrm flipH="false" flipV="false" rot="0">
            <a:off x="8181020" y="450348"/>
            <a:ext cx="7792405" cy="3971914"/>
          </a:xfrm>
          <a:custGeom>
            <a:avLst/>
            <a:gdLst/>
            <a:ahLst/>
            <a:cxnLst/>
            <a:rect r="r" b="b" t="t" l="l"/>
            <a:pathLst>
              <a:path h="3971914" w="7792405">
                <a:moveTo>
                  <a:pt x="0" y="0"/>
                </a:moveTo>
                <a:lnTo>
                  <a:pt x="7792405" y="0"/>
                </a:lnTo>
                <a:lnTo>
                  <a:pt x="7792405" y="3971913"/>
                </a:lnTo>
                <a:lnTo>
                  <a:pt x="0" y="3971913"/>
                </a:lnTo>
                <a:lnTo>
                  <a:pt x="0" y="0"/>
                </a:lnTo>
                <a:close/>
              </a:path>
            </a:pathLst>
          </a:custGeom>
          <a:blipFill>
            <a:blip r:embed="rId2"/>
            <a:stretch>
              <a:fillRect l="0" t="0" r="0" b="0"/>
            </a:stretch>
          </a:blipFill>
        </p:spPr>
      </p:sp>
      <p:sp>
        <p:nvSpPr>
          <p:cNvPr name="Freeform 7" id="7"/>
          <p:cNvSpPr/>
          <p:nvPr/>
        </p:nvSpPr>
        <p:spPr>
          <a:xfrm flipH="false" flipV="false" rot="0">
            <a:off x="1028700" y="4918286"/>
            <a:ext cx="7792405" cy="4538875"/>
          </a:xfrm>
          <a:custGeom>
            <a:avLst/>
            <a:gdLst/>
            <a:ahLst/>
            <a:cxnLst/>
            <a:rect r="r" b="b" t="t" l="l"/>
            <a:pathLst>
              <a:path h="4538875" w="7792405">
                <a:moveTo>
                  <a:pt x="0" y="0"/>
                </a:moveTo>
                <a:lnTo>
                  <a:pt x="7792405" y="0"/>
                </a:lnTo>
                <a:lnTo>
                  <a:pt x="7792405" y="4538875"/>
                </a:lnTo>
                <a:lnTo>
                  <a:pt x="0" y="4538875"/>
                </a:lnTo>
                <a:lnTo>
                  <a:pt x="0" y="0"/>
                </a:lnTo>
                <a:close/>
              </a:path>
            </a:pathLst>
          </a:custGeom>
          <a:blipFill>
            <a:blip r:embed="rId3"/>
            <a:stretch>
              <a:fillRect l="0" t="0" r="0" b="0"/>
            </a:stretch>
          </a:blipFill>
        </p:spPr>
      </p:sp>
      <p:sp>
        <p:nvSpPr>
          <p:cNvPr name="Freeform 8" id="8"/>
          <p:cNvSpPr/>
          <p:nvPr/>
        </p:nvSpPr>
        <p:spPr>
          <a:xfrm flipH="false" flipV="false" rot="0">
            <a:off x="10519950" y="4918286"/>
            <a:ext cx="3960667" cy="4179050"/>
          </a:xfrm>
          <a:custGeom>
            <a:avLst/>
            <a:gdLst/>
            <a:ahLst/>
            <a:cxnLst/>
            <a:rect r="r" b="b" t="t" l="l"/>
            <a:pathLst>
              <a:path h="4179050" w="3960667">
                <a:moveTo>
                  <a:pt x="0" y="0"/>
                </a:moveTo>
                <a:lnTo>
                  <a:pt x="3960668" y="0"/>
                </a:lnTo>
                <a:lnTo>
                  <a:pt x="3960668" y="4179050"/>
                </a:lnTo>
                <a:lnTo>
                  <a:pt x="0" y="4179050"/>
                </a:lnTo>
                <a:lnTo>
                  <a:pt x="0" y="0"/>
                </a:lnTo>
                <a:close/>
              </a:path>
            </a:pathLst>
          </a:custGeom>
          <a:blipFill>
            <a:blip r:embed="rId4"/>
            <a:stretch>
              <a:fillRect l="0" t="0" r="0" b="0"/>
            </a:stretch>
          </a:blipFill>
        </p:spPr>
      </p:sp>
      <p:sp>
        <p:nvSpPr>
          <p:cNvPr name="TextBox 9" id="9"/>
          <p:cNvSpPr txBox="true"/>
          <p:nvPr/>
        </p:nvSpPr>
        <p:spPr>
          <a:xfrm rot="0">
            <a:off x="523729" y="-56536"/>
            <a:ext cx="11834227" cy="2739009"/>
          </a:xfrm>
          <a:prstGeom prst="rect">
            <a:avLst/>
          </a:prstGeom>
        </p:spPr>
        <p:txBody>
          <a:bodyPr anchor="t" rtlCol="false" tIns="0" lIns="0" bIns="0" rIns="0">
            <a:spAutoFit/>
          </a:bodyPr>
          <a:lstStyle/>
          <a:p>
            <a:pPr algn="l">
              <a:lnSpc>
                <a:spcPts val="7128"/>
              </a:lnSpc>
            </a:pPr>
            <a:r>
              <a:rPr lang="en-US" b="true" sz="6600" spc="-26" u="sng">
                <a:solidFill>
                  <a:srgbClr val="000000"/>
                </a:solidFill>
                <a:latin typeface="Canva Sans Bold"/>
                <a:ea typeface="Canva Sans Bold"/>
                <a:cs typeface="Canva Sans Bold"/>
                <a:sym typeface="Canva Sans Bold"/>
              </a:rPr>
              <a:t>Procedures</a:t>
            </a:r>
          </a:p>
          <a:p>
            <a:pPr algn="l">
              <a:lnSpc>
                <a:spcPts val="7128"/>
              </a:lnSpc>
            </a:pPr>
          </a:p>
          <a:p>
            <a:pPr algn="l">
              <a:lnSpc>
                <a:spcPts val="7128"/>
              </a:lnSpc>
            </a:pPr>
          </a:p>
        </p:txBody>
      </p:sp>
      <p:sp>
        <p:nvSpPr>
          <p:cNvPr name="TextBox 10" id="10"/>
          <p:cNvSpPr txBox="true"/>
          <p:nvPr/>
        </p:nvSpPr>
        <p:spPr>
          <a:xfrm rot="0">
            <a:off x="523729" y="2361819"/>
            <a:ext cx="7534113" cy="2219325"/>
          </a:xfrm>
          <a:prstGeom prst="rect">
            <a:avLst/>
          </a:prstGeom>
        </p:spPr>
        <p:txBody>
          <a:bodyPr anchor="t" rtlCol="false" tIns="0" lIns="0" bIns="0" rIns="0">
            <a:spAutoFit/>
          </a:bodyPr>
          <a:lstStyle/>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Adds a new police station to the database.</a:t>
            </a:r>
          </a:p>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Stores the station's name, address, contact number, and the Station House Officer (SHO).</a:t>
            </a:r>
          </a:p>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Ensures the station is assigned a unique identifier for efficient record management.</a:t>
            </a:r>
          </a:p>
          <a:p>
            <a:pPr algn="l" marL="434340" indent="-217170" lvl="1">
              <a:lnSpc>
                <a:spcPts val="2879"/>
              </a:lnSpc>
            </a:pPr>
          </a:p>
        </p:txBody>
      </p:sp>
      <p:sp>
        <p:nvSpPr>
          <p:cNvPr name="TextBox 11" id="11"/>
          <p:cNvSpPr txBox="true"/>
          <p:nvPr/>
        </p:nvSpPr>
        <p:spPr>
          <a:xfrm rot="0">
            <a:off x="523729" y="1104900"/>
            <a:ext cx="7856059" cy="2739009"/>
          </a:xfrm>
          <a:prstGeom prst="rect">
            <a:avLst/>
          </a:prstGeom>
        </p:spPr>
        <p:txBody>
          <a:bodyPr anchor="t" rtlCol="false" tIns="0" lIns="0" bIns="0" rIns="0">
            <a:spAutoFit/>
          </a:bodyPr>
          <a:lstStyle/>
          <a:p>
            <a:pPr algn="l">
              <a:lnSpc>
                <a:spcPts val="7128"/>
              </a:lnSpc>
            </a:pPr>
            <a:r>
              <a:rPr lang="en-US" sz="6600" spc="-26">
                <a:solidFill>
                  <a:srgbClr val="000000"/>
                </a:solidFill>
                <a:latin typeface="Canva Sans"/>
                <a:ea typeface="Canva Sans"/>
                <a:cs typeface="Canva Sans"/>
                <a:sym typeface="Canva Sans"/>
              </a:rPr>
              <a:t>1)add_station</a:t>
            </a:r>
          </a:p>
          <a:p>
            <a:pPr algn="l">
              <a:lnSpc>
                <a:spcPts val="7128"/>
              </a:lnSpc>
            </a:pPr>
          </a:p>
          <a:p>
            <a:pPr algn="l">
              <a:lnSpc>
                <a:spcPts val="7128"/>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Freeform 2" id="2"/>
          <p:cNvSpPr/>
          <p:nvPr/>
        </p:nvSpPr>
        <p:spPr>
          <a:xfrm flipH="false" flipV="false" rot="0">
            <a:off x="1248928" y="5048609"/>
            <a:ext cx="8390930" cy="4719898"/>
          </a:xfrm>
          <a:custGeom>
            <a:avLst/>
            <a:gdLst/>
            <a:ahLst/>
            <a:cxnLst/>
            <a:rect r="r" b="b" t="t" l="l"/>
            <a:pathLst>
              <a:path h="4719898" w="8390930">
                <a:moveTo>
                  <a:pt x="0" y="0"/>
                </a:moveTo>
                <a:lnTo>
                  <a:pt x="8390929" y="0"/>
                </a:lnTo>
                <a:lnTo>
                  <a:pt x="8390929" y="4719898"/>
                </a:lnTo>
                <a:lnTo>
                  <a:pt x="0" y="4719898"/>
                </a:lnTo>
                <a:lnTo>
                  <a:pt x="0" y="0"/>
                </a:lnTo>
                <a:close/>
              </a:path>
            </a:pathLst>
          </a:custGeom>
          <a:blipFill>
            <a:blip r:embed="rId2"/>
            <a:stretch>
              <a:fillRect l="0" t="0" r="0" b="0"/>
            </a:stretch>
          </a:blipFill>
        </p:spPr>
      </p:sp>
      <p:sp>
        <p:nvSpPr>
          <p:cNvPr name="Freeform 3" id="3"/>
          <p:cNvSpPr/>
          <p:nvPr/>
        </p:nvSpPr>
        <p:spPr>
          <a:xfrm flipH="false" flipV="false" rot="0">
            <a:off x="10084561" y="529962"/>
            <a:ext cx="7473146" cy="4518647"/>
          </a:xfrm>
          <a:custGeom>
            <a:avLst/>
            <a:gdLst/>
            <a:ahLst/>
            <a:cxnLst/>
            <a:rect r="r" b="b" t="t" l="l"/>
            <a:pathLst>
              <a:path h="4518647" w="7473146">
                <a:moveTo>
                  <a:pt x="0" y="0"/>
                </a:moveTo>
                <a:lnTo>
                  <a:pt x="7473146" y="0"/>
                </a:lnTo>
                <a:lnTo>
                  <a:pt x="7473146" y="4518647"/>
                </a:lnTo>
                <a:lnTo>
                  <a:pt x="0" y="4518647"/>
                </a:lnTo>
                <a:lnTo>
                  <a:pt x="0" y="0"/>
                </a:lnTo>
                <a:close/>
              </a:path>
            </a:pathLst>
          </a:custGeom>
          <a:blipFill>
            <a:blip r:embed="rId3"/>
            <a:stretch>
              <a:fillRect l="0" t="0" r="0" b="0"/>
            </a:stretch>
          </a:blipFill>
        </p:spPr>
      </p:sp>
      <p:sp>
        <p:nvSpPr>
          <p:cNvPr name="Freeform 4" id="4"/>
          <p:cNvSpPr/>
          <p:nvPr/>
        </p:nvSpPr>
        <p:spPr>
          <a:xfrm flipH="false" flipV="false" rot="0">
            <a:off x="11086638" y="5143500"/>
            <a:ext cx="5995690" cy="4625007"/>
          </a:xfrm>
          <a:custGeom>
            <a:avLst/>
            <a:gdLst/>
            <a:ahLst/>
            <a:cxnLst/>
            <a:rect r="r" b="b" t="t" l="l"/>
            <a:pathLst>
              <a:path h="4625007" w="5995690">
                <a:moveTo>
                  <a:pt x="0" y="0"/>
                </a:moveTo>
                <a:lnTo>
                  <a:pt x="5995691" y="0"/>
                </a:lnTo>
                <a:lnTo>
                  <a:pt x="5995691" y="4625007"/>
                </a:lnTo>
                <a:lnTo>
                  <a:pt x="0" y="4625007"/>
                </a:lnTo>
                <a:lnTo>
                  <a:pt x="0" y="0"/>
                </a:lnTo>
                <a:close/>
              </a:path>
            </a:pathLst>
          </a:custGeom>
          <a:blipFill>
            <a:blip r:embed="rId4"/>
            <a:stretch>
              <a:fillRect l="0" t="0" r="0" b="0"/>
            </a:stretch>
          </a:blipFill>
        </p:spPr>
      </p:sp>
      <p:sp>
        <p:nvSpPr>
          <p:cNvPr name="TextBox 5" id="5"/>
          <p:cNvSpPr txBox="true"/>
          <p:nvPr/>
        </p:nvSpPr>
        <p:spPr>
          <a:xfrm rot="0">
            <a:off x="1429019" y="2829284"/>
            <a:ext cx="7067362" cy="2219325"/>
          </a:xfrm>
          <a:prstGeom prst="rect">
            <a:avLst/>
          </a:prstGeom>
        </p:spPr>
        <p:txBody>
          <a:bodyPr anchor="t" rtlCol="false" tIns="0" lIns="0" bIns="0" rIns="0">
            <a:spAutoFit/>
          </a:bodyPr>
          <a:lstStyle/>
          <a:p>
            <a:pPr algn="l" marL="434340" indent="-217170" lvl="1">
              <a:lnSpc>
                <a:spcPts val="2879"/>
              </a:lnSpc>
              <a:buFont typeface="Arial"/>
              <a:buChar char="•"/>
            </a:pPr>
            <a:r>
              <a:rPr lang="en-US" sz="2400">
                <a:solidFill>
                  <a:srgbClr val="000000"/>
                </a:solidFill>
                <a:latin typeface="Univers Condensed"/>
                <a:ea typeface="Univers Condensed"/>
                <a:cs typeface="Univers Condensed"/>
                <a:sym typeface="Univers Condensed"/>
              </a:rPr>
              <a:t>Adds a new police officer to a specific station.</a:t>
            </a:r>
          </a:p>
          <a:p>
            <a:pPr algn="l" marL="434340" indent="-217170" lvl="1">
              <a:lnSpc>
                <a:spcPts val="2879"/>
              </a:lnSpc>
              <a:buFont typeface="Arial"/>
              <a:buChar char="•"/>
            </a:pPr>
            <a:r>
              <a:rPr lang="en-US" sz="2400">
                <a:solidFill>
                  <a:srgbClr val="000000"/>
                </a:solidFill>
                <a:latin typeface="Univers Condensed"/>
                <a:ea typeface="Univers Condensed"/>
                <a:cs typeface="Univers Condensed"/>
                <a:sym typeface="Univers Condensed"/>
              </a:rPr>
              <a:t>Captures details such as name, rank, joining date, and contact information.</a:t>
            </a:r>
          </a:p>
          <a:p>
            <a:pPr algn="l" marL="434340" indent="-217170" lvl="1">
              <a:lnSpc>
                <a:spcPts val="2879"/>
              </a:lnSpc>
              <a:buFont typeface="Arial"/>
              <a:buChar char="•"/>
            </a:pPr>
            <a:r>
              <a:rPr lang="en-US" sz="2400">
                <a:solidFill>
                  <a:srgbClr val="000000"/>
                </a:solidFill>
                <a:latin typeface="Univers Condensed"/>
                <a:ea typeface="Univers Condensed"/>
                <a:cs typeface="Univers Condensed"/>
                <a:sym typeface="Univers Condensed"/>
              </a:rPr>
              <a:t>Links the officer to their assigned station using the station's unique identifier.</a:t>
            </a:r>
          </a:p>
          <a:p>
            <a:pPr algn="l" marL="434340" indent="-217170" lvl="1">
              <a:lnSpc>
                <a:spcPts val="2879"/>
              </a:lnSpc>
            </a:pPr>
          </a:p>
        </p:txBody>
      </p:sp>
      <p:sp>
        <p:nvSpPr>
          <p:cNvPr name="TextBox 6" id="6"/>
          <p:cNvSpPr txBox="true"/>
          <p:nvPr/>
        </p:nvSpPr>
        <p:spPr>
          <a:xfrm rot="0">
            <a:off x="1028700" y="1701347"/>
            <a:ext cx="11834227" cy="2739009"/>
          </a:xfrm>
          <a:prstGeom prst="rect">
            <a:avLst/>
          </a:prstGeom>
        </p:spPr>
        <p:txBody>
          <a:bodyPr anchor="t" rtlCol="false" tIns="0" lIns="0" bIns="0" rIns="0">
            <a:spAutoFit/>
          </a:bodyPr>
          <a:lstStyle/>
          <a:p>
            <a:pPr algn="l">
              <a:lnSpc>
                <a:spcPts val="7128"/>
              </a:lnSpc>
            </a:pPr>
            <a:r>
              <a:rPr lang="en-US" sz="6600" spc="-26">
                <a:solidFill>
                  <a:srgbClr val="000000"/>
                </a:solidFill>
                <a:latin typeface="Canva Sans"/>
                <a:ea typeface="Canva Sans"/>
                <a:cs typeface="Canva Sans"/>
                <a:sym typeface="Canva Sans"/>
              </a:rPr>
              <a:t>2)add_policeman</a:t>
            </a:r>
          </a:p>
          <a:p>
            <a:pPr algn="l">
              <a:lnSpc>
                <a:spcPts val="7128"/>
              </a:lnSpc>
            </a:pPr>
          </a:p>
          <a:p>
            <a:pPr algn="l">
              <a:lnSpc>
                <a:spcPts val="7128"/>
              </a:lnSpc>
            </a:pPr>
          </a:p>
        </p:txBody>
      </p:sp>
      <p:sp>
        <p:nvSpPr>
          <p:cNvPr name="TextBox 7" id="7"/>
          <p:cNvSpPr txBox="true"/>
          <p:nvPr/>
        </p:nvSpPr>
        <p:spPr>
          <a:xfrm rot="0">
            <a:off x="1028700" y="293743"/>
            <a:ext cx="11834227" cy="2739009"/>
          </a:xfrm>
          <a:prstGeom prst="rect">
            <a:avLst/>
          </a:prstGeom>
        </p:spPr>
        <p:txBody>
          <a:bodyPr anchor="t" rtlCol="false" tIns="0" lIns="0" bIns="0" rIns="0">
            <a:spAutoFit/>
          </a:bodyPr>
          <a:lstStyle/>
          <a:p>
            <a:pPr algn="l">
              <a:lnSpc>
                <a:spcPts val="7128"/>
              </a:lnSpc>
            </a:pPr>
            <a:r>
              <a:rPr lang="en-US" b="true" sz="6600" spc="-26" u="sng">
                <a:solidFill>
                  <a:srgbClr val="000000"/>
                </a:solidFill>
                <a:latin typeface="Canva Sans Bold"/>
                <a:ea typeface="Canva Sans Bold"/>
                <a:cs typeface="Canva Sans Bold"/>
                <a:sym typeface="Canva Sans Bold"/>
              </a:rPr>
              <a:t>Procedures</a:t>
            </a:r>
          </a:p>
          <a:p>
            <a:pPr algn="l">
              <a:lnSpc>
                <a:spcPts val="7128"/>
              </a:lnSpc>
            </a:pPr>
          </a:p>
          <a:p>
            <a:pPr algn="l">
              <a:lnSpc>
                <a:spcPts val="7128"/>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AutoShape 2" id="2"/>
          <p:cNvSpPr/>
          <p:nvPr/>
        </p:nvSpPr>
        <p:spPr>
          <a:xfrm rot="51305">
            <a:off x="-9596" y="9803828"/>
            <a:ext cx="1276492" cy="0"/>
          </a:xfrm>
          <a:prstGeom prst="line">
            <a:avLst/>
          </a:prstGeom>
          <a:ln cap="rnd" w="9525">
            <a:solidFill>
              <a:srgbClr val="000000"/>
            </a:solidFill>
            <a:prstDash val="solid"/>
            <a:headEnd type="none" len="sm" w="sm"/>
            <a:tailEnd type="none" len="sm" w="sm"/>
          </a:ln>
        </p:spPr>
      </p:sp>
      <p:sp>
        <p:nvSpPr>
          <p:cNvPr name="AutoShape 3" id="3"/>
          <p:cNvSpPr/>
          <p:nvPr/>
        </p:nvSpPr>
        <p:spPr>
          <a:xfrm rot="10461">
            <a:off x="1797998" y="9803828"/>
            <a:ext cx="6259859" cy="0"/>
          </a:xfrm>
          <a:prstGeom prst="line">
            <a:avLst/>
          </a:prstGeom>
          <a:ln cap="rnd" w="9525">
            <a:solidFill>
              <a:srgbClr val="000000"/>
            </a:solidFill>
            <a:prstDash val="solid"/>
            <a:headEnd type="none" len="sm" w="sm"/>
            <a:tailEnd type="none" len="sm" w="sm"/>
          </a:ln>
        </p:spPr>
      </p:sp>
      <p:sp>
        <p:nvSpPr>
          <p:cNvPr name="AutoShape 4" id="4"/>
          <p:cNvSpPr/>
          <p:nvPr/>
        </p:nvSpPr>
        <p:spPr>
          <a:xfrm rot="11330">
            <a:off x="10193639" y="9793218"/>
            <a:ext cx="5779801" cy="0"/>
          </a:xfrm>
          <a:prstGeom prst="line">
            <a:avLst/>
          </a:prstGeom>
          <a:ln cap="rnd" w="9525">
            <a:solidFill>
              <a:srgbClr val="000000"/>
            </a:solidFill>
            <a:prstDash val="solid"/>
            <a:headEnd type="none" len="sm" w="sm"/>
            <a:tailEnd type="none" len="sm" w="sm"/>
          </a:ln>
        </p:spPr>
      </p:sp>
      <p:sp>
        <p:nvSpPr>
          <p:cNvPr name="AutoShape 5" id="5"/>
          <p:cNvSpPr/>
          <p:nvPr/>
        </p:nvSpPr>
        <p:spPr>
          <a:xfrm rot="47089">
            <a:off x="16904921" y="9793224"/>
            <a:ext cx="1390780" cy="0"/>
          </a:xfrm>
          <a:prstGeom prst="line">
            <a:avLst/>
          </a:prstGeom>
          <a:ln cap="rnd" w="9525">
            <a:solidFill>
              <a:srgbClr val="000000"/>
            </a:solidFill>
            <a:prstDash val="solid"/>
            <a:headEnd type="none" len="sm" w="sm"/>
            <a:tailEnd type="none" len="sm" w="sm"/>
          </a:ln>
        </p:spPr>
      </p:sp>
      <p:sp>
        <p:nvSpPr>
          <p:cNvPr name="Freeform 6" id="6"/>
          <p:cNvSpPr/>
          <p:nvPr/>
        </p:nvSpPr>
        <p:spPr>
          <a:xfrm flipH="false" flipV="false" rot="0">
            <a:off x="9535674" y="5193252"/>
            <a:ext cx="7723626" cy="4532921"/>
          </a:xfrm>
          <a:custGeom>
            <a:avLst/>
            <a:gdLst/>
            <a:ahLst/>
            <a:cxnLst/>
            <a:rect r="r" b="b" t="t" l="l"/>
            <a:pathLst>
              <a:path h="4532921" w="7723626">
                <a:moveTo>
                  <a:pt x="0" y="0"/>
                </a:moveTo>
                <a:lnTo>
                  <a:pt x="7723626" y="0"/>
                </a:lnTo>
                <a:lnTo>
                  <a:pt x="7723626" y="4532921"/>
                </a:lnTo>
                <a:lnTo>
                  <a:pt x="0" y="4532921"/>
                </a:lnTo>
                <a:lnTo>
                  <a:pt x="0" y="0"/>
                </a:lnTo>
                <a:close/>
              </a:path>
            </a:pathLst>
          </a:custGeom>
          <a:blipFill>
            <a:blip r:embed="rId2"/>
            <a:stretch>
              <a:fillRect l="0" t="0" r="0" b="0"/>
            </a:stretch>
          </a:blipFill>
        </p:spPr>
      </p:sp>
      <p:sp>
        <p:nvSpPr>
          <p:cNvPr name="Freeform 7" id="7"/>
          <p:cNvSpPr/>
          <p:nvPr/>
        </p:nvSpPr>
        <p:spPr>
          <a:xfrm flipH="false" flipV="false" rot="0">
            <a:off x="9535674" y="298023"/>
            <a:ext cx="7600704" cy="4470305"/>
          </a:xfrm>
          <a:custGeom>
            <a:avLst/>
            <a:gdLst/>
            <a:ahLst/>
            <a:cxnLst/>
            <a:rect r="r" b="b" t="t" l="l"/>
            <a:pathLst>
              <a:path h="4470305" w="7600704">
                <a:moveTo>
                  <a:pt x="0" y="0"/>
                </a:moveTo>
                <a:lnTo>
                  <a:pt x="7600704" y="0"/>
                </a:lnTo>
                <a:lnTo>
                  <a:pt x="7600704" y="4470305"/>
                </a:lnTo>
                <a:lnTo>
                  <a:pt x="0" y="4470305"/>
                </a:lnTo>
                <a:lnTo>
                  <a:pt x="0" y="0"/>
                </a:lnTo>
                <a:close/>
              </a:path>
            </a:pathLst>
          </a:custGeom>
          <a:blipFill>
            <a:blip r:embed="rId3"/>
            <a:stretch>
              <a:fillRect l="0" t="0" r="0" b="0"/>
            </a:stretch>
          </a:blipFill>
        </p:spPr>
      </p:sp>
      <p:sp>
        <p:nvSpPr>
          <p:cNvPr name="TextBox 8" id="8"/>
          <p:cNvSpPr txBox="true"/>
          <p:nvPr/>
        </p:nvSpPr>
        <p:spPr>
          <a:xfrm rot="0">
            <a:off x="523729" y="-56536"/>
            <a:ext cx="11834227" cy="2739009"/>
          </a:xfrm>
          <a:prstGeom prst="rect">
            <a:avLst/>
          </a:prstGeom>
        </p:spPr>
        <p:txBody>
          <a:bodyPr anchor="t" rtlCol="false" tIns="0" lIns="0" bIns="0" rIns="0">
            <a:spAutoFit/>
          </a:bodyPr>
          <a:lstStyle/>
          <a:p>
            <a:pPr algn="l">
              <a:lnSpc>
                <a:spcPts val="7128"/>
              </a:lnSpc>
            </a:pPr>
            <a:r>
              <a:rPr lang="en-US" b="true" sz="6600" spc="-26" u="sng">
                <a:solidFill>
                  <a:srgbClr val="000000"/>
                </a:solidFill>
                <a:latin typeface="Canva Sans Bold"/>
                <a:ea typeface="Canva Sans Bold"/>
                <a:cs typeface="Canva Sans Bold"/>
                <a:sym typeface="Canva Sans Bold"/>
              </a:rPr>
              <a:t>Procedures</a:t>
            </a:r>
          </a:p>
          <a:p>
            <a:pPr algn="l">
              <a:lnSpc>
                <a:spcPts val="7128"/>
              </a:lnSpc>
            </a:pPr>
          </a:p>
          <a:p>
            <a:pPr algn="l">
              <a:lnSpc>
                <a:spcPts val="7128"/>
              </a:lnSpc>
            </a:pPr>
          </a:p>
        </p:txBody>
      </p:sp>
      <p:sp>
        <p:nvSpPr>
          <p:cNvPr name="TextBox 9" id="9"/>
          <p:cNvSpPr txBox="true"/>
          <p:nvPr/>
        </p:nvSpPr>
        <p:spPr>
          <a:xfrm rot="0">
            <a:off x="523729" y="2361819"/>
            <a:ext cx="9319155" cy="2581275"/>
          </a:xfrm>
          <a:prstGeom prst="rect">
            <a:avLst/>
          </a:prstGeom>
        </p:spPr>
        <p:txBody>
          <a:bodyPr anchor="t" rtlCol="false" tIns="0" lIns="0" bIns="0" rIns="0">
            <a:spAutoFit/>
          </a:bodyPr>
          <a:lstStyle/>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Adds a new criminal's details to the database.</a:t>
            </a:r>
          </a:p>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Captures personal information like name, age, address, and criminal record history.</a:t>
            </a:r>
          </a:p>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Assigns a unique criminal ID using an auto-increment sequence for identification.</a:t>
            </a:r>
          </a:p>
          <a:p>
            <a:pPr algn="l">
              <a:lnSpc>
                <a:spcPts val="2879"/>
              </a:lnSpc>
            </a:pPr>
          </a:p>
          <a:p>
            <a:pPr algn="l" marL="434340" indent="-217170" lvl="1">
              <a:lnSpc>
                <a:spcPts val="2879"/>
              </a:lnSpc>
            </a:pPr>
          </a:p>
        </p:txBody>
      </p:sp>
      <p:sp>
        <p:nvSpPr>
          <p:cNvPr name="TextBox 10" id="10"/>
          <p:cNvSpPr txBox="true"/>
          <p:nvPr/>
        </p:nvSpPr>
        <p:spPr>
          <a:xfrm rot="0">
            <a:off x="514204" y="1104900"/>
            <a:ext cx="11834227" cy="929259"/>
          </a:xfrm>
          <a:prstGeom prst="rect">
            <a:avLst/>
          </a:prstGeom>
        </p:spPr>
        <p:txBody>
          <a:bodyPr anchor="t" rtlCol="false" tIns="0" lIns="0" bIns="0" rIns="0">
            <a:spAutoFit/>
          </a:bodyPr>
          <a:lstStyle/>
          <a:p>
            <a:pPr algn="l">
              <a:lnSpc>
                <a:spcPts val="7128"/>
              </a:lnSpc>
            </a:pPr>
            <a:r>
              <a:rPr lang="en-US" sz="6600" spc="-31">
                <a:solidFill>
                  <a:srgbClr val="000000"/>
                </a:solidFill>
                <a:latin typeface="Canva Sans"/>
                <a:ea typeface="Canva Sans"/>
                <a:cs typeface="Canva Sans"/>
                <a:sym typeface="Canva Sans"/>
              </a:rPr>
              <a:t>3)add_criminal </a:t>
            </a:r>
          </a:p>
        </p:txBody>
      </p:sp>
      <p:sp>
        <p:nvSpPr>
          <p:cNvPr name="TextBox 11" id="11"/>
          <p:cNvSpPr txBox="true"/>
          <p:nvPr/>
        </p:nvSpPr>
        <p:spPr>
          <a:xfrm rot="0">
            <a:off x="523729" y="4901678"/>
            <a:ext cx="11834227" cy="929259"/>
          </a:xfrm>
          <a:prstGeom prst="rect">
            <a:avLst/>
          </a:prstGeom>
        </p:spPr>
        <p:txBody>
          <a:bodyPr anchor="t" rtlCol="false" tIns="0" lIns="0" bIns="0" rIns="0">
            <a:spAutoFit/>
          </a:bodyPr>
          <a:lstStyle/>
          <a:p>
            <a:pPr algn="l">
              <a:lnSpc>
                <a:spcPts val="7128"/>
              </a:lnSpc>
            </a:pPr>
            <a:r>
              <a:rPr lang="en-US" sz="6600" spc="-31">
                <a:solidFill>
                  <a:srgbClr val="000000"/>
                </a:solidFill>
                <a:latin typeface="Canva Sans"/>
                <a:ea typeface="Canva Sans"/>
                <a:cs typeface="Canva Sans"/>
                <a:sym typeface="Canva Sans"/>
              </a:rPr>
              <a:t>4. add_fir</a:t>
            </a:r>
          </a:p>
        </p:txBody>
      </p:sp>
      <p:sp>
        <p:nvSpPr>
          <p:cNvPr name="TextBox 12" id="12"/>
          <p:cNvSpPr txBox="true"/>
          <p:nvPr/>
        </p:nvSpPr>
        <p:spPr>
          <a:xfrm rot="0">
            <a:off x="523729" y="6507212"/>
            <a:ext cx="9319155" cy="1857375"/>
          </a:xfrm>
          <a:prstGeom prst="rect">
            <a:avLst/>
          </a:prstGeom>
        </p:spPr>
        <p:txBody>
          <a:bodyPr anchor="t" rtlCol="false" tIns="0" lIns="0" bIns="0" rIns="0">
            <a:spAutoFit/>
          </a:bodyPr>
          <a:lstStyle/>
          <a:p>
            <a:pPr algn="l" marL="434340" indent="-217170" lvl="1">
              <a:lnSpc>
                <a:spcPts val="2879"/>
              </a:lnSpc>
              <a:buFont typeface="Arial"/>
              <a:buChar char="•"/>
            </a:pPr>
            <a:r>
              <a:rPr lang="en-US" sz="2400">
                <a:solidFill>
                  <a:srgbClr val="000000"/>
                </a:solidFill>
                <a:latin typeface="Univers Condensed"/>
                <a:ea typeface="Univers Condensed"/>
                <a:cs typeface="Univers Condensed"/>
                <a:sym typeface="Univers Condensed"/>
              </a:rPr>
              <a:t>Records a new First Information Report (FIR) in the database.</a:t>
            </a:r>
          </a:p>
          <a:p>
            <a:pPr algn="l" marL="434340" indent="-217170" lvl="1">
              <a:lnSpc>
                <a:spcPts val="2879"/>
              </a:lnSpc>
              <a:buFont typeface="Arial"/>
              <a:buChar char="•"/>
            </a:pPr>
            <a:r>
              <a:rPr lang="en-US" sz="2400">
                <a:solidFill>
                  <a:srgbClr val="000000"/>
                </a:solidFill>
                <a:latin typeface="Univers Condensed"/>
                <a:ea typeface="Univers Condensed"/>
                <a:cs typeface="Univers Condensed"/>
                <a:sym typeface="Univers Condensed"/>
              </a:rPr>
              <a:t>Includes details such as the filing date, crime description, responsible officer, and associated criminal(s).</a:t>
            </a:r>
          </a:p>
          <a:p>
            <a:pPr algn="l" marL="434340" indent="-217170" lvl="1">
              <a:lnSpc>
                <a:spcPts val="2879"/>
              </a:lnSpc>
              <a:buFont typeface="Arial"/>
              <a:buChar char="•"/>
            </a:pPr>
            <a:r>
              <a:rPr lang="en-US" sz="2400">
                <a:solidFill>
                  <a:srgbClr val="000000"/>
                </a:solidFill>
                <a:latin typeface="Univers Condensed"/>
                <a:ea typeface="Univers Condensed"/>
                <a:cs typeface="Univers Condensed"/>
                <a:sym typeface="Univers Condensed"/>
              </a:rPr>
              <a:t>Assigns the FIR a unique number for tracking.</a:t>
            </a:r>
          </a:p>
          <a:p>
            <a:pPr algn="l" marL="434340" indent="-217170" lvl="1">
              <a:lnSpc>
                <a:spcPts val="287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AutoShape 2" id="2"/>
          <p:cNvSpPr/>
          <p:nvPr/>
        </p:nvSpPr>
        <p:spPr>
          <a:xfrm rot="51305">
            <a:off x="-9596" y="9803828"/>
            <a:ext cx="1276492" cy="0"/>
          </a:xfrm>
          <a:prstGeom prst="line">
            <a:avLst/>
          </a:prstGeom>
          <a:ln cap="rnd" w="9525">
            <a:solidFill>
              <a:srgbClr val="000000"/>
            </a:solidFill>
            <a:prstDash val="solid"/>
            <a:headEnd type="none" len="sm" w="sm"/>
            <a:tailEnd type="none" len="sm" w="sm"/>
          </a:ln>
        </p:spPr>
      </p:sp>
      <p:sp>
        <p:nvSpPr>
          <p:cNvPr name="AutoShape 3" id="3"/>
          <p:cNvSpPr/>
          <p:nvPr/>
        </p:nvSpPr>
        <p:spPr>
          <a:xfrm rot="10461">
            <a:off x="1797998" y="9803828"/>
            <a:ext cx="6259859" cy="0"/>
          </a:xfrm>
          <a:prstGeom prst="line">
            <a:avLst/>
          </a:prstGeom>
          <a:ln cap="rnd" w="9525">
            <a:solidFill>
              <a:srgbClr val="000000"/>
            </a:solidFill>
            <a:prstDash val="solid"/>
            <a:headEnd type="none" len="sm" w="sm"/>
            <a:tailEnd type="none" len="sm" w="sm"/>
          </a:ln>
        </p:spPr>
      </p:sp>
      <p:sp>
        <p:nvSpPr>
          <p:cNvPr name="AutoShape 4" id="4"/>
          <p:cNvSpPr/>
          <p:nvPr/>
        </p:nvSpPr>
        <p:spPr>
          <a:xfrm rot="11330">
            <a:off x="10193639" y="9793218"/>
            <a:ext cx="5779801" cy="0"/>
          </a:xfrm>
          <a:prstGeom prst="line">
            <a:avLst/>
          </a:prstGeom>
          <a:ln cap="rnd" w="9525">
            <a:solidFill>
              <a:srgbClr val="000000"/>
            </a:solidFill>
            <a:prstDash val="solid"/>
            <a:headEnd type="none" len="sm" w="sm"/>
            <a:tailEnd type="none" len="sm" w="sm"/>
          </a:ln>
        </p:spPr>
      </p:sp>
      <p:sp>
        <p:nvSpPr>
          <p:cNvPr name="AutoShape 5" id="5"/>
          <p:cNvSpPr/>
          <p:nvPr/>
        </p:nvSpPr>
        <p:spPr>
          <a:xfrm rot="47089">
            <a:off x="16904921" y="9793224"/>
            <a:ext cx="1390780" cy="0"/>
          </a:xfrm>
          <a:prstGeom prst="line">
            <a:avLst/>
          </a:prstGeom>
          <a:ln cap="rnd" w="9525">
            <a:solidFill>
              <a:srgbClr val="000000"/>
            </a:solidFill>
            <a:prstDash val="solid"/>
            <a:headEnd type="none" len="sm" w="sm"/>
            <a:tailEnd type="none" len="sm" w="sm"/>
          </a:ln>
        </p:spPr>
      </p:sp>
      <p:sp>
        <p:nvSpPr>
          <p:cNvPr name="Freeform 6" id="6"/>
          <p:cNvSpPr/>
          <p:nvPr/>
        </p:nvSpPr>
        <p:spPr>
          <a:xfrm flipH="false" flipV="false" rot="0">
            <a:off x="8961149" y="935279"/>
            <a:ext cx="7953363" cy="4080209"/>
          </a:xfrm>
          <a:custGeom>
            <a:avLst/>
            <a:gdLst/>
            <a:ahLst/>
            <a:cxnLst/>
            <a:rect r="r" b="b" t="t" l="l"/>
            <a:pathLst>
              <a:path h="4080209" w="7953363">
                <a:moveTo>
                  <a:pt x="0" y="0"/>
                </a:moveTo>
                <a:lnTo>
                  <a:pt x="7953363" y="0"/>
                </a:lnTo>
                <a:lnTo>
                  <a:pt x="7953363" y="4080209"/>
                </a:lnTo>
                <a:lnTo>
                  <a:pt x="0" y="4080209"/>
                </a:lnTo>
                <a:lnTo>
                  <a:pt x="0" y="0"/>
                </a:lnTo>
                <a:close/>
              </a:path>
            </a:pathLst>
          </a:custGeom>
          <a:blipFill>
            <a:blip r:embed="rId2"/>
            <a:stretch>
              <a:fillRect l="0" t="0" r="0" b="0"/>
            </a:stretch>
          </a:blipFill>
        </p:spPr>
      </p:sp>
      <p:sp>
        <p:nvSpPr>
          <p:cNvPr name="Freeform 7" id="7"/>
          <p:cNvSpPr/>
          <p:nvPr/>
        </p:nvSpPr>
        <p:spPr>
          <a:xfrm flipH="false" flipV="false" rot="0">
            <a:off x="8573765" y="6133536"/>
            <a:ext cx="8685535" cy="1632937"/>
          </a:xfrm>
          <a:custGeom>
            <a:avLst/>
            <a:gdLst/>
            <a:ahLst/>
            <a:cxnLst/>
            <a:rect r="r" b="b" t="t" l="l"/>
            <a:pathLst>
              <a:path h="1632937" w="8685535">
                <a:moveTo>
                  <a:pt x="0" y="0"/>
                </a:moveTo>
                <a:lnTo>
                  <a:pt x="8685535" y="0"/>
                </a:lnTo>
                <a:lnTo>
                  <a:pt x="8685535" y="1632937"/>
                </a:lnTo>
                <a:lnTo>
                  <a:pt x="0" y="1632937"/>
                </a:lnTo>
                <a:lnTo>
                  <a:pt x="0" y="0"/>
                </a:lnTo>
                <a:close/>
              </a:path>
            </a:pathLst>
          </a:custGeom>
          <a:blipFill>
            <a:blip r:embed="rId3"/>
            <a:stretch>
              <a:fillRect l="0" t="0" r="0" b="0"/>
            </a:stretch>
          </a:blipFill>
        </p:spPr>
      </p:sp>
      <p:sp>
        <p:nvSpPr>
          <p:cNvPr name="TextBox 8" id="8"/>
          <p:cNvSpPr txBox="true"/>
          <p:nvPr/>
        </p:nvSpPr>
        <p:spPr>
          <a:xfrm rot="0">
            <a:off x="523729" y="-56536"/>
            <a:ext cx="11834227" cy="2739009"/>
          </a:xfrm>
          <a:prstGeom prst="rect">
            <a:avLst/>
          </a:prstGeom>
        </p:spPr>
        <p:txBody>
          <a:bodyPr anchor="t" rtlCol="false" tIns="0" lIns="0" bIns="0" rIns="0">
            <a:spAutoFit/>
          </a:bodyPr>
          <a:lstStyle/>
          <a:p>
            <a:pPr algn="l">
              <a:lnSpc>
                <a:spcPts val="7128"/>
              </a:lnSpc>
            </a:pPr>
            <a:r>
              <a:rPr lang="en-US" b="true" sz="6600" spc="-26" u="sng">
                <a:solidFill>
                  <a:srgbClr val="000000"/>
                </a:solidFill>
                <a:latin typeface="Canva Sans Bold"/>
                <a:ea typeface="Canva Sans Bold"/>
                <a:cs typeface="Canva Sans Bold"/>
                <a:sym typeface="Canva Sans Bold"/>
              </a:rPr>
              <a:t>Procedures</a:t>
            </a:r>
          </a:p>
          <a:p>
            <a:pPr algn="l">
              <a:lnSpc>
                <a:spcPts val="7128"/>
              </a:lnSpc>
            </a:pPr>
          </a:p>
          <a:p>
            <a:pPr algn="l">
              <a:lnSpc>
                <a:spcPts val="7128"/>
              </a:lnSpc>
            </a:pPr>
          </a:p>
        </p:txBody>
      </p:sp>
      <p:sp>
        <p:nvSpPr>
          <p:cNvPr name="TextBox 9" id="9"/>
          <p:cNvSpPr txBox="true"/>
          <p:nvPr/>
        </p:nvSpPr>
        <p:spPr>
          <a:xfrm rot="0">
            <a:off x="280380" y="3520063"/>
            <a:ext cx="9319155" cy="1495425"/>
          </a:xfrm>
          <a:prstGeom prst="rect">
            <a:avLst/>
          </a:prstGeom>
        </p:spPr>
        <p:txBody>
          <a:bodyPr anchor="t" rtlCol="false" tIns="0" lIns="0" bIns="0" rIns="0">
            <a:spAutoFit/>
          </a:bodyPr>
          <a:lstStyle/>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Records evidence linked to a specific FIR.</a:t>
            </a:r>
          </a:p>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Captures evidence details, including type, description, and date collected.</a:t>
            </a:r>
          </a:p>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Links the evidence to its corresponding FIR and the officer responsible.</a:t>
            </a:r>
          </a:p>
          <a:p>
            <a:pPr algn="l" marL="434340" indent="-217170" lvl="1">
              <a:lnSpc>
                <a:spcPts val="2879"/>
              </a:lnSpc>
            </a:pPr>
          </a:p>
        </p:txBody>
      </p:sp>
      <p:sp>
        <p:nvSpPr>
          <p:cNvPr name="TextBox 10" id="10"/>
          <p:cNvSpPr txBox="true"/>
          <p:nvPr/>
        </p:nvSpPr>
        <p:spPr>
          <a:xfrm rot="0">
            <a:off x="523729" y="1880549"/>
            <a:ext cx="11834227" cy="2739009"/>
          </a:xfrm>
          <a:prstGeom prst="rect">
            <a:avLst/>
          </a:prstGeom>
        </p:spPr>
        <p:txBody>
          <a:bodyPr anchor="t" rtlCol="false" tIns="0" lIns="0" bIns="0" rIns="0">
            <a:spAutoFit/>
          </a:bodyPr>
          <a:lstStyle/>
          <a:p>
            <a:pPr algn="l">
              <a:lnSpc>
                <a:spcPts val="7128"/>
              </a:lnSpc>
            </a:pPr>
            <a:r>
              <a:rPr lang="en-US" sz="6600" spc="-26">
                <a:solidFill>
                  <a:srgbClr val="000000"/>
                </a:solidFill>
                <a:latin typeface="Canva Sans"/>
                <a:ea typeface="Canva Sans"/>
                <a:cs typeface="Canva Sans"/>
                <a:sym typeface="Canva Sans"/>
              </a:rPr>
              <a:t>5)add_evidence</a:t>
            </a:r>
          </a:p>
          <a:p>
            <a:pPr algn="l">
              <a:lnSpc>
                <a:spcPts val="7128"/>
              </a:lnSpc>
            </a:pPr>
          </a:p>
          <a:p>
            <a:pPr algn="l">
              <a:lnSpc>
                <a:spcPts val="7128"/>
              </a:lnSpc>
            </a:pPr>
          </a:p>
        </p:txBody>
      </p:sp>
      <p:sp>
        <p:nvSpPr>
          <p:cNvPr name="TextBox 11" id="11"/>
          <p:cNvSpPr txBox="true"/>
          <p:nvPr/>
        </p:nvSpPr>
        <p:spPr>
          <a:xfrm rot="0">
            <a:off x="523729" y="5707006"/>
            <a:ext cx="11834227" cy="929259"/>
          </a:xfrm>
          <a:prstGeom prst="rect">
            <a:avLst/>
          </a:prstGeom>
        </p:spPr>
        <p:txBody>
          <a:bodyPr anchor="t" rtlCol="false" tIns="0" lIns="0" bIns="0" rIns="0">
            <a:spAutoFit/>
          </a:bodyPr>
          <a:lstStyle/>
          <a:p>
            <a:pPr algn="l">
              <a:lnSpc>
                <a:spcPts val="7128"/>
              </a:lnSpc>
            </a:pPr>
            <a:r>
              <a:rPr lang="en-US" sz="6600" spc="-31">
                <a:solidFill>
                  <a:srgbClr val="000000"/>
                </a:solidFill>
                <a:latin typeface="Canva Sans"/>
                <a:ea typeface="Canva Sans"/>
                <a:cs typeface="Canva Sans"/>
                <a:sym typeface="Canva Sans"/>
              </a:rPr>
              <a:t>6)update_fir_status</a:t>
            </a:r>
          </a:p>
        </p:txBody>
      </p:sp>
      <p:sp>
        <p:nvSpPr>
          <p:cNvPr name="TextBox 12" id="12"/>
          <p:cNvSpPr txBox="true"/>
          <p:nvPr/>
        </p:nvSpPr>
        <p:spPr>
          <a:xfrm rot="0">
            <a:off x="523729" y="7436365"/>
            <a:ext cx="9319155" cy="1495425"/>
          </a:xfrm>
          <a:prstGeom prst="rect">
            <a:avLst/>
          </a:prstGeom>
        </p:spPr>
        <p:txBody>
          <a:bodyPr anchor="t" rtlCol="false" tIns="0" lIns="0" bIns="0" rIns="0">
            <a:spAutoFit/>
          </a:bodyPr>
          <a:lstStyle/>
          <a:p>
            <a:pPr algn="l" marL="434340" indent="-217170" lvl="1">
              <a:lnSpc>
                <a:spcPts val="2879"/>
              </a:lnSpc>
              <a:buFont typeface="Arial"/>
              <a:buChar char="•"/>
            </a:pPr>
            <a:r>
              <a:rPr lang="en-US" sz="2400">
                <a:solidFill>
                  <a:srgbClr val="000000"/>
                </a:solidFill>
                <a:latin typeface="Univers Condensed"/>
                <a:ea typeface="Univers Condensed"/>
                <a:cs typeface="Univers Condensed"/>
                <a:sym typeface="Univers Condensed"/>
              </a:rPr>
              <a:t>Updates the status of an FIR in the database.</a:t>
            </a:r>
          </a:p>
          <a:p>
            <a:pPr algn="l" marL="434340" indent="-217170" lvl="1">
              <a:lnSpc>
                <a:spcPts val="2879"/>
              </a:lnSpc>
              <a:buFont typeface="Arial"/>
              <a:buChar char="•"/>
            </a:pPr>
            <a:r>
              <a:rPr lang="en-US" sz="2400">
                <a:solidFill>
                  <a:srgbClr val="000000"/>
                </a:solidFill>
                <a:latin typeface="Univers Condensed"/>
                <a:ea typeface="Univers Condensed"/>
                <a:cs typeface="Univers Condensed"/>
                <a:sym typeface="Univers Condensed"/>
              </a:rPr>
              <a:t>Statuses can include "Pending," "Under Investigation," or "Resolved."</a:t>
            </a:r>
          </a:p>
          <a:p>
            <a:pPr algn="l" marL="434340" indent="-217170" lvl="1">
              <a:lnSpc>
                <a:spcPts val="2879"/>
              </a:lnSpc>
              <a:buFont typeface="Arial"/>
              <a:buChar char="•"/>
            </a:pPr>
            <a:r>
              <a:rPr lang="en-US" sz="2400">
                <a:solidFill>
                  <a:srgbClr val="000000"/>
                </a:solidFill>
                <a:latin typeface="Univers Condensed"/>
                <a:ea typeface="Univers Condensed"/>
                <a:cs typeface="Univers Condensed"/>
                <a:sym typeface="Univers Condensed"/>
              </a:rPr>
              <a:t>Ensures the timeline and resolution details are accurately reflected.</a:t>
            </a:r>
          </a:p>
          <a:p>
            <a:pPr algn="l">
              <a:lnSpc>
                <a:spcPts val="287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AutoShape 2" id="2"/>
          <p:cNvSpPr/>
          <p:nvPr/>
        </p:nvSpPr>
        <p:spPr>
          <a:xfrm rot="51305">
            <a:off x="-9596" y="9803828"/>
            <a:ext cx="1276492" cy="0"/>
          </a:xfrm>
          <a:prstGeom prst="line">
            <a:avLst/>
          </a:prstGeom>
          <a:ln cap="rnd" w="9525">
            <a:solidFill>
              <a:srgbClr val="000000"/>
            </a:solidFill>
            <a:prstDash val="solid"/>
            <a:headEnd type="none" len="sm" w="sm"/>
            <a:tailEnd type="none" len="sm" w="sm"/>
          </a:ln>
        </p:spPr>
      </p:sp>
      <p:sp>
        <p:nvSpPr>
          <p:cNvPr name="AutoShape 3" id="3"/>
          <p:cNvSpPr/>
          <p:nvPr/>
        </p:nvSpPr>
        <p:spPr>
          <a:xfrm rot="10461">
            <a:off x="1797998" y="9803828"/>
            <a:ext cx="6259859" cy="0"/>
          </a:xfrm>
          <a:prstGeom prst="line">
            <a:avLst/>
          </a:prstGeom>
          <a:ln cap="rnd" w="9525">
            <a:solidFill>
              <a:srgbClr val="000000"/>
            </a:solidFill>
            <a:prstDash val="solid"/>
            <a:headEnd type="none" len="sm" w="sm"/>
            <a:tailEnd type="none" len="sm" w="sm"/>
          </a:ln>
        </p:spPr>
      </p:sp>
      <p:sp>
        <p:nvSpPr>
          <p:cNvPr name="AutoShape 4" id="4"/>
          <p:cNvSpPr/>
          <p:nvPr/>
        </p:nvSpPr>
        <p:spPr>
          <a:xfrm rot="11330">
            <a:off x="10193639" y="9793218"/>
            <a:ext cx="5779801" cy="0"/>
          </a:xfrm>
          <a:prstGeom prst="line">
            <a:avLst/>
          </a:prstGeom>
          <a:ln cap="rnd" w="9525">
            <a:solidFill>
              <a:srgbClr val="000000"/>
            </a:solidFill>
            <a:prstDash val="solid"/>
            <a:headEnd type="none" len="sm" w="sm"/>
            <a:tailEnd type="none" len="sm" w="sm"/>
          </a:ln>
        </p:spPr>
      </p:sp>
      <p:sp>
        <p:nvSpPr>
          <p:cNvPr name="AutoShape 5" id="5"/>
          <p:cNvSpPr/>
          <p:nvPr/>
        </p:nvSpPr>
        <p:spPr>
          <a:xfrm rot="47089">
            <a:off x="16904921" y="9793224"/>
            <a:ext cx="1390780" cy="0"/>
          </a:xfrm>
          <a:prstGeom prst="line">
            <a:avLst/>
          </a:prstGeom>
          <a:ln cap="rnd" w="9525">
            <a:solidFill>
              <a:srgbClr val="000000"/>
            </a:solidFill>
            <a:prstDash val="solid"/>
            <a:headEnd type="none" len="sm" w="sm"/>
            <a:tailEnd type="none" len="sm" w="sm"/>
          </a:ln>
        </p:spPr>
      </p:sp>
      <p:sp>
        <p:nvSpPr>
          <p:cNvPr name="Freeform 6" id="6"/>
          <p:cNvSpPr/>
          <p:nvPr/>
        </p:nvSpPr>
        <p:spPr>
          <a:xfrm flipH="false" flipV="false" rot="0">
            <a:off x="3258770" y="3708399"/>
            <a:ext cx="9598145" cy="1521484"/>
          </a:xfrm>
          <a:custGeom>
            <a:avLst/>
            <a:gdLst/>
            <a:ahLst/>
            <a:cxnLst/>
            <a:rect r="r" b="b" t="t" l="l"/>
            <a:pathLst>
              <a:path h="1521484" w="9598145">
                <a:moveTo>
                  <a:pt x="0" y="0"/>
                </a:moveTo>
                <a:lnTo>
                  <a:pt x="9598145" y="0"/>
                </a:lnTo>
                <a:lnTo>
                  <a:pt x="9598145" y="1521484"/>
                </a:lnTo>
                <a:lnTo>
                  <a:pt x="0" y="1521484"/>
                </a:lnTo>
                <a:lnTo>
                  <a:pt x="0" y="0"/>
                </a:lnTo>
                <a:close/>
              </a:path>
            </a:pathLst>
          </a:custGeom>
          <a:blipFill>
            <a:blip r:embed="rId2"/>
            <a:stretch>
              <a:fillRect l="0" t="0" r="0" b="0"/>
            </a:stretch>
          </a:blipFill>
        </p:spPr>
      </p:sp>
      <p:sp>
        <p:nvSpPr>
          <p:cNvPr name="Freeform 7" id="7"/>
          <p:cNvSpPr/>
          <p:nvPr/>
        </p:nvSpPr>
        <p:spPr>
          <a:xfrm flipH="false" flipV="false" rot="0">
            <a:off x="10193655" y="6435751"/>
            <a:ext cx="7065645" cy="2142073"/>
          </a:xfrm>
          <a:custGeom>
            <a:avLst/>
            <a:gdLst/>
            <a:ahLst/>
            <a:cxnLst/>
            <a:rect r="r" b="b" t="t" l="l"/>
            <a:pathLst>
              <a:path h="2142073" w="7065645">
                <a:moveTo>
                  <a:pt x="0" y="0"/>
                </a:moveTo>
                <a:lnTo>
                  <a:pt x="7065645" y="0"/>
                </a:lnTo>
                <a:lnTo>
                  <a:pt x="7065645" y="2142074"/>
                </a:lnTo>
                <a:lnTo>
                  <a:pt x="0" y="2142074"/>
                </a:lnTo>
                <a:lnTo>
                  <a:pt x="0" y="0"/>
                </a:lnTo>
                <a:close/>
              </a:path>
            </a:pathLst>
          </a:custGeom>
          <a:blipFill>
            <a:blip r:embed="rId3"/>
            <a:stretch>
              <a:fillRect l="0" t="0" r="0" b="0"/>
            </a:stretch>
          </a:blipFill>
        </p:spPr>
      </p:sp>
      <p:sp>
        <p:nvSpPr>
          <p:cNvPr name="Freeform 8" id="8"/>
          <p:cNvSpPr/>
          <p:nvPr/>
        </p:nvSpPr>
        <p:spPr>
          <a:xfrm flipH="false" flipV="false" rot="0">
            <a:off x="384234" y="5857968"/>
            <a:ext cx="9063634" cy="3510194"/>
          </a:xfrm>
          <a:custGeom>
            <a:avLst/>
            <a:gdLst/>
            <a:ahLst/>
            <a:cxnLst/>
            <a:rect r="r" b="b" t="t" l="l"/>
            <a:pathLst>
              <a:path h="3510194" w="9063634">
                <a:moveTo>
                  <a:pt x="0" y="0"/>
                </a:moveTo>
                <a:lnTo>
                  <a:pt x="9063635" y="0"/>
                </a:lnTo>
                <a:lnTo>
                  <a:pt x="9063635" y="3510194"/>
                </a:lnTo>
                <a:lnTo>
                  <a:pt x="0" y="3510194"/>
                </a:lnTo>
                <a:lnTo>
                  <a:pt x="0" y="0"/>
                </a:lnTo>
                <a:close/>
              </a:path>
            </a:pathLst>
          </a:custGeom>
          <a:blipFill>
            <a:blip r:embed="rId4"/>
            <a:stretch>
              <a:fillRect l="0" t="0" r="0" b="0"/>
            </a:stretch>
          </a:blipFill>
        </p:spPr>
      </p:sp>
      <p:sp>
        <p:nvSpPr>
          <p:cNvPr name="TextBox 9" id="9"/>
          <p:cNvSpPr txBox="true"/>
          <p:nvPr/>
        </p:nvSpPr>
        <p:spPr>
          <a:xfrm rot="0">
            <a:off x="523729" y="-56536"/>
            <a:ext cx="11834227" cy="2739009"/>
          </a:xfrm>
          <a:prstGeom prst="rect">
            <a:avLst/>
          </a:prstGeom>
        </p:spPr>
        <p:txBody>
          <a:bodyPr anchor="t" rtlCol="false" tIns="0" lIns="0" bIns="0" rIns="0">
            <a:spAutoFit/>
          </a:bodyPr>
          <a:lstStyle/>
          <a:p>
            <a:pPr algn="l">
              <a:lnSpc>
                <a:spcPts val="7128"/>
              </a:lnSpc>
            </a:pPr>
            <a:r>
              <a:rPr lang="en-US" b="true" sz="6600" spc="-26" u="sng">
                <a:solidFill>
                  <a:srgbClr val="000000"/>
                </a:solidFill>
                <a:latin typeface="Canva Sans Bold"/>
                <a:ea typeface="Canva Sans Bold"/>
                <a:cs typeface="Canva Sans Bold"/>
                <a:sym typeface="Canva Sans Bold"/>
              </a:rPr>
              <a:t>Procedures</a:t>
            </a:r>
          </a:p>
          <a:p>
            <a:pPr algn="l">
              <a:lnSpc>
                <a:spcPts val="7128"/>
              </a:lnSpc>
            </a:pPr>
          </a:p>
          <a:p>
            <a:pPr algn="l">
              <a:lnSpc>
                <a:spcPts val="7128"/>
              </a:lnSpc>
            </a:pPr>
          </a:p>
        </p:txBody>
      </p:sp>
      <p:sp>
        <p:nvSpPr>
          <p:cNvPr name="TextBox 10" id="10"/>
          <p:cNvSpPr txBox="true"/>
          <p:nvPr/>
        </p:nvSpPr>
        <p:spPr>
          <a:xfrm rot="0">
            <a:off x="523729" y="2634848"/>
            <a:ext cx="9319155" cy="1133475"/>
          </a:xfrm>
          <a:prstGeom prst="rect">
            <a:avLst/>
          </a:prstGeom>
        </p:spPr>
        <p:txBody>
          <a:bodyPr anchor="t" rtlCol="false" tIns="0" lIns="0" bIns="0" rIns="0">
            <a:spAutoFit/>
          </a:bodyPr>
          <a:lstStyle/>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Updates the rank of a police officer in the database.</a:t>
            </a:r>
          </a:p>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Reflects changes such as promotions or role transitions.</a:t>
            </a:r>
          </a:p>
          <a:p>
            <a:pPr algn="l" marL="434340" indent="-217170" lvl="1">
              <a:lnSpc>
                <a:spcPts val="2879"/>
              </a:lnSpc>
            </a:pPr>
          </a:p>
        </p:txBody>
      </p:sp>
      <p:sp>
        <p:nvSpPr>
          <p:cNvPr name="TextBox 11" id="11"/>
          <p:cNvSpPr txBox="true"/>
          <p:nvPr/>
        </p:nvSpPr>
        <p:spPr>
          <a:xfrm rot="0">
            <a:off x="523729" y="1296854"/>
            <a:ext cx="10933510" cy="1783461"/>
          </a:xfrm>
          <a:prstGeom prst="rect">
            <a:avLst/>
          </a:prstGeom>
        </p:spPr>
        <p:txBody>
          <a:bodyPr anchor="t" rtlCol="false" tIns="0" lIns="0" bIns="0" rIns="0">
            <a:spAutoFit/>
          </a:bodyPr>
          <a:lstStyle/>
          <a:p>
            <a:pPr algn="l">
              <a:lnSpc>
                <a:spcPts val="6912"/>
              </a:lnSpc>
            </a:pPr>
            <a:r>
              <a:rPr lang="en-US" sz="6400" spc="-30">
                <a:solidFill>
                  <a:srgbClr val="000000"/>
                </a:solidFill>
                <a:latin typeface="Canva Sans"/>
                <a:ea typeface="Canva Sans"/>
                <a:cs typeface="Canva Sans"/>
                <a:sym typeface="Canva Sans"/>
              </a:rPr>
              <a:t>7)update_policemen_rank</a:t>
            </a:r>
          </a:p>
          <a:p>
            <a:pPr algn="l">
              <a:lnSpc>
                <a:spcPts val="6912"/>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AutoShape 2" id="2"/>
          <p:cNvSpPr/>
          <p:nvPr/>
        </p:nvSpPr>
        <p:spPr>
          <a:xfrm rot="51305">
            <a:off x="-9596" y="9803828"/>
            <a:ext cx="1276492" cy="0"/>
          </a:xfrm>
          <a:prstGeom prst="line">
            <a:avLst/>
          </a:prstGeom>
          <a:ln cap="rnd" w="9525">
            <a:solidFill>
              <a:srgbClr val="000000"/>
            </a:solidFill>
            <a:prstDash val="solid"/>
            <a:headEnd type="none" len="sm" w="sm"/>
            <a:tailEnd type="none" len="sm" w="sm"/>
          </a:ln>
        </p:spPr>
      </p:sp>
      <p:sp>
        <p:nvSpPr>
          <p:cNvPr name="AutoShape 3" id="3"/>
          <p:cNvSpPr/>
          <p:nvPr/>
        </p:nvSpPr>
        <p:spPr>
          <a:xfrm rot="10461">
            <a:off x="1797998" y="9803828"/>
            <a:ext cx="6259859" cy="0"/>
          </a:xfrm>
          <a:prstGeom prst="line">
            <a:avLst/>
          </a:prstGeom>
          <a:ln cap="rnd" w="9525">
            <a:solidFill>
              <a:srgbClr val="000000"/>
            </a:solidFill>
            <a:prstDash val="solid"/>
            <a:headEnd type="none" len="sm" w="sm"/>
            <a:tailEnd type="none" len="sm" w="sm"/>
          </a:ln>
        </p:spPr>
      </p:sp>
      <p:sp>
        <p:nvSpPr>
          <p:cNvPr name="AutoShape 4" id="4"/>
          <p:cNvSpPr/>
          <p:nvPr/>
        </p:nvSpPr>
        <p:spPr>
          <a:xfrm rot="47089">
            <a:off x="16904921" y="9793224"/>
            <a:ext cx="1390780" cy="0"/>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0">
            <a:off x="8449281" y="2482958"/>
            <a:ext cx="7817351" cy="2067561"/>
          </a:xfrm>
          <a:custGeom>
            <a:avLst/>
            <a:gdLst/>
            <a:ahLst/>
            <a:cxnLst/>
            <a:rect r="r" b="b" t="t" l="l"/>
            <a:pathLst>
              <a:path h="2067561" w="7817351">
                <a:moveTo>
                  <a:pt x="0" y="0"/>
                </a:moveTo>
                <a:lnTo>
                  <a:pt x="7817350" y="0"/>
                </a:lnTo>
                <a:lnTo>
                  <a:pt x="7817350" y="2067562"/>
                </a:lnTo>
                <a:lnTo>
                  <a:pt x="0" y="2067562"/>
                </a:lnTo>
                <a:lnTo>
                  <a:pt x="0" y="0"/>
                </a:lnTo>
                <a:close/>
              </a:path>
            </a:pathLst>
          </a:custGeom>
          <a:blipFill>
            <a:blip r:embed="rId2"/>
            <a:stretch>
              <a:fillRect l="0" t="0" r="0" b="0"/>
            </a:stretch>
          </a:blipFill>
        </p:spPr>
      </p:sp>
      <p:sp>
        <p:nvSpPr>
          <p:cNvPr name="Freeform 6" id="6"/>
          <p:cNvSpPr/>
          <p:nvPr/>
        </p:nvSpPr>
        <p:spPr>
          <a:xfrm flipH="false" flipV="false" rot="0">
            <a:off x="8496287" y="6922968"/>
            <a:ext cx="9455045" cy="1912256"/>
          </a:xfrm>
          <a:custGeom>
            <a:avLst/>
            <a:gdLst/>
            <a:ahLst/>
            <a:cxnLst/>
            <a:rect r="r" b="b" t="t" l="l"/>
            <a:pathLst>
              <a:path h="1912256" w="9455045">
                <a:moveTo>
                  <a:pt x="0" y="0"/>
                </a:moveTo>
                <a:lnTo>
                  <a:pt x="9455045" y="0"/>
                </a:lnTo>
                <a:lnTo>
                  <a:pt x="9455045" y="1912256"/>
                </a:lnTo>
                <a:lnTo>
                  <a:pt x="0" y="1912256"/>
                </a:lnTo>
                <a:lnTo>
                  <a:pt x="0" y="0"/>
                </a:lnTo>
                <a:close/>
              </a:path>
            </a:pathLst>
          </a:custGeom>
          <a:blipFill>
            <a:blip r:embed="rId3"/>
            <a:stretch>
              <a:fillRect l="0" t="0" r="0" b="0"/>
            </a:stretch>
          </a:blipFill>
        </p:spPr>
      </p:sp>
      <p:sp>
        <p:nvSpPr>
          <p:cNvPr name="TextBox 7" id="7"/>
          <p:cNvSpPr txBox="true"/>
          <p:nvPr/>
        </p:nvSpPr>
        <p:spPr>
          <a:xfrm rot="0">
            <a:off x="874500" y="7016034"/>
            <a:ext cx="7183342" cy="1495425"/>
          </a:xfrm>
          <a:prstGeom prst="rect">
            <a:avLst/>
          </a:prstGeom>
        </p:spPr>
        <p:txBody>
          <a:bodyPr anchor="t" rtlCol="false" tIns="0" lIns="0" bIns="0" rIns="0">
            <a:spAutoFit/>
          </a:bodyPr>
          <a:lstStyle/>
          <a:p>
            <a:pPr algn="l" marL="434340" indent="-217170" lvl="1">
              <a:lnSpc>
                <a:spcPts val="2879"/>
              </a:lnSpc>
              <a:buFont typeface="Arial"/>
              <a:buChar char="•"/>
            </a:pPr>
            <a:r>
              <a:rPr lang="en-US" sz="2400">
                <a:solidFill>
                  <a:srgbClr val="000000"/>
                </a:solidFill>
                <a:latin typeface="Univers Condensed"/>
                <a:ea typeface="Univers Condensed"/>
                <a:cs typeface="Univers Condensed"/>
                <a:sym typeface="Univers Condensed"/>
              </a:rPr>
              <a:t>Deletes a criminal's record from the database.</a:t>
            </a:r>
          </a:p>
          <a:p>
            <a:pPr algn="l" marL="434340" indent="-217170" lvl="1">
              <a:lnSpc>
                <a:spcPts val="2879"/>
              </a:lnSpc>
              <a:buFont typeface="Arial"/>
              <a:buChar char="•"/>
            </a:pPr>
            <a:r>
              <a:rPr lang="en-US" sz="2400">
                <a:solidFill>
                  <a:srgbClr val="000000"/>
                </a:solidFill>
                <a:latin typeface="Univers Condensed"/>
                <a:ea typeface="Univers Condensed"/>
                <a:cs typeface="Univers Condensed"/>
                <a:sym typeface="Univers Condensed"/>
              </a:rPr>
              <a:t>Ensures all associated FIRs and evidence are managed appropriately during the deletion.</a:t>
            </a:r>
          </a:p>
          <a:p>
            <a:pPr algn="l">
              <a:lnSpc>
                <a:spcPts val="2879"/>
              </a:lnSpc>
            </a:pPr>
          </a:p>
        </p:txBody>
      </p:sp>
      <p:sp>
        <p:nvSpPr>
          <p:cNvPr name="TextBox 8" id="8"/>
          <p:cNvSpPr txBox="true"/>
          <p:nvPr/>
        </p:nvSpPr>
        <p:spPr>
          <a:xfrm rot="0">
            <a:off x="773928" y="76200"/>
            <a:ext cx="11834227" cy="2739009"/>
          </a:xfrm>
          <a:prstGeom prst="rect">
            <a:avLst/>
          </a:prstGeom>
        </p:spPr>
        <p:txBody>
          <a:bodyPr anchor="t" rtlCol="false" tIns="0" lIns="0" bIns="0" rIns="0">
            <a:spAutoFit/>
          </a:bodyPr>
          <a:lstStyle/>
          <a:p>
            <a:pPr algn="l">
              <a:lnSpc>
                <a:spcPts val="7128"/>
              </a:lnSpc>
            </a:pPr>
            <a:r>
              <a:rPr lang="en-US" b="true" sz="6600" spc="-26" u="sng">
                <a:solidFill>
                  <a:srgbClr val="000000"/>
                </a:solidFill>
                <a:latin typeface="Canva Sans Bold"/>
                <a:ea typeface="Canva Sans Bold"/>
                <a:cs typeface="Canva Sans Bold"/>
                <a:sym typeface="Canva Sans Bold"/>
              </a:rPr>
              <a:t>Procedures</a:t>
            </a:r>
          </a:p>
          <a:p>
            <a:pPr algn="l">
              <a:lnSpc>
                <a:spcPts val="7128"/>
              </a:lnSpc>
            </a:pPr>
          </a:p>
          <a:p>
            <a:pPr algn="l">
              <a:lnSpc>
                <a:spcPts val="7128"/>
              </a:lnSpc>
            </a:pPr>
          </a:p>
        </p:txBody>
      </p:sp>
      <p:sp>
        <p:nvSpPr>
          <p:cNvPr name="TextBox 9" id="9"/>
          <p:cNvSpPr txBox="true"/>
          <p:nvPr/>
        </p:nvSpPr>
        <p:spPr>
          <a:xfrm rot="0">
            <a:off x="773928" y="2767584"/>
            <a:ext cx="6817163" cy="2219325"/>
          </a:xfrm>
          <a:prstGeom prst="rect">
            <a:avLst/>
          </a:prstGeom>
        </p:spPr>
        <p:txBody>
          <a:bodyPr anchor="t" rtlCol="false" tIns="0" lIns="0" bIns="0" rIns="0">
            <a:spAutoFit/>
          </a:bodyPr>
          <a:lstStyle/>
          <a:p>
            <a:pPr algn="l" marL="434340" indent="-217170" lvl="1">
              <a:lnSpc>
                <a:spcPts val="2879"/>
              </a:lnSpc>
              <a:buFont typeface="Arial"/>
              <a:buChar char="•"/>
            </a:pPr>
            <a:r>
              <a:rPr lang="en-US" sz="2400">
                <a:solidFill>
                  <a:srgbClr val="000000"/>
                </a:solidFill>
                <a:latin typeface="Univers Condensed"/>
                <a:ea typeface="Univers Condensed"/>
                <a:cs typeface="Univers Condensed"/>
                <a:sym typeface="Univers Condensed"/>
              </a:rPr>
              <a:t>Removes FIR from the database of police if the person wants to take back his FIR.</a:t>
            </a:r>
          </a:p>
          <a:p>
            <a:pPr algn="l" marL="434340" indent="-217170" lvl="1">
              <a:lnSpc>
                <a:spcPts val="2879"/>
              </a:lnSpc>
              <a:buFont typeface="Arial"/>
              <a:buChar char="•"/>
            </a:pPr>
            <a:r>
              <a:rPr lang="en-US" sz="2400">
                <a:solidFill>
                  <a:srgbClr val="000000"/>
                </a:solidFill>
                <a:latin typeface="Univers Condensed"/>
                <a:ea typeface="Univers Condensed"/>
                <a:cs typeface="Univers Condensed"/>
                <a:sym typeface="Univers Condensed"/>
              </a:rPr>
              <a:t>Ensures that the evidences and the criminal records related to the fir are also deleted.</a:t>
            </a:r>
          </a:p>
          <a:p>
            <a:pPr algn="l">
              <a:lnSpc>
                <a:spcPts val="2879"/>
              </a:lnSpc>
            </a:pPr>
          </a:p>
          <a:p>
            <a:pPr algn="l">
              <a:lnSpc>
                <a:spcPts val="2879"/>
              </a:lnSpc>
            </a:pPr>
          </a:p>
        </p:txBody>
      </p:sp>
      <p:sp>
        <p:nvSpPr>
          <p:cNvPr name="TextBox 10" id="10"/>
          <p:cNvSpPr txBox="true"/>
          <p:nvPr/>
        </p:nvSpPr>
        <p:spPr>
          <a:xfrm rot="0">
            <a:off x="523729" y="1553699"/>
            <a:ext cx="11834227" cy="929259"/>
          </a:xfrm>
          <a:prstGeom prst="rect">
            <a:avLst/>
          </a:prstGeom>
        </p:spPr>
        <p:txBody>
          <a:bodyPr anchor="t" rtlCol="false" tIns="0" lIns="0" bIns="0" rIns="0">
            <a:spAutoFit/>
          </a:bodyPr>
          <a:lstStyle/>
          <a:p>
            <a:pPr algn="l">
              <a:lnSpc>
                <a:spcPts val="7128"/>
              </a:lnSpc>
            </a:pPr>
            <a:r>
              <a:rPr lang="en-US" sz="6600" spc="-31">
                <a:solidFill>
                  <a:srgbClr val="000000"/>
                </a:solidFill>
                <a:latin typeface="Canva Sans"/>
                <a:ea typeface="Canva Sans"/>
                <a:cs typeface="Canva Sans"/>
                <a:sym typeface="Canva Sans"/>
              </a:rPr>
              <a:t>8)remove_fir</a:t>
            </a:r>
          </a:p>
        </p:txBody>
      </p:sp>
      <p:sp>
        <p:nvSpPr>
          <p:cNvPr name="TextBox 11" id="11"/>
          <p:cNvSpPr txBox="true"/>
          <p:nvPr/>
        </p:nvSpPr>
        <p:spPr>
          <a:xfrm rot="0">
            <a:off x="523729" y="5993709"/>
            <a:ext cx="11834227" cy="929259"/>
          </a:xfrm>
          <a:prstGeom prst="rect">
            <a:avLst/>
          </a:prstGeom>
        </p:spPr>
        <p:txBody>
          <a:bodyPr anchor="t" rtlCol="false" tIns="0" lIns="0" bIns="0" rIns="0">
            <a:spAutoFit/>
          </a:bodyPr>
          <a:lstStyle/>
          <a:p>
            <a:pPr algn="l">
              <a:lnSpc>
                <a:spcPts val="7128"/>
              </a:lnSpc>
            </a:pPr>
            <a:r>
              <a:rPr lang="en-US" sz="6600" spc="-31">
                <a:solidFill>
                  <a:srgbClr val="000000"/>
                </a:solidFill>
                <a:latin typeface="Canva Sans"/>
                <a:ea typeface="Canva Sans"/>
                <a:cs typeface="Canva Sans"/>
                <a:sym typeface="Canva Sans"/>
              </a:rPr>
              <a:t>9)remove_criminal</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6376252"/>
            <a:ext cx="8497305" cy="2882048"/>
          </a:xfrm>
          <a:custGeom>
            <a:avLst/>
            <a:gdLst/>
            <a:ahLst/>
            <a:cxnLst/>
            <a:rect r="r" b="b" t="t" l="l"/>
            <a:pathLst>
              <a:path h="2882048" w="8497305">
                <a:moveTo>
                  <a:pt x="0" y="0"/>
                </a:moveTo>
                <a:lnTo>
                  <a:pt x="8497305" y="0"/>
                </a:lnTo>
                <a:lnTo>
                  <a:pt x="8497305" y="2882048"/>
                </a:lnTo>
                <a:lnTo>
                  <a:pt x="0" y="2882048"/>
                </a:lnTo>
                <a:lnTo>
                  <a:pt x="0" y="0"/>
                </a:lnTo>
                <a:close/>
              </a:path>
            </a:pathLst>
          </a:custGeom>
          <a:blipFill>
            <a:blip r:embed="rId2"/>
            <a:stretch>
              <a:fillRect l="0" t="0" r="0" b="0"/>
            </a:stretch>
          </a:blipFill>
        </p:spPr>
      </p:sp>
      <p:sp>
        <p:nvSpPr>
          <p:cNvPr name="Freeform 3" id="3"/>
          <p:cNvSpPr/>
          <p:nvPr/>
        </p:nvSpPr>
        <p:spPr>
          <a:xfrm flipH="false" flipV="false" rot="0">
            <a:off x="1028700" y="4599126"/>
            <a:ext cx="10707049" cy="1439027"/>
          </a:xfrm>
          <a:custGeom>
            <a:avLst/>
            <a:gdLst/>
            <a:ahLst/>
            <a:cxnLst/>
            <a:rect r="r" b="b" t="t" l="l"/>
            <a:pathLst>
              <a:path h="1439027" w="10707049">
                <a:moveTo>
                  <a:pt x="0" y="0"/>
                </a:moveTo>
                <a:lnTo>
                  <a:pt x="10707049" y="0"/>
                </a:lnTo>
                <a:lnTo>
                  <a:pt x="10707049" y="1439027"/>
                </a:lnTo>
                <a:lnTo>
                  <a:pt x="0" y="1439027"/>
                </a:lnTo>
                <a:lnTo>
                  <a:pt x="0" y="0"/>
                </a:lnTo>
                <a:close/>
              </a:path>
            </a:pathLst>
          </a:custGeom>
          <a:blipFill>
            <a:blip r:embed="rId3"/>
            <a:stretch>
              <a:fillRect l="0" t="0" r="0" b="0"/>
            </a:stretch>
          </a:blipFill>
        </p:spPr>
      </p:sp>
      <p:sp>
        <p:nvSpPr>
          <p:cNvPr name="Freeform 4" id="4"/>
          <p:cNvSpPr/>
          <p:nvPr/>
        </p:nvSpPr>
        <p:spPr>
          <a:xfrm flipH="false" flipV="false" rot="0">
            <a:off x="10177905" y="6766538"/>
            <a:ext cx="7546908" cy="2101476"/>
          </a:xfrm>
          <a:custGeom>
            <a:avLst/>
            <a:gdLst/>
            <a:ahLst/>
            <a:cxnLst/>
            <a:rect r="r" b="b" t="t" l="l"/>
            <a:pathLst>
              <a:path h="2101476" w="7546908">
                <a:moveTo>
                  <a:pt x="0" y="0"/>
                </a:moveTo>
                <a:lnTo>
                  <a:pt x="7546908" y="0"/>
                </a:lnTo>
                <a:lnTo>
                  <a:pt x="7546908" y="2101476"/>
                </a:lnTo>
                <a:lnTo>
                  <a:pt x="0" y="2101476"/>
                </a:lnTo>
                <a:lnTo>
                  <a:pt x="0" y="0"/>
                </a:lnTo>
                <a:close/>
              </a:path>
            </a:pathLst>
          </a:custGeom>
          <a:blipFill>
            <a:blip r:embed="rId4"/>
            <a:stretch>
              <a:fillRect l="0" t="0" r="0" b="0"/>
            </a:stretch>
          </a:blipFill>
        </p:spPr>
      </p:sp>
      <p:sp>
        <p:nvSpPr>
          <p:cNvPr name="TextBox 5" id="5"/>
          <p:cNvSpPr txBox="true"/>
          <p:nvPr/>
        </p:nvSpPr>
        <p:spPr>
          <a:xfrm rot="0">
            <a:off x="464436" y="380923"/>
            <a:ext cx="5781492" cy="929259"/>
          </a:xfrm>
          <a:prstGeom prst="rect">
            <a:avLst/>
          </a:prstGeom>
        </p:spPr>
        <p:txBody>
          <a:bodyPr anchor="t" rtlCol="false" tIns="0" lIns="0" bIns="0" rIns="0">
            <a:spAutoFit/>
          </a:bodyPr>
          <a:lstStyle/>
          <a:p>
            <a:pPr algn="ctr">
              <a:lnSpc>
                <a:spcPts val="7128"/>
              </a:lnSpc>
              <a:spcBef>
                <a:spcPct val="0"/>
              </a:spcBef>
            </a:pPr>
            <a:r>
              <a:rPr lang="en-US" sz="6600" spc="-31">
                <a:solidFill>
                  <a:srgbClr val="000000"/>
                </a:solidFill>
                <a:latin typeface="Canva Sans"/>
                <a:ea typeface="Canva Sans"/>
                <a:cs typeface="Canva Sans"/>
                <a:sym typeface="Canva Sans"/>
              </a:rPr>
              <a:t>FUNCTION</a:t>
            </a:r>
            <a:r>
              <a:rPr lang="en-US" sz="6600" spc="-31">
                <a:solidFill>
                  <a:srgbClr val="000000"/>
                </a:solidFill>
                <a:latin typeface="Canva Sans"/>
                <a:ea typeface="Canva Sans"/>
                <a:cs typeface="Canva Sans"/>
                <a:sym typeface="Canva Sans"/>
              </a:rPr>
              <a:t>S</a:t>
            </a:r>
          </a:p>
        </p:txBody>
      </p:sp>
      <p:sp>
        <p:nvSpPr>
          <p:cNvPr name="TextBox 6" id="6"/>
          <p:cNvSpPr txBox="true"/>
          <p:nvPr/>
        </p:nvSpPr>
        <p:spPr>
          <a:xfrm rot="0">
            <a:off x="858750" y="1670940"/>
            <a:ext cx="11834227" cy="929259"/>
          </a:xfrm>
          <a:prstGeom prst="rect">
            <a:avLst/>
          </a:prstGeom>
        </p:spPr>
        <p:txBody>
          <a:bodyPr anchor="t" rtlCol="false" tIns="0" lIns="0" bIns="0" rIns="0">
            <a:spAutoFit/>
          </a:bodyPr>
          <a:lstStyle/>
          <a:p>
            <a:pPr algn="l">
              <a:lnSpc>
                <a:spcPts val="7128"/>
              </a:lnSpc>
            </a:pPr>
            <a:r>
              <a:rPr lang="en-US" sz="6600" spc="-31">
                <a:solidFill>
                  <a:srgbClr val="000000"/>
                </a:solidFill>
                <a:latin typeface="Canva Sans"/>
                <a:ea typeface="Canva Sans"/>
                <a:cs typeface="Canva Sans"/>
                <a:sym typeface="Canva Sans"/>
              </a:rPr>
              <a:t>1) get_station_info</a:t>
            </a:r>
          </a:p>
        </p:txBody>
      </p:sp>
      <p:sp>
        <p:nvSpPr>
          <p:cNvPr name="TextBox 7" id="7"/>
          <p:cNvSpPr txBox="true"/>
          <p:nvPr/>
        </p:nvSpPr>
        <p:spPr>
          <a:xfrm rot="0">
            <a:off x="858750" y="3001690"/>
            <a:ext cx="9319155" cy="1857375"/>
          </a:xfrm>
          <a:prstGeom prst="rect">
            <a:avLst/>
          </a:prstGeom>
        </p:spPr>
        <p:txBody>
          <a:bodyPr anchor="t" rtlCol="false" tIns="0" lIns="0" bIns="0" rIns="0">
            <a:spAutoFit/>
          </a:bodyPr>
          <a:lstStyle/>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Displays the information of any station.</a:t>
            </a:r>
          </a:p>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The station number is passed as a parameter.</a:t>
            </a:r>
          </a:p>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It displays the name of the station and name of the SHO of that station</a:t>
            </a:r>
          </a:p>
          <a:p>
            <a:pPr algn="l">
              <a:lnSpc>
                <a:spcPts val="2879"/>
              </a:lnSpc>
            </a:pPr>
          </a:p>
          <a:p>
            <a:pPr algn="l" marL="434340" indent="-217170" lvl="1">
              <a:lnSpc>
                <a:spcPts val="287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Freeform 2" id="2"/>
          <p:cNvSpPr/>
          <p:nvPr/>
        </p:nvSpPr>
        <p:spPr>
          <a:xfrm flipH="false" flipV="false" rot="0">
            <a:off x="9311754" y="7381326"/>
            <a:ext cx="7947546" cy="1876974"/>
          </a:xfrm>
          <a:custGeom>
            <a:avLst/>
            <a:gdLst/>
            <a:ahLst/>
            <a:cxnLst/>
            <a:rect r="r" b="b" t="t" l="l"/>
            <a:pathLst>
              <a:path h="1876974" w="7947546">
                <a:moveTo>
                  <a:pt x="0" y="0"/>
                </a:moveTo>
                <a:lnTo>
                  <a:pt x="7947546" y="0"/>
                </a:lnTo>
                <a:lnTo>
                  <a:pt x="7947546" y="1876974"/>
                </a:lnTo>
                <a:lnTo>
                  <a:pt x="0" y="1876974"/>
                </a:lnTo>
                <a:lnTo>
                  <a:pt x="0" y="0"/>
                </a:lnTo>
                <a:close/>
              </a:path>
            </a:pathLst>
          </a:custGeom>
          <a:blipFill>
            <a:blip r:embed="rId2"/>
            <a:stretch>
              <a:fillRect l="0" t="0" r="0" b="0"/>
            </a:stretch>
          </a:blipFill>
        </p:spPr>
      </p:sp>
      <p:sp>
        <p:nvSpPr>
          <p:cNvPr name="Freeform 3" id="3"/>
          <p:cNvSpPr/>
          <p:nvPr/>
        </p:nvSpPr>
        <p:spPr>
          <a:xfrm flipH="false" flipV="false" rot="0">
            <a:off x="858750" y="7245006"/>
            <a:ext cx="7635747" cy="2149614"/>
          </a:xfrm>
          <a:custGeom>
            <a:avLst/>
            <a:gdLst/>
            <a:ahLst/>
            <a:cxnLst/>
            <a:rect r="r" b="b" t="t" l="l"/>
            <a:pathLst>
              <a:path h="2149614" w="7635747">
                <a:moveTo>
                  <a:pt x="0" y="0"/>
                </a:moveTo>
                <a:lnTo>
                  <a:pt x="7635747" y="0"/>
                </a:lnTo>
                <a:lnTo>
                  <a:pt x="7635747" y="2149614"/>
                </a:lnTo>
                <a:lnTo>
                  <a:pt x="0" y="2149614"/>
                </a:lnTo>
                <a:lnTo>
                  <a:pt x="0" y="0"/>
                </a:lnTo>
                <a:close/>
              </a:path>
            </a:pathLst>
          </a:custGeom>
          <a:blipFill>
            <a:blip r:embed="rId3"/>
            <a:stretch>
              <a:fillRect l="0" t="0" r="0" b="0"/>
            </a:stretch>
          </a:blipFill>
        </p:spPr>
      </p:sp>
      <p:sp>
        <p:nvSpPr>
          <p:cNvPr name="Freeform 4" id="4"/>
          <p:cNvSpPr/>
          <p:nvPr/>
        </p:nvSpPr>
        <p:spPr>
          <a:xfrm flipH="false" flipV="false" rot="0">
            <a:off x="3355182" y="4297252"/>
            <a:ext cx="11034042" cy="2643253"/>
          </a:xfrm>
          <a:custGeom>
            <a:avLst/>
            <a:gdLst/>
            <a:ahLst/>
            <a:cxnLst/>
            <a:rect r="r" b="b" t="t" l="l"/>
            <a:pathLst>
              <a:path h="2643253" w="11034042">
                <a:moveTo>
                  <a:pt x="0" y="0"/>
                </a:moveTo>
                <a:lnTo>
                  <a:pt x="11034042" y="0"/>
                </a:lnTo>
                <a:lnTo>
                  <a:pt x="11034042" y="2643253"/>
                </a:lnTo>
                <a:lnTo>
                  <a:pt x="0" y="2643253"/>
                </a:lnTo>
                <a:lnTo>
                  <a:pt x="0" y="0"/>
                </a:lnTo>
                <a:close/>
              </a:path>
            </a:pathLst>
          </a:custGeom>
          <a:blipFill>
            <a:blip r:embed="rId4"/>
            <a:stretch>
              <a:fillRect l="0" t="0" r="0" b="0"/>
            </a:stretch>
          </a:blipFill>
        </p:spPr>
      </p:sp>
      <p:sp>
        <p:nvSpPr>
          <p:cNvPr name="TextBox 5" id="5"/>
          <p:cNvSpPr txBox="true"/>
          <p:nvPr/>
        </p:nvSpPr>
        <p:spPr>
          <a:xfrm rot="0">
            <a:off x="464436" y="380923"/>
            <a:ext cx="5781492" cy="929259"/>
          </a:xfrm>
          <a:prstGeom prst="rect">
            <a:avLst/>
          </a:prstGeom>
        </p:spPr>
        <p:txBody>
          <a:bodyPr anchor="t" rtlCol="false" tIns="0" lIns="0" bIns="0" rIns="0">
            <a:spAutoFit/>
          </a:bodyPr>
          <a:lstStyle/>
          <a:p>
            <a:pPr algn="ctr">
              <a:lnSpc>
                <a:spcPts val="7128"/>
              </a:lnSpc>
              <a:spcBef>
                <a:spcPct val="0"/>
              </a:spcBef>
            </a:pPr>
            <a:r>
              <a:rPr lang="en-US" sz="6600" spc="-31">
                <a:solidFill>
                  <a:srgbClr val="000000"/>
                </a:solidFill>
                <a:latin typeface="Canva Sans"/>
                <a:ea typeface="Canva Sans"/>
                <a:cs typeface="Canva Sans"/>
                <a:sym typeface="Canva Sans"/>
              </a:rPr>
              <a:t>FUNCTION</a:t>
            </a:r>
            <a:r>
              <a:rPr lang="en-US" sz="6600" spc="-31">
                <a:solidFill>
                  <a:srgbClr val="000000"/>
                </a:solidFill>
                <a:latin typeface="Canva Sans"/>
                <a:ea typeface="Canva Sans"/>
                <a:cs typeface="Canva Sans"/>
                <a:sym typeface="Canva Sans"/>
              </a:rPr>
              <a:t>S</a:t>
            </a:r>
          </a:p>
        </p:txBody>
      </p:sp>
      <p:sp>
        <p:nvSpPr>
          <p:cNvPr name="TextBox 6" id="6"/>
          <p:cNvSpPr txBox="true"/>
          <p:nvPr/>
        </p:nvSpPr>
        <p:spPr>
          <a:xfrm rot="0">
            <a:off x="858750" y="1670940"/>
            <a:ext cx="11834227" cy="929259"/>
          </a:xfrm>
          <a:prstGeom prst="rect">
            <a:avLst/>
          </a:prstGeom>
        </p:spPr>
        <p:txBody>
          <a:bodyPr anchor="t" rtlCol="false" tIns="0" lIns="0" bIns="0" rIns="0">
            <a:spAutoFit/>
          </a:bodyPr>
          <a:lstStyle/>
          <a:p>
            <a:pPr algn="l">
              <a:lnSpc>
                <a:spcPts val="7128"/>
              </a:lnSpc>
            </a:pPr>
            <a:r>
              <a:rPr lang="en-US" sz="6600" spc="-31">
                <a:solidFill>
                  <a:srgbClr val="000000"/>
                </a:solidFill>
                <a:latin typeface="Canva Sans"/>
                <a:ea typeface="Canva Sans"/>
                <a:cs typeface="Canva Sans"/>
                <a:sym typeface="Canva Sans"/>
              </a:rPr>
              <a:t>2) get_fir_details</a:t>
            </a:r>
          </a:p>
        </p:txBody>
      </p:sp>
      <p:sp>
        <p:nvSpPr>
          <p:cNvPr name="TextBox 7" id="7"/>
          <p:cNvSpPr txBox="true"/>
          <p:nvPr/>
        </p:nvSpPr>
        <p:spPr>
          <a:xfrm rot="0">
            <a:off x="858750" y="3001690"/>
            <a:ext cx="9319155" cy="1857375"/>
          </a:xfrm>
          <a:prstGeom prst="rect">
            <a:avLst/>
          </a:prstGeom>
        </p:spPr>
        <p:txBody>
          <a:bodyPr anchor="t" rtlCol="false" tIns="0" lIns="0" bIns="0" rIns="0">
            <a:spAutoFit/>
          </a:bodyPr>
          <a:lstStyle/>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Displays the information of any desired FIR</a:t>
            </a:r>
          </a:p>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The FIR ID  is passed as a parameter.</a:t>
            </a:r>
          </a:p>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It displays the type of crime , status of FIR and and place of crime .</a:t>
            </a:r>
          </a:p>
          <a:p>
            <a:pPr algn="l">
              <a:lnSpc>
                <a:spcPts val="2879"/>
              </a:lnSpc>
            </a:pPr>
          </a:p>
          <a:p>
            <a:pPr algn="l" marL="434340" indent="-217170" lvl="1">
              <a:lnSpc>
                <a:spcPts val="287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Freeform 2" id="2"/>
          <p:cNvSpPr/>
          <p:nvPr/>
        </p:nvSpPr>
        <p:spPr>
          <a:xfrm flipH="false" flipV="false" rot="0">
            <a:off x="895964" y="2522584"/>
            <a:ext cx="6617303" cy="5576593"/>
          </a:xfrm>
          <a:custGeom>
            <a:avLst/>
            <a:gdLst/>
            <a:ahLst/>
            <a:cxnLst/>
            <a:rect r="r" b="b" t="t" l="l"/>
            <a:pathLst>
              <a:path h="5576593" w="6617303">
                <a:moveTo>
                  <a:pt x="0" y="0"/>
                </a:moveTo>
                <a:lnTo>
                  <a:pt x="6617303" y="0"/>
                </a:lnTo>
                <a:lnTo>
                  <a:pt x="6617303" y="5576593"/>
                </a:lnTo>
                <a:lnTo>
                  <a:pt x="0" y="5576593"/>
                </a:lnTo>
                <a:lnTo>
                  <a:pt x="0" y="0"/>
                </a:lnTo>
                <a:close/>
              </a:path>
            </a:pathLst>
          </a:custGeom>
          <a:blipFill>
            <a:blip r:embed="rId2"/>
            <a:stretch>
              <a:fillRect l="0" t="-11400" r="0" b="0"/>
            </a:stretch>
          </a:blipFill>
        </p:spPr>
      </p:sp>
      <p:sp>
        <p:nvSpPr>
          <p:cNvPr name="Freeform 3" id="3"/>
          <p:cNvSpPr/>
          <p:nvPr/>
        </p:nvSpPr>
        <p:spPr>
          <a:xfrm flipH="false" flipV="false" rot="0">
            <a:off x="7981362" y="3513739"/>
            <a:ext cx="9631094" cy="4312825"/>
          </a:xfrm>
          <a:custGeom>
            <a:avLst/>
            <a:gdLst/>
            <a:ahLst/>
            <a:cxnLst/>
            <a:rect r="r" b="b" t="t" l="l"/>
            <a:pathLst>
              <a:path h="4312825" w="9631094">
                <a:moveTo>
                  <a:pt x="0" y="0"/>
                </a:moveTo>
                <a:lnTo>
                  <a:pt x="9631094" y="0"/>
                </a:lnTo>
                <a:lnTo>
                  <a:pt x="9631094" y="4312825"/>
                </a:lnTo>
                <a:lnTo>
                  <a:pt x="0" y="4312825"/>
                </a:lnTo>
                <a:lnTo>
                  <a:pt x="0" y="0"/>
                </a:lnTo>
                <a:close/>
              </a:path>
            </a:pathLst>
          </a:custGeom>
          <a:blipFill>
            <a:blip r:embed="rId3"/>
            <a:stretch>
              <a:fillRect l="0" t="0" r="0" b="0"/>
            </a:stretch>
          </a:blipFill>
        </p:spPr>
      </p:sp>
      <p:sp>
        <p:nvSpPr>
          <p:cNvPr name="Freeform 4" id="4"/>
          <p:cNvSpPr/>
          <p:nvPr/>
        </p:nvSpPr>
        <p:spPr>
          <a:xfrm flipH="false" flipV="false" rot="0">
            <a:off x="11047567" y="4524988"/>
            <a:ext cx="1922869" cy="473366"/>
          </a:xfrm>
          <a:custGeom>
            <a:avLst/>
            <a:gdLst/>
            <a:ahLst/>
            <a:cxnLst/>
            <a:rect r="r" b="b" t="t" l="l"/>
            <a:pathLst>
              <a:path h="473366" w="1922869">
                <a:moveTo>
                  <a:pt x="0" y="0"/>
                </a:moveTo>
                <a:lnTo>
                  <a:pt x="1922869" y="0"/>
                </a:lnTo>
                <a:lnTo>
                  <a:pt x="1922869" y="473366"/>
                </a:lnTo>
                <a:lnTo>
                  <a:pt x="0" y="473366"/>
                </a:lnTo>
                <a:lnTo>
                  <a:pt x="0" y="0"/>
                </a:lnTo>
                <a:close/>
              </a:path>
            </a:pathLst>
          </a:custGeom>
          <a:blipFill>
            <a:blip r:embed="rId4"/>
            <a:stretch>
              <a:fillRect l="0" t="0" r="0" b="-27439"/>
            </a:stretch>
          </a:blipFill>
        </p:spPr>
      </p:sp>
      <p:sp>
        <p:nvSpPr>
          <p:cNvPr name="TextBox 5" id="5"/>
          <p:cNvSpPr txBox="true"/>
          <p:nvPr/>
        </p:nvSpPr>
        <p:spPr>
          <a:xfrm rot="0">
            <a:off x="5393361" y="602170"/>
            <a:ext cx="5781492" cy="929259"/>
          </a:xfrm>
          <a:prstGeom prst="rect">
            <a:avLst/>
          </a:prstGeom>
        </p:spPr>
        <p:txBody>
          <a:bodyPr anchor="t" rtlCol="false" tIns="0" lIns="0" bIns="0" rIns="0">
            <a:spAutoFit/>
          </a:bodyPr>
          <a:lstStyle/>
          <a:p>
            <a:pPr algn="ctr">
              <a:lnSpc>
                <a:spcPts val="7128"/>
              </a:lnSpc>
              <a:spcBef>
                <a:spcPct val="0"/>
              </a:spcBef>
            </a:pPr>
            <a:r>
              <a:rPr lang="en-US" sz="6600" spc="-31">
                <a:solidFill>
                  <a:srgbClr val="000000"/>
                </a:solidFill>
                <a:latin typeface="Canva Sans"/>
                <a:ea typeface="Canva Sans"/>
                <a:cs typeface="Canva Sans"/>
                <a:sym typeface="Canva Sans"/>
              </a:rPr>
              <a:t>SEQUENCES</a:t>
            </a:r>
          </a:p>
        </p:txBody>
      </p:sp>
      <p:sp>
        <p:nvSpPr>
          <p:cNvPr name="TextBox 6" id="6"/>
          <p:cNvSpPr txBox="true"/>
          <p:nvPr/>
        </p:nvSpPr>
        <p:spPr>
          <a:xfrm rot="0">
            <a:off x="560605" y="2311700"/>
            <a:ext cx="6952662" cy="459868"/>
          </a:xfrm>
          <a:prstGeom prst="rect">
            <a:avLst/>
          </a:prstGeom>
        </p:spPr>
        <p:txBody>
          <a:bodyPr anchor="t" rtlCol="false" tIns="0" lIns="0" bIns="0" rIns="0">
            <a:spAutoFit/>
          </a:bodyPr>
          <a:lstStyle/>
          <a:p>
            <a:pPr algn="ctr">
              <a:lnSpc>
                <a:spcPts val="3564"/>
              </a:lnSpc>
              <a:spcBef>
                <a:spcPct val="0"/>
              </a:spcBef>
            </a:pPr>
            <a:r>
              <a:rPr lang="en-US" sz="3300" spc="-15">
                <a:solidFill>
                  <a:srgbClr val="000000"/>
                </a:solidFill>
                <a:latin typeface="Canva Sans"/>
                <a:ea typeface="Canva Sans"/>
                <a:cs typeface="Canva Sans"/>
                <a:sym typeface="Canva Sans"/>
              </a:rPr>
              <a:t>seq_criminal_id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2757901"/>
            <a:ext cx="11301259" cy="2573170"/>
          </a:xfrm>
          <a:custGeom>
            <a:avLst/>
            <a:gdLst/>
            <a:ahLst/>
            <a:cxnLst/>
            <a:rect r="r" b="b" t="t" l="l"/>
            <a:pathLst>
              <a:path h="2573170" w="11301259">
                <a:moveTo>
                  <a:pt x="0" y="0"/>
                </a:moveTo>
                <a:lnTo>
                  <a:pt x="11301258" y="0"/>
                </a:lnTo>
                <a:lnTo>
                  <a:pt x="11301258" y="2573170"/>
                </a:lnTo>
                <a:lnTo>
                  <a:pt x="0" y="2573170"/>
                </a:lnTo>
                <a:lnTo>
                  <a:pt x="0" y="0"/>
                </a:lnTo>
                <a:close/>
              </a:path>
            </a:pathLst>
          </a:custGeom>
          <a:blipFill>
            <a:blip r:embed="rId2"/>
            <a:stretch>
              <a:fillRect l="0" t="-24072" r="0" b="0"/>
            </a:stretch>
          </a:blipFill>
        </p:spPr>
      </p:sp>
      <p:sp>
        <p:nvSpPr>
          <p:cNvPr name="Freeform 3" id="3"/>
          <p:cNvSpPr/>
          <p:nvPr/>
        </p:nvSpPr>
        <p:spPr>
          <a:xfrm flipH="false" flipV="false" rot="0">
            <a:off x="4672070" y="6241186"/>
            <a:ext cx="8158704" cy="3017114"/>
          </a:xfrm>
          <a:custGeom>
            <a:avLst/>
            <a:gdLst/>
            <a:ahLst/>
            <a:cxnLst/>
            <a:rect r="r" b="b" t="t" l="l"/>
            <a:pathLst>
              <a:path h="3017114" w="8158704">
                <a:moveTo>
                  <a:pt x="0" y="0"/>
                </a:moveTo>
                <a:lnTo>
                  <a:pt x="8158704" y="0"/>
                </a:lnTo>
                <a:lnTo>
                  <a:pt x="8158704" y="3017114"/>
                </a:lnTo>
                <a:lnTo>
                  <a:pt x="0" y="3017114"/>
                </a:lnTo>
                <a:lnTo>
                  <a:pt x="0" y="0"/>
                </a:lnTo>
                <a:close/>
              </a:path>
            </a:pathLst>
          </a:custGeom>
          <a:blipFill>
            <a:blip r:embed="rId3"/>
            <a:stretch>
              <a:fillRect l="0" t="0" r="0" b="0"/>
            </a:stretch>
          </a:blipFill>
        </p:spPr>
      </p:sp>
      <p:sp>
        <p:nvSpPr>
          <p:cNvPr name="Freeform 4" id="4"/>
          <p:cNvSpPr/>
          <p:nvPr/>
        </p:nvSpPr>
        <p:spPr>
          <a:xfrm flipH="false" flipV="false" rot="0">
            <a:off x="6788041" y="7516101"/>
            <a:ext cx="744736" cy="360928"/>
          </a:xfrm>
          <a:custGeom>
            <a:avLst/>
            <a:gdLst/>
            <a:ahLst/>
            <a:cxnLst/>
            <a:rect r="r" b="b" t="t" l="l"/>
            <a:pathLst>
              <a:path h="360928" w="744736">
                <a:moveTo>
                  <a:pt x="0" y="0"/>
                </a:moveTo>
                <a:lnTo>
                  <a:pt x="744736" y="0"/>
                </a:lnTo>
                <a:lnTo>
                  <a:pt x="744736" y="360928"/>
                </a:lnTo>
                <a:lnTo>
                  <a:pt x="0" y="360928"/>
                </a:lnTo>
                <a:lnTo>
                  <a:pt x="0" y="0"/>
                </a:lnTo>
                <a:close/>
              </a:path>
            </a:pathLst>
          </a:custGeom>
          <a:blipFill>
            <a:blip r:embed="rId4"/>
            <a:stretch>
              <a:fillRect l="-27239" t="0" r="-27239" b="0"/>
            </a:stretch>
          </a:blipFill>
        </p:spPr>
      </p:sp>
      <p:sp>
        <p:nvSpPr>
          <p:cNvPr name="TextBox 5" id="5"/>
          <p:cNvSpPr txBox="true"/>
          <p:nvPr/>
        </p:nvSpPr>
        <p:spPr>
          <a:xfrm rot="0">
            <a:off x="5693600" y="602170"/>
            <a:ext cx="5781492" cy="929259"/>
          </a:xfrm>
          <a:prstGeom prst="rect">
            <a:avLst/>
          </a:prstGeom>
        </p:spPr>
        <p:txBody>
          <a:bodyPr anchor="t" rtlCol="false" tIns="0" lIns="0" bIns="0" rIns="0">
            <a:spAutoFit/>
          </a:bodyPr>
          <a:lstStyle/>
          <a:p>
            <a:pPr algn="ctr">
              <a:lnSpc>
                <a:spcPts val="7128"/>
              </a:lnSpc>
              <a:spcBef>
                <a:spcPct val="0"/>
              </a:spcBef>
            </a:pPr>
            <a:r>
              <a:rPr lang="en-US" sz="6600" spc="-31">
                <a:solidFill>
                  <a:srgbClr val="000000"/>
                </a:solidFill>
                <a:latin typeface="Canva Sans"/>
                <a:ea typeface="Canva Sans"/>
                <a:cs typeface="Canva Sans"/>
                <a:sym typeface="Canva Sans"/>
              </a:rPr>
              <a:t>SEQUENCES</a:t>
            </a:r>
          </a:p>
        </p:txBody>
      </p:sp>
      <p:sp>
        <p:nvSpPr>
          <p:cNvPr name="TextBox 6" id="6"/>
          <p:cNvSpPr txBox="true"/>
          <p:nvPr/>
        </p:nvSpPr>
        <p:spPr>
          <a:xfrm rot="0">
            <a:off x="4918775" y="2292358"/>
            <a:ext cx="6952662" cy="641605"/>
          </a:xfrm>
          <a:prstGeom prst="rect">
            <a:avLst/>
          </a:prstGeom>
        </p:spPr>
        <p:txBody>
          <a:bodyPr anchor="t" rtlCol="false" tIns="0" lIns="0" bIns="0" rIns="0">
            <a:spAutoFit/>
          </a:bodyPr>
          <a:lstStyle/>
          <a:p>
            <a:pPr algn="ctr">
              <a:lnSpc>
                <a:spcPts val="4968"/>
              </a:lnSpc>
              <a:spcBef>
                <a:spcPct val="0"/>
              </a:spcBef>
            </a:pPr>
            <a:r>
              <a:rPr lang="en-US" sz="4600" spc="-22">
                <a:solidFill>
                  <a:srgbClr val="000000"/>
                </a:solidFill>
                <a:latin typeface="Canva Sans"/>
                <a:ea typeface="Canva Sans"/>
                <a:cs typeface="Canva Sans"/>
                <a:sym typeface="Canva Sans"/>
              </a:rPr>
              <a:t>seq_fir_id</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3EBE8"/>
        </a:solidFill>
      </p:bgPr>
    </p:bg>
    <p:spTree>
      <p:nvGrpSpPr>
        <p:cNvPr id="1" name=""/>
        <p:cNvGrpSpPr/>
        <p:nvPr/>
      </p:nvGrpSpPr>
      <p:grpSpPr>
        <a:xfrm>
          <a:off x="0" y="0"/>
          <a:ext cx="0" cy="0"/>
          <a:chOff x="0" y="0"/>
          <a:chExt cx="0" cy="0"/>
        </a:xfrm>
      </p:grpSpPr>
      <p:sp>
        <p:nvSpPr>
          <p:cNvPr name="AutoShape 2" id="2"/>
          <p:cNvSpPr/>
          <p:nvPr/>
        </p:nvSpPr>
        <p:spPr>
          <a:xfrm rot="51305">
            <a:off x="-9596" y="9803828"/>
            <a:ext cx="1276492" cy="0"/>
          </a:xfrm>
          <a:prstGeom prst="line">
            <a:avLst/>
          </a:prstGeom>
          <a:ln cap="rnd" w="9525">
            <a:solidFill>
              <a:srgbClr val="000000"/>
            </a:solidFill>
            <a:prstDash val="solid"/>
            <a:headEnd type="none" len="sm" w="sm"/>
            <a:tailEnd type="none" len="sm" w="sm"/>
          </a:ln>
        </p:spPr>
      </p:sp>
      <p:sp>
        <p:nvSpPr>
          <p:cNvPr name="AutoShape 3" id="3"/>
          <p:cNvSpPr/>
          <p:nvPr/>
        </p:nvSpPr>
        <p:spPr>
          <a:xfrm rot="10461">
            <a:off x="1797998" y="9803828"/>
            <a:ext cx="6259859" cy="0"/>
          </a:xfrm>
          <a:prstGeom prst="line">
            <a:avLst/>
          </a:prstGeom>
          <a:ln cap="rnd" w="9525">
            <a:solidFill>
              <a:srgbClr val="000000"/>
            </a:solidFill>
            <a:prstDash val="solid"/>
            <a:headEnd type="none" len="sm" w="sm"/>
            <a:tailEnd type="none" len="sm" w="sm"/>
          </a:ln>
        </p:spPr>
      </p:sp>
      <p:sp>
        <p:nvSpPr>
          <p:cNvPr name="AutoShape 4" id="4"/>
          <p:cNvSpPr/>
          <p:nvPr/>
        </p:nvSpPr>
        <p:spPr>
          <a:xfrm rot="11330">
            <a:off x="10193639" y="9793218"/>
            <a:ext cx="5779801" cy="0"/>
          </a:xfrm>
          <a:prstGeom prst="line">
            <a:avLst/>
          </a:prstGeom>
          <a:ln cap="rnd" w="9525">
            <a:solidFill>
              <a:srgbClr val="000000"/>
            </a:solidFill>
            <a:prstDash val="solid"/>
            <a:headEnd type="none" len="sm" w="sm"/>
            <a:tailEnd type="none" len="sm" w="sm"/>
          </a:ln>
        </p:spPr>
      </p:sp>
      <p:sp>
        <p:nvSpPr>
          <p:cNvPr name="AutoShape 5" id="5"/>
          <p:cNvSpPr/>
          <p:nvPr/>
        </p:nvSpPr>
        <p:spPr>
          <a:xfrm rot="47089">
            <a:off x="16904921" y="9793224"/>
            <a:ext cx="1390780" cy="0"/>
          </a:xfrm>
          <a:prstGeom prst="line">
            <a:avLst/>
          </a:prstGeom>
          <a:ln cap="rnd" w="9525">
            <a:solidFill>
              <a:srgbClr val="000000"/>
            </a:solidFill>
            <a:prstDash val="solid"/>
            <a:headEnd type="none" len="sm" w="sm"/>
            <a:tailEnd type="none" len="sm" w="sm"/>
          </a:ln>
        </p:spPr>
      </p:sp>
      <p:sp>
        <p:nvSpPr>
          <p:cNvPr name="TextBox 6" id="6"/>
          <p:cNvSpPr txBox="true"/>
          <p:nvPr/>
        </p:nvSpPr>
        <p:spPr>
          <a:xfrm rot="0">
            <a:off x="1706251" y="1527640"/>
            <a:ext cx="14875498" cy="7524750"/>
          </a:xfrm>
          <a:prstGeom prst="rect">
            <a:avLst/>
          </a:prstGeom>
        </p:spPr>
        <p:txBody>
          <a:bodyPr anchor="t" rtlCol="false" tIns="0" lIns="0" bIns="0" rIns="0">
            <a:spAutoFit/>
          </a:bodyPr>
          <a:lstStyle/>
          <a:p>
            <a:pPr algn="l" marL="883456" indent="-441728" lvl="1">
              <a:lnSpc>
                <a:spcPts val="5862"/>
              </a:lnSpc>
              <a:buFont typeface="Arial"/>
              <a:buChar char="•"/>
            </a:pPr>
            <a:r>
              <a:rPr lang="en-US" b="true" sz="4885">
                <a:solidFill>
                  <a:srgbClr val="000000"/>
                </a:solidFill>
                <a:latin typeface="Univers Condensed Bold"/>
                <a:ea typeface="Univers Condensed Bold"/>
                <a:cs typeface="Univers Condensed Bold"/>
                <a:sym typeface="Univers Condensed Bold"/>
              </a:rPr>
              <a:t>Centralized storage </a:t>
            </a:r>
            <a:r>
              <a:rPr lang="en-US" sz="4885">
                <a:solidFill>
                  <a:srgbClr val="000000"/>
                </a:solidFill>
                <a:latin typeface="Univers Condensed Light"/>
                <a:ea typeface="Univers Condensed Light"/>
                <a:cs typeface="Univers Condensed Light"/>
                <a:sym typeface="Univers Condensed Light"/>
              </a:rPr>
              <a:t>and easy retrieval of criminal records.</a:t>
            </a:r>
          </a:p>
          <a:p>
            <a:pPr algn="l" marL="883456" indent="-441728" lvl="1">
              <a:lnSpc>
                <a:spcPts val="5862"/>
              </a:lnSpc>
              <a:buFont typeface="Arial"/>
              <a:buChar char="•"/>
            </a:pPr>
            <a:r>
              <a:rPr lang="en-US" sz="4885">
                <a:solidFill>
                  <a:srgbClr val="000000"/>
                </a:solidFill>
                <a:latin typeface="Univers Condensed Light"/>
                <a:ea typeface="Univers Condensed Light"/>
                <a:cs typeface="Univers Condensed Light"/>
                <a:sym typeface="Univers Condensed Light"/>
              </a:rPr>
              <a:t>Enhanced </a:t>
            </a:r>
            <a:r>
              <a:rPr lang="en-US" b="true" sz="4885">
                <a:solidFill>
                  <a:srgbClr val="000000"/>
                </a:solidFill>
                <a:latin typeface="Univers Condensed Bold"/>
                <a:ea typeface="Univers Condensed Bold"/>
                <a:cs typeface="Univers Condensed Bold"/>
                <a:sym typeface="Univers Condensed Bold"/>
              </a:rPr>
              <a:t>data security</a:t>
            </a:r>
            <a:r>
              <a:rPr lang="en-US" sz="4885">
                <a:solidFill>
                  <a:srgbClr val="000000"/>
                </a:solidFill>
                <a:latin typeface="Univers Condensed Light"/>
                <a:ea typeface="Univers Condensed Light"/>
                <a:cs typeface="Univers Condensed Light"/>
                <a:sym typeface="Univers Condensed Light"/>
              </a:rPr>
              <a:t> through role-based access control.</a:t>
            </a:r>
          </a:p>
          <a:p>
            <a:pPr algn="l" marL="883456" indent="-441728" lvl="1">
              <a:lnSpc>
                <a:spcPts val="5862"/>
              </a:lnSpc>
              <a:buFont typeface="Arial"/>
              <a:buChar char="•"/>
            </a:pPr>
            <a:r>
              <a:rPr lang="en-US" b="true" sz="4885">
                <a:solidFill>
                  <a:srgbClr val="000000"/>
                </a:solidFill>
                <a:latin typeface="Univers Condensed Bold"/>
                <a:ea typeface="Univers Condensed Bold"/>
                <a:cs typeface="Univers Condensed Bold"/>
                <a:sym typeface="Univers Condensed Bold"/>
              </a:rPr>
              <a:t>Reducing paperwork </a:t>
            </a:r>
            <a:r>
              <a:rPr lang="en-US" sz="4885">
                <a:solidFill>
                  <a:srgbClr val="000000"/>
                </a:solidFill>
                <a:latin typeface="Univers Condensed Light"/>
                <a:ea typeface="Univers Condensed Light"/>
                <a:cs typeface="Univers Condensed Light"/>
                <a:sym typeface="Univers Condensed Light"/>
              </a:rPr>
              <a:t>and minimizing errors in record-keeping.</a:t>
            </a:r>
          </a:p>
          <a:p>
            <a:pPr algn="l" marL="883456" indent="-441728" lvl="1">
              <a:lnSpc>
                <a:spcPts val="5862"/>
              </a:lnSpc>
              <a:buFont typeface="Arial"/>
              <a:buChar char="•"/>
            </a:pPr>
            <a:r>
              <a:rPr lang="en-US" sz="4885">
                <a:solidFill>
                  <a:srgbClr val="000000"/>
                </a:solidFill>
                <a:latin typeface="Univers Condensed Light"/>
                <a:ea typeface="Univers Condensed Light"/>
                <a:cs typeface="Univers Condensed Light"/>
                <a:sym typeface="Univers Condensed Light"/>
              </a:rPr>
              <a:t>Efficient search and filtering for </a:t>
            </a:r>
            <a:r>
              <a:rPr lang="en-US" b="true" sz="4885">
                <a:solidFill>
                  <a:srgbClr val="000000"/>
                </a:solidFill>
                <a:latin typeface="Univers Condensed Bold"/>
                <a:ea typeface="Univers Condensed Bold"/>
                <a:cs typeface="Univers Condensed Bold"/>
                <a:sym typeface="Univers Condensed Bold"/>
              </a:rPr>
              <a:t>quick identification</a:t>
            </a:r>
            <a:r>
              <a:rPr lang="en-US" sz="4885">
                <a:solidFill>
                  <a:srgbClr val="000000"/>
                </a:solidFill>
                <a:latin typeface="Univers Condensed Light"/>
                <a:ea typeface="Univers Condensed Light"/>
                <a:cs typeface="Univers Condensed Light"/>
                <a:sym typeface="Univers Condensed Light"/>
              </a:rPr>
              <a:t> of suspects.</a:t>
            </a:r>
          </a:p>
          <a:p>
            <a:pPr algn="l" marL="883456" indent="-441728" lvl="1">
              <a:lnSpc>
                <a:spcPts val="5862"/>
              </a:lnSpc>
              <a:buFont typeface="Arial"/>
              <a:buChar char="•"/>
            </a:pPr>
            <a:r>
              <a:rPr lang="en-US" b="true" sz="4885">
                <a:solidFill>
                  <a:srgbClr val="000000"/>
                </a:solidFill>
                <a:latin typeface="Univers Condensed Bold"/>
                <a:ea typeface="Univers Condensed Bold"/>
                <a:cs typeface="Univers Condensed Bold"/>
                <a:sym typeface="Univers Condensed Bold"/>
              </a:rPr>
              <a:t>Tracking case histories</a:t>
            </a:r>
            <a:r>
              <a:rPr lang="en-US" sz="4885">
                <a:solidFill>
                  <a:srgbClr val="000000"/>
                </a:solidFill>
                <a:latin typeface="Univers Condensed Light"/>
                <a:ea typeface="Univers Condensed Light"/>
                <a:cs typeface="Univers Condensed Light"/>
                <a:sym typeface="Univers Condensed Light"/>
              </a:rPr>
              <a:t>, evidence, and court proceedings.</a:t>
            </a:r>
          </a:p>
          <a:p>
            <a:pPr algn="l" marL="883456" indent="-441728" lvl="1">
              <a:lnSpc>
                <a:spcPts val="5862"/>
              </a:lnSpc>
              <a:buFont typeface="Arial"/>
              <a:buChar char="•"/>
            </a:pPr>
            <a:r>
              <a:rPr lang="en-US" sz="4885">
                <a:solidFill>
                  <a:srgbClr val="000000"/>
                </a:solidFill>
                <a:latin typeface="Univers Condensed Light"/>
                <a:ea typeface="Univers Condensed Light"/>
                <a:cs typeface="Univers Condensed Light"/>
                <a:sym typeface="Univers Condensed Light"/>
              </a:rPr>
              <a:t>Facilitating </a:t>
            </a:r>
            <a:r>
              <a:rPr lang="en-US" b="true" sz="4885">
                <a:solidFill>
                  <a:srgbClr val="000000"/>
                </a:solidFill>
                <a:latin typeface="Univers Condensed Bold"/>
                <a:ea typeface="Univers Condensed Bold"/>
                <a:cs typeface="Univers Condensed Bold"/>
                <a:sym typeface="Univers Condensed Bold"/>
              </a:rPr>
              <a:t>collaboration across police</a:t>
            </a:r>
            <a:r>
              <a:rPr lang="en-US" sz="4885">
                <a:solidFill>
                  <a:srgbClr val="000000"/>
                </a:solidFill>
                <a:latin typeface="Univers Condensed Light"/>
                <a:ea typeface="Univers Condensed Light"/>
                <a:cs typeface="Univers Condensed Light"/>
                <a:sym typeface="Univers Condensed Light"/>
              </a:rPr>
              <a:t> departments.</a:t>
            </a:r>
          </a:p>
          <a:p>
            <a:pPr algn="l" marL="883456" indent="-441728" lvl="1">
              <a:lnSpc>
                <a:spcPts val="5862"/>
              </a:lnSpc>
              <a:buFont typeface="Arial"/>
              <a:buChar char="•"/>
            </a:pPr>
            <a:r>
              <a:rPr lang="en-US" sz="4885">
                <a:solidFill>
                  <a:srgbClr val="000000"/>
                </a:solidFill>
                <a:latin typeface="Univers Condensed Light"/>
                <a:ea typeface="Univers Condensed Light"/>
                <a:cs typeface="Univers Condensed Light"/>
                <a:sym typeface="Univers Condensed Light"/>
              </a:rPr>
              <a:t>Providing </a:t>
            </a:r>
            <a:r>
              <a:rPr lang="en-US" b="true" sz="4885">
                <a:solidFill>
                  <a:srgbClr val="000000"/>
                </a:solidFill>
                <a:latin typeface="Univers Condensed Bold"/>
                <a:ea typeface="Univers Condensed Bold"/>
                <a:cs typeface="Univers Condensed Bold"/>
                <a:sym typeface="Univers Condensed Bold"/>
              </a:rPr>
              <a:t>analytics for crime trends</a:t>
            </a:r>
            <a:r>
              <a:rPr lang="en-US" sz="4885">
                <a:solidFill>
                  <a:srgbClr val="000000"/>
                </a:solidFill>
                <a:latin typeface="Univers Condensed Light"/>
                <a:ea typeface="Univers Condensed Light"/>
                <a:cs typeface="Univers Condensed Light"/>
                <a:sym typeface="Univers Condensed Light"/>
              </a:rPr>
              <a:t> and prevention strategies.</a:t>
            </a:r>
          </a:p>
        </p:txBody>
      </p:sp>
      <p:sp>
        <p:nvSpPr>
          <p:cNvPr name="TextBox 7" id="7"/>
          <p:cNvSpPr txBox="true"/>
          <p:nvPr/>
        </p:nvSpPr>
        <p:spPr>
          <a:xfrm rot="0">
            <a:off x="5477256" y="649605"/>
            <a:ext cx="9528048" cy="834390"/>
          </a:xfrm>
          <a:prstGeom prst="rect">
            <a:avLst/>
          </a:prstGeom>
        </p:spPr>
        <p:txBody>
          <a:bodyPr anchor="t" rtlCol="false" tIns="0" lIns="0" bIns="0" rIns="0">
            <a:spAutoFit/>
          </a:bodyPr>
          <a:lstStyle/>
          <a:p>
            <a:pPr algn="l">
              <a:lnSpc>
                <a:spcPts val="6480"/>
              </a:lnSpc>
            </a:pPr>
            <a:r>
              <a:rPr lang="en-US" sz="6000" spc="-28">
                <a:solidFill>
                  <a:srgbClr val="000000"/>
                </a:solidFill>
                <a:latin typeface="Canva Sans"/>
                <a:ea typeface="Canva Sans"/>
                <a:cs typeface="Canva Sans"/>
                <a:sym typeface="Canva Sans"/>
              </a:rPr>
              <a:t>Purpose of the Project</a:t>
            </a:r>
          </a:p>
        </p:txBody>
      </p:sp>
      <p:sp>
        <p:nvSpPr>
          <p:cNvPr name="TextBox 8" id="8"/>
          <p:cNvSpPr txBox="true"/>
          <p:nvPr/>
        </p:nvSpPr>
        <p:spPr>
          <a:xfrm rot="0">
            <a:off x="1257300" y="9672222"/>
            <a:ext cx="548640" cy="228600"/>
          </a:xfrm>
          <a:prstGeom prst="rect">
            <a:avLst/>
          </a:prstGeom>
        </p:spPr>
        <p:txBody>
          <a:bodyPr anchor="t" rtlCol="false" tIns="0" lIns="0" bIns="0" rIns="0">
            <a:spAutoFit/>
          </a:bodyPr>
          <a:lstStyle/>
          <a:p>
            <a:pPr algn="ctr">
              <a:lnSpc>
                <a:spcPts val="1800"/>
              </a:lnSpc>
            </a:pPr>
            <a:r>
              <a:rPr lang="en-US" sz="1500" spc="-7">
                <a:solidFill>
                  <a:srgbClr val="000000"/>
                </a:solidFill>
                <a:latin typeface="Canva Sans"/>
                <a:ea typeface="Canva Sans"/>
                <a:cs typeface="Canva Sans"/>
                <a:sym typeface="Canva Sans"/>
              </a:rPr>
              <a:t>3</a:t>
            </a:r>
          </a:p>
        </p:txBody>
      </p:sp>
      <p:sp>
        <p:nvSpPr>
          <p:cNvPr name="TextBox 9" id="9"/>
          <p:cNvSpPr txBox="true"/>
          <p:nvPr/>
        </p:nvSpPr>
        <p:spPr>
          <a:xfrm rot="0">
            <a:off x="8046720" y="9672222"/>
            <a:ext cx="2194560" cy="228600"/>
          </a:xfrm>
          <a:prstGeom prst="rect">
            <a:avLst/>
          </a:prstGeom>
        </p:spPr>
        <p:txBody>
          <a:bodyPr anchor="t" rtlCol="false" tIns="0" lIns="0" bIns="0" rIns="0">
            <a:spAutoFit/>
          </a:bodyPr>
          <a:lstStyle/>
          <a:p>
            <a:pPr algn="ctr">
              <a:lnSpc>
                <a:spcPts val="1800"/>
              </a:lnSpc>
            </a:pPr>
            <a:r>
              <a:rPr lang="en-US" sz="1500" spc="-7">
                <a:solidFill>
                  <a:srgbClr val="000000"/>
                </a:solidFill>
                <a:latin typeface="Canva Sans"/>
                <a:ea typeface="Canva Sans"/>
                <a:cs typeface="Canva Sans"/>
                <a:sym typeface="Canva Sans"/>
              </a:rPr>
              <a:t>Presentation title</a:t>
            </a:r>
          </a:p>
        </p:txBody>
      </p:sp>
      <p:sp>
        <p:nvSpPr>
          <p:cNvPr name="TextBox 10" id="10"/>
          <p:cNvSpPr txBox="true"/>
          <p:nvPr/>
        </p:nvSpPr>
        <p:spPr>
          <a:xfrm rot="0">
            <a:off x="15943718" y="9672222"/>
            <a:ext cx="960120" cy="228600"/>
          </a:xfrm>
          <a:prstGeom prst="rect">
            <a:avLst/>
          </a:prstGeom>
        </p:spPr>
        <p:txBody>
          <a:bodyPr anchor="t" rtlCol="false" tIns="0" lIns="0" bIns="0" rIns="0">
            <a:spAutoFit/>
          </a:bodyPr>
          <a:lstStyle/>
          <a:p>
            <a:pPr algn="ctr">
              <a:lnSpc>
                <a:spcPts val="1800"/>
              </a:lnSpc>
            </a:pPr>
            <a:r>
              <a:rPr lang="en-US" sz="1500" spc="-7">
                <a:solidFill>
                  <a:srgbClr val="000000"/>
                </a:solidFill>
                <a:latin typeface="Canva Sans"/>
                <a:ea typeface="Canva Sans"/>
                <a:cs typeface="Canva Sans"/>
                <a:sym typeface="Canva Sans"/>
              </a:rPr>
              <a:t>20XX</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Freeform 2" id="2"/>
          <p:cNvSpPr/>
          <p:nvPr/>
        </p:nvSpPr>
        <p:spPr>
          <a:xfrm flipH="false" flipV="false" rot="0">
            <a:off x="818583" y="2389908"/>
            <a:ext cx="7757932" cy="5088472"/>
          </a:xfrm>
          <a:custGeom>
            <a:avLst/>
            <a:gdLst/>
            <a:ahLst/>
            <a:cxnLst/>
            <a:rect r="r" b="b" t="t" l="l"/>
            <a:pathLst>
              <a:path h="5088472" w="7757932">
                <a:moveTo>
                  <a:pt x="0" y="0"/>
                </a:moveTo>
                <a:lnTo>
                  <a:pt x="7757932" y="0"/>
                </a:lnTo>
                <a:lnTo>
                  <a:pt x="7757932" y="5088472"/>
                </a:lnTo>
                <a:lnTo>
                  <a:pt x="0" y="5088472"/>
                </a:lnTo>
                <a:lnTo>
                  <a:pt x="0" y="0"/>
                </a:lnTo>
                <a:close/>
              </a:path>
            </a:pathLst>
          </a:custGeom>
          <a:blipFill>
            <a:blip r:embed="rId2"/>
            <a:stretch>
              <a:fillRect l="0" t="-18157" r="0" b="0"/>
            </a:stretch>
          </a:blipFill>
        </p:spPr>
      </p:sp>
      <p:sp>
        <p:nvSpPr>
          <p:cNvPr name="Freeform 3" id="3"/>
          <p:cNvSpPr/>
          <p:nvPr/>
        </p:nvSpPr>
        <p:spPr>
          <a:xfrm flipH="false" flipV="false" rot="0">
            <a:off x="9404212" y="2633367"/>
            <a:ext cx="8199651" cy="4501154"/>
          </a:xfrm>
          <a:custGeom>
            <a:avLst/>
            <a:gdLst/>
            <a:ahLst/>
            <a:cxnLst/>
            <a:rect r="r" b="b" t="t" l="l"/>
            <a:pathLst>
              <a:path h="4501154" w="8199651">
                <a:moveTo>
                  <a:pt x="0" y="0"/>
                </a:moveTo>
                <a:lnTo>
                  <a:pt x="8199651" y="0"/>
                </a:lnTo>
                <a:lnTo>
                  <a:pt x="8199651" y="4501155"/>
                </a:lnTo>
                <a:lnTo>
                  <a:pt x="0" y="4501155"/>
                </a:lnTo>
                <a:lnTo>
                  <a:pt x="0" y="0"/>
                </a:lnTo>
                <a:close/>
              </a:path>
            </a:pathLst>
          </a:custGeom>
          <a:blipFill>
            <a:blip r:embed="rId3"/>
            <a:stretch>
              <a:fillRect l="-3979" t="0" r="-3979" b="0"/>
            </a:stretch>
          </a:blipFill>
        </p:spPr>
      </p:sp>
      <p:sp>
        <p:nvSpPr>
          <p:cNvPr name="TextBox 4" id="4"/>
          <p:cNvSpPr txBox="true"/>
          <p:nvPr/>
        </p:nvSpPr>
        <p:spPr>
          <a:xfrm rot="0">
            <a:off x="464436" y="380923"/>
            <a:ext cx="5781492" cy="929259"/>
          </a:xfrm>
          <a:prstGeom prst="rect">
            <a:avLst/>
          </a:prstGeom>
        </p:spPr>
        <p:txBody>
          <a:bodyPr anchor="t" rtlCol="false" tIns="0" lIns="0" bIns="0" rIns="0">
            <a:spAutoFit/>
          </a:bodyPr>
          <a:lstStyle/>
          <a:p>
            <a:pPr algn="ctr">
              <a:lnSpc>
                <a:spcPts val="7128"/>
              </a:lnSpc>
              <a:spcBef>
                <a:spcPct val="0"/>
              </a:spcBef>
            </a:pPr>
            <a:r>
              <a:rPr lang="en-US" sz="6600" spc="-31">
                <a:solidFill>
                  <a:srgbClr val="000000"/>
                </a:solidFill>
                <a:latin typeface="Canva Sans"/>
                <a:ea typeface="Canva Sans"/>
                <a:cs typeface="Canva Sans"/>
                <a:sym typeface="Canva Sans"/>
              </a:rPr>
              <a:t>SEQUENCES</a:t>
            </a:r>
          </a:p>
        </p:txBody>
      </p:sp>
      <p:sp>
        <p:nvSpPr>
          <p:cNvPr name="TextBox 5" id="5"/>
          <p:cNvSpPr txBox="true"/>
          <p:nvPr/>
        </p:nvSpPr>
        <p:spPr>
          <a:xfrm rot="0">
            <a:off x="601782" y="2184548"/>
            <a:ext cx="6952662" cy="448819"/>
          </a:xfrm>
          <a:prstGeom prst="rect">
            <a:avLst/>
          </a:prstGeom>
        </p:spPr>
        <p:txBody>
          <a:bodyPr anchor="t" rtlCol="false" tIns="0" lIns="0" bIns="0" rIns="0">
            <a:spAutoFit/>
          </a:bodyPr>
          <a:lstStyle/>
          <a:p>
            <a:pPr algn="ctr">
              <a:lnSpc>
                <a:spcPts val="3456"/>
              </a:lnSpc>
              <a:spcBef>
                <a:spcPct val="0"/>
              </a:spcBef>
            </a:pPr>
            <a:r>
              <a:rPr lang="en-US" sz="3200" spc="-15">
                <a:solidFill>
                  <a:srgbClr val="000000"/>
                </a:solidFill>
                <a:latin typeface="Canva Sans"/>
                <a:ea typeface="Canva Sans"/>
                <a:cs typeface="Canva Sans"/>
                <a:sym typeface="Canva Sans"/>
              </a:rPr>
              <a:t>seq_evidence_id</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AutoShape 2" id="2"/>
          <p:cNvSpPr/>
          <p:nvPr/>
        </p:nvSpPr>
        <p:spPr>
          <a:xfrm rot="51305">
            <a:off x="-9596" y="9803828"/>
            <a:ext cx="1276492" cy="0"/>
          </a:xfrm>
          <a:prstGeom prst="line">
            <a:avLst/>
          </a:prstGeom>
          <a:ln cap="rnd" w="9525">
            <a:solidFill>
              <a:srgbClr val="000000"/>
            </a:solidFill>
            <a:prstDash val="solid"/>
            <a:headEnd type="none" len="sm" w="sm"/>
            <a:tailEnd type="none" len="sm" w="sm"/>
          </a:ln>
        </p:spPr>
      </p:sp>
      <p:sp>
        <p:nvSpPr>
          <p:cNvPr name="AutoShape 3" id="3"/>
          <p:cNvSpPr/>
          <p:nvPr/>
        </p:nvSpPr>
        <p:spPr>
          <a:xfrm rot="10461">
            <a:off x="1797998" y="9803828"/>
            <a:ext cx="6259859" cy="0"/>
          </a:xfrm>
          <a:prstGeom prst="line">
            <a:avLst/>
          </a:prstGeom>
          <a:ln cap="rnd" w="9525">
            <a:solidFill>
              <a:srgbClr val="000000"/>
            </a:solidFill>
            <a:prstDash val="solid"/>
            <a:headEnd type="none" len="sm" w="sm"/>
            <a:tailEnd type="none" len="sm" w="sm"/>
          </a:ln>
        </p:spPr>
      </p:sp>
      <p:sp>
        <p:nvSpPr>
          <p:cNvPr name="AutoShape 4" id="4"/>
          <p:cNvSpPr/>
          <p:nvPr/>
        </p:nvSpPr>
        <p:spPr>
          <a:xfrm rot="11330">
            <a:off x="10193639" y="9793218"/>
            <a:ext cx="5779801" cy="0"/>
          </a:xfrm>
          <a:prstGeom prst="line">
            <a:avLst/>
          </a:prstGeom>
          <a:ln cap="rnd" w="9525">
            <a:solidFill>
              <a:srgbClr val="000000"/>
            </a:solidFill>
            <a:prstDash val="solid"/>
            <a:headEnd type="none" len="sm" w="sm"/>
            <a:tailEnd type="none" len="sm" w="sm"/>
          </a:ln>
        </p:spPr>
      </p:sp>
      <p:sp>
        <p:nvSpPr>
          <p:cNvPr name="AutoShape 5" id="5"/>
          <p:cNvSpPr/>
          <p:nvPr/>
        </p:nvSpPr>
        <p:spPr>
          <a:xfrm rot="47089">
            <a:off x="16904921" y="9793224"/>
            <a:ext cx="1390780" cy="0"/>
          </a:xfrm>
          <a:prstGeom prst="line">
            <a:avLst/>
          </a:prstGeom>
          <a:ln cap="rnd" w="9525">
            <a:solidFill>
              <a:srgbClr val="000000"/>
            </a:solidFill>
            <a:prstDash val="solid"/>
            <a:headEnd type="none" len="sm" w="sm"/>
            <a:tailEnd type="none" len="sm" w="sm"/>
          </a:ln>
        </p:spPr>
      </p:sp>
      <p:sp>
        <p:nvSpPr>
          <p:cNvPr name="Freeform 6" id="6"/>
          <p:cNvSpPr/>
          <p:nvPr/>
        </p:nvSpPr>
        <p:spPr>
          <a:xfrm flipH="false" flipV="false" rot="0">
            <a:off x="8647802" y="1594740"/>
            <a:ext cx="9139854" cy="2883294"/>
          </a:xfrm>
          <a:custGeom>
            <a:avLst/>
            <a:gdLst/>
            <a:ahLst/>
            <a:cxnLst/>
            <a:rect r="r" b="b" t="t" l="l"/>
            <a:pathLst>
              <a:path h="2883294" w="9139854">
                <a:moveTo>
                  <a:pt x="0" y="0"/>
                </a:moveTo>
                <a:lnTo>
                  <a:pt x="9139854" y="0"/>
                </a:lnTo>
                <a:lnTo>
                  <a:pt x="9139854" y="2883294"/>
                </a:lnTo>
                <a:lnTo>
                  <a:pt x="0" y="2883294"/>
                </a:lnTo>
                <a:lnTo>
                  <a:pt x="0" y="0"/>
                </a:lnTo>
                <a:close/>
              </a:path>
            </a:pathLst>
          </a:custGeom>
          <a:blipFill>
            <a:blip r:embed="rId2"/>
            <a:stretch>
              <a:fillRect l="0" t="0" r="0" b="0"/>
            </a:stretch>
          </a:blipFill>
        </p:spPr>
      </p:sp>
      <p:sp>
        <p:nvSpPr>
          <p:cNvPr name="Freeform 7" id="7"/>
          <p:cNvSpPr/>
          <p:nvPr/>
        </p:nvSpPr>
        <p:spPr>
          <a:xfrm flipH="false" flipV="false" rot="0">
            <a:off x="8647802" y="6430260"/>
            <a:ext cx="9139854" cy="2464091"/>
          </a:xfrm>
          <a:custGeom>
            <a:avLst/>
            <a:gdLst/>
            <a:ahLst/>
            <a:cxnLst/>
            <a:rect r="r" b="b" t="t" l="l"/>
            <a:pathLst>
              <a:path h="2464091" w="9139854">
                <a:moveTo>
                  <a:pt x="0" y="0"/>
                </a:moveTo>
                <a:lnTo>
                  <a:pt x="9139854" y="0"/>
                </a:lnTo>
                <a:lnTo>
                  <a:pt x="9139854" y="2464090"/>
                </a:lnTo>
                <a:lnTo>
                  <a:pt x="0" y="2464090"/>
                </a:lnTo>
                <a:lnTo>
                  <a:pt x="0" y="0"/>
                </a:lnTo>
                <a:close/>
              </a:path>
            </a:pathLst>
          </a:custGeom>
          <a:blipFill>
            <a:blip r:embed="rId3"/>
            <a:stretch>
              <a:fillRect l="0" t="0" r="0" b="0"/>
            </a:stretch>
          </a:blipFill>
        </p:spPr>
      </p:sp>
      <p:sp>
        <p:nvSpPr>
          <p:cNvPr name="TextBox 8" id="8"/>
          <p:cNvSpPr txBox="true"/>
          <p:nvPr/>
        </p:nvSpPr>
        <p:spPr>
          <a:xfrm rot="0">
            <a:off x="-1150546" y="99441"/>
            <a:ext cx="7757932" cy="929259"/>
          </a:xfrm>
          <a:prstGeom prst="rect">
            <a:avLst/>
          </a:prstGeom>
        </p:spPr>
        <p:txBody>
          <a:bodyPr anchor="t" rtlCol="false" tIns="0" lIns="0" bIns="0" rIns="0">
            <a:spAutoFit/>
          </a:bodyPr>
          <a:lstStyle/>
          <a:p>
            <a:pPr algn="ctr">
              <a:lnSpc>
                <a:spcPts val="7128"/>
              </a:lnSpc>
              <a:spcBef>
                <a:spcPct val="0"/>
              </a:spcBef>
            </a:pPr>
            <a:r>
              <a:rPr lang="en-US" sz="6600" spc="-31">
                <a:solidFill>
                  <a:srgbClr val="000000"/>
                </a:solidFill>
                <a:latin typeface="Canva Sans"/>
                <a:ea typeface="Canva Sans"/>
                <a:cs typeface="Canva Sans"/>
                <a:sym typeface="Canva Sans"/>
              </a:rPr>
              <a:t>TRIGGERS</a:t>
            </a:r>
          </a:p>
        </p:txBody>
      </p:sp>
      <p:sp>
        <p:nvSpPr>
          <p:cNvPr name="TextBox 9" id="9"/>
          <p:cNvSpPr txBox="true"/>
          <p:nvPr/>
        </p:nvSpPr>
        <p:spPr>
          <a:xfrm rot="0">
            <a:off x="858750" y="1670940"/>
            <a:ext cx="11834227" cy="1834134"/>
          </a:xfrm>
          <a:prstGeom prst="rect">
            <a:avLst/>
          </a:prstGeom>
        </p:spPr>
        <p:txBody>
          <a:bodyPr anchor="t" rtlCol="false" tIns="0" lIns="0" bIns="0" rIns="0">
            <a:spAutoFit/>
          </a:bodyPr>
          <a:lstStyle/>
          <a:p>
            <a:pPr algn="l">
              <a:lnSpc>
                <a:spcPts val="7128"/>
              </a:lnSpc>
            </a:pPr>
            <a:r>
              <a:rPr lang="en-US" sz="6600" spc="-26">
                <a:solidFill>
                  <a:srgbClr val="000000"/>
                </a:solidFill>
                <a:latin typeface="Canva Sans"/>
                <a:ea typeface="Canva Sans"/>
                <a:cs typeface="Canva Sans"/>
                <a:sym typeface="Canva Sans"/>
              </a:rPr>
              <a:t>1) trg_add_fir</a:t>
            </a:r>
          </a:p>
          <a:p>
            <a:pPr algn="l">
              <a:lnSpc>
                <a:spcPts val="7128"/>
              </a:lnSpc>
            </a:pPr>
          </a:p>
        </p:txBody>
      </p:sp>
      <p:sp>
        <p:nvSpPr>
          <p:cNvPr name="TextBox 10" id="10"/>
          <p:cNvSpPr txBox="true"/>
          <p:nvPr/>
        </p:nvSpPr>
        <p:spPr>
          <a:xfrm rot="0">
            <a:off x="858750" y="3001690"/>
            <a:ext cx="9319155" cy="1495425"/>
          </a:xfrm>
          <a:prstGeom prst="rect">
            <a:avLst/>
          </a:prstGeom>
        </p:spPr>
        <p:txBody>
          <a:bodyPr anchor="t" rtlCol="false" tIns="0" lIns="0" bIns="0" rIns="0">
            <a:spAutoFit/>
          </a:bodyPr>
          <a:lstStyle/>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This triggers gets activated after a new FIR is created .</a:t>
            </a:r>
          </a:p>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This trigger displays the following output on the output terminal </a:t>
            </a:r>
          </a:p>
          <a:p>
            <a:pPr algn="l">
              <a:lnSpc>
                <a:spcPts val="2879"/>
              </a:lnSpc>
            </a:pPr>
            <a:r>
              <a:rPr lang="en-US" sz="2400">
                <a:solidFill>
                  <a:srgbClr val="000000"/>
                </a:solidFill>
                <a:latin typeface="Univers Condensed Light"/>
                <a:ea typeface="Univers Condensed Light"/>
                <a:cs typeface="Univers Condensed Light"/>
                <a:sym typeface="Univers Condensed Light"/>
              </a:rPr>
              <a:t>        “fir added successfully”.</a:t>
            </a:r>
          </a:p>
          <a:p>
            <a:pPr algn="l" marL="434340" indent="-217170" lvl="1">
              <a:lnSpc>
                <a:spcPts val="2879"/>
              </a:lnSpc>
            </a:pPr>
          </a:p>
        </p:txBody>
      </p:sp>
      <p:sp>
        <p:nvSpPr>
          <p:cNvPr name="TextBox 11" id="11"/>
          <p:cNvSpPr txBox="true"/>
          <p:nvPr/>
        </p:nvSpPr>
        <p:spPr>
          <a:xfrm rot="0">
            <a:off x="858750" y="7036975"/>
            <a:ext cx="8285250" cy="1857375"/>
          </a:xfrm>
          <a:prstGeom prst="rect">
            <a:avLst/>
          </a:prstGeom>
        </p:spPr>
        <p:txBody>
          <a:bodyPr anchor="t" rtlCol="false" tIns="0" lIns="0" bIns="0" rIns="0">
            <a:spAutoFit/>
          </a:bodyPr>
          <a:lstStyle/>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This triggers gets activated after a new criminal is added in the database .</a:t>
            </a:r>
          </a:p>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This trigger displays the following output on the output terminal </a:t>
            </a:r>
          </a:p>
          <a:p>
            <a:pPr algn="l">
              <a:lnSpc>
                <a:spcPts val="2879"/>
              </a:lnSpc>
            </a:pPr>
            <a:r>
              <a:rPr lang="en-US" sz="2400">
                <a:solidFill>
                  <a:srgbClr val="000000"/>
                </a:solidFill>
                <a:latin typeface="Univers Condensed Light"/>
                <a:ea typeface="Univers Condensed Light"/>
                <a:cs typeface="Univers Condensed Light"/>
                <a:sym typeface="Univers Condensed Light"/>
              </a:rPr>
              <a:t>        “criminal added successfully”.</a:t>
            </a:r>
          </a:p>
          <a:p>
            <a:pPr algn="l" marL="434340" indent="-217170" lvl="1">
              <a:lnSpc>
                <a:spcPts val="2879"/>
              </a:lnSpc>
            </a:pPr>
          </a:p>
        </p:txBody>
      </p:sp>
      <p:sp>
        <p:nvSpPr>
          <p:cNvPr name="TextBox 12" id="12"/>
          <p:cNvSpPr txBox="true"/>
          <p:nvPr/>
        </p:nvSpPr>
        <p:spPr>
          <a:xfrm rot="0">
            <a:off x="858750" y="5563182"/>
            <a:ext cx="11834227" cy="1834134"/>
          </a:xfrm>
          <a:prstGeom prst="rect">
            <a:avLst/>
          </a:prstGeom>
        </p:spPr>
        <p:txBody>
          <a:bodyPr anchor="t" rtlCol="false" tIns="0" lIns="0" bIns="0" rIns="0">
            <a:spAutoFit/>
          </a:bodyPr>
          <a:lstStyle/>
          <a:p>
            <a:pPr algn="l">
              <a:lnSpc>
                <a:spcPts val="7128"/>
              </a:lnSpc>
            </a:pPr>
            <a:r>
              <a:rPr lang="en-US" sz="6600" spc="-26">
                <a:solidFill>
                  <a:srgbClr val="000000"/>
                </a:solidFill>
                <a:latin typeface="Canva Sans"/>
                <a:ea typeface="Canva Sans"/>
                <a:cs typeface="Canva Sans"/>
                <a:sym typeface="Canva Sans"/>
              </a:rPr>
              <a:t>2) trg_add_criminal</a:t>
            </a:r>
          </a:p>
          <a:p>
            <a:pPr algn="l">
              <a:lnSpc>
                <a:spcPts val="7128"/>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AutoShape 2" id="2"/>
          <p:cNvSpPr/>
          <p:nvPr/>
        </p:nvSpPr>
        <p:spPr>
          <a:xfrm rot="51305">
            <a:off x="-9596" y="9803828"/>
            <a:ext cx="1276492" cy="0"/>
          </a:xfrm>
          <a:prstGeom prst="line">
            <a:avLst/>
          </a:prstGeom>
          <a:ln cap="rnd" w="9525">
            <a:solidFill>
              <a:srgbClr val="000000"/>
            </a:solidFill>
            <a:prstDash val="solid"/>
            <a:headEnd type="none" len="sm" w="sm"/>
            <a:tailEnd type="none" len="sm" w="sm"/>
          </a:ln>
        </p:spPr>
      </p:sp>
      <p:sp>
        <p:nvSpPr>
          <p:cNvPr name="AutoShape 3" id="3"/>
          <p:cNvSpPr/>
          <p:nvPr/>
        </p:nvSpPr>
        <p:spPr>
          <a:xfrm rot="10461">
            <a:off x="1797998" y="9803828"/>
            <a:ext cx="6259859" cy="0"/>
          </a:xfrm>
          <a:prstGeom prst="line">
            <a:avLst/>
          </a:prstGeom>
          <a:ln cap="rnd" w="9525">
            <a:solidFill>
              <a:srgbClr val="000000"/>
            </a:solidFill>
            <a:prstDash val="solid"/>
            <a:headEnd type="none" len="sm" w="sm"/>
            <a:tailEnd type="none" len="sm" w="sm"/>
          </a:ln>
        </p:spPr>
      </p:sp>
      <p:sp>
        <p:nvSpPr>
          <p:cNvPr name="AutoShape 4" id="4"/>
          <p:cNvSpPr/>
          <p:nvPr/>
        </p:nvSpPr>
        <p:spPr>
          <a:xfrm rot="11330">
            <a:off x="10193639" y="9793218"/>
            <a:ext cx="5779801" cy="0"/>
          </a:xfrm>
          <a:prstGeom prst="line">
            <a:avLst/>
          </a:prstGeom>
          <a:ln cap="rnd" w="9525">
            <a:solidFill>
              <a:srgbClr val="000000"/>
            </a:solidFill>
            <a:prstDash val="solid"/>
            <a:headEnd type="none" len="sm" w="sm"/>
            <a:tailEnd type="none" len="sm" w="sm"/>
          </a:ln>
        </p:spPr>
      </p:sp>
      <p:sp>
        <p:nvSpPr>
          <p:cNvPr name="AutoShape 5" id="5"/>
          <p:cNvSpPr/>
          <p:nvPr/>
        </p:nvSpPr>
        <p:spPr>
          <a:xfrm rot="47089">
            <a:off x="16904921" y="9793224"/>
            <a:ext cx="1390780" cy="0"/>
          </a:xfrm>
          <a:prstGeom prst="line">
            <a:avLst/>
          </a:prstGeom>
          <a:ln cap="rnd" w="9525">
            <a:solidFill>
              <a:srgbClr val="000000"/>
            </a:solidFill>
            <a:prstDash val="solid"/>
            <a:headEnd type="none" len="sm" w="sm"/>
            <a:tailEnd type="none" len="sm" w="sm"/>
          </a:ln>
        </p:spPr>
      </p:sp>
      <p:sp>
        <p:nvSpPr>
          <p:cNvPr name="Freeform 6" id="6"/>
          <p:cNvSpPr/>
          <p:nvPr/>
        </p:nvSpPr>
        <p:spPr>
          <a:xfrm flipH="false" flipV="false" rot="0">
            <a:off x="2728420" y="4743131"/>
            <a:ext cx="10380030" cy="2580564"/>
          </a:xfrm>
          <a:custGeom>
            <a:avLst/>
            <a:gdLst/>
            <a:ahLst/>
            <a:cxnLst/>
            <a:rect r="r" b="b" t="t" l="l"/>
            <a:pathLst>
              <a:path h="2580564" w="10380030">
                <a:moveTo>
                  <a:pt x="0" y="0"/>
                </a:moveTo>
                <a:lnTo>
                  <a:pt x="10380030" y="0"/>
                </a:lnTo>
                <a:lnTo>
                  <a:pt x="10380030" y="2580564"/>
                </a:lnTo>
                <a:lnTo>
                  <a:pt x="0" y="2580564"/>
                </a:lnTo>
                <a:lnTo>
                  <a:pt x="0" y="0"/>
                </a:lnTo>
                <a:close/>
              </a:path>
            </a:pathLst>
          </a:custGeom>
          <a:blipFill>
            <a:blip r:embed="rId2"/>
            <a:stretch>
              <a:fillRect l="0" t="0" r="0" b="0"/>
            </a:stretch>
          </a:blipFill>
        </p:spPr>
      </p:sp>
      <p:sp>
        <p:nvSpPr>
          <p:cNvPr name="TextBox 7" id="7"/>
          <p:cNvSpPr txBox="true"/>
          <p:nvPr/>
        </p:nvSpPr>
        <p:spPr>
          <a:xfrm rot="0">
            <a:off x="-1150546" y="99441"/>
            <a:ext cx="7757932" cy="929259"/>
          </a:xfrm>
          <a:prstGeom prst="rect">
            <a:avLst/>
          </a:prstGeom>
        </p:spPr>
        <p:txBody>
          <a:bodyPr anchor="t" rtlCol="false" tIns="0" lIns="0" bIns="0" rIns="0">
            <a:spAutoFit/>
          </a:bodyPr>
          <a:lstStyle/>
          <a:p>
            <a:pPr algn="ctr">
              <a:lnSpc>
                <a:spcPts val="7128"/>
              </a:lnSpc>
              <a:spcBef>
                <a:spcPct val="0"/>
              </a:spcBef>
            </a:pPr>
            <a:r>
              <a:rPr lang="en-US" sz="6600" spc="-31">
                <a:solidFill>
                  <a:srgbClr val="000000"/>
                </a:solidFill>
                <a:latin typeface="Canva Sans"/>
                <a:ea typeface="Canva Sans"/>
                <a:cs typeface="Canva Sans"/>
                <a:sym typeface="Canva Sans"/>
              </a:rPr>
              <a:t>TRIGGERS</a:t>
            </a:r>
          </a:p>
        </p:txBody>
      </p:sp>
      <p:sp>
        <p:nvSpPr>
          <p:cNvPr name="TextBox 8" id="8"/>
          <p:cNvSpPr txBox="true"/>
          <p:nvPr/>
        </p:nvSpPr>
        <p:spPr>
          <a:xfrm rot="0">
            <a:off x="858750" y="1670940"/>
            <a:ext cx="11834227" cy="1834134"/>
          </a:xfrm>
          <a:prstGeom prst="rect">
            <a:avLst/>
          </a:prstGeom>
        </p:spPr>
        <p:txBody>
          <a:bodyPr anchor="t" rtlCol="false" tIns="0" lIns="0" bIns="0" rIns="0">
            <a:spAutoFit/>
          </a:bodyPr>
          <a:lstStyle/>
          <a:p>
            <a:pPr algn="l">
              <a:lnSpc>
                <a:spcPts val="7128"/>
              </a:lnSpc>
            </a:pPr>
            <a:r>
              <a:rPr lang="en-US" sz="6600" spc="-26">
                <a:solidFill>
                  <a:srgbClr val="000000"/>
                </a:solidFill>
                <a:latin typeface="Canva Sans"/>
                <a:ea typeface="Canva Sans"/>
                <a:cs typeface="Canva Sans"/>
                <a:sym typeface="Canva Sans"/>
              </a:rPr>
              <a:t>3) trg_add_police_man</a:t>
            </a:r>
          </a:p>
          <a:p>
            <a:pPr algn="l">
              <a:lnSpc>
                <a:spcPts val="7128"/>
              </a:lnSpc>
            </a:pPr>
          </a:p>
        </p:txBody>
      </p:sp>
      <p:sp>
        <p:nvSpPr>
          <p:cNvPr name="TextBox 9" id="9"/>
          <p:cNvSpPr txBox="true"/>
          <p:nvPr/>
        </p:nvSpPr>
        <p:spPr>
          <a:xfrm rot="0">
            <a:off x="2421645" y="3001690"/>
            <a:ext cx="9319155" cy="1495425"/>
          </a:xfrm>
          <a:prstGeom prst="rect">
            <a:avLst/>
          </a:prstGeom>
        </p:spPr>
        <p:txBody>
          <a:bodyPr anchor="t" rtlCol="false" tIns="0" lIns="0" bIns="0" rIns="0">
            <a:spAutoFit/>
          </a:bodyPr>
          <a:lstStyle/>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This triggers gets activated after a new policeman is added to the database.</a:t>
            </a:r>
          </a:p>
          <a:p>
            <a:pPr algn="l" marL="434340" indent="-217170" lvl="1">
              <a:lnSpc>
                <a:spcPts val="2879"/>
              </a:lnSpc>
              <a:buFont typeface="Arial"/>
              <a:buChar char="•"/>
            </a:pPr>
            <a:r>
              <a:rPr lang="en-US" sz="2400">
                <a:solidFill>
                  <a:srgbClr val="000000"/>
                </a:solidFill>
                <a:latin typeface="Univers Condensed Light"/>
                <a:ea typeface="Univers Condensed Light"/>
                <a:cs typeface="Univers Condensed Light"/>
                <a:sym typeface="Univers Condensed Light"/>
              </a:rPr>
              <a:t>This trigger displays the following output on the output terminal </a:t>
            </a:r>
          </a:p>
          <a:p>
            <a:pPr algn="l">
              <a:lnSpc>
                <a:spcPts val="2879"/>
              </a:lnSpc>
            </a:pPr>
            <a:r>
              <a:rPr lang="en-US" sz="2400">
                <a:solidFill>
                  <a:srgbClr val="000000"/>
                </a:solidFill>
                <a:latin typeface="Univers Condensed Light"/>
                <a:ea typeface="Univers Condensed Light"/>
                <a:cs typeface="Univers Condensed Light"/>
                <a:sym typeface="Univers Condensed Light"/>
              </a:rPr>
              <a:t>        “Policeman  added  successfully”.</a:t>
            </a:r>
          </a:p>
          <a:p>
            <a:pPr algn="l" marL="434340" indent="-217170" lvl="1">
              <a:lnSpc>
                <a:spcPts val="2879"/>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AutoShape 2" id="2"/>
          <p:cNvSpPr/>
          <p:nvPr/>
        </p:nvSpPr>
        <p:spPr>
          <a:xfrm rot="51305">
            <a:off x="-9596" y="9803828"/>
            <a:ext cx="1276492" cy="0"/>
          </a:xfrm>
          <a:prstGeom prst="line">
            <a:avLst/>
          </a:prstGeom>
          <a:ln cap="rnd" w="9525">
            <a:solidFill>
              <a:srgbClr val="000000"/>
            </a:solidFill>
            <a:prstDash val="solid"/>
            <a:headEnd type="none" len="sm" w="sm"/>
            <a:tailEnd type="none" len="sm" w="sm"/>
          </a:ln>
        </p:spPr>
      </p:sp>
      <p:sp>
        <p:nvSpPr>
          <p:cNvPr name="AutoShape 3" id="3"/>
          <p:cNvSpPr/>
          <p:nvPr/>
        </p:nvSpPr>
        <p:spPr>
          <a:xfrm rot="10461">
            <a:off x="1797998" y="9803828"/>
            <a:ext cx="6259859" cy="0"/>
          </a:xfrm>
          <a:prstGeom prst="line">
            <a:avLst/>
          </a:prstGeom>
          <a:ln cap="rnd" w="9525">
            <a:solidFill>
              <a:srgbClr val="000000"/>
            </a:solidFill>
            <a:prstDash val="solid"/>
            <a:headEnd type="none" len="sm" w="sm"/>
            <a:tailEnd type="none" len="sm" w="sm"/>
          </a:ln>
        </p:spPr>
      </p:sp>
      <p:sp>
        <p:nvSpPr>
          <p:cNvPr name="AutoShape 4" id="4"/>
          <p:cNvSpPr/>
          <p:nvPr/>
        </p:nvSpPr>
        <p:spPr>
          <a:xfrm rot="11330">
            <a:off x="10193639" y="9793218"/>
            <a:ext cx="5779801" cy="0"/>
          </a:xfrm>
          <a:prstGeom prst="line">
            <a:avLst/>
          </a:prstGeom>
          <a:ln cap="rnd" w="9525">
            <a:solidFill>
              <a:srgbClr val="000000"/>
            </a:solidFill>
            <a:prstDash val="solid"/>
            <a:headEnd type="none" len="sm" w="sm"/>
            <a:tailEnd type="none" len="sm" w="sm"/>
          </a:ln>
        </p:spPr>
      </p:sp>
      <p:sp>
        <p:nvSpPr>
          <p:cNvPr name="AutoShape 5" id="5"/>
          <p:cNvSpPr/>
          <p:nvPr/>
        </p:nvSpPr>
        <p:spPr>
          <a:xfrm rot="47089">
            <a:off x="16904921" y="9793224"/>
            <a:ext cx="1390780" cy="0"/>
          </a:xfrm>
          <a:prstGeom prst="line">
            <a:avLst/>
          </a:prstGeom>
          <a:ln cap="rnd" w="9525">
            <a:solidFill>
              <a:srgbClr val="000000"/>
            </a:solidFill>
            <a:prstDash val="solid"/>
            <a:headEnd type="none" len="sm" w="sm"/>
            <a:tailEnd type="none" len="sm" w="sm"/>
          </a:ln>
        </p:spPr>
      </p:sp>
      <p:sp>
        <p:nvSpPr>
          <p:cNvPr name="Freeform 6" id="6"/>
          <p:cNvSpPr/>
          <p:nvPr/>
        </p:nvSpPr>
        <p:spPr>
          <a:xfrm flipH="false" flipV="false" rot="0">
            <a:off x="967795" y="2996592"/>
            <a:ext cx="11279181" cy="5589809"/>
          </a:xfrm>
          <a:custGeom>
            <a:avLst/>
            <a:gdLst/>
            <a:ahLst/>
            <a:cxnLst/>
            <a:rect r="r" b="b" t="t" l="l"/>
            <a:pathLst>
              <a:path h="5589809" w="11279181">
                <a:moveTo>
                  <a:pt x="0" y="0"/>
                </a:moveTo>
                <a:lnTo>
                  <a:pt x="11279181" y="0"/>
                </a:lnTo>
                <a:lnTo>
                  <a:pt x="11279181" y="5589808"/>
                </a:lnTo>
                <a:lnTo>
                  <a:pt x="0" y="5589808"/>
                </a:lnTo>
                <a:lnTo>
                  <a:pt x="0" y="0"/>
                </a:lnTo>
                <a:close/>
              </a:path>
            </a:pathLst>
          </a:custGeom>
          <a:blipFill>
            <a:blip r:embed="rId2"/>
            <a:stretch>
              <a:fillRect l="0" t="0" r="0" b="0"/>
            </a:stretch>
          </a:blipFill>
        </p:spPr>
      </p:sp>
      <p:sp>
        <p:nvSpPr>
          <p:cNvPr name="Freeform 7" id="7"/>
          <p:cNvSpPr/>
          <p:nvPr/>
        </p:nvSpPr>
        <p:spPr>
          <a:xfrm flipH="false" flipV="false" rot="0">
            <a:off x="13396013" y="715710"/>
            <a:ext cx="3391446" cy="7641670"/>
          </a:xfrm>
          <a:custGeom>
            <a:avLst/>
            <a:gdLst/>
            <a:ahLst/>
            <a:cxnLst/>
            <a:rect r="r" b="b" t="t" l="l"/>
            <a:pathLst>
              <a:path h="7641670" w="3391446">
                <a:moveTo>
                  <a:pt x="0" y="0"/>
                </a:moveTo>
                <a:lnTo>
                  <a:pt x="3391446" y="0"/>
                </a:lnTo>
                <a:lnTo>
                  <a:pt x="3391446" y="7641670"/>
                </a:lnTo>
                <a:lnTo>
                  <a:pt x="0" y="7641670"/>
                </a:lnTo>
                <a:lnTo>
                  <a:pt x="0" y="0"/>
                </a:lnTo>
                <a:close/>
              </a:path>
            </a:pathLst>
          </a:custGeom>
          <a:blipFill>
            <a:blip r:embed="rId3"/>
            <a:stretch>
              <a:fillRect l="0" t="0" r="0" b="0"/>
            </a:stretch>
          </a:blipFill>
        </p:spPr>
      </p:sp>
      <p:sp>
        <p:nvSpPr>
          <p:cNvPr name="TextBox 8" id="8"/>
          <p:cNvSpPr txBox="true"/>
          <p:nvPr/>
        </p:nvSpPr>
        <p:spPr>
          <a:xfrm rot="0">
            <a:off x="-1150546" y="99441"/>
            <a:ext cx="7757932" cy="929259"/>
          </a:xfrm>
          <a:prstGeom prst="rect">
            <a:avLst/>
          </a:prstGeom>
        </p:spPr>
        <p:txBody>
          <a:bodyPr anchor="t" rtlCol="false" tIns="0" lIns="0" bIns="0" rIns="0">
            <a:spAutoFit/>
          </a:bodyPr>
          <a:lstStyle/>
          <a:p>
            <a:pPr algn="ctr">
              <a:lnSpc>
                <a:spcPts val="7128"/>
              </a:lnSpc>
              <a:spcBef>
                <a:spcPct val="0"/>
              </a:spcBef>
            </a:pPr>
            <a:r>
              <a:rPr lang="en-US" sz="6600" spc="-31">
                <a:solidFill>
                  <a:srgbClr val="000000"/>
                </a:solidFill>
                <a:latin typeface="Canva Sans"/>
                <a:ea typeface="Canva Sans"/>
                <a:cs typeface="Canva Sans"/>
                <a:sym typeface="Canva Sans"/>
              </a:rPr>
              <a:t>CURSORS</a:t>
            </a:r>
          </a:p>
        </p:txBody>
      </p:sp>
      <p:sp>
        <p:nvSpPr>
          <p:cNvPr name="TextBox 9" id="9"/>
          <p:cNvSpPr txBox="true"/>
          <p:nvPr/>
        </p:nvSpPr>
        <p:spPr>
          <a:xfrm rot="0">
            <a:off x="858750" y="1670940"/>
            <a:ext cx="11834227" cy="1834134"/>
          </a:xfrm>
          <a:prstGeom prst="rect">
            <a:avLst/>
          </a:prstGeom>
        </p:spPr>
        <p:txBody>
          <a:bodyPr anchor="t" rtlCol="false" tIns="0" lIns="0" bIns="0" rIns="0">
            <a:spAutoFit/>
          </a:bodyPr>
          <a:lstStyle/>
          <a:p>
            <a:pPr algn="l">
              <a:lnSpc>
                <a:spcPts val="7128"/>
              </a:lnSpc>
            </a:pPr>
            <a:r>
              <a:rPr lang="en-US" sz="6600" spc="-26">
                <a:solidFill>
                  <a:srgbClr val="000000"/>
                </a:solidFill>
                <a:latin typeface="Canva Sans"/>
                <a:ea typeface="Canva Sans"/>
                <a:cs typeface="Canva Sans"/>
                <a:sym typeface="Canva Sans"/>
              </a:rPr>
              <a:t> Implicit Cursor:-</a:t>
            </a:r>
          </a:p>
          <a:p>
            <a:pPr algn="l">
              <a:lnSpc>
                <a:spcPts val="7128"/>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AutoShape 2" id="2"/>
          <p:cNvSpPr/>
          <p:nvPr/>
        </p:nvSpPr>
        <p:spPr>
          <a:xfrm rot="51305">
            <a:off x="-9596" y="9803828"/>
            <a:ext cx="1276492" cy="0"/>
          </a:xfrm>
          <a:prstGeom prst="line">
            <a:avLst/>
          </a:prstGeom>
          <a:ln cap="rnd" w="9525">
            <a:solidFill>
              <a:srgbClr val="000000"/>
            </a:solidFill>
            <a:prstDash val="solid"/>
            <a:headEnd type="none" len="sm" w="sm"/>
            <a:tailEnd type="none" len="sm" w="sm"/>
          </a:ln>
        </p:spPr>
      </p:sp>
      <p:sp>
        <p:nvSpPr>
          <p:cNvPr name="AutoShape 3" id="3"/>
          <p:cNvSpPr/>
          <p:nvPr/>
        </p:nvSpPr>
        <p:spPr>
          <a:xfrm rot="10461">
            <a:off x="1797998" y="9803828"/>
            <a:ext cx="6259859" cy="0"/>
          </a:xfrm>
          <a:prstGeom prst="line">
            <a:avLst/>
          </a:prstGeom>
          <a:ln cap="rnd" w="9525">
            <a:solidFill>
              <a:srgbClr val="000000"/>
            </a:solidFill>
            <a:prstDash val="solid"/>
            <a:headEnd type="none" len="sm" w="sm"/>
            <a:tailEnd type="none" len="sm" w="sm"/>
          </a:ln>
        </p:spPr>
      </p:sp>
      <p:sp>
        <p:nvSpPr>
          <p:cNvPr name="AutoShape 4" id="4"/>
          <p:cNvSpPr/>
          <p:nvPr/>
        </p:nvSpPr>
        <p:spPr>
          <a:xfrm rot="11330">
            <a:off x="10193639" y="9793218"/>
            <a:ext cx="5779801" cy="0"/>
          </a:xfrm>
          <a:prstGeom prst="line">
            <a:avLst/>
          </a:prstGeom>
          <a:ln cap="rnd" w="9525">
            <a:solidFill>
              <a:srgbClr val="000000"/>
            </a:solidFill>
            <a:prstDash val="solid"/>
            <a:headEnd type="none" len="sm" w="sm"/>
            <a:tailEnd type="none" len="sm" w="sm"/>
          </a:ln>
        </p:spPr>
      </p:sp>
      <p:sp>
        <p:nvSpPr>
          <p:cNvPr name="AutoShape 5" id="5"/>
          <p:cNvSpPr/>
          <p:nvPr/>
        </p:nvSpPr>
        <p:spPr>
          <a:xfrm rot="47089">
            <a:off x="16904921" y="9793224"/>
            <a:ext cx="1390780" cy="0"/>
          </a:xfrm>
          <a:prstGeom prst="line">
            <a:avLst/>
          </a:prstGeom>
          <a:ln cap="rnd" w="9525">
            <a:solidFill>
              <a:srgbClr val="000000"/>
            </a:solidFill>
            <a:prstDash val="solid"/>
            <a:headEnd type="none" len="sm" w="sm"/>
            <a:tailEnd type="none" len="sm" w="sm"/>
          </a:ln>
        </p:spPr>
      </p:sp>
      <p:sp>
        <p:nvSpPr>
          <p:cNvPr name="Freeform 6" id="6"/>
          <p:cNvSpPr/>
          <p:nvPr/>
        </p:nvSpPr>
        <p:spPr>
          <a:xfrm flipH="false" flipV="false" rot="0">
            <a:off x="2040175" y="1863471"/>
            <a:ext cx="8790526" cy="3860704"/>
          </a:xfrm>
          <a:custGeom>
            <a:avLst/>
            <a:gdLst/>
            <a:ahLst/>
            <a:cxnLst/>
            <a:rect r="r" b="b" t="t" l="l"/>
            <a:pathLst>
              <a:path h="3860704" w="8790526">
                <a:moveTo>
                  <a:pt x="0" y="0"/>
                </a:moveTo>
                <a:lnTo>
                  <a:pt x="8790527" y="0"/>
                </a:lnTo>
                <a:lnTo>
                  <a:pt x="8790527" y="3860704"/>
                </a:lnTo>
                <a:lnTo>
                  <a:pt x="0" y="3860704"/>
                </a:lnTo>
                <a:lnTo>
                  <a:pt x="0" y="0"/>
                </a:lnTo>
                <a:close/>
              </a:path>
            </a:pathLst>
          </a:custGeom>
          <a:blipFill>
            <a:blip r:embed="rId2"/>
            <a:stretch>
              <a:fillRect l="0" t="0" r="0" b="0"/>
            </a:stretch>
          </a:blipFill>
        </p:spPr>
      </p:sp>
      <p:sp>
        <p:nvSpPr>
          <p:cNvPr name="Freeform 7" id="7"/>
          <p:cNvSpPr/>
          <p:nvPr/>
        </p:nvSpPr>
        <p:spPr>
          <a:xfrm flipH="false" flipV="false" rot="0">
            <a:off x="2040175" y="5464262"/>
            <a:ext cx="7891861" cy="4353853"/>
          </a:xfrm>
          <a:custGeom>
            <a:avLst/>
            <a:gdLst/>
            <a:ahLst/>
            <a:cxnLst/>
            <a:rect r="r" b="b" t="t" l="l"/>
            <a:pathLst>
              <a:path h="4353853" w="7891861">
                <a:moveTo>
                  <a:pt x="0" y="0"/>
                </a:moveTo>
                <a:lnTo>
                  <a:pt x="7891861" y="0"/>
                </a:lnTo>
                <a:lnTo>
                  <a:pt x="7891861" y="4353853"/>
                </a:lnTo>
                <a:lnTo>
                  <a:pt x="0" y="4353853"/>
                </a:lnTo>
                <a:lnTo>
                  <a:pt x="0" y="0"/>
                </a:lnTo>
                <a:close/>
              </a:path>
            </a:pathLst>
          </a:custGeom>
          <a:blipFill>
            <a:blip r:embed="rId3"/>
            <a:stretch>
              <a:fillRect l="0" t="-974" r="0" b="0"/>
            </a:stretch>
          </a:blipFill>
        </p:spPr>
      </p:sp>
      <p:sp>
        <p:nvSpPr>
          <p:cNvPr name="Freeform 8" id="8"/>
          <p:cNvSpPr/>
          <p:nvPr/>
        </p:nvSpPr>
        <p:spPr>
          <a:xfrm flipH="false" flipV="false" rot="0">
            <a:off x="12998296" y="1631345"/>
            <a:ext cx="3771257" cy="8186770"/>
          </a:xfrm>
          <a:custGeom>
            <a:avLst/>
            <a:gdLst/>
            <a:ahLst/>
            <a:cxnLst/>
            <a:rect r="r" b="b" t="t" l="l"/>
            <a:pathLst>
              <a:path h="8186770" w="3771257">
                <a:moveTo>
                  <a:pt x="0" y="0"/>
                </a:moveTo>
                <a:lnTo>
                  <a:pt x="3771256" y="0"/>
                </a:lnTo>
                <a:lnTo>
                  <a:pt x="3771256" y="8186770"/>
                </a:lnTo>
                <a:lnTo>
                  <a:pt x="0" y="8186770"/>
                </a:lnTo>
                <a:lnTo>
                  <a:pt x="0" y="0"/>
                </a:lnTo>
                <a:close/>
              </a:path>
            </a:pathLst>
          </a:custGeom>
          <a:blipFill>
            <a:blip r:embed="rId4"/>
            <a:stretch>
              <a:fillRect l="0" t="0" r="0" b="0"/>
            </a:stretch>
          </a:blipFill>
        </p:spPr>
      </p:sp>
      <p:sp>
        <p:nvSpPr>
          <p:cNvPr name="TextBox 9" id="9"/>
          <p:cNvSpPr txBox="true"/>
          <p:nvPr/>
        </p:nvSpPr>
        <p:spPr>
          <a:xfrm rot="0">
            <a:off x="-1150546" y="99441"/>
            <a:ext cx="7757932" cy="929259"/>
          </a:xfrm>
          <a:prstGeom prst="rect">
            <a:avLst/>
          </a:prstGeom>
        </p:spPr>
        <p:txBody>
          <a:bodyPr anchor="t" rtlCol="false" tIns="0" lIns="0" bIns="0" rIns="0">
            <a:spAutoFit/>
          </a:bodyPr>
          <a:lstStyle/>
          <a:p>
            <a:pPr algn="ctr">
              <a:lnSpc>
                <a:spcPts val="7128"/>
              </a:lnSpc>
              <a:spcBef>
                <a:spcPct val="0"/>
              </a:spcBef>
            </a:pPr>
            <a:r>
              <a:rPr lang="en-US" sz="6600" spc="-31">
                <a:solidFill>
                  <a:srgbClr val="000000"/>
                </a:solidFill>
                <a:latin typeface="Canva Sans"/>
                <a:ea typeface="Canva Sans"/>
                <a:cs typeface="Canva Sans"/>
                <a:sym typeface="Canva Sans"/>
              </a:rPr>
              <a:t>CURSORS</a:t>
            </a:r>
          </a:p>
        </p:txBody>
      </p:sp>
      <p:sp>
        <p:nvSpPr>
          <p:cNvPr name="TextBox 10" id="10"/>
          <p:cNvSpPr txBox="true"/>
          <p:nvPr/>
        </p:nvSpPr>
        <p:spPr>
          <a:xfrm rot="0">
            <a:off x="1028700" y="1085850"/>
            <a:ext cx="11834227" cy="1612392"/>
          </a:xfrm>
          <a:prstGeom prst="rect">
            <a:avLst/>
          </a:prstGeom>
        </p:spPr>
        <p:txBody>
          <a:bodyPr anchor="t" rtlCol="false" tIns="0" lIns="0" bIns="0" rIns="0">
            <a:spAutoFit/>
          </a:bodyPr>
          <a:lstStyle/>
          <a:p>
            <a:pPr algn="l">
              <a:lnSpc>
                <a:spcPts val="6264"/>
              </a:lnSpc>
            </a:pPr>
            <a:r>
              <a:rPr lang="en-US" sz="5800" spc="-23">
                <a:solidFill>
                  <a:srgbClr val="000000"/>
                </a:solidFill>
                <a:latin typeface="Canva Sans"/>
                <a:ea typeface="Canva Sans"/>
                <a:cs typeface="Canva Sans"/>
                <a:sym typeface="Canva Sans"/>
              </a:rPr>
              <a:t> Explicit Cursor:-</a:t>
            </a:r>
          </a:p>
          <a:p>
            <a:pPr algn="l">
              <a:lnSpc>
                <a:spcPts val="6264"/>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Freeform 2" id="2"/>
          <p:cNvSpPr/>
          <p:nvPr/>
        </p:nvSpPr>
        <p:spPr>
          <a:xfrm flipH="false" flipV="false" rot="0">
            <a:off x="6385676" y="2846906"/>
            <a:ext cx="10662891" cy="2939688"/>
          </a:xfrm>
          <a:custGeom>
            <a:avLst/>
            <a:gdLst/>
            <a:ahLst/>
            <a:cxnLst/>
            <a:rect r="r" b="b" t="t" l="l"/>
            <a:pathLst>
              <a:path h="2939688" w="10662891">
                <a:moveTo>
                  <a:pt x="0" y="0"/>
                </a:moveTo>
                <a:lnTo>
                  <a:pt x="10662891" y="0"/>
                </a:lnTo>
                <a:lnTo>
                  <a:pt x="10662891" y="2939688"/>
                </a:lnTo>
                <a:lnTo>
                  <a:pt x="0" y="2939688"/>
                </a:lnTo>
                <a:lnTo>
                  <a:pt x="0" y="0"/>
                </a:lnTo>
                <a:close/>
              </a:path>
            </a:pathLst>
          </a:custGeom>
          <a:blipFill>
            <a:blip r:embed="rId2"/>
            <a:stretch>
              <a:fillRect l="0" t="0" r="0" b="0"/>
            </a:stretch>
          </a:blipFill>
        </p:spPr>
      </p:sp>
      <p:sp>
        <p:nvSpPr>
          <p:cNvPr name="Freeform 3" id="3"/>
          <p:cNvSpPr/>
          <p:nvPr/>
        </p:nvSpPr>
        <p:spPr>
          <a:xfrm flipH="false" flipV="false" rot="0">
            <a:off x="6385676" y="6277558"/>
            <a:ext cx="10231947" cy="2980742"/>
          </a:xfrm>
          <a:custGeom>
            <a:avLst/>
            <a:gdLst/>
            <a:ahLst/>
            <a:cxnLst/>
            <a:rect r="r" b="b" t="t" l="l"/>
            <a:pathLst>
              <a:path h="2980742" w="10231947">
                <a:moveTo>
                  <a:pt x="0" y="0"/>
                </a:moveTo>
                <a:lnTo>
                  <a:pt x="10231948" y="0"/>
                </a:lnTo>
                <a:lnTo>
                  <a:pt x="10231948" y="2980742"/>
                </a:lnTo>
                <a:lnTo>
                  <a:pt x="0" y="2980742"/>
                </a:lnTo>
                <a:lnTo>
                  <a:pt x="0" y="0"/>
                </a:lnTo>
                <a:close/>
              </a:path>
            </a:pathLst>
          </a:custGeom>
          <a:blipFill>
            <a:blip r:embed="rId3"/>
            <a:stretch>
              <a:fillRect l="0" t="-37307" r="0" b="0"/>
            </a:stretch>
          </a:blipFill>
        </p:spPr>
      </p:sp>
      <p:sp>
        <p:nvSpPr>
          <p:cNvPr name="TextBox 4" id="4"/>
          <p:cNvSpPr txBox="true"/>
          <p:nvPr/>
        </p:nvSpPr>
        <p:spPr>
          <a:xfrm rot="0">
            <a:off x="464436" y="380923"/>
            <a:ext cx="5781492" cy="929259"/>
          </a:xfrm>
          <a:prstGeom prst="rect">
            <a:avLst/>
          </a:prstGeom>
        </p:spPr>
        <p:txBody>
          <a:bodyPr anchor="t" rtlCol="false" tIns="0" lIns="0" bIns="0" rIns="0">
            <a:spAutoFit/>
          </a:bodyPr>
          <a:lstStyle/>
          <a:p>
            <a:pPr algn="ctr">
              <a:lnSpc>
                <a:spcPts val="7128"/>
              </a:lnSpc>
              <a:spcBef>
                <a:spcPct val="0"/>
              </a:spcBef>
            </a:pPr>
            <a:r>
              <a:rPr lang="en-US" sz="6600" spc="-31">
                <a:solidFill>
                  <a:srgbClr val="000000"/>
                </a:solidFill>
                <a:latin typeface="Canva Sans"/>
                <a:ea typeface="Canva Sans"/>
                <a:cs typeface="Canva Sans"/>
                <a:sym typeface="Canva Sans"/>
              </a:rPr>
              <a:t>VIEWS</a:t>
            </a:r>
          </a:p>
        </p:txBody>
      </p:sp>
      <p:sp>
        <p:nvSpPr>
          <p:cNvPr name="TextBox 5" id="5"/>
          <p:cNvSpPr txBox="true"/>
          <p:nvPr/>
        </p:nvSpPr>
        <p:spPr>
          <a:xfrm rot="0">
            <a:off x="858750" y="1670940"/>
            <a:ext cx="11834227" cy="1834134"/>
          </a:xfrm>
          <a:prstGeom prst="rect">
            <a:avLst/>
          </a:prstGeom>
        </p:spPr>
        <p:txBody>
          <a:bodyPr anchor="t" rtlCol="false" tIns="0" lIns="0" bIns="0" rIns="0">
            <a:spAutoFit/>
          </a:bodyPr>
          <a:lstStyle/>
          <a:p>
            <a:pPr algn="l">
              <a:lnSpc>
                <a:spcPts val="7128"/>
              </a:lnSpc>
            </a:pPr>
            <a:r>
              <a:rPr lang="en-US" sz="6600" spc="-26">
                <a:solidFill>
                  <a:srgbClr val="000000"/>
                </a:solidFill>
                <a:latin typeface="Canva Sans"/>
                <a:ea typeface="Canva Sans"/>
                <a:cs typeface="Canva Sans"/>
                <a:sym typeface="Canva Sans"/>
              </a:rPr>
              <a:t>1) view_police_details</a:t>
            </a:r>
          </a:p>
          <a:p>
            <a:pPr algn="l">
              <a:lnSpc>
                <a:spcPts val="7128"/>
              </a:lnSpc>
            </a:pPr>
          </a:p>
        </p:txBody>
      </p:sp>
      <p:sp>
        <p:nvSpPr>
          <p:cNvPr name="TextBox 6" id="6"/>
          <p:cNvSpPr txBox="true"/>
          <p:nvPr/>
        </p:nvSpPr>
        <p:spPr>
          <a:xfrm rot="0">
            <a:off x="858750" y="2992165"/>
            <a:ext cx="4720545" cy="2333503"/>
          </a:xfrm>
          <a:prstGeom prst="rect">
            <a:avLst/>
          </a:prstGeom>
        </p:spPr>
        <p:txBody>
          <a:bodyPr anchor="t" rtlCol="false" tIns="0" lIns="0" bIns="0" rIns="0">
            <a:spAutoFit/>
          </a:bodyPr>
          <a:lstStyle/>
          <a:p>
            <a:pPr algn="l" marL="455271" indent="-227635" lvl="1">
              <a:lnSpc>
                <a:spcPts val="3018"/>
              </a:lnSpc>
              <a:buFont typeface="Arial"/>
              <a:buChar char="•"/>
            </a:pPr>
            <a:r>
              <a:rPr lang="en-US" sz="2515">
                <a:solidFill>
                  <a:srgbClr val="000000"/>
                </a:solidFill>
                <a:latin typeface="Univers Condensed Light"/>
                <a:ea typeface="Univers Condensed Light"/>
                <a:cs typeface="Univers Condensed Light"/>
                <a:sym typeface="Univers Condensed Light"/>
              </a:rPr>
              <a:t>This view is used to display the police man table including the following columns police_id , police_name , rank , station_no , station_name , station_address. </a:t>
            </a:r>
          </a:p>
          <a:p>
            <a:pPr algn="l" marL="455271" indent="-227635" lvl="1">
              <a:lnSpc>
                <a:spcPts val="3018"/>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Freeform 2" id="2"/>
          <p:cNvSpPr/>
          <p:nvPr/>
        </p:nvSpPr>
        <p:spPr>
          <a:xfrm flipH="false" flipV="false" rot="0">
            <a:off x="6783256" y="2748565"/>
            <a:ext cx="9398659" cy="2313799"/>
          </a:xfrm>
          <a:custGeom>
            <a:avLst/>
            <a:gdLst/>
            <a:ahLst/>
            <a:cxnLst/>
            <a:rect r="r" b="b" t="t" l="l"/>
            <a:pathLst>
              <a:path h="2313799" w="9398659">
                <a:moveTo>
                  <a:pt x="0" y="0"/>
                </a:moveTo>
                <a:lnTo>
                  <a:pt x="9398658" y="0"/>
                </a:lnTo>
                <a:lnTo>
                  <a:pt x="9398658" y="2313799"/>
                </a:lnTo>
                <a:lnTo>
                  <a:pt x="0" y="2313799"/>
                </a:lnTo>
                <a:lnTo>
                  <a:pt x="0" y="0"/>
                </a:lnTo>
                <a:close/>
              </a:path>
            </a:pathLst>
          </a:custGeom>
          <a:blipFill>
            <a:blip r:embed="rId2"/>
            <a:stretch>
              <a:fillRect l="0" t="0" r="-1604" b="0"/>
            </a:stretch>
          </a:blipFill>
        </p:spPr>
      </p:sp>
      <p:sp>
        <p:nvSpPr>
          <p:cNvPr name="Freeform 3" id="3"/>
          <p:cNvSpPr/>
          <p:nvPr/>
        </p:nvSpPr>
        <p:spPr>
          <a:xfrm flipH="false" flipV="false" rot="0">
            <a:off x="6916505" y="5292729"/>
            <a:ext cx="8867736" cy="4866985"/>
          </a:xfrm>
          <a:custGeom>
            <a:avLst/>
            <a:gdLst/>
            <a:ahLst/>
            <a:cxnLst/>
            <a:rect r="r" b="b" t="t" l="l"/>
            <a:pathLst>
              <a:path h="4866985" w="8867736">
                <a:moveTo>
                  <a:pt x="0" y="0"/>
                </a:moveTo>
                <a:lnTo>
                  <a:pt x="8867736" y="0"/>
                </a:lnTo>
                <a:lnTo>
                  <a:pt x="8867736" y="4866986"/>
                </a:lnTo>
                <a:lnTo>
                  <a:pt x="0" y="4866986"/>
                </a:lnTo>
                <a:lnTo>
                  <a:pt x="0" y="0"/>
                </a:lnTo>
                <a:close/>
              </a:path>
            </a:pathLst>
          </a:custGeom>
          <a:blipFill>
            <a:blip r:embed="rId3"/>
            <a:stretch>
              <a:fillRect l="-4765" t="-17871" r="0" b="0"/>
            </a:stretch>
          </a:blipFill>
        </p:spPr>
      </p:sp>
      <p:sp>
        <p:nvSpPr>
          <p:cNvPr name="TextBox 4" id="4"/>
          <p:cNvSpPr txBox="true"/>
          <p:nvPr/>
        </p:nvSpPr>
        <p:spPr>
          <a:xfrm rot="0">
            <a:off x="464436" y="380923"/>
            <a:ext cx="5781492" cy="929259"/>
          </a:xfrm>
          <a:prstGeom prst="rect">
            <a:avLst/>
          </a:prstGeom>
        </p:spPr>
        <p:txBody>
          <a:bodyPr anchor="t" rtlCol="false" tIns="0" lIns="0" bIns="0" rIns="0">
            <a:spAutoFit/>
          </a:bodyPr>
          <a:lstStyle/>
          <a:p>
            <a:pPr algn="ctr">
              <a:lnSpc>
                <a:spcPts val="7128"/>
              </a:lnSpc>
              <a:spcBef>
                <a:spcPct val="0"/>
              </a:spcBef>
            </a:pPr>
            <a:r>
              <a:rPr lang="en-US" sz="6600" spc="-31">
                <a:solidFill>
                  <a:srgbClr val="000000"/>
                </a:solidFill>
                <a:latin typeface="Canva Sans"/>
                <a:ea typeface="Canva Sans"/>
                <a:cs typeface="Canva Sans"/>
                <a:sym typeface="Canva Sans"/>
              </a:rPr>
              <a:t>VIEWS</a:t>
            </a:r>
          </a:p>
        </p:txBody>
      </p:sp>
      <p:sp>
        <p:nvSpPr>
          <p:cNvPr name="TextBox 5" id="5"/>
          <p:cNvSpPr txBox="true"/>
          <p:nvPr/>
        </p:nvSpPr>
        <p:spPr>
          <a:xfrm rot="0">
            <a:off x="858750" y="1670940"/>
            <a:ext cx="11834227" cy="1834134"/>
          </a:xfrm>
          <a:prstGeom prst="rect">
            <a:avLst/>
          </a:prstGeom>
        </p:spPr>
        <p:txBody>
          <a:bodyPr anchor="t" rtlCol="false" tIns="0" lIns="0" bIns="0" rIns="0">
            <a:spAutoFit/>
          </a:bodyPr>
          <a:lstStyle/>
          <a:p>
            <a:pPr algn="l">
              <a:lnSpc>
                <a:spcPts val="7128"/>
              </a:lnSpc>
            </a:pPr>
            <a:r>
              <a:rPr lang="en-US" sz="6600" spc="-26">
                <a:solidFill>
                  <a:srgbClr val="000000"/>
                </a:solidFill>
                <a:latin typeface="Canva Sans"/>
                <a:ea typeface="Canva Sans"/>
                <a:cs typeface="Canva Sans"/>
                <a:sym typeface="Canva Sans"/>
              </a:rPr>
              <a:t>2) view_evidence_details</a:t>
            </a:r>
          </a:p>
          <a:p>
            <a:pPr algn="l">
              <a:lnSpc>
                <a:spcPts val="7128"/>
              </a:lnSpc>
            </a:pPr>
          </a:p>
        </p:txBody>
      </p:sp>
      <p:sp>
        <p:nvSpPr>
          <p:cNvPr name="TextBox 6" id="6"/>
          <p:cNvSpPr txBox="true"/>
          <p:nvPr/>
        </p:nvSpPr>
        <p:spPr>
          <a:xfrm rot="0">
            <a:off x="858750" y="3001690"/>
            <a:ext cx="4319213" cy="2744350"/>
          </a:xfrm>
          <a:prstGeom prst="rect">
            <a:avLst/>
          </a:prstGeom>
        </p:spPr>
        <p:txBody>
          <a:bodyPr anchor="t" rtlCol="false" tIns="0" lIns="0" bIns="0" rIns="0">
            <a:spAutoFit/>
          </a:bodyPr>
          <a:lstStyle/>
          <a:p>
            <a:pPr algn="l" marL="462296" indent="-231148" lvl="1">
              <a:lnSpc>
                <a:spcPts val="3065"/>
              </a:lnSpc>
              <a:buFont typeface="Arial"/>
              <a:buChar char="•"/>
            </a:pPr>
            <a:r>
              <a:rPr lang="en-US" sz="2554">
                <a:solidFill>
                  <a:srgbClr val="000000"/>
                </a:solidFill>
                <a:latin typeface="Univers Condensed Light"/>
                <a:ea typeface="Univers Condensed Light"/>
                <a:cs typeface="Univers Condensed Light"/>
                <a:sym typeface="Univers Condensed Light"/>
              </a:rPr>
              <a:t>This view is used to display the evidennce table including the following columns evidence_id , evidence_type , description , date_collected , collected_by and related_fir number. </a:t>
            </a:r>
          </a:p>
          <a:p>
            <a:pPr algn="l" marL="462296" indent="-231148" lvl="1">
              <a:lnSpc>
                <a:spcPts val="3065"/>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Freeform 2" id="2"/>
          <p:cNvSpPr/>
          <p:nvPr/>
        </p:nvSpPr>
        <p:spPr>
          <a:xfrm flipH="false" flipV="false" rot="0">
            <a:off x="5565198" y="7134290"/>
            <a:ext cx="11694102" cy="2586013"/>
          </a:xfrm>
          <a:custGeom>
            <a:avLst/>
            <a:gdLst/>
            <a:ahLst/>
            <a:cxnLst/>
            <a:rect r="r" b="b" t="t" l="l"/>
            <a:pathLst>
              <a:path h="2586013" w="11694102">
                <a:moveTo>
                  <a:pt x="0" y="0"/>
                </a:moveTo>
                <a:lnTo>
                  <a:pt x="11694102" y="0"/>
                </a:lnTo>
                <a:lnTo>
                  <a:pt x="11694102" y="2586013"/>
                </a:lnTo>
                <a:lnTo>
                  <a:pt x="0" y="2586013"/>
                </a:lnTo>
                <a:lnTo>
                  <a:pt x="0" y="0"/>
                </a:lnTo>
                <a:close/>
              </a:path>
            </a:pathLst>
          </a:custGeom>
          <a:blipFill>
            <a:blip r:embed="rId2"/>
            <a:stretch>
              <a:fillRect l="0" t="0" r="0" b="0"/>
            </a:stretch>
          </a:blipFill>
        </p:spPr>
      </p:sp>
      <p:sp>
        <p:nvSpPr>
          <p:cNvPr name="TextBox 3" id="3"/>
          <p:cNvSpPr txBox="true"/>
          <p:nvPr/>
        </p:nvSpPr>
        <p:spPr>
          <a:xfrm rot="0">
            <a:off x="516491" y="346223"/>
            <a:ext cx="4224753" cy="1047750"/>
          </a:xfrm>
          <a:prstGeom prst="rect">
            <a:avLst/>
          </a:prstGeom>
        </p:spPr>
        <p:txBody>
          <a:bodyPr anchor="t" rtlCol="false" tIns="0" lIns="0" bIns="0" rIns="0">
            <a:spAutoFit/>
          </a:bodyPr>
          <a:lstStyle/>
          <a:p>
            <a:pPr algn="ctr">
              <a:lnSpc>
                <a:spcPts val="8099"/>
              </a:lnSpc>
              <a:spcBef>
                <a:spcPct val="0"/>
              </a:spcBef>
            </a:pPr>
            <a:r>
              <a:rPr lang="en-US" sz="7499" spc="-35">
                <a:solidFill>
                  <a:srgbClr val="000000"/>
                </a:solidFill>
                <a:latin typeface="Canva Sans"/>
                <a:ea typeface="Canva Sans"/>
                <a:cs typeface="Canva Sans"/>
                <a:sym typeface="Canva Sans"/>
              </a:rPr>
              <a:t>Indexes</a:t>
            </a:r>
          </a:p>
        </p:txBody>
      </p:sp>
      <p:sp>
        <p:nvSpPr>
          <p:cNvPr name="TextBox 4" id="4"/>
          <p:cNvSpPr txBox="true"/>
          <p:nvPr/>
        </p:nvSpPr>
        <p:spPr>
          <a:xfrm rot="0">
            <a:off x="858750" y="2481713"/>
            <a:ext cx="11834227" cy="1522095"/>
          </a:xfrm>
          <a:prstGeom prst="rect">
            <a:avLst/>
          </a:prstGeom>
        </p:spPr>
        <p:txBody>
          <a:bodyPr anchor="t" rtlCol="false" tIns="0" lIns="0" bIns="0" rIns="0">
            <a:spAutoFit/>
          </a:bodyPr>
          <a:lstStyle/>
          <a:p>
            <a:pPr algn="l">
              <a:lnSpc>
                <a:spcPts val="5940"/>
              </a:lnSpc>
            </a:pPr>
            <a:r>
              <a:rPr lang="en-US" sz="5500" spc="-22">
                <a:solidFill>
                  <a:srgbClr val="000000"/>
                </a:solidFill>
                <a:latin typeface="Canva Sans"/>
                <a:ea typeface="Canva Sans"/>
                <a:cs typeface="Canva Sans"/>
                <a:sym typeface="Canva Sans"/>
              </a:rPr>
              <a:t>1) idx_station_sho</a:t>
            </a:r>
          </a:p>
          <a:p>
            <a:pPr algn="l">
              <a:lnSpc>
                <a:spcPts val="5940"/>
              </a:lnSpc>
            </a:pPr>
          </a:p>
        </p:txBody>
      </p:sp>
      <p:sp>
        <p:nvSpPr>
          <p:cNvPr name="TextBox 5" id="5"/>
          <p:cNvSpPr txBox="true"/>
          <p:nvPr/>
        </p:nvSpPr>
        <p:spPr>
          <a:xfrm rot="0">
            <a:off x="858750" y="3621405"/>
            <a:ext cx="11834227" cy="1522095"/>
          </a:xfrm>
          <a:prstGeom prst="rect">
            <a:avLst/>
          </a:prstGeom>
        </p:spPr>
        <p:txBody>
          <a:bodyPr anchor="t" rtlCol="false" tIns="0" lIns="0" bIns="0" rIns="0">
            <a:spAutoFit/>
          </a:bodyPr>
          <a:lstStyle/>
          <a:p>
            <a:pPr algn="l">
              <a:lnSpc>
                <a:spcPts val="5940"/>
              </a:lnSpc>
            </a:pPr>
            <a:r>
              <a:rPr lang="en-US" sz="5500" spc="-22">
                <a:solidFill>
                  <a:srgbClr val="000000"/>
                </a:solidFill>
                <a:latin typeface="Canva Sans"/>
                <a:ea typeface="Canva Sans"/>
                <a:cs typeface="Canva Sans"/>
                <a:sym typeface="Canva Sans"/>
              </a:rPr>
              <a:t>2) idx_police_rank</a:t>
            </a:r>
          </a:p>
          <a:p>
            <a:pPr algn="l">
              <a:lnSpc>
                <a:spcPts val="5940"/>
              </a:lnSpc>
            </a:pPr>
          </a:p>
        </p:txBody>
      </p:sp>
      <p:sp>
        <p:nvSpPr>
          <p:cNvPr name="TextBox 6" id="6"/>
          <p:cNvSpPr txBox="true"/>
          <p:nvPr/>
        </p:nvSpPr>
        <p:spPr>
          <a:xfrm rot="0">
            <a:off x="858750" y="4739106"/>
            <a:ext cx="11834227" cy="1522095"/>
          </a:xfrm>
          <a:prstGeom prst="rect">
            <a:avLst/>
          </a:prstGeom>
        </p:spPr>
        <p:txBody>
          <a:bodyPr anchor="t" rtlCol="false" tIns="0" lIns="0" bIns="0" rIns="0">
            <a:spAutoFit/>
          </a:bodyPr>
          <a:lstStyle/>
          <a:p>
            <a:pPr algn="l">
              <a:lnSpc>
                <a:spcPts val="5940"/>
              </a:lnSpc>
            </a:pPr>
            <a:r>
              <a:rPr lang="en-US" sz="5500" spc="-22">
                <a:solidFill>
                  <a:srgbClr val="000000"/>
                </a:solidFill>
                <a:latin typeface="Canva Sans"/>
                <a:ea typeface="Canva Sans"/>
                <a:cs typeface="Canva Sans"/>
                <a:sym typeface="Canva Sans"/>
              </a:rPr>
              <a:t>3) idx_criminal_name</a:t>
            </a:r>
          </a:p>
          <a:p>
            <a:pPr algn="l">
              <a:lnSpc>
                <a:spcPts val="5940"/>
              </a:lnSpc>
            </a:pPr>
          </a:p>
        </p:txBody>
      </p:sp>
      <p:sp>
        <p:nvSpPr>
          <p:cNvPr name="TextBox 7" id="7"/>
          <p:cNvSpPr txBox="true"/>
          <p:nvPr/>
        </p:nvSpPr>
        <p:spPr>
          <a:xfrm rot="0">
            <a:off x="858750" y="5843778"/>
            <a:ext cx="11834227" cy="1522095"/>
          </a:xfrm>
          <a:prstGeom prst="rect">
            <a:avLst/>
          </a:prstGeom>
        </p:spPr>
        <p:txBody>
          <a:bodyPr anchor="t" rtlCol="false" tIns="0" lIns="0" bIns="0" rIns="0">
            <a:spAutoFit/>
          </a:bodyPr>
          <a:lstStyle/>
          <a:p>
            <a:pPr algn="l">
              <a:lnSpc>
                <a:spcPts val="5940"/>
              </a:lnSpc>
            </a:pPr>
            <a:r>
              <a:rPr lang="en-US" sz="5500" spc="-22">
                <a:solidFill>
                  <a:srgbClr val="000000"/>
                </a:solidFill>
                <a:latin typeface="Canva Sans"/>
                <a:ea typeface="Canva Sans"/>
                <a:cs typeface="Canva Sans"/>
                <a:sym typeface="Canva Sans"/>
              </a:rPr>
              <a:t>4) idx_fir_status</a:t>
            </a:r>
          </a:p>
          <a:p>
            <a:pPr algn="l">
              <a:lnSpc>
                <a:spcPts val="5940"/>
              </a:lnSpc>
            </a:pP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F3EBE8"/>
        </a:solidFill>
      </p:bgPr>
    </p:bg>
    <p:spTree>
      <p:nvGrpSpPr>
        <p:cNvPr id="1" name=""/>
        <p:cNvGrpSpPr/>
        <p:nvPr/>
      </p:nvGrpSpPr>
      <p:grpSpPr>
        <a:xfrm>
          <a:off x="0" y="0"/>
          <a:ext cx="0" cy="0"/>
          <a:chOff x="0" y="0"/>
          <a:chExt cx="0" cy="0"/>
        </a:xfrm>
      </p:grpSpPr>
      <p:grpSp>
        <p:nvGrpSpPr>
          <p:cNvPr name="Group 2" id="2"/>
          <p:cNvGrpSpPr/>
          <p:nvPr/>
        </p:nvGrpSpPr>
        <p:grpSpPr>
          <a:xfrm rot="0">
            <a:off x="1329172" y="2073984"/>
            <a:ext cx="16560619" cy="7184316"/>
            <a:chOff x="0" y="0"/>
            <a:chExt cx="4361645" cy="1892165"/>
          </a:xfrm>
        </p:grpSpPr>
        <p:sp>
          <p:nvSpPr>
            <p:cNvPr name="Freeform 3" id="3"/>
            <p:cNvSpPr/>
            <p:nvPr/>
          </p:nvSpPr>
          <p:spPr>
            <a:xfrm flipH="false" flipV="false" rot="0">
              <a:off x="0" y="0"/>
              <a:ext cx="4361645" cy="1892166"/>
            </a:xfrm>
            <a:custGeom>
              <a:avLst/>
              <a:gdLst/>
              <a:ahLst/>
              <a:cxnLst/>
              <a:rect r="r" b="b" t="t" l="l"/>
              <a:pathLst>
                <a:path h="1892166" w="4361645">
                  <a:moveTo>
                    <a:pt x="0" y="0"/>
                  </a:moveTo>
                  <a:lnTo>
                    <a:pt x="4361645" y="0"/>
                  </a:lnTo>
                  <a:lnTo>
                    <a:pt x="4361645" y="1892166"/>
                  </a:lnTo>
                  <a:lnTo>
                    <a:pt x="0" y="1892166"/>
                  </a:lnTo>
                  <a:close/>
                </a:path>
              </a:pathLst>
            </a:custGeom>
            <a:solidFill>
              <a:srgbClr val="F3D6CD"/>
            </a:solidFill>
          </p:spPr>
        </p:sp>
        <p:sp>
          <p:nvSpPr>
            <p:cNvPr name="TextBox 4" id="4"/>
            <p:cNvSpPr txBox="true"/>
            <p:nvPr/>
          </p:nvSpPr>
          <p:spPr>
            <a:xfrm>
              <a:off x="0" y="-38100"/>
              <a:ext cx="4361645" cy="193026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637079" y="2330014"/>
            <a:ext cx="15434173" cy="6596057"/>
          </a:xfrm>
          <a:prstGeom prst="rect">
            <a:avLst/>
          </a:prstGeom>
        </p:spPr>
        <p:txBody>
          <a:bodyPr anchor="t" rtlCol="false" tIns="0" lIns="0" bIns="0" rIns="0">
            <a:spAutoFit/>
          </a:bodyPr>
          <a:lstStyle/>
          <a:p>
            <a:pPr algn="l">
              <a:lnSpc>
                <a:spcPts val="5839"/>
              </a:lnSpc>
            </a:pPr>
            <a:r>
              <a:rPr lang="en-US" sz="4171">
                <a:solidFill>
                  <a:srgbClr val="000000"/>
                </a:solidFill>
                <a:latin typeface="Canva Sans"/>
                <a:ea typeface="Canva Sans"/>
                <a:cs typeface="Canva Sans"/>
                <a:sym typeface="Canva Sans"/>
              </a:rPr>
              <a:t>The Criminal Record Management System Database is an efficient, automated solution that streamlines law enforcement operations. By centralizing critical information regarding criminals, FIRs, investigations, and officers, it enhances data accessibility, reduces errors, and improves decision-making. Through its use of PL/SQL, sequences, views, and indexes, the system provides a high level of functionality, performance, and scalability suitable for modern law enforcement agencies.</a:t>
            </a:r>
          </a:p>
        </p:txBody>
      </p:sp>
      <p:sp>
        <p:nvSpPr>
          <p:cNvPr name="TextBox 6" id="6"/>
          <p:cNvSpPr txBox="true"/>
          <p:nvPr/>
        </p:nvSpPr>
        <p:spPr>
          <a:xfrm rot="0">
            <a:off x="6533863" y="248207"/>
            <a:ext cx="4866311" cy="929259"/>
          </a:xfrm>
          <a:prstGeom prst="rect">
            <a:avLst/>
          </a:prstGeom>
        </p:spPr>
        <p:txBody>
          <a:bodyPr anchor="t" rtlCol="false" tIns="0" lIns="0" bIns="0" rIns="0">
            <a:spAutoFit/>
          </a:bodyPr>
          <a:lstStyle/>
          <a:p>
            <a:pPr algn="ctr">
              <a:lnSpc>
                <a:spcPts val="7128"/>
              </a:lnSpc>
              <a:spcBef>
                <a:spcPct val="0"/>
              </a:spcBef>
            </a:pPr>
            <a:r>
              <a:rPr lang="en-US" sz="6600" spc="-31" u="sng">
                <a:solidFill>
                  <a:srgbClr val="000000"/>
                </a:solidFill>
                <a:latin typeface="Canva Sans"/>
                <a:ea typeface="Canva Sans"/>
                <a:cs typeface="Canva Sans"/>
                <a:sym typeface="Canva Sans"/>
              </a:rPr>
              <a:t>SUMMARY</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3D6CD"/>
        </a:solidFill>
      </p:bgPr>
    </p:bg>
    <p:spTree>
      <p:nvGrpSpPr>
        <p:cNvPr id="1" name=""/>
        <p:cNvGrpSpPr/>
        <p:nvPr/>
      </p:nvGrpSpPr>
      <p:grpSpPr>
        <a:xfrm>
          <a:off x="0" y="0"/>
          <a:ext cx="0" cy="0"/>
          <a:chOff x="0" y="0"/>
          <a:chExt cx="0" cy="0"/>
        </a:xfrm>
      </p:grpSpPr>
      <p:sp>
        <p:nvSpPr>
          <p:cNvPr name="Freeform 2" id="2"/>
          <p:cNvSpPr/>
          <p:nvPr/>
        </p:nvSpPr>
        <p:spPr>
          <a:xfrm flipH="false" flipV="false" rot="641886">
            <a:off x="12443252" y="4795994"/>
            <a:ext cx="3818491" cy="3818491"/>
          </a:xfrm>
          <a:custGeom>
            <a:avLst/>
            <a:gdLst/>
            <a:ahLst/>
            <a:cxnLst/>
            <a:rect r="r" b="b" t="t" l="l"/>
            <a:pathLst>
              <a:path h="3818491" w="3818491">
                <a:moveTo>
                  <a:pt x="0" y="0"/>
                </a:moveTo>
                <a:lnTo>
                  <a:pt x="3818491" y="0"/>
                </a:lnTo>
                <a:lnTo>
                  <a:pt x="3818491" y="3818491"/>
                </a:lnTo>
                <a:lnTo>
                  <a:pt x="0" y="38184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83301">
            <a:off x="1261726" y="2800950"/>
            <a:ext cx="3347615" cy="3347615"/>
          </a:xfrm>
          <a:custGeom>
            <a:avLst/>
            <a:gdLst/>
            <a:ahLst/>
            <a:cxnLst/>
            <a:rect r="r" b="b" t="t" l="l"/>
            <a:pathLst>
              <a:path h="3347615" w="3347615">
                <a:moveTo>
                  <a:pt x="0" y="0"/>
                </a:moveTo>
                <a:lnTo>
                  <a:pt x="3347615" y="0"/>
                </a:lnTo>
                <a:lnTo>
                  <a:pt x="3347615" y="3347615"/>
                </a:lnTo>
                <a:lnTo>
                  <a:pt x="0" y="33476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16434">
            <a:off x="3023592" y="2439392"/>
            <a:ext cx="12240816" cy="5408215"/>
          </a:xfrm>
          <a:custGeom>
            <a:avLst/>
            <a:gdLst/>
            <a:ahLst/>
            <a:cxnLst/>
            <a:rect r="r" b="b" t="t" l="l"/>
            <a:pathLst>
              <a:path h="5408215" w="12240816">
                <a:moveTo>
                  <a:pt x="0" y="0"/>
                </a:moveTo>
                <a:lnTo>
                  <a:pt x="12240816" y="0"/>
                </a:lnTo>
                <a:lnTo>
                  <a:pt x="12240816" y="5408216"/>
                </a:lnTo>
                <a:lnTo>
                  <a:pt x="0" y="54082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990771" y="2826222"/>
            <a:ext cx="8306458" cy="2317278"/>
          </a:xfrm>
          <a:prstGeom prst="rect">
            <a:avLst/>
          </a:prstGeom>
        </p:spPr>
        <p:txBody>
          <a:bodyPr anchor="t" rtlCol="false" tIns="0" lIns="0" bIns="0" rIns="0">
            <a:spAutoFit/>
          </a:bodyPr>
          <a:lstStyle/>
          <a:p>
            <a:pPr algn="ctr">
              <a:lnSpc>
                <a:spcPts val="17124"/>
              </a:lnSpc>
            </a:pPr>
            <a:r>
              <a:rPr lang="en-US" sz="12232">
                <a:solidFill>
                  <a:srgbClr val="BD7044"/>
                </a:solidFill>
                <a:latin typeface="Mango AC"/>
                <a:ea typeface="Mango AC"/>
                <a:cs typeface="Mango AC"/>
                <a:sym typeface="Mango AC"/>
              </a:rPr>
              <a:t>THANK</a:t>
            </a:r>
          </a:p>
        </p:txBody>
      </p:sp>
      <p:sp>
        <p:nvSpPr>
          <p:cNvPr name="TextBox 6" id="6"/>
          <p:cNvSpPr txBox="true"/>
          <p:nvPr/>
        </p:nvSpPr>
        <p:spPr>
          <a:xfrm rot="0">
            <a:off x="4990771" y="4686300"/>
            <a:ext cx="8306458" cy="2317278"/>
          </a:xfrm>
          <a:prstGeom prst="rect">
            <a:avLst/>
          </a:prstGeom>
        </p:spPr>
        <p:txBody>
          <a:bodyPr anchor="t" rtlCol="false" tIns="0" lIns="0" bIns="0" rIns="0">
            <a:spAutoFit/>
          </a:bodyPr>
          <a:lstStyle/>
          <a:p>
            <a:pPr algn="ctr">
              <a:lnSpc>
                <a:spcPts val="17124"/>
              </a:lnSpc>
            </a:pPr>
            <a:r>
              <a:rPr lang="en-US" sz="12232">
                <a:solidFill>
                  <a:srgbClr val="BD7044"/>
                </a:solidFill>
                <a:latin typeface="Mango AC"/>
                <a:ea typeface="Mango AC"/>
                <a:cs typeface="Mango AC"/>
                <a:sym typeface="Mango AC"/>
              </a:rPr>
              <a:t>YOU</a:t>
            </a:r>
          </a:p>
        </p:txBody>
      </p:sp>
      <p:sp>
        <p:nvSpPr>
          <p:cNvPr name="Freeform 7" id="7"/>
          <p:cNvSpPr/>
          <p:nvPr/>
        </p:nvSpPr>
        <p:spPr>
          <a:xfrm flipH="false" flipV="false" rot="-10705345">
            <a:off x="12044668" y="4491431"/>
            <a:ext cx="1232067" cy="1505749"/>
          </a:xfrm>
          <a:custGeom>
            <a:avLst/>
            <a:gdLst/>
            <a:ahLst/>
            <a:cxnLst/>
            <a:rect r="r" b="b" t="t" l="l"/>
            <a:pathLst>
              <a:path h="1505749" w="1232067">
                <a:moveTo>
                  <a:pt x="0" y="0"/>
                </a:moveTo>
                <a:lnTo>
                  <a:pt x="1232068" y="0"/>
                </a:lnTo>
                <a:lnTo>
                  <a:pt x="1232068" y="1505749"/>
                </a:lnTo>
                <a:lnTo>
                  <a:pt x="0" y="15057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64653"/>
        </a:solidFill>
      </p:bgPr>
    </p:bg>
    <p:spTree>
      <p:nvGrpSpPr>
        <p:cNvPr id="1" name=""/>
        <p:cNvGrpSpPr/>
        <p:nvPr/>
      </p:nvGrpSpPr>
      <p:grpSpPr>
        <a:xfrm>
          <a:off x="0" y="0"/>
          <a:ext cx="0" cy="0"/>
          <a:chOff x="0" y="0"/>
          <a:chExt cx="0" cy="0"/>
        </a:xfrm>
      </p:grpSpPr>
      <p:sp>
        <p:nvSpPr>
          <p:cNvPr name="AutoShape 2" id="2"/>
          <p:cNvSpPr/>
          <p:nvPr/>
        </p:nvSpPr>
        <p:spPr>
          <a:xfrm>
            <a:off x="-17227" y="9898334"/>
            <a:ext cx="1276350" cy="19050"/>
          </a:xfrm>
          <a:prstGeom prst="line">
            <a:avLst/>
          </a:prstGeom>
          <a:ln cap="rnd" w="9525">
            <a:solidFill>
              <a:srgbClr val="000000"/>
            </a:solidFill>
            <a:prstDash val="solid"/>
            <a:headEnd type="none" len="sm" w="sm"/>
            <a:tailEnd type="none" len="sm" w="sm"/>
          </a:ln>
        </p:spPr>
      </p:sp>
      <p:sp>
        <p:nvSpPr>
          <p:cNvPr name="AutoShape 3" id="3"/>
          <p:cNvSpPr/>
          <p:nvPr/>
        </p:nvSpPr>
        <p:spPr>
          <a:xfrm>
            <a:off x="1790311" y="9898334"/>
            <a:ext cx="6259830" cy="19050"/>
          </a:xfrm>
          <a:prstGeom prst="line">
            <a:avLst/>
          </a:prstGeom>
          <a:ln cap="rnd" w="9525">
            <a:solidFill>
              <a:srgbClr val="000000"/>
            </a:solidFill>
            <a:prstDash val="solid"/>
            <a:headEnd type="none" len="sm" w="sm"/>
            <a:tailEnd type="none" len="sm" w="sm"/>
          </a:ln>
        </p:spPr>
      </p:sp>
      <p:sp>
        <p:nvSpPr>
          <p:cNvPr name="AutoShape 4" id="4"/>
          <p:cNvSpPr/>
          <p:nvPr/>
        </p:nvSpPr>
        <p:spPr>
          <a:xfrm>
            <a:off x="10185953" y="9887725"/>
            <a:ext cx="5779770" cy="19050"/>
          </a:xfrm>
          <a:prstGeom prst="line">
            <a:avLst/>
          </a:prstGeom>
          <a:ln cap="rnd" w="9525">
            <a:solidFill>
              <a:srgbClr val="000000"/>
            </a:solidFill>
            <a:prstDash val="solid"/>
            <a:headEnd type="none" len="sm" w="sm"/>
            <a:tailEnd type="none" len="sm" w="sm"/>
          </a:ln>
        </p:spPr>
      </p:sp>
      <p:sp>
        <p:nvSpPr>
          <p:cNvPr name="AutoShape 5" id="5"/>
          <p:cNvSpPr/>
          <p:nvPr/>
        </p:nvSpPr>
        <p:spPr>
          <a:xfrm>
            <a:off x="16897285" y="9887731"/>
            <a:ext cx="1390650" cy="19050"/>
          </a:xfrm>
          <a:prstGeom prst="line">
            <a:avLst/>
          </a:prstGeom>
          <a:ln cap="rnd" w="9525">
            <a:solidFill>
              <a:srgbClr val="000000"/>
            </a:solidFill>
            <a:prstDash val="solid"/>
            <a:headEnd type="none" len="sm" w="sm"/>
            <a:tailEnd type="none" len="sm" w="sm"/>
          </a:ln>
        </p:spPr>
      </p:sp>
      <p:sp>
        <p:nvSpPr>
          <p:cNvPr name="AutoShape 6" id="6"/>
          <p:cNvSpPr/>
          <p:nvPr/>
        </p:nvSpPr>
        <p:spPr>
          <a:xfrm>
            <a:off x="16897285" y="9887731"/>
            <a:ext cx="1390650" cy="19050"/>
          </a:xfrm>
          <a:prstGeom prst="line">
            <a:avLst/>
          </a:prstGeom>
          <a:ln cap="rnd" w="9525">
            <a:solidFill>
              <a:srgbClr val="FFFFFF"/>
            </a:solidFill>
            <a:prstDash val="solid"/>
            <a:headEnd type="none" len="sm" w="sm"/>
            <a:tailEnd type="none" len="sm" w="sm"/>
          </a:ln>
        </p:spPr>
      </p:sp>
      <p:sp>
        <p:nvSpPr>
          <p:cNvPr name="AutoShape 7" id="7"/>
          <p:cNvSpPr/>
          <p:nvPr/>
        </p:nvSpPr>
        <p:spPr>
          <a:xfrm>
            <a:off x="-17227" y="9885008"/>
            <a:ext cx="5922320" cy="27475"/>
          </a:xfrm>
          <a:prstGeom prst="line">
            <a:avLst/>
          </a:prstGeom>
          <a:ln cap="rnd" w="9525">
            <a:solidFill>
              <a:srgbClr val="FFFFFF"/>
            </a:solidFill>
            <a:prstDash val="solid"/>
            <a:headEnd type="none" len="sm" w="sm"/>
            <a:tailEnd type="none" len="sm" w="sm"/>
          </a:ln>
        </p:spPr>
      </p:sp>
      <p:sp>
        <p:nvSpPr>
          <p:cNvPr name="AutoShape 8" id="8"/>
          <p:cNvSpPr/>
          <p:nvPr/>
        </p:nvSpPr>
        <p:spPr>
          <a:xfrm>
            <a:off x="6520733" y="9885008"/>
            <a:ext cx="5922319" cy="27475"/>
          </a:xfrm>
          <a:prstGeom prst="line">
            <a:avLst/>
          </a:prstGeom>
          <a:ln cap="rnd" w="9525">
            <a:solidFill>
              <a:srgbClr val="FFFFFF"/>
            </a:solidFill>
            <a:prstDash val="solid"/>
            <a:headEnd type="none" len="sm" w="sm"/>
            <a:tailEnd type="none" len="sm" w="sm"/>
          </a:ln>
        </p:spPr>
      </p:sp>
      <p:sp>
        <p:nvSpPr>
          <p:cNvPr name="Freeform 9" id="9"/>
          <p:cNvSpPr/>
          <p:nvPr/>
        </p:nvSpPr>
        <p:spPr>
          <a:xfrm flipH="false" flipV="false" rot="0">
            <a:off x="9607960" y="4557012"/>
            <a:ext cx="7020967" cy="4666631"/>
          </a:xfrm>
          <a:custGeom>
            <a:avLst/>
            <a:gdLst/>
            <a:ahLst/>
            <a:cxnLst/>
            <a:rect r="r" b="b" t="t" l="l"/>
            <a:pathLst>
              <a:path h="4666631" w="7020967">
                <a:moveTo>
                  <a:pt x="0" y="0"/>
                </a:moveTo>
                <a:lnTo>
                  <a:pt x="7020967" y="0"/>
                </a:lnTo>
                <a:lnTo>
                  <a:pt x="7020967" y="4666631"/>
                </a:lnTo>
                <a:lnTo>
                  <a:pt x="0" y="4666631"/>
                </a:lnTo>
                <a:lnTo>
                  <a:pt x="0" y="0"/>
                </a:lnTo>
                <a:close/>
              </a:path>
            </a:pathLst>
          </a:custGeom>
          <a:blipFill>
            <a:blip r:embed="rId2"/>
            <a:stretch>
              <a:fillRect l="0" t="0" r="0" b="0"/>
            </a:stretch>
          </a:blipFill>
        </p:spPr>
      </p:sp>
      <p:sp>
        <p:nvSpPr>
          <p:cNvPr name="TextBox 10" id="10"/>
          <p:cNvSpPr txBox="true"/>
          <p:nvPr/>
        </p:nvSpPr>
        <p:spPr>
          <a:xfrm rot="0">
            <a:off x="6828274" y="9771491"/>
            <a:ext cx="548640" cy="228600"/>
          </a:xfrm>
          <a:prstGeom prst="rect">
            <a:avLst/>
          </a:prstGeom>
        </p:spPr>
        <p:txBody>
          <a:bodyPr anchor="t" rtlCol="false" tIns="0" lIns="0" bIns="0" rIns="0">
            <a:spAutoFit/>
          </a:bodyPr>
          <a:lstStyle/>
          <a:p>
            <a:pPr algn="ctr">
              <a:lnSpc>
                <a:spcPts val="1800"/>
              </a:lnSpc>
            </a:pPr>
            <a:r>
              <a:rPr lang="en-US" sz="1500" spc="-7">
                <a:solidFill>
                  <a:srgbClr val="FFFFFF"/>
                </a:solidFill>
                <a:latin typeface="Canva Sans"/>
                <a:ea typeface="Canva Sans"/>
                <a:cs typeface="Canva Sans"/>
                <a:sym typeface="Canva Sans"/>
              </a:rPr>
              <a:t>4</a:t>
            </a:r>
          </a:p>
        </p:txBody>
      </p:sp>
      <p:sp>
        <p:nvSpPr>
          <p:cNvPr name="TextBox 11" id="11"/>
          <p:cNvSpPr txBox="true"/>
          <p:nvPr/>
        </p:nvSpPr>
        <p:spPr>
          <a:xfrm rot="0">
            <a:off x="294400" y="535922"/>
            <a:ext cx="6796278" cy="2106551"/>
          </a:xfrm>
          <a:prstGeom prst="rect">
            <a:avLst/>
          </a:prstGeom>
        </p:spPr>
        <p:txBody>
          <a:bodyPr anchor="t" rtlCol="false" tIns="0" lIns="0" bIns="0" rIns="0">
            <a:spAutoFit/>
          </a:bodyPr>
          <a:lstStyle/>
          <a:p>
            <a:pPr algn="l">
              <a:lnSpc>
                <a:spcPts val="8208"/>
              </a:lnSpc>
            </a:pPr>
            <a:r>
              <a:rPr lang="en-US" sz="7600" spc="-36">
                <a:solidFill>
                  <a:srgbClr val="FFFFFF"/>
                </a:solidFill>
                <a:latin typeface="Canva Sans"/>
                <a:ea typeface="Canva Sans"/>
                <a:cs typeface="Canva Sans"/>
                <a:sym typeface="Canva Sans"/>
              </a:rPr>
              <a:t>ER Diagram</a:t>
            </a:r>
          </a:p>
          <a:p>
            <a:pPr algn="l">
              <a:lnSpc>
                <a:spcPts val="8208"/>
              </a:lnSpc>
            </a:pPr>
          </a:p>
        </p:txBody>
      </p:sp>
      <p:sp>
        <p:nvSpPr>
          <p:cNvPr name="TextBox 12" id="12"/>
          <p:cNvSpPr txBox="true"/>
          <p:nvPr/>
        </p:nvSpPr>
        <p:spPr>
          <a:xfrm rot="0">
            <a:off x="147233" y="2904893"/>
            <a:ext cx="17993535" cy="1652119"/>
          </a:xfrm>
          <a:prstGeom prst="rect">
            <a:avLst/>
          </a:prstGeom>
        </p:spPr>
        <p:txBody>
          <a:bodyPr anchor="t" rtlCol="false" tIns="0" lIns="0" bIns="0" rIns="0">
            <a:spAutoFit/>
          </a:bodyPr>
          <a:lstStyle/>
          <a:p>
            <a:pPr algn="l">
              <a:lnSpc>
                <a:spcPts val="4177"/>
              </a:lnSpc>
            </a:pPr>
            <a:r>
              <a:rPr lang="en-US" sz="3481">
                <a:solidFill>
                  <a:srgbClr val="FFFFFF"/>
                </a:solidFill>
                <a:latin typeface="Univers Condensed Light"/>
                <a:ea typeface="Univers Condensed Light"/>
                <a:cs typeface="Univers Condensed Light"/>
                <a:sym typeface="Univers Condensed Light"/>
              </a:rPr>
              <a:t>The Entity-Relationship (ER) Diagram is a visual representation of the database structure for the Criminal Records Management System. It illustrates how various entities within the system are connected and interact with each other.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736380" y="2667282"/>
            <a:ext cx="6677215" cy="3863040"/>
            <a:chOff x="0" y="0"/>
            <a:chExt cx="8902953" cy="5150720"/>
          </a:xfrm>
        </p:grpSpPr>
        <p:grpSp>
          <p:nvGrpSpPr>
            <p:cNvPr name="Group 3" id="3"/>
            <p:cNvGrpSpPr/>
            <p:nvPr/>
          </p:nvGrpSpPr>
          <p:grpSpPr>
            <a:xfrm rot="0">
              <a:off x="3810031" y="2135801"/>
              <a:ext cx="1462307" cy="732201"/>
              <a:chOff x="0" y="0"/>
              <a:chExt cx="335023" cy="167751"/>
            </a:xfrm>
          </p:grpSpPr>
          <p:sp>
            <p:nvSpPr>
              <p:cNvPr name="Freeform 4" id="4"/>
              <p:cNvSpPr/>
              <p:nvPr/>
            </p:nvSpPr>
            <p:spPr>
              <a:xfrm flipH="false" flipV="false" rot="0">
                <a:off x="0" y="0"/>
                <a:ext cx="335023" cy="167751"/>
              </a:xfrm>
              <a:custGeom>
                <a:avLst/>
                <a:gdLst/>
                <a:ahLst/>
                <a:cxnLst/>
                <a:rect r="r" b="b" t="t" l="l"/>
                <a:pathLst>
                  <a:path h="167751" w="335023">
                    <a:moveTo>
                      <a:pt x="0" y="0"/>
                    </a:moveTo>
                    <a:lnTo>
                      <a:pt x="335023" y="0"/>
                    </a:lnTo>
                    <a:lnTo>
                      <a:pt x="335023" y="167751"/>
                    </a:lnTo>
                    <a:lnTo>
                      <a:pt x="0" y="167751"/>
                    </a:lnTo>
                    <a:close/>
                  </a:path>
                </a:pathLst>
              </a:custGeom>
              <a:solidFill>
                <a:srgbClr val="FFFFFF"/>
              </a:solidFill>
              <a:ln w="28575" cap="sq">
                <a:solidFill>
                  <a:srgbClr val="000000"/>
                </a:solidFill>
                <a:prstDash val="solid"/>
                <a:miter/>
              </a:ln>
            </p:spPr>
          </p:sp>
          <p:sp>
            <p:nvSpPr>
              <p:cNvPr name="TextBox 5" id="5"/>
              <p:cNvSpPr txBox="true"/>
              <p:nvPr/>
            </p:nvSpPr>
            <p:spPr>
              <a:xfrm>
                <a:off x="0" y="0"/>
                <a:ext cx="335023" cy="167751"/>
              </a:xfrm>
              <a:prstGeom prst="rect">
                <a:avLst/>
              </a:prstGeom>
            </p:spPr>
            <p:txBody>
              <a:bodyPr anchor="ctr" rtlCol="false" tIns="43799" lIns="43799" bIns="43799" rIns="43799"/>
              <a:lstStyle/>
              <a:p>
                <a:pPr algn="ctr">
                  <a:lnSpc>
                    <a:spcPts val="2399"/>
                  </a:lnSpc>
                </a:pPr>
                <a:r>
                  <a:rPr lang="en-US" sz="1999" spc="-9">
                    <a:solidFill>
                      <a:srgbClr val="000000"/>
                    </a:solidFill>
                    <a:latin typeface="Canva Sans"/>
                    <a:ea typeface="Canva Sans"/>
                    <a:cs typeface="Canva Sans"/>
                    <a:sym typeface="Canva Sans"/>
                  </a:rPr>
                  <a:t>station</a:t>
                </a:r>
              </a:p>
            </p:txBody>
          </p:sp>
        </p:grpSp>
        <p:sp>
          <p:nvSpPr>
            <p:cNvPr name="AutoShape 6" id="6"/>
            <p:cNvSpPr/>
            <p:nvPr/>
          </p:nvSpPr>
          <p:spPr>
            <a:xfrm flipH="true">
              <a:off x="5251364" y="900904"/>
              <a:ext cx="1088245" cy="1259997"/>
            </a:xfrm>
            <a:prstGeom prst="line">
              <a:avLst/>
            </a:prstGeom>
            <a:ln cap="flat" w="38100">
              <a:solidFill>
                <a:srgbClr val="000000"/>
              </a:solidFill>
              <a:prstDash val="solid"/>
              <a:headEnd type="none" len="sm" w="sm"/>
              <a:tailEnd type="none" len="sm" w="sm"/>
            </a:ln>
          </p:spPr>
        </p:sp>
        <p:sp>
          <p:nvSpPr>
            <p:cNvPr name="AutoShape 7" id="7"/>
            <p:cNvSpPr/>
            <p:nvPr/>
          </p:nvSpPr>
          <p:spPr>
            <a:xfrm flipV="true">
              <a:off x="4519287" y="760707"/>
              <a:ext cx="21899" cy="1374746"/>
            </a:xfrm>
            <a:prstGeom prst="line">
              <a:avLst/>
            </a:prstGeom>
            <a:ln cap="flat" w="38100">
              <a:solidFill>
                <a:srgbClr val="000000"/>
              </a:solidFill>
              <a:prstDash val="solid"/>
              <a:headEnd type="none" len="sm" w="sm"/>
              <a:tailEnd type="none" len="sm" w="sm"/>
            </a:ln>
          </p:spPr>
        </p:sp>
        <p:sp>
          <p:nvSpPr>
            <p:cNvPr name="Freeform 8" id="8"/>
            <p:cNvSpPr/>
            <p:nvPr/>
          </p:nvSpPr>
          <p:spPr>
            <a:xfrm flipH="false" flipV="false" rot="0">
              <a:off x="5912073" y="166146"/>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626240" y="81250"/>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45014" y="0"/>
              <a:ext cx="2130188" cy="852075"/>
            </a:xfrm>
            <a:custGeom>
              <a:avLst/>
              <a:gdLst/>
              <a:ahLst/>
              <a:cxnLst/>
              <a:rect r="r" b="b" t="t" l="l"/>
              <a:pathLst>
                <a:path h="852075" w="2130188">
                  <a:moveTo>
                    <a:pt x="0" y="0"/>
                  </a:moveTo>
                  <a:lnTo>
                    <a:pt x="2130188" y="0"/>
                  </a:lnTo>
                  <a:lnTo>
                    <a:pt x="2130188" y="852075"/>
                  </a:lnTo>
                  <a:lnTo>
                    <a:pt x="0" y="8520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3833100" y="263225"/>
              <a:ext cx="1395254" cy="333235"/>
            </a:xfrm>
            <a:prstGeom prst="rect">
              <a:avLst/>
            </a:prstGeom>
          </p:spPr>
          <p:txBody>
            <a:bodyPr anchor="t" rtlCol="false" tIns="0" lIns="0" bIns="0" rIns="0">
              <a:spAutoFit/>
            </a:bodyPr>
            <a:lstStyle/>
            <a:p>
              <a:pPr algn="ctr">
                <a:lnSpc>
                  <a:spcPts val="2105"/>
                </a:lnSpc>
              </a:pPr>
              <a:r>
                <a:rPr lang="en-US" sz="1504" u="sng">
                  <a:solidFill>
                    <a:srgbClr val="000000"/>
                  </a:solidFill>
                  <a:latin typeface="Canva Sans"/>
                  <a:ea typeface="Canva Sans"/>
                  <a:cs typeface="Canva Sans"/>
                  <a:sym typeface="Canva Sans"/>
                </a:rPr>
                <a:t>station__no</a:t>
              </a:r>
            </a:p>
          </p:txBody>
        </p:sp>
        <p:sp>
          <p:nvSpPr>
            <p:cNvPr name="TextBox 12" id="12"/>
            <p:cNvSpPr txBox="true"/>
            <p:nvPr/>
          </p:nvSpPr>
          <p:spPr>
            <a:xfrm rot="0">
              <a:off x="6005312" y="353439"/>
              <a:ext cx="1650418" cy="331596"/>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station_name</a:t>
              </a:r>
            </a:p>
          </p:txBody>
        </p:sp>
        <p:sp>
          <p:nvSpPr>
            <p:cNvPr name="AutoShape 13" id="13"/>
            <p:cNvSpPr/>
            <p:nvPr/>
          </p:nvSpPr>
          <p:spPr>
            <a:xfrm>
              <a:off x="5244156" y="2885058"/>
              <a:ext cx="1296677" cy="1044270"/>
            </a:xfrm>
            <a:prstGeom prst="line">
              <a:avLst/>
            </a:prstGeom>
            <a:ln cap="flat" w="38100">
              <a:solidFill>
                <a:srgbClr val="000000"/>
              </a:solidFill>
              <a:prstDash val="solid"/>
              <a:headEnd type="none" len="sm" w="sm"/>
              <a:tailEnd type="none" len="sm" w="sm"/>
            </a:ln>
          </p:spPr>
        </p:sp>
        <p:sp>
          <p:nvSpPr>
            <p:cNvPr name="AutoShape 14" id="14"/>
            <p:cNvSpPr/>
            <p:nvPr/>
          </p:nvSpPr>
          <p:spPr>
            <a:xfrm flipH="true">
              <a:off x="2885225" y="2880262"/>
              <a:ext cx="932059" cy="1379542"/>
            </a:xfrm>
            <a:prstGeom prst="line">
              <a:avLst/>
            </a:prstGeom>
            <a:ln cap="flat" w="38100">
              <a:solidFill>
                <a:srgbClr val="000000"/>
              </a:solidFill>
              <a:prstDash val="solid"/>
              <a:headEnd type="none" len="sm" w="sm"/>
              <a:tailEnd type="none" len="sm" w="sm"/>
            </a:ln>
          </p:spPr>
        </p:sp>
        <p:sp>
          <p:nvSpPr>
            <p:cNvPr name="AutoShape 15" id="15"/>
            <p:cNvSpPr/>
            <p:nvPr/>
          </p:nvSpPr>
          <p:spPr>
            <a:xfrm>
              <a:off x="2066586" y="2499485"/>
              <a:ext cx="1768577" cy="0"/>
            </a:xfrm>
            <a:prstGeom prst="line">
              <a:avLst/>
            </a:prstGeom>
            <a:ln cap="flat" w="38100">
              <a:solidFill>
                <a:srgbClr val="000000"/>
              </a:solidFill>
              <a:prstDash val="solid"/>
              <a:headEnd type="none" len="sm" w="sm"/>
              <a:tailEnd type="none" len="sm" w="sm"/>
            </a:ln>
          </p:spPr>
        </p:sp>
        <p:sp>
          <p:nvSpPr>
            <p:cNvPr name="AutoShape 16" id="16"/>
            <p:cNvSpPr/>
            <p:nvPr/>
          </p:nvSpPr>
          <p:spPr>
            <a:xfrm flipV="true">
              <a:off x="4566584" y="2885058"/>
              <a:ext cx="21899" cy="1374746"/>
            </a:xfrm>
            <a:prstGeom prst="line">
              <a:avLst/>
            </a:prstGeom>
            <a:ln cap="flat" w="38100">
              <a:solidFill>
                <a:srgbClr val="000000"/>
              </a:solidFill>
              <a:prstDash val="solid"/>
              <a:headEnd type="none" len="sm" w="sm"/>
              <a:tailEnd type="none" len="sm" w="sm"/>
            </a:ln>
          </p:spPr>
        </p:sp>
        <p:sp>
          <p:nvSpPr>
            <p:cNvPr name="AutoShape 17" id="17"/>
            <p:cNvSpPr/>
            <p:nvPr/>
          </p:nvSpPr>
          <p:spPr>
            <a:xfrm flipH="true" flipV="true">
              <a:off x="2723510" y="852075"/>
              <a:ext cx="1077075" cy="1269559"/>
            </a:xfrm>
            <a:prstGeom prst="line">
              <a:avLst/>
            </a:prstGeom>
            <a:ln cap="flat" w="38100">
              <a:solidFill>
                <a:srgbClr val="000000"/>
              </a:solidFill>
              <a:prstDash val="solid"/>
              <a:headEnd type="none" len="sm" w="sm"/>
              <a:tailEnd type="none" len="sm" w="sm"/>
            </a:ln>
          </p:spPr>
        </p:sp>
        <p:sp>
          <p:nvSpPr>
            <p:cNvPr name="AutoShape 18" id="18"/>
            <p:cNvSpPr/>
            <p:nvPr/>
          </p:nvSpPr>
          <p:spPr>
            <a:xfrm flipV="true">
              <a:off x="5297835" y="2503703"/>
              <a:ext cx="1768223" cy="35353"/>
            </a:xfrm>
            <a:prstGeom prst="line">
              <a:avLst/>
            </a:prstGeom>
            <a:ln cap="flat" w="38100">
              <a:solidFill>
                <a:srgbClr val="000000"/>
              </a:solidFill>
              <a:prstDash val="solid"/>
              <a:headEnd type="none" len="sm" w="sm"/>
              <a:tailEnd type="none" len="sm" w="sm"/>
            </a:ln>
          </p:spPr>
        </p:sp>
        <p:sp>
          <p:nvSpPr>
            <p:cNvPr name="Freeform 19" id="19"/>
            <p:cNvSpPr/>
            <p:nvPr/>
          </p:nvSpPr>
          <p:spPr>
            <a:xfrm flipH="false" flipV="false" rot="0">
              <a:off x="3541965" y="4252977"/>
              <a:ext cx="2244358" cy="897743"/>
            </a:xfrm>
            <a:custGeom>
              <a:avLst/>
              <a:gdLst/>
              <a:ahLst/>
              <a:cxnLst/>
              <a:rect r="r" b="b" t="t" l="l"/>
              <a:pathLst>
                <a:path h="897743" w="2244358">
                  <a:moveTo>
                    <a:pt x="0" y="0"/>
                  </a:moveTo>
                  <a:lnTo>
                    <a:pt x="2244358" y="0"/>
                  </a:lnTo>
                  <a:lnTo>
                    <a:pt x="2244358" y="897743"/>
                  </a:lnTo>
                  <a:lnTo>
                    <a:pt x="0" y="8977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5892495" y="3929328"/>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598898" y="4252977"/>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7066058" y="2171677"/>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0" y="2044552"/>
              <a:ext cx="2295755" cy="918302"/>
            </a:xfrm>
            <a:custGeom>
              <a:avLst/>
              <a:gdLst/>
              <a:ahLst/>
              <a:cxnLst/>
              <a:rect r="r" b="b" t="t" l="l"/>
              <a:pathLst>
                <a:path h="918302" w="2295755">
                  <a:moveTo>
                    <a:pt x="0" y="0"/>
                  </a:moveTo>
                  <a:lnTo>
                    <a:pt x="2295755" y="0"/>
                  </a:lnTo>
                  <a:lnTo>
                    <a:pt x="2295755" y="918302"/>
                  </a:lnTo>
                  <a:lnTo>
                    <a:pt x="0" y="9183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7510028" y="2235030"/>
              <a:ext cx="948955" cy="331596"/>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contact</a:t>
              </a:r>
            </a:p>
          </p:txBody>
        </p:sp>
        <p:sp>
          <p:nvSpPr>
            <p:cNvPr name="TextBox 25" id="25"/>
            <p:cNvSpPr txBox="true"/>
            <p:nvPr/>
          </p:nvSpPr>
          <p:spPr>
            <a:xfrm rot="0">
              <a:off x="6478536" y="4072891"/>
              <a:ext cx="975362" cy="331596"/>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address</a:t>
              </a:r>
            </a:p>
          </p:txBody>
        </p:sp>
        <p:sp>
          <p:nvSpPr>
            <p:cNvPr name="TextBox 26" id="26"/>
            <p:cNvSpPr txBox="true"/>
            <p:nvPr/>
          </p:nvSpPr>
          <p:spPr>
            <a:xfrm rot="0">
              <a:off x="3690959" y="4440270"/>
              <a:ext cx="1946370" cy="331596"/>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policemen_num</a:t>
              </a:r>
            </a:p>
          </p:txBody>
        </p:sp>
        <p:sp>
          <p:nvSpPr>
            <p:cNvPr name="TextBox 27" id="27"/>
            <p:cNvSpPr txBox="true"/>
            <p:nvPr/>
          </p:nvSpPr>
          <p:spPr>
            <a:xfrm rot="0">
              <a:off x="1808811" y="4375912"/>
              <a:ext cx="1231633" cy="331596"/>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sho_name</a:t>
              </a:r>
            </a:p>
          </p:txBody>
        </p:sp>
        <p:sp>
          <p:nvSpPr>
            <p:cNvPr name="TextBox 28" id="28"/>
            <p:cNvSpPr txBox="true"/>
            <p:nvPr/>
          </p:nvSpPr>
          <p:spPr>
            <a:xfrm rot="0">
              <a:off x="239902" y="2235030"/>
              <a:ext cx="1815951" cy="331596"/>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prisoners_num</a:t>
              </a:r>
            </a:p>
          </p:txBody>
        </p:sp>
        <p:sp>
          <p:nvSpPr>
            <p:cNvPr name="TextBox 29" id="29"/>
            <p:cNvSpPr txBox="true"/>
            <p:nvPr/>
          </p:nvSpPr>
          <p:spPr>
            <a:xfrm rot="0">
              <a:off x="1304702" y="263225"/>
              <a:ext cx="1790809" cy="331596"/>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pending_cases</a:t>
              </a:r>
            </a:p>
          </p:txBody>
        </p:sp>
      </p:grpSp>
      <p:grpSp>
        <p:nvGrpSpPr>
          <p:cNvPr name="Group 30" id="30"/>
          <p:cNvGrpSpPr/>
          <p:nvPr/>
        </p:nvGrpSpPr>
        <p:grpSpPr>
          <a:xfrm rot="0">
            <a:off x="0" y="6333476"/>
            <a:ext cx="6501091" cy="7907048"/>
            <a:chOff x="0" y="0"/>
            <a:chExt cx="8668121" cy="10542731"/>
          </a:xfrm>
        </p:grpSpPr>
        <p:sp>
          <p:nvSpPr>
            <p:cNvPr name="AutoShape 31" id="31"/>
            <p:cNvSpPr/>
            <p:nvPr/>
          </p:nvSpPr>
          <p:spPr>
            <a:xfrm>
              <a:off x="5009324" y="2803808"/>
              <a:ext cx="1296677" cy="1044270"/>
            </a:xfrm>
            <a:prstGeom prst="line">
              <a:avLst/>
            </a:prstGeom>
            <a:ln cap="flat" w="43799">
              <a:solidFill>
                <a:srgbClr val="000000"/>
              </a:solidFill>
              <a:prstDash val="solid"/>
              <a:headEnd type="none" len="sm" w="sm"/>
              <a:tailEnd type="none" len="sm" w="sm"/>
            </a:ln>
          </p:spPr>
        </p:sp>
        <p:sp>
          <p:nvSpPr>
            <p:cNvPr name="AutoShape 32" id="32"/>
            <p:cNvSpPr/>
            <p:nvPr/>
          </p:nvSpPr>
          <p:spPr>
            <a:xfrm flipH="true">
              <a:off x="2650393" y="2799012"/>
              <a:ext cx="932059" cy="1379542"/>
            </a:xfrm>
            <a:prstGeom prst="line">
              <a:avLst/>
            </a:prstGeom>
            <a:ln cap="flat" w="43799">
              <a:solidFill>
                <a:srgbClr val="000000"/>
              </a:solidFill>
              <a:prstDash val="solid"/>
              <a:headEnd type="none" len="sm" w="sm"/>
              <a:tailEnd type="none" len="sm" w="sm"/>
            </a:ln>
          </p:spPr>
        </p:sp>
        <p:sp>
          <p:nvSpPr>
            <p:cNvPr name="AutoShape 33" id="33"/>
            <p:cNvSpPr/>
            <p:nvPr/>
          </p:nvSpPr>
          <p:spPr>
            <a:xfrm>
              <a:off x="1831754" y="2418235"/>
              <a:ext cx="1768577" cy="0"/>
            </a:xfrm>
            <a:prstGeom prst="line">
              <a:avLst/>
            </a:prstGeom>
            <a:ln cap="flat" w="43799">
              <a:solidFill>
                <a:srgbClr val="000000"/>
              </a:solidFill>
              <a:prstDash val="solid"/>
              <a:headEnd type="none" len="sm" w="sm"/>
              <a:tailEnd type="none" len="sm" w="sm"/>
            </a:ln>
          </p:spPr>
        </p:sp>
        <p:sp>
          <p:nvSpPr>
            <p:cNvPr name="AutoShape 34" id="34"/>
            <p:cNvSpPr/>
            <p:nvPr/>
          </p:nvSpPr>
          <p:spPr>
            <a:xfrm flipV="true">
              <a:off x="4331752" y="2803808"/>
              <a:ext cx="21899" cy="1374746"/>
            </a:xfrm>
            <a:prstGeom prst="line">
              <a:avLst/>
            </a:prstGeom>
            <a:ln cap="flat" w="43799">
              <a:solidFill>
                <a:srgbClr val="000000"/>
              </a:solidFill>
              <a:prstDash val="solid"/>
              <a:headEnd type="none" len="sm" w="sm"/>
              <a:tailEnd type="none" len="sm" w="sm"/>
            </a:ln>
          </p:spPr>
        </p:sp>
        <p:grpSp>
          <p:nvGrpSpPr>
            <p:cNvPr name="Group 35" id="35"/>
            <p:cNvGrpSpPr/>
            <p:nvPr/>
          </p:nvGrpSpPr>
          <p:grpSpPr>
            <a:xfrm rot="0">
              <a:off x="3600599" y="2054551"/>
              <a:ext cx="1462307" cy="1086110"/>
              <a:chOff x="0" y="0"/>
              <a:chExt cx="335023" cy="248834"/>
            </a:xfrm>
          </p:grpSpPr>
          <p:sp>
            <p:nvSpPr>
              <p:cNvPr name="Freeform 36" id="36"/>
              <p:cNvSpPr/>
              <p:nvPr/>
            </p:nvSpPr>
            <p:spPr>
              <a:xfrm flipH="false" flipV="false" rot="0">
                <a:off x="0" y="0"/>
                <a:ext cx="335023" cy="248834"/>
              </a:xfrm>
              <a:custGeom>
                <a:avLst/>
                <a:gdLst/>
                <a:ahLst/>
                <a:cxnLst/>
                <a:rect r="r" b="b" t="t" l="l"/>
                <a:pathLst>
                  <a:path h="248834" w="335023">
                    <a:moveTo>
                      <a:pt x="0" y="0"/>
                    </a:moveTo>
                    <a:lnTo>
                      <a:pt x="335023" y="0"/>
                    </a:lnTo>
                    <a:lnTo>
                      <a:pt x="335023" y="248834"/>
                    </a:lnTo>
                    <a:lnTo>
                      <a:pt x="0" y="248834"/>
                    </a:lnTo>
                    <a:close/>
                  </a:path>
                </a:pathLst>
              </a:custGeom>
              <a:solidFill>
                <a:srgbClr val="FFFFFF"/>
              </a:solidFill>
              <a:ln w="28575" cap="sq">
                <a:solidFill>
                  <a:srgbClr val="000000"/>
                </a:solidFill>
                <a:prstDash val="solid"/>
                <a:miter/>
              </a:ln>
            </p:spPr>
          </p:sp>
          <p:sp>
            <p:nvSpPr>
              <p:cNvPr name="TextBox 37" id="37"/>
              <p:cNvSpPr txBox="true"/>
              <p:nvPr/>
            </p:nvSpPr>
            <p:spPr>
              <a:xfrm>
                <a:off x="0" y="0"/>
                <a:ext cx="335023" cy="248834"/>
              </a:xfrm>
              <a:prstGeom prst="rect">
                <a:avLst/>
              </a:prstGeom>
            </p:spPr>
            <p:txBody>
              <a:bodyPr anchor="ctr" rtlCol="false" tIns="50800" lIns="50800" bIns="50800" rIns="50800"/>
              <a:lstStyle/>
              <a:p>
                <a:pPr algn="ctr">
                  <a:lnSpc>
                    <a:spcPts val="2399"/>
                  </a:lnSpc>
                </a:pPr>
                <a:r>
                  <a:rPr lang="en-US" sz="1999" spc="-9">
                    <a:solidFill>
                      <a:srgbClr val="000000"/>
                    </a:solidFill>
                    <a:latin typeface="Canva Sans"/>
                    <a:ea typeface="Canva Sans"/>
                    <a:cs typeface="Canva Sans"/>
                    <a:sym typeface="Canva Sans"/>
                  </a:rPr>
                  <a:t>police_men</a:t>
                </a:r>
              </a:p>
            </p:txBody>
          </p:sp>
        </p:grpSp>
        <p:sp>
          <p:nvSpPr>
            <p:cNvPr name="AutoShape 38" id="38"/>
            <p:cNvSpPr/>
            <p:nvPr/>
          </p:nvSpPr>
          <p:spPr>
            <a:xfrm flipH="true" flipV="true">
              <a:off x="2488678" y="770825"/>
              <a:ext cx="1077075" cy="1269559"/>
            </a:xfrm>
            <a:prstGeom prst="line">
              <a:avLst/>
            </a:prstGeom>
            <a:ln cap="flat" w="43799">
              <a:solidFill>
                <a:srgbClr val="000000"/>
              </a:solidFill>
              <a:prstDash val="solid"/>
              <a:headEnd type="none" len="sm" w="sm"/>
              <a:tailEnd type="none" len="sm" w="sm"/>
            </a:ln>
          </p:spPr>
        </p:sp>
        <p:sp>
          <p:nvSpPr>
            <p:cNvPr name="AutoShape 39" id="39"/>
            <p:cNvSpPr/>
            <p:nvPr/>
          </p:nvSpPr>
          <p:spPr>
            <a:xfrm flipH="true">
              <a:off x="5041932" y="819654"/>
              <a:ext cx="1088245" cy="1259997"/>
            </a:xfrm>
            <a:prstGeom prst="line">
              <a:avLst/>
            </a:prstGeom>
            <a:ln cap="flat" w="43799">
              <a:solidFill>
                <a:srgbClr val="000000"/>
              </a:solidFill>
              <a:prstDash val="solid"/>
              <a:headEnd type="none" len="sm" w="sm"/>
              <a:tailEnd type="none" len="sm" w="sm"/>
            </a:ln>
          </p:spPr>
        </p:sp>
        <p:sp>
          <p:nvSpPr>
            <p:cNvPr name="AutoShape 40" id="40"/>
            <p:cNvSpPr/>
            <p:nvPr/>
          </p:nvSpPr>
          <p:spPr>
            <a:xfrm flipV="true">
              <a:off x="5063003" y="2422453"/>
              <a:ext cx="1768223" cy="35353"/>
            </a:xfrm>
            <a:prstGeom prst="line">
              <a:avLst/>
            </a:prstGeom>
            <a:ln cap="flat" w="43799">
              <a:solidFill>
                <a:srgbClr val="000000"/>
              </a:solidFill>
              <a:prstDash val="solid"/>
              <a:headEnd type="none" len="sm" w="sm"/>
              <a:tailEnd type="none" len="sm" w="sm"/>
            </a:ln>
          </p:spPr>
        </p:sp>
        <p:sp>
          <p:nvSpPr>
            <p:cNvPr name="AutoShape 41" id="41"/>
            <p:cNvSpPr/>
            <p:nvPr/>
          </p:nvSpPr>
          <p:spPr>
            <a:xfrm flipV="true">
              <a:off x="4309855" y="679456"/>
              <a:ext cx="21899" cy="1374746"/>
            </a:xfrm>
            <a:prstGeom prst="line">
              <a:avLst/>
            </a:prstGeom>
            <a:ln cap="flat" w="43799">
              <a:solidFill>
                <a:srgbClr val="000000"/>
              </a:solidFill>
              <a:prstDash val="solid"/>
              <a:headEnd type="none" len="sm" w="sm"/>
              <a:tailEnd type="none" len="sm" w="sm"/>
            </a:ln>
          </p:spPr>
        </p:sp>
        <p:sp>
          <p:nvSpPr>
            <p:cNvPr name="Freeform 42" id="42"/>
            <p:cNvSpPr/>
            <p:nvPr/>
          </p:nvSpPr>
          <p:spPr>
            <a:xfrm flipH="false" flipV="false" rot="0">
              <a:off x="3413305" y="4171726"/>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3" id="43"/>
            <p:cNvSpPr/>
            <p:nvPr/>
          </p:nvSpPr>
          <p:spPr>
            <a:xfrm flipH="false" flipV="false" rot="0">
              <a:off x="5657663" y="3848078"/>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4" id="44"/>
            <p:cNvSpPr/>
            <p:nvPr/>
          </p:nvSpPr>
          <p:spPr>
            <a:xfrm flipH="false" flipV="false" rot="0">
              <a:off x="1364066" y="4171726"/>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5" id="45"/>
            <p:cNvSpPr/>
            <p:nvPr/>
          </p:nvSpPr>
          <p:spPr>
            <a:xfrm flipH="false" flipV="false" rot="0">
              <a:off x="5677241" y="84896"/>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6" id="46"/>
            <p:cNvSpPr/>
            <p:nvPr/>
          </p:nvSpPr>
          <p:spPr>
            <a:xfrm flipH="false" flipV="false" rot="0">
              <a:off x="3391408" y="0"/>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7" id="47"/>
            <p:cNvSpPr/>
            <p:nvPr/>
          </p:nvSpPr>
          <p:spPr>
            <a:xfrm flipH="false" flipV="false" rot="0">
              <a:off x="6831226" y="2090427"/>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8" id="48"/>
            <p:cNvSpPr/>
            <p:nvPr/>
          </p:nvSpPr>
          <p:spPr>
            <a:xfrm flipH="false" flipV="false" rot="0">
              <a:off x="0" y="2040384"/>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9" id="49"/>
            <p:cNvSpPr/>
            <p:nvPr/>
          </p:nvSpPr>
          <p:spPr>
            <a:xfrm flipH="false" flipV="false" rot="0">
              <a:off x="1103475" y="36067"/>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0" id="50"/>
            <p:cNvSpPr txBox="true"/>
            <p:nvPr/>
          </p:nvSpPr>
          <p:spPr>
            <a:xfrm rot="0">
              <a:off x="3785119" y="181919"/>
              <a:ext cx="1092518" cy="333235"/>
            </a:xfrm>
            <a:prstGeom prst="rect">
              <a:avLst/>
            </a:prstGeom>
          </p:spPr>
          <p:txBody>
            <a:bodyPr anchor="t" rtlCol="false" tIns="0" lIns="0" bIns="0" rIns="0">
              <a:spAutoFit/>
            </a:bodyPr>
            <a:lstStyle/>
            <a:p>
              <a:pPr algn="ctr">
                <a:lnSpc>
                  <a:spcPts val="2105"/>
                </a:lnSpc>
              </a:pPr>
              <a:r>
                <a:rPr lang="en-US" sz="1504" u="sng">
                  <a:solidFill>
                    <a:srgbClr val="000000"/>
                  </a:solidFill>
                  <a:latin typeface="Canva Sans"/>
                  <a:ea typeface="Canva Sans"/>
                  <a:cs typeface="Canva Sans"/>
                  <a:sym typeface="Canva Sans"/>
                </a:rPr>
                <a:t>police_id</a:t>
              </a:r>
            </a:p>
          </p:txBody>
        </p:sp>
        <p:sp>
          <p:nvSpPr>
            <p:cNvPr name="TextBox 51" id="51"/>
            <p:cNvSpPr txBox="true"/>
            <p:nvPr/>
          </p:nvSpPr>
          <p:spPr>
            <a:xfrm rot="0">
              <a:off x="5847684" y="334249"/>
              <a:ext cx="1540351" cy="333235"/>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police_name</a:t>
              </a:r>
            </a:p>
          </p:txBody>
        </p:sp>
        <p:sp>
          <p:nvSpPr>
            <p:cNvPr name="TextBox 52" id="52"/>
            <p:cNvSpPr txBox="true"/>
            <p:nvPr/>
          </p:nvSpPr>
          <p:spPr>
            <a:xfrm rot="0">
              <a:off x="7171400" y="2319846"/>
              <a:ext cx="948849" cy="333235"/>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contact</a:t>
              </a:r>
            </a:p>
          </p:txBody>
        </p:sp>
        <p:sp>
          <p:nvSpPr>
            <p:cNvPr name="TextBox 53" id="53"/>
            <p:cNvSpPr txBox="true"/>
            <p:nvPr/>
          </p:nvSpPr>
          <p:spPr>
            <a:xfrm rot="0">
              <a:off x="5792598" y="4058096"/>
              <a:ext cx="1543209" cy="333235"/>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father_name</a:t>
              </a:r>
            </a:p>
          </p:txBody>
        </p:sp>
        <p:sp>
          <p:nvSpPr>
            <p:cNvPr name="TextBox 54" id="54"/>
            <p:cNvSpPr txBox="true"/>
            <p:nvPr/>
          </p:nvSpPr>
          <p:spPr>
            <a:xfrm rot="0">
              <a:off x="3516196" y="4362756"/>
              <a:ext cx="1630362" cy="333235"/>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date_of_birth</a:t>
              </a:r>
            </a:p>
          </p:txBody>
        </p:sp>
        <p:sp>
          <p:nvSpPr>
            <p:cNvPr name="TextBox 55" id="55"/>
            <p:cNvSpPr txBox="true"/>
            <p:nvPr/>
          </p:nvSpPr>
          <p:spPr>
            <a:xfrm rot="0">
              <a:off x="1753806" y="4362756"/>
              <a:ext cx="860584" cy="333235"/>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gender</a:t>
              </a:r>
            </a:p>
          </p:txBody>
        </p:sp>
        <p:sp>
          <p:nvSpPr>
            <p:cNvPr name="TextBox 56" id="56"/>
            <p:cNvSpPr txBox="true"/>
            <p:nvPr/>
          </p:nvSpPr>
          <p:spPr>
            <a:xfrm rot="0">
              <a:off x="672004" y="2319846"/>
              <a:ext cx="533241" cy="333235"/>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rank</a:t>
              </a:r>
            </a:p>
          </p:txBody>
        </p:sp>
        <p:sp>
          <p:nvSpPr>
            <p:cNvPr name="TextBox 57" id="57"/>
            <p:cNvSpPr txBox="true"/>
            <p:nvPr/>
          </p:nvSpPr>
          <p:spPr>
            <a:xfrm rot="0">
              <a:off x="1532826" y="334249"/>
              <a:ext cx="975201" cy="333235"/>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address</a:t>
              </a:r>
            </a:p>
          </p:txBody>
        </p:sp>
        <p:sp>
          <p:nvSpPr>
            <p:cNvPr name="AutoShape 58" id="58"/>
            <p:cNvSpPr/>
            <p:nvPr/>
          </p:nvSpPr>
          <p:spPr>
            <a:xfrm flipH="true">
              <a:off x="1602054" y="2670007"/>
              <a:ext cx="2070053" cy="7868545"/>
            </a:xfrm>
            <a:prstGeom prst="line">
              <a:avLst/>
            </a:prstGeom>
            <a:ln cap="flat" w="32849">
              <a:solidFill>
                <a:srgbClr val="000000"/>
              </a:solidFill>
              <a:prstDash val="solid"/>
              <a:headEnd type="none" len="sm" w="sm"/>
              <a:tailEnd type="none" len="sm" w="sm"/>
            </a:ln>
          </p:spPr>
        </p:sp>
        <p:sp>
          <p:nvSpPr>
            <p:cNvPr name="Freeform 59" id="59"/>
            <p:cNvSpPr/>
            <p:nvPr/>
          </p:nvSpPr>
          <p:spPr>
            <a:xfrm flipH="false" flipV="false" rot="-204066">
              <a:off x="20177" y="3413614"/>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0" id="60"/>
            <p:cNvSpPr txBox="true"/>
            <p:nvPr/>
          </p:nvSpPr>
          <p:spPr>
            <a:xfrm rot="0">
              <a:off x="347995" y="3514563"/>
              <a:ext cx="1181259" cy="333235"/>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sation_no</a:t>
              </a:r>
            </a:p>
          </p:txBody>
        </p:sp>
      </p:grpSp>
      <p:grpSp>
        <p:nvGrpSpPr>
          <p:cNvPr name="Group 61" id="61"/>
          <p:cNvGrpSpPr/>
          <p:nvPr/>
        </p:nvGrpSpPr>
        <p:grpSpPr>
          <a:xfrm rot="0">
            <a:off x="0" y="212896"/>
            <a:ext cx="6501091" cy="3679863"/>
            <a:chOff x="0" y="0"/>
            <a:chExt cx="8668121" cy="4906484"/>
          </a:xfrm>
        </p:grpSpPr>
        <p:sp>
          <p:nvSpPr>
            <p:cNvPr name="Freeform 62" id="62"/>
            <p:cNvSpPr/>
            <p:nvPr/>
          </p:nvSpPr>
          <p:spPr>
            <a:xfrm flipH="false" flipV="false" rot="0">
              <a:off x="5677241" y="84896"/>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3" id="63"/>
            <p:cNvSpPr/>
            <p:nvPr/>
          </p:nvSpPr>
          <p:spPr>
            <a:xfrm flipH="false" flipV="false" rot="0">
              <a:off x="3391408" y="0"/>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4" id="64"/>
            <p:cNvSpPr/>
            <p:nvPr/>
          </p:nvSpPr>
          <p:spPr>
            <a:xfrm flipH="false" flipV="false" rot="0">
              <a:off x="6831226" y="2090427"/>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5" id="65"/>
            <p:cNvSpPr/>
            <p:nvPr/>
          </p:nvSpPr>
          <p:spPr>
            <a:xfrm flipH="false" flipV="false" rot="0">
              <a:off x="1103475" y="36067"/>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6" id="66"/>
            <p:cNvSpPr txBox="true"/>
            <p:nvPr/>
          </p:nvSpPr>
          <p:spPr>
            <a:xfrm rot="0">
              <a:off x="7083321" y="2276901"/>
              <a:ext cx="1332706" cy="333235"/>
            </a:xfrm>
            <a:prstGeom prst="rect">
              <a:avLst/>
            </a:prstGeom>
          </p:spPr>
          <p:txBody>
            <a:bodyPr anchor="t" rtlCol="false" tIns="0" lIns="0" bIns="0" rIns="0">
              <a:spAutoFit/>
            </a:bodyPr>
            <a:lstStyle/>
            <a:p>
              <a:pPr algn="ctr">
                <a:lnSpc>
                  <a:spcPts val="2105"/>
                </a:lnSpc>
              </a:pPr>
              <a:r>
                <a:rPr lang="en-US" sz="1504" u="sng">
                  <a:solidFill>
                    <a:srgbClr val="000000"/>
                  </a:solidFill>
                  <a:latin typeface="Canva Sans"/>
                  <a:ea typeface="Canva Sans"/>
                  <a:cs typeface="Canva Sans"/>
                  <a:sym typeface="Canva Sans"/>
                </a:rPr>
                <a:t>criminal_id</a:t>
              </a:r>
            </a:p>
          </p:txBody>
        </p:sp>
        <p:sp>
          <p:nvSpPr>
            <p:cNvPr name="AutoShape 67" id="67"/>
            <p:cNvSpPr/>
            <p:nvPr/>
          </p:nvSpPr>
          <p:spPr>
            <a:xfrm flipH="true">
              <a:off x="2650393" y="2799012"/>
              <a:ext cx="932059" cy="1379542"/>
            </a:xfrm>
            <a:prstGeom prst="line">
              <a:avLst/>
            </a:prstGeom>
            <a:ln cap="flat" w="38100">
              <a:solidFill>
                <a:srgbClr val="000000"/>
              </a:solidFill>
              <a:prstDash val="solid"/>
              <a:headEnd type="none" len="sm" w="sm"/>
              <a:tailEnd type="none" len="sm" w="sm"/>
            </a:ln>
          </p:spPr>
        </p:sp>
        <p:sp>
          <p:nvSpPr>
            <p:cNvPr name="AutoShape 68" id="68"/>
            <p:cNvSpPr/>
            <p:nvPr/>
          </p:nvSpPr>
          <p:spPr>
            <a:xfrm>
              <a:off x="1831754" y="2418235"/>
              <a:ext cx="1768577" cy="0"/>
            </a:xfrm>
            <a:prstGeom prst="line">
              <a:avLst/>
            </a:prstGeom>
            <a:ln cap="flat" w="38100">
              <a:solidFill>
                <a:srgbClr val="000000"/>
              </a:solidFill>
              <a:prstDash val="solid"/>
              <a:headEnd type="none" len="sm" w="sm"/>
              <a:tailEnd type="none" len="sm" w="sm"/>
            </a:ln>
          </p:spPr>
        </p:sp>
        <p:sp>
          <p:nvSpPr>
            <p:cNvPr name="AutoShape 69" id="69"/>
            <p:cNvSpPr/>
            <p:nvPr/>
          </p:nvSpPr>
          <p:spPr>
            <a:xfrm flipV="true">
              <a:off x="4331752" y="2803808"/>
              <a:ext cx="21899" cy="1374746"/>
            </a:xfrm>
            <a:prstGeom prst="line">
              <a:avLst/>
            </a:prstGeom>
            <a:ln cap="flat" w="38100">
              <a:solidFill>
                <a:srgbClr val="000000"/>
              </a:solidFill>
              <a:prstDash val="solid"/>
              <a:headEnd type="none" len="sm" w="sm"/>
              <a:tailEnd type="none" len="sm" w="sm"/>
            </a:ln>
          </p:spPr>
        </p:sp>
        <p:grpSp>
          <p:nvGrpSpPr>
            <p:cNvPr name="Group 70" id="70"/>
            <p:cNvGrpSpPr/>
            <p:nvPr/>
          </p:nvGrpSpPr>
          <p:grpSpPr>
            <a:xfrm rot="0">
              <a:off x="3600599" y="2054551"/>
              <a:ext cx="1462307" cy="732201"/>
              <a:chOff x="0" y="0"/>
              <a:chExt cx="335023" cy="167751"/>
            </a:xfrm>
          </p:grpSpPr>
          <p:sp>
            <p:nvSpPr>
              <p:cNvPr name="Freeform 71" id="71"/>
              <p:cNvSpPr/>
              <p:nvPr/>
            </p:nvSpPr>
            <p:spPr>
              <a:xfrm flipH="false" flipV="false" rot="0">
                <a:off x="0" y="0"/>
                <a:ext cx="335023" cy="167751"/>
              </a:xfrm>
              <a:custGeom>
                <a:avLst/>
                <a:gdLst/>
                <a:ahLst/>
                <a:cxnLst/>
                <a:rect r="r" b="b" t="t" l="l"/>
                <a:pathLst>
                  <a:path h="167751" w="335023">
                    <a:moveTo>
                      <a:pt x="0" y="0"/>
                    </a:moveTo>
                    <a:lnTo>
                      <a:pt x="335023" y="0"/>
                    </a:lnTo>
                    <a:lnTo>
                      <a:pt x="335023" y="167751"/>
                    </a:lnTo>
                    <a:lnTo>
                      <a:pt x="0" y="167751"/>
                    </a:lnTo>
                    <a:close/>
                  </a:path>
                </a:pathLst>
              </a:custGeom>
              <a:solidFill>
                <a:srgbClr val="FFFFFF"/>
              </a:solidFill>
              <a:ln w="28575" cap="sq">
                <a:solidFill>
                  <a:srgbClr val="000000"/>
                </a:solidFill>
                <a:prstDash val="solid"/>
                <a:miter/>
              </a:ln>
            </p:spPr>
          </p:sp>
          <p:sp>
            <p:nvSpPr>
              <p:cNvPr name="TextBox 72" id="72"/>
              <p:cNvSpPr txBox="true"/>
              <p:nvPr/>
            </p:nvSpPr>
            <p:spPr>
              <a:xfrm>
                <a:off x="0" y="0"/>
                <a:ext cx="335023" cy="167751"/>
              </a:xfrm>
              <a:prstGeom prst="rect">
                <a:avLst/>
              </a:prstGeom>
            </p:spPr>
            <p:txBody>
              <a:bodyPr anchor="ctr" rtlCol="false" tIns="43799" lIns="43799" bIns="43799" rIns="43799"/>
              <a:lstStyle/>
              <a:p>
                <a:pPr algn="ctr">
                  <a:lnSpc>
                    <a:spcPts val="2399"/>
                  </a:lnSpc>
                </a:pPr>
                <a:r>
                  <a:rPr lang="en-US" sz="1999" spc="-9">
                    <a:solidFill>
                      <a:srgbClr val="000000"/>
                    </a:solidFill>
                    <a:latin typeface="Canva Sans"/>
                    <a:ea typeface="Canva Sans"/>
                    <a:cs typeface="Canva Sans"/>
                    <a:sym typeface="Canva Sans"/>
                  </a:rPr>
                  <a:t>criminal</a:t>
                </a:r>
              </a:p>
            </p:txBody>
          </p:sp>
        </p:grpSp>
        <p:sp>
          <p:nvSpPr>
            <p:cNvPr name="AutoShape 73" id="73"/>
            <p:cNvSpPr/>
            <p:nvPr/>
          </p:nvSpPr>
          <p:spPr>
            <a:xfrm flipH="true" flipV="true">
              <a:off x="2488678" y="770825"/>
              <a:ext cx="1077075" cy="1269559"/>
            </a:xfrm>
            <a:prstGeom prst="line">
              <a:avLst/>
            </a:prstGeom>
            <a:ln cap="flat" w="38100">
              <a:solidFill>
                <a:srgbClr val="000000"/>
              </a:solidFill>
              <a:prstDash val="solid"/>
              <a:headEnd type="none" len="sm" w="sm"/>
              <a:tailEnd type="none" len="sm" w="sm"/>
            </a:ln>
          </p:spPr>
        </p:sp>
        <p:sp>
          <p:nvSpPr>
            <p:cNvPr name="AutoShape 74" id="74"/>
            <p:cNvSpPr/>
            <p:nvPr/>
          </p:nvSpPr>
          <p:spPr>
            <a:xfrm flipH="true">
              <a:off x="5041932" y="819654"/>
              <a:ext cx="1088245" cy="1259997"/>
            </a:xfrm>
            <a:prstGeom prst="line">
              <a:avLst/>
            </a:prstGeom>
            <a:ln cap="flat" w="38100">
              <a:solidFill>
                <a:srgbClr val="000000"/>
              </a:solidFill>
              <a:prstDash val="solid"/>
              <a:headEnd type="none" len="sm" w="sm"/>
              <a:tailEnd type="none" len="sm" w="sm"/>
            </a:ln>
          </p:spPr>
        </p:sp>
        <p:sp>
          <p:nvSpPr>
            <p:cNvPr name="AutoShape 75" id="75"/>
            <p:cNvSpPr/>
            <p:nvPr/>
          </p:nvSpPr>
          <p:spPr>
            <a:xfrm flipV="true">
              <a:off x="5063003" y="2422453"/>
              <a:ext cx="1768223" cy="35353"/>
            </a:xfrm>
            <a:prstGeom prst="line">
              <a:avLst/>
            </a:prstGeom>
            <a:ln cap="flat" w="38100">
              <a:solidFill>
                <a:srgbClr val="000000"/>
              </a:solidFill>
              <a:prstDash val="solid"/>
              <a:headEnd type="none" len="sm" w="sm"/>
              <a:tailEnd type="none" len="sm" w="sm"/>
            </a:ln>
          </p:spPr>
        </p:sp>
        <p:sp>
          <p:nvSpPr>
            <p:cNvPr name="AutoShape 76" id="76"/>
            <p:cNvSpPr/>
            <p:nvPr/>
          </p:nvSpPr>
          <p:spPr>
            <a:xfrm flipV="true">
              <a:off x="4309855" y="679456"/>
              <a:ext cx="21899" cy="1374746"/>
            </a:xfrm>
            <a:prstGeom prst="line">
              <a:avLst/>
            </a:prstGeom>
            <a:ln cap="flat" w="38100">
              <a:solidFill>
                <a:srgbClr val="000000"/>
              </a:solidFill>
              <a:prstDash val="solid"/>
              <a:headEnd type="none" len="sm" w="sm"/>
              <a:tailEnd type="none" len="sm" w="sm"/>
            </a:ln>
          </p:spPr>
        </p:sp>
        <p:sp>
          <p:nvSpPr>
            <p:cNvPr name="Freeform 77" id="77"/>
            <p:cNvSpPr/>
            <p:nvPr/>
          </p:nvSpPr>
          <p:spPr>
            <a:xfrm flipH="false" flipV="false" rot="0">
              <a:off x="3413305" y="4171726"/>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8" id="78"/>
            <p:cNvSpPr/>
            <p:nvPr/>
          </p:nvSpPr>
          <p:spPr>
            <a:xfrm flipH="false" flipV="false" rot="0">
              <a:off x="1364066" y="4171726"/>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9" id="79"/>
            <p:cNvSpPr/>
            <p:nvPr/>
          </p:nvSpPr>
          <p:spPr>
            <a:xfrm flipH="false" flipV="false" rot="0">
              <a:off x="0" y="2040384"/>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0" id="80"/>
            <p:cNvSpPr txBox="true"/>
            <p:nvPr/>
          </p:nvSpPr>
          <p:spPr>
            <a:xfrm rot="0">
              <a:off x="3464307" y="4359020"/>
              <a:ext cx="1780977" cy="331596"/>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criminal_name</a:t>
              </a:r>
            </a:p>
          </p:txBody>
        </p:sp>
        <p:sp>
          <p:nvSpPr>
            <p:cNvPr name="TextBox 81" id="81"/>
            <p:cNvSpPr txBox="true"/>
            <p:nvPr/>
          </p:nvSpPr>
          <p:spPr>
            <a:xfrm rot="0">
              <a:off x="1510715" y="4359020"/>
              <a:ext cx="1543597" cy="331596"/>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father_name</a:t>
              </a:r>
            </a:p>
          </p:txBody>
        </p:sp>
        <p:sp>
          <p:nvSpPr>
            <p:cNvPr name="TextBox 82" id="82"/>
            <p:cNvSpPr txBox="true"/>
            <p:nvPr/>
          </p:nvSpPr>
          <p:spPr>
            <a:xfrm rot="0">
              <a:off x="726964" y="2227677"/>
              <a:ext cx="428687" cy="331596"/>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age</a:t>
              </a:r>
            </a:p>
          </p:txBody>
        </p:sp>
        <p:sp>
          <p:nvSpPr>
            <p:cNvPr name="TextBox 83" id="83"/>
            <p:cNvSpPr txBox="true"/>
            <p:nvPr/>
          </p:nvSpPr>
          <p:spPr>
            <a:xfrm rot="0">
              <a:off x="1591584" y="208930"/>
              <a:ext cx="860675" cy="331596"/>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gender</a:t>
              </a:r>
            </a:p>
          </p:txBody>
        </p:sp>
        <p:sp>
          <p:nvSpPr>
            <p:cNvPr name="TextBox 84" id="84"/>
            <p:cNvSpPr txBox="true"/>
            <p:nvPr/>
          </p:nvSpPr>
          <p:spPr>
            <a:xfrm rot="0">
              <a:off x="3879174" y="71849"/>
              <a:ext cx="948955" cy="331596"/>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contact</a:t>
              </a:r>
            </a:p>
          </p:txBody>
        </p:sp>
        <p:sp>
          <p:nvSpPr>
            <p:cNvPr name="TextBox 85" id="85"/>
            <p:cNvSpPr txBox="true"/>
            <p:nvPr/>
          </p:nvSpPr>
          <p:spPr>
            <a:xfrm rot="0">
              <a:off x="6116973" y="275545"/>
              <a:ext cx="975362" cy="331596"/>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address</a:t>
              </a:r>
            </a:p>
          </p:txBody>
        </p:sp>
      </p:grpSp>
      <p:sp>
        <p:nvSpPr>
          <p:cNvPr name="AutoShape 86" id="86"/>
          <p:cNvSpPr/>
          <p:nvPr/>
        </p:nvSpPr>
        <p:spPr>
          <a:xfrm>
            <a:off x="15543902" y="2543843"/>
            <a:ext cx="972508" cy="783203"/>
          </a:xfrm>
          <a:prstGeom prst="line">
            <a:avLst/>
          </a:prstGeom>
          <a:ln cap="flat" w="28575">
            <a:solidFill>
              <a:srgbClr val="000000"/>
            </a:solidFill>
            <a:prstDash val="solid"/>
            <a:headEnd type="none" len="sm" w="sm"/>
            <a:tailEnd type="none" len="sm" w="sm"/>
          </a:ln>
        </p:spPr>
      </p:sp>
      <p:sp>
        <p:nvSpPr>
          <p:cNvPr name="AutoShape 87" id="87"/>
          <p:cNvSpPr/>
          <p:nvPr/>
        </p:nvSpPr>
        <p:spPr>
          <a:xfrm>
            <a:off x="13160724" y="2254663"/>
            <a:ext cx="1326433" cy="0"/>
          </a:xfrm>
          <a:prstGeom prst="line">
            <a:avLst/>
          </a:prstGeom>
          <a:ln cap="flat" w="28575">
            <a:solidFill>
              <a:srgbClr val="000000"/>
            </a:solidFill>
            <a:prstDash val="solid"/>
            <a:headEnd type="none" len="sm" w="sm"/>
            <a:tailEnd type="none" len="sm" w="sm"/>
          </a:ln>
        </p:spPr>
      </p:sp>
      <p:sp>
        <p:nvSpPr>
          <p:cNvPr name="AutoShape 88" id="88"/>
          <p:cNvSpPr/>
          <p:nvPr/>
        </p:nvSpPr>
        <p:spPr>
          <a:xfrm flipV="true">
            <a:off x="15035723" y="2543843"/>
            <a:ext cx="16425" cy="1031060"/>
          </a:xfrm>
          <a:prstGeom prst="line">
            <a:avLst/>
          </a:prstGeom>
          <a:ln cap="flat" w="28575">
            <a:solidFill>
              <a:srgbClr val="000000"/>
            </a:solidFill>
            <a:prstDash val="solid"/>
            <a:headEnd type="none" len="sm" w="sm"/>
            <a:tailEnd type="none" len="sm" w="sm"/>
          </a:ln>
        </p:spPr>
      </p:sp>
      <p:grpSp>
        <p:nvGrpSpPr>
          <p:cNvPr name="Group 89" id="89"/>
          <p:cNvGrpSpPr/>
          <p:nvPr/>
        </p:nvGrpSpPr>
        <p:grpSpPr>
          <a:xfrm rot="0">
            <a:off x="14487358" y="1981900"/>
            <a:ext cx="1096730" cy="549151"/>
            <a:chOff x="0" y="0"/>
            <a:chExt cx="335023" cy="167751"/>
          </a:xfrm>
        </p:grpSpPr>
        <p:sp>
          <p:nvSpPr>
            <p:cNvPr name="Freeform 90" id="90"/>
            <p:cNvSpPr/>
            <p:nvPr/>
          </p:nvSpPr>
          <p:spPr>
            <a:xfrm flipH="false" flipV="false" rot="0">
              <a:off x="0" y="0"/>
              <a:ext cx="335023" cy="167751"/>
            </a:xfrm>
            <a:custGeom>
              <a:avLst/>
              <a:gdLst/>
              <a:ahLst/>
              <a:cxnLst/>
              <a:rect r="r" b="b" t="t" l="l"/>
              <a:pathLst>
                <a:path h="167751" w="335023">
                  <a:moveTo>
                    <a:pt x="0" y="0"/>
                  </a:moveTo>
                  <a:lnTo>
                    <a:pt x="335023" y="0"/>
                  </a:lnTo>
                  <a:lnTo>
                    <a:pt x="335023" y="167751"/>
                  </a:lnTo>
                  <a:lnTo>
                    <a:pt x="0" y="167751"/>
                  </a:lnTo>
                  <a:close/>
                </a:path>
              </a:pathLst>
            </a:custGeom>
            <a:solidFill>
              <a:srgbClr val="FFFFFF"/>
            </a:solidFill>
            <a:ln w="28575" cap="sq">
              <a:solidFill>
                <a:srgbClr val="000000"/>
              </a:solidFill>
              <a:prstDash val="solid"/>
              <a:miter/>
            </a:ln>
          </p:spPr>
        </p:sp>
        <p:sp>
          <p:nvSpPr>
            <p:cNvPr name="TextBox 91" id="91"/>
            <p:cNvSpPr txBox="true"/>
            <p:nvPr/>
          </p:nvSpPr>
          <p:spPr>
            <a:xfrm>
              <a:off x="0" y="-57150"/>
              <a:ext cx="335023" cy="224901"/>
            </a:xfrm>
            <a:prstGeom prst="rect">
              <a:avLst/>
            </a:prstGeom>
          </p:spPr>
          <p:txBody>
            <a:bodyPr anchor="ctr" rtlCol="false" tIns="43799" lIns="43799" bIns="43799" rIns="43799"/>
            <a:lstStyle/>
            <a:p>
              <a:pPr algn="ctr">
                <a:lnSpc>
                  <a:spcPts val="2399"/>
                </a:lnSpc>
              </a:pPr>
              <a:r>
                <a:rPr lang="en-US" sz="1999" spc="-9">
                  <a:solidFill>
                    <a:srgbClr val="000000"/>
                  </a:solidFill>
                  <a:latin typeface="Evolventa"/>
                  <a:ea typeface="Evolventa"/>
                  <a:cs typeface="Evolventa"/>
                  <a:sym typeface="Evolventa"/>
                </a:rPr>
                <a:t>Fir</a:t>
              </a:r>
            </a:p>
          </p:txBody>
        </p:sp>
      </p:grpSp>
      <p:sp>
        <p:nvSpPr>
          <p:cNvPr name="AutoShape 92" id="92"/>
          <p:cNvSpPr/>
          <p:nvPr/>
        </p:nvSpPr>
        <p:spPr>
          <a:xfrm flipH="true" flipV="true">
            <a:off x="13653417" y="1019105"/>
            <a:ext cx="807806" cy="952169"/>
          </a:xfrm>
          <a:prstGeom prst="line">
            <a:avLst/>
          </a:prstGeom>
          <a:ln cap="flat" w="28575">
            <a:solidFill>
              <a:srgbClr val="000000"/>
            </a:solidFill>
            <a:prstDash val="solid"/>
            <a:headEnd type="none" len="sm" w="sm"/>
            <a:tailEnd type="none" len="sm" w="sm"/>
          </a:ln>
        </p:spPr>
      </p:sp>
      <p:sp>
        <p:nvSpPr>
          <p:cNvPr name="AutoShape 93" id="93"/>
          <p:cNvSpPr/>
          <p:nvPr/>
        </p:nvSpPr>
        <p:spPr>
          <a:xfrm flipH="true">
            <a:off x="15568358" y="1055727"/>
            <a:ext cx="816184" cy="944998"/>
          </a:xfrm>
          <a:prstGeom prst="line">
            <a:avLst/>
          </a:prstGeom>
          <a:ln cap="flat" w="28575">
            <a:solidFill>
              <a:srgbClr val="000000"/>
            </a:solidFill>
            <a:prstDash val="solid"/>
            <a:headEnd type="none" len="sm" w="sm"/>
            <a:tailEnd type="none" len="sm" w="sm"/>
          </a:ln>
        </p:spPr>
      </p:sp>
      <p:sp>
        <p:nvSpPr>
          <p:cNvPr name="AutoShape 94" id="94"/>
          <p:cNvSpPr/>
          <p:nvPr/>
        </p:nvSpPr>
        <p:spPr>
          <a:xfrm flipV="true">
            <a:off x="15584161" y="2257826"/>
            <a:ext cx="1326168" cy="26515"/>
          </a:xfrm>
          <a:prstGeom prst="line">
            <a:avLst/>
          </a:prstGeom>
          <a:ln cap="flat" w="28575">
            <a:solidFill>
              <a:srgbClr val="000000"/>
            </a:solidFill>
            <a:prstDash val="solid"/>
            <a:headEnd type="none" len="sm" w="sm"/>
            <a:tailEnd type="none" len="sm" w="sm"/>
          </a:ln>
        </p:spPr>
      </p:sp>
      <p:sp>
        <p:nvSpPr>
          <p:cNvPr name="AutoShape 95" id="95"/>
          <p:cNvSpPr/>
          <p:nvPr/>
        </p:nvSpPr>
        <p:spPr>
          <a:xfrm flipV="true">
            <a:off x="15019300" y="950579"/>
            <a:ext cx="16425" cy="1031060"/>
          </a:xfrm>
          <a:prstGeom prst="line">
            <a:avLst/>
          </a:prstGeom>
          <a:ln cap="flat" w="28575">
            <a:solidFill>
              <a:srgbClr val="000000"/>
            </a:solidFill>
            <a:prstDash val="solid"/>
            <a:headEnd type="none" len="sm" w="sm"/>
            <a:tailEnd type="none" len="sm" w="sm"/>
          </a:ln>
        </p:spPr>
      </p:sp>
      <p:sp>
        <p:nvSpPr>
          <p:cNvPr name="Freeform 96" id="96"/>
          <p:cNvSpPr/>
          <p:nvPr/>
        </p:nvSpPr>
        <p:spPr>
          <a:xfrm flipH="false" flipV="false" rot="0">
            <a:off x="14346887" y="3569781"/>
            <a:ext cx="1377671" cy="551068"/>
          </a:xfrm>
          <a:custGeom>
            <a:avLst/>
            <a:gdLst/>
            <a:ahLst/>
            <a:cxnLst/>
            <a:rect r="r" b="b" t="t" l="l"/>
            <a:pathLst>
              <a:path h="551068" w="1377671">
                <a:moveTo>
                  <a:pt x="0" y="0"/>
                </a:moveTo>
                <a:lnTo>
                  <a:pt x="1377672" y="0"/>
                </a:lnTo>
                <a:lnTo>
                  <a:pt x="1377672" y="551069"/>
                </a:lnTo>
                <a:lnTo>
                  <a:pt x="0" y="5510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7" id="97"/>
          <p:cNvSpPr/>
          <p:nvPr/>
        </p:nvSpPr>
        <p:spPr>
          <a:xfrm flipH="false" flipV="false" rot="0">
            <a:off x="16030156" y="3327045"/>
            <a:ext cx="1377671" cy="551068"/>
          </a:xfrm>
          <a:custGeom>
            <a:avLst/>
            <a:gdLst/>
            <a:ahLst/>
            <a:cxnLst/>
            <a:rect r="r" b="b" t="t" l="l"/>
            <a:pathLst>
              <a:path h="551068" w="1377671">
                <a:moveTo>
                  <a:pt x="0" y="0"/>
                </a:moveTo>
                <a:lnTo>
                  <a:pt x="1377671" y="0"/>
                </a:lnTo>
                <a:lnTo>
                  <a:pt x="1377671" y="551069"/>
                </a:lnTo>
                <a:lnTo>
                  <a:pt x="0" y="5510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8" id="98"/>
          <p:cNvSpPr/>
          <p:nvPr/>
        </p:nvSpPr>
        <p:spPr>
          <a:xfrm flipH="false" flipV="false" rot="0">
            <a:off x="16044840" y="504658"/>
            <a:ext cx="1377671" cy="551068"/>
          </a:xfrm>
          <a:custGeom>
            <a:avLst/>
            <a:gdLst/>
            <a:ahLst/>
            <a:cxnLst/>
            <a:rect r="r" b="b" t="t" l="l"/>
            <a:pathLst>
              <a:path h="551068" w="1377671">
                <a:moveTo>
                  <a:pt x="0" y="0"/>
                </a:moveTo>
                <a:lnTo>
                  <a:pt x="1377671" y="0"/>
                </a:lnTo>
                <a:lnTo>
                  <a:pt x="1377671" y="551069"/>
                </a:lnTo>
                <a:lnTo>
                  <a:pt x="0" y="5510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9" id="99"/>
          <p:cNvSpPr/>
          <p:nvPr/>
        </p:nvSpPr>
        <p:spPr>
          <a:xfrm flipH="false" flipV="false" rot="0">
            <a:off x="14330465" y="440987"/>
            <a:ext cx="1377671" cy="551068"/>
          </a:xfrm>
          <a:custGeom>
            <a:avLst/>
            <a:gdLst/>
            <a:ahLst/>
            <a:cxnLst/>
            <a:rect r="r" b="b" t="t" l="l"/>
            <a:pathLst>
              <a:path h="551068" w="1377671">
                <a:moveTo>
                  <a:pt x="0" y="0"/>
                </a:moveTo>
                <a:lnTo>
                  <a:pt x="1377671" y="0"/>
                </a:lnTo>
                <a:lnTo>
                  <a:pt x="1377671" y="551068"/>
                </a:lnTo>
                <a:lnTo>
                  <a:pt x="0" y="5510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0" id="100"/>
          <p:cNvSpPr/>
          <p:nvPr/>
        </p:nvSpPr>
        <p:spPr>
          <a:xfrm flipH="false" flipV="false" rot="0">
            <a:off x="16910329" y="2008806"/>
            <a:ext cx="1377671" cy="551068"/>
          </a:xfrm>
          <a:custGeom>
            <a:avLst/>
            <a:gdLst/>
            <a:ahLst/>
            <a:cxnLst/>
            <a:rect r="r" b="b" t="t" l="l"/>
            <a:pathLst>
              <a:path h="551068" w="1377671">
                <a:moveTo>
                  <a:pt x="0" y="0"/>
                </a:moveTo>
                <a:lnTo>
                  <a:pt x="1377671" y="0"/>
                </a:lnTo>
                <a:lnTo>
                  <a:pt x="1377671" y="551069"/>
                </a:lnTo>
                <a:lnTo>
                  <a:pt x="0" y="5510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1" id="101"/>
          <p:cNvSpPr/>
          <p:nvPr/>
        </p:nvSpPr>
        <p:spPr>
          <a:xfrm flipH="false" flipV="false" rot="0">
            <a:off x="11349852" y="1796451"/>
            <a:ext cx="1814728" cy="725891"/>
          </a:xfrm>
          <a:custGeom>
            <a:avLst/>
            <a:gdLst/>
            <a:ahLst/>
            <a:cxnLst/>
            <a:rect r="r" b="b" t="t" l="l"/>
            <a:pathLst>
              <a:path h="725891" w="1814728">
                <a:moveTo>
                  <a:pt x="0" y="0"/>
                </a:moveTo>
                <a:lnTo>
                  <a:pt x="1814728" y="0"/>
                </a:lnTo>
                <a:lnTo>
                  <a:pt x="1814728" y="725892"/>
                </a:lnTo>
                <a:lnTo>
                  <a:pt x="0" y="7258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2" id="102"/>
          <p:cNvSpPr/>
          <p:nvPr/>
        </p:nvSpPr>
        <p:spPr>
          <a:xfrm flipH="false" flipV="false" rot="0">
            <a:off x="12614515" y="468037"/>
            <a:ext cx="1377671" cy="551068"/>
          </a:xfrm>
          <a:custGeom>
            <a:avLst/>
            <a:gdLst/>
            <a:ahLst/>
            <a:cxnLst/>
            <a:rect r="r" b="b" t="t" l="l"/>
            <a:pathLst>
              <a:path h="551068" w="1377671">
                <a:moveTo>
                  <a:pt x="0" y="0"/>
                </a:moveTo>
                <a:lnTo>
                  <a:pt x="1377671" y="0"/>
                </a:lnTo>
                <a:lnTo>
                  <a:pt x="1377671" y="551068"/>
                </a:lnTo>
                <a:lnTo>
                  <a:pt x="0" y="5510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3" id="103"/>
          <p:cNvSpPr txBox="true"/>
          <p:nvPr/>
        </p:nvSpPr>
        <p:spPr>
          <a:xfrm rot="0">
            <a:off x="12762801" y="6615994"/>
            <a:ext cx="1092160" cy="257070"/>
          </a:xfrm>
          <a:prstGeom prst="rect">
            <a:avLst/>
          </a:prstGeom>
        </p:spPr>
        <p:txBody>
          <a:bodyPr anchor="t" rtlCol="false" tIns="0" lIns="0" bIns="0" rIns="0">
            <a:spAutoFit/>
          </a:bodyPr>
          <a:lstStyle/>
          <a:p>
            <a:pPr algn="ctr">
              <a:lnSpc>
                <a:spcPts val="2105"/>
              </a:lnSpc>
            </a:pPr>
            <a:r>
              <a:rPr lang="en-US" sz="1504" u="sng">
                <a:solidFill>
                  <a:srgbClr val="000000"/>
                </a:solidFill>
                <a:latin typeface="Canva Sans"/>
                <a:ea typeface="Canva Sans"/>
                <a:cs typeface="Canva Sans"/>
                <a:sym typeface="Canva Sans"/>
              </a:rPr>
              <a:t>evidence_id</a:t>
            </a:r>
          </a:p>
        </p:txBody>
      </p:sp>
      <p:grpSp>
        <p:nvGrpSpPr>
          <p:cNvPr name="Group 104" id="104"/>
          <p:cNvGrpSpPr/>
          <p:nvPr/>
        </p:nvGrpSpPr>
        <p:grpSpPr>
          <a:xfrm rot="0">
            <a:off x="12614515" y="6408083"/>
            <a:ext cx="5673485" cy="3679863"/>
            <a:chOff x="0" y="0"/>
            <a:chExt cx="7564647" cy="4906484"/>
          </a:xfrm>
        </p:grpSpPr>
        <p:sp>
          <p:nvSpPr>
            <p:cNvPr name="Freeform 105" id="105"/>
            <p:cNvSpPr/>
            <p:nvPr/>
          </p:nvSpPr>
          <p:spPr>
            <a:xfrm flipH="false" flipV="false" rot="0">
              <a:off x="4573767" y="84896"/>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6" id="106"/>
            <p:cNvSpPr/>
            <p:nvPr/>
          </p:nvSpPr>
          <p:spPr>
            <a:xfrm flipH="false" flipV="false" rot="0">
              <a:off x="2287933" y="0"/>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7" id="107"/>
            <p:cNvSpPr/>
            <p:nvPr/>
          </p:nvSpPr>
          <p:spPr>
            <a:xfrm flipH="false" flipV="false" rot="0">
              <a:off x="0" y="36067"/>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8" id="108"/>
            <p:cNvSpPr txBox="true"/>
            <p:nvPr/>
          </p:nvSpPr>
          <p:spPr>
            <a:xfrm rot="0">
              <a:off x="2921810" y="134410"/>
              <a:ext cx="612934" cy="333235"/>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fir_id</a:t>
              </a:r>
            </a:p>
          </p:txBody>
        </p:sp>
        <p:sp>
          <p:nvSpPr>
            <p:cNvPr name="TextBox 109" id="109"/>
            <p:cNvSpPr txBox="true"/>
            <p:nvPr/>
          </p:nvSpPr>
          <p:spPr>
            <a:xfrm rot="0">
              <a:off x="5229514" y="286740"/>
              <a:ext cx="558959" cy="333235"/>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type</a:t>
              </a:r>
            </a:p>
          </p:txBody>
        </p:sp>
        <p:sp>
          <p:nvSpPr>
            <p:cNvPr name="AutoShape 110" id="110"/>
            <p:cNvSpPr/>
            <p:nvPr/>
          </p:nvSpPr>
          <p:spPr>
            <a:xfrm>
              <a:off x="3905850" y="2803808"/>
              <a:ext cx="1296677" cy="1044270"/>
            </a:xfrm>
            <a:prstGeom prst="line">
              <a:avLst/>
            </a:prstGeom>
            <a:ln cap="flat" w="38100">
              <a:solidFill>
                <a:srgbClr val="000000"/>
              </a:solidFill>
              <a:prstDash val="solid"/>
              <a:headEnd type="none" len="sm" w="sm"/>
              <a:tailEnd type="none" len="sm" w="sm"/>
            </a:ln>
          </p:spPr>
        </p:sp>
        <p:sp>
          <p:nvSpPr>
            <p:cNvPr name="AutoShape 111" id="111"/>
            <p:cNvSpPr/>
            <p:nvPr/>
          </p:nvSpPr>
          <p:spPr>
            <a:xfrm flipV="true">
              <a:off x="3228277" y="2803808"/>
              <a:ext cx="21899" cy="1374746"/>
            </a:xfrm>
            <a:prstGeom prst="line">
              <a:avLst/>
            </a:prstGeom>
            <a:ln cap="flat" w="38100">
              <a:solidFill>
                <a:srgbClr val="000000"/>
              </a:solidFill>
              <a:prstDash val="solid"/>
              <a:headEnd type="none" len="sm" w="sm"/>
              <a:tailEnd type="none" len="sm" w="sm"/>
            </a:ln>
          </p:spPr>
        </p:sp>
        <p:grpSp>
          <p:nvGrpSpPr>
            <p:cNvPr name="Group 112" id="112"/>
            <p:cNvGrpSpPr/>
            <p:nvPr/>
          </p:nvGrpSpPr>
          <p:grpSpPr>
            <a:xfrm rot="0">
              <a:off x="2497124" y="2054551"/>
              <a:ext cx="1462307" cy="732201"/>
              <a:chOff x="0" y="0"/>
              <a:chExt cx="335023" cy="167751"/>
            </a:xfrm>
          </p:grpSpPr>
          <p:sp>
            <p:nvSpPr>
              <p:cNvPr name="Freeform 113" id="113"/>
              <p:cNvSpPr/>
              <p:nvPr/>
            </p:nvSpPr>
            <p:spPr>
              <a:xfrm flipH="false" flipV="false" rot="0">
                <a:off x="0" y="0"/>
                <a:ext cx="335023" cy="167751"/>
              </a:xfrm>
              <a:custGeom>
                <a:avLst/>
                <a:gdLst/>
                <a:ahLst/>
                <a:cxnLst/>
                <a:rect r="r" b="b" t="t" l="l"/>
                <a:pathLst>
                  <a:path h="167751" w="335023">
                    <a:moveTo>
                      <a:pt x="0" y="0"/>
                    </a:moveTo>
                    <a:lnTo>
                      <a:pt x="335023" y="0"/>
                    </a:lnTo>
                    <a:lnTo>
                      <a:pt x="335023" y="167751"/>
                    </a:lnTo>
                    <a:lnTo>
                      <a:pt x="0" y="167751"/>
                    </a:lnTo>
                    <a:close/>
                  </a:path>
                </a:pathLst>
              </a:custGeom>
              <a:solidFill>
                <a:srgbClr val="FFFFFF"/>
              </a:solidFill>
              <a:ln w="28575" cap="sq">
                <a:solidFill>
                  <a:srgbClr val="000000"/>
                </a:solidFill>
                <a:prstDash val="solid"/>
                <a:miter/>
              </a:ln>
            </p:spPr>
          </p:sp>
          <p:sp>
            <p:nvSpPr>
              <p:cNvPr name="TextBox 114" id="114"/>
              <p:cNvSpPr txBox="true"/>
              <p:nvPr/>
            </p:nvSpPr>
            <p:spPr>
              <a:xfrm>
                <a:off x="0" y="-57150"/>
                <a:ext cx="335023" cy="224901"/>
              </a:xfrm>
              <a:prstGeom prst="rect">
                <a:avLst/>
              </a:prstGeom>
            </p:spPr>
            <p:txBody>
              <a:bodyPr anchor="ctr" rtlCol="false" tIns="43799" lIns="43799" bIns="43799" rIns="43799"/>
              <a:lstStyle/>
              <a:p>
                <a:pPr algn="ctr">
                  <a:lnSpc>
                    <a:spcPts val="2039"/>
                  </a:lnSpc>
                </a:pPr>
                <a:r>
                  <a:rPr lang="en-US" sz="1699" spc="-8">
                    <a:solidFill>
                      <a:srgbClr val="000000"/>
                    </a:solidFill>
                    <a:latin typeface="Evolventa"/>
                    <a:ea typeface="Evolventa"/>
                    <a:cs typeface="Evolventa"/>
                    <a:sym typeface="Evolventa"/>
                  </a:rPr>
                  <a:t>Evidence</a:t>
                </a:r>
              </a:p>
            </p:txBody>
          </p:sp>
        </p:grpSp>
        <p:sp>
          <p:nvSpPr>
            <p:cNvPr name="AutoShape 115" id="115"/>
            <p:cNvSpPr/>
            <p:nvPr/>
          </p:nvSpPr>
          <p:spPr>
            <a:xfrm flipH="true" flipV="true">
              <a:off x="1385203" y="770825"/>
              <a:ext cx="1077075" cy="1269559"/>
            </a:xfrm>
            <a:prstGeom prst="line">
              <a:avLst/>
            </a:prstGeom>
            <a:ln cap="flat" w="38100">
              <a:solidFill>
                <a:srgbClr val="000000"/>
              </a:solidFill>
              <a:prstDash val="solid"/>
              <a:headEnd type="none" len="sm" w="sm"/>
              <a:tailEnd type="none" len="sm" w="sm"/>
            </a:ln>
          </p:spPr>
        </p:sp>
        <p:sp>
          <p:nvSpPr>
            <p:cNvPr name="AutoShape 116" id="116"/>
            <p:cNvSpPr/>
            <p:nvPr/>
          </p:nvSpPr>
          <p:spPr>
            <a:xfrm flipH="true">
              <a:off x="3938457" y="819654"/>
              <a:ext cx="1088245" cy="1259997"/>
            </a:xfrm>
            <a:prstGeom prst="line">
              <a:avLst/>
            </a:prstGeom>
            <a:ln cap="flat" w="38100">
              <a:solidFill>
                <a:srgbClr val="000000"/>
              </a:solidFill>
              <a:prstDash val="solid"/>
              <a:headEnd type="none" len="sm" w="sm"/>
              <a:tailEnd type="none" len="sm" w="sm"/>
            </a:ln>
          </p:spPr>
        </p:sp>
        <p:sp>
          <p:nvSpPr>
            <p:cNvPr name="AutoShape 117" id="117"/>
            <p:cNvSpPr/>
            <p:nvPr/>
          </p:nvSpPr>
          <p:spPr>
            <a:xfrm flipV="true">
              <a:off x="3959528" y="2422453"/>
              <a:ext cx="1768223" cy="35353"/>
            </a:xfrm>
            <a:prstGeom prst="line">
              <a:avLst/>
            </a:prstGeom>
            <a:ln cap="flat" w="38100">
              <a:solidFill>
                <a:srgbClr val="000000"/>
              </a:solidFill>
              <a:prstDash val="solid"/>
              <a:headEnd type="none" len="sm" w="sm"/>
              <a:tailEnd type="none" len="sm" w="sm"/>
            </a:ln>
          </p:spPr>
        </p:sp>
        <p:sp>
          <p:nvSpPr>
            <p:cNvPr name="AutoShape 118" id="118"/>
            <p:cNvSpPr/>
            <p:nvPr/>
          </p:nvSpPr>
          <p:spPr>
            <a:xfrm flipV="true">
              <a:off x="3206381" y="679456"/>
              <a:ext cx="21899" cy="1374746"/>
            </a:xfrm>
            <a:prstGeom prst="line">
              <a:avLst/>
            </a:prstGeom>
            <a:ln cap="flat" w="38100">
              <a:solidFill>
                <a:srgbClr val="000000"/>
              </a:solidFill>
              <a:prstDash val="solid"/>
              <a:headEnd type="none" len="sm" w="sm"/>
              <a:tailEnd type="none" len="sm" w="sm"/>
            </a:ln>
          </p:spPr>
        </p:sp>
        <p:sp>
          <p:nvSpPr>
            <p:cNvPr name="Freeform 119" id="119"/>
            <p:cNvSpPr/>
            <p:nvPr/>
          </p:nvSpPr>
          <p:spPr>
            <a:xfrm flipH="false" flipV="false" rot="0">
              <a:off x="2309830" y="4171726"/>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0" id="120"/>
            <p:cNvSpPr/>
            <p:nvPr/>
          </p:nvSpPr>
          <p:spPr>
            <a:xfrm flipH="false" flipV="false" rot="0">
              <a:off x="4554188" y="3848078"/>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1" id="121"/>
            <p:cNvSpPr/>
            <p:nvPr/>
          </p:nvSpPr>
          <p:spPr>
            <a:xfrm flipH="false" flipV="false" rot="0">
              <a:off x="5727752" y="2090427"/>
              <a:ext cx="1836895" cy="734758"/>
            </a:xfrm>
            <a:custGeom>
              <a:avLst/>
              <a:gdLst/>
              <a:ahLst/>
              <a:cxnLst/>
              <a:rect r="r" b="b" t="t" l="l"/>
              <a:pathLst>
                <a:path h="734758" w="1836895">
                  <a:moveTo>
                    <a:pt x="0" y="0"/>
                  </a:moveTo>
                  <a:lnTo>
                    <a:pt x="1836895" y="0"/>
                  </a:lnTo>
                  <a:lnTo>
                    <a:pt x="1836895" y="734758"/>
                  </a:lnTo>
                  <a:lnTo>
                    <a:pt x="0" y="734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2" id="122"/>
            <p:cNvSpPr txBox="true"/>
            <p:nvPr/>
          </p:nvSpPr>
          <p:spPr>
            <a:xfrm rot="0">
              <a:off x="6115847" y="2272337"/>
              <a:ext cx="1262062" cy="333235"/>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desription</a:t>
              </a:r>
            </a:p>
          </p:txBody>
        </p:sp>
        <p:sp>
          <p:nvSpPr>
            <p:cNvPr name="TextBox 123" id="123"/>
            <p:cNvSpPr txBox="true"/>
            <p:nvPr/>
          </p:nvSpPr>
          <p:spPr>
            <a:xfrm rot="0">
              <a:off x="4577003" y="4113697"/>
              <a:ext cx="1815624" cy="333235"/>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date_collected</a:t>
              </a:r>
            </a:p>
          </p:txBody>
        </p:sp>
        <p:sp>
          <p:nvSpPr>
            <p:cNvPr name="TextBox 124" id="124"/>
            <p:cNvSpPr txBox="true"/>
            <p:nvPr/>
          </p:nvSpPr>
          <p:spPr>
            <a:xfrm rot="0">
              <a:off x="2455085" y="4376070"/>
              <a:ext cx="1567656" cy="333235"/>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collected_by</a:t>
              </a:r>
            </a:p>
          </p:txBody>
        </p:sp>
      </p:grpSp>
      <p:sp>
        <p:nvSpPr>
          <p:cNvPr name="Freeform 125" id="125"/>
          <p:cNvSpPr/>
          <p:nvPr/>
        </p:nvSpPr>
        <p:spPr>
          <a:xfrm flipH="false" flipV="false" rot="2779124">
            <a:off x="5830926" y="5686434"/>
            <a:ext cx="986793" cy="1585209"/>
          </a:xfrm>
          <a:custGeom>
            <a:avLst/>
            <a:gdLst/>
            <a:ahLst/>
            <a:cxnLst/>
            <a:rect r="r" b="b" t="t" l="l"/>
            <a:pathLst>
              <a:path h="1585209" w="986793">
                <a:moveTo>
                  <a:pt x="0" y="0"/>
                </a:moveTo>
                <a:lnTo>
                  <a:pt x="986793" y="0"/>
                </a:lnTo>
                <a:lnTo>
                  <a:pt x="986793" y="1585209"/>
                </a:lnTo>
                <a:lnTo>
                  <a:pt x="0" y="15852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AutoShape 126" id="126"/>
          <p:cNvSpPr/>
          <p:nvPr/>
        </p:nvSpPr>
        <p:spPr>
          <a:xfrm flipV="true">
            <a:off x="3805479" y="7026448"/>
            <a:ext cx="1945637" cy="819590"/>
          </a:xfrm>
          <a:prstGeom prst="line">
            <a:avLst/>
          </a:prstGeom>
          <a:ln cap="flat" w="38100">
            <a:solidFill>
              <a:srgbClr val="000000"/>
            </a:solidFill>
            <a:prstDash val="solid"/>
            <a:headEnd type="none" len="sm" w="sm"/>
            <a:tailEnd type="none" len="sm" w="sm"/>
          </a:ln>
        </p:spPr>
      </p:sp>
      <p:sp>
        <p:nvSpPr>
          <p:cNvPr name="AutoShape 127" id="127"/>
          <p:cNvSpPr/>
          <p:nvPr/>
        </p:nvSpPr>
        <p:spPr>
          <a:xfrm flipV="true">
            <a:off x="6800856" y="4598802"/>
            <a:ext cx="1768142" cy="1361696"/>
          </a:xfrm>
          <a:prstGeom prst="line">
            <a:avLst/>
          </a:prstGeom>
          <a:ln cap="flat" w="38100">
            <a:solidFill>
              <a:srgbClr val="000000"/>
            </a:solidFill>
            <a:prstDash val="solid"/>
            <a:headEnd type="none" len="sm" w="sm"/>
            <a:tailEnd type="none" len="sm" w="sm"/>
          </a:ln>
        </p:spPr>
      </p:sp>
      <p:sp>
        <p:nvSpPr>
          <p:cNvPr name="AutoShape 128" id="128"/>
          <p:cNvSpPr/>
          <p:nvPr/>
        </p:nvSpPr>
        <p:spPr>
          <a:xfrm flipV="true">
            <a:off x="10783518" y="2559875"/>
            <a:ext cx="3563369" cy="6630127"/>
          </a:xfrm>
          <a:prstGeom prst="line">
            <a:avLst/>
          </a:prstGeom>
          <a:ln cap="flat" w="38100">
            <a:solidFill>
              <a:srgbClr val="000000"/>
            </a:solidFill>
            <a:prstDash val="solid"/>
            <a:headEnd type="none" len="sm" w="sm"/>
            <a:tailEnd type="none" len="sm" w="sm"/>
          </a:ln>
        </p:spPr>
      </p:sp>
      <p:sp>
        <p:nvSpPr>
          <p:cNvPr name="Freeform 129" id="129"/>
          <p:cNvSpPr/>
          <p:nvPr/>
        </p:nvSpPr>
        <p:spPr>
          <a:xfrm flipH="false" flipV="false" rot="-5400000">
            <a:off x="9173331" y="8163588"/>
            <a:ext cx="1167546" cy="2052828"/>
          </a:xfrm>
          <a:custGeom>
            <a:avLst/>
            <a:gdLst/>
            <a:ahLst/>
            <a:cxnLst/>
            <a:rect r="r" b="b" t="t" l="l"/>
            <a:pathLst>
              <a:path h="2052828" w="1167546">
                <a:moveTo>
                  <a:pt x="0" y="0"/>
                </a:moveTo>
                <a:lnTo>
                  <a:pt x="1167546" y="0"/>
                </a:lnTo>
                <a:lnTo>
                  <a:pt x="1167546" y="2052828"/>
                </a:lnTo>
                <a:lnTo>
                  <a:pt x="0" y="20528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AutoShape 130" id="130"/>
          <p:cNvSpPr/>
          <p:nvPr/>
        </p:nvSpPr>
        <p:spPr>
          <a:xfrm>
            <a:off x="3805479" y="8229114"/>
            <a:ext cx="4925211" cy="960888"/>
          </a:xfrm>
          <a:prstGeom prst="line">
            <a:avLst/>
          </a:prstGeom>
          <a:ln cap="flat" w="38100">
            <a:solidFill>
              <a:srgbClr val="000000"/>
            </a:solidFill>
            <a:prstDash val="solid"/>
            <a:headEnd type="none" len="sm" w="sm"/>
            <a:tailEnd type="none" len="sm" w="sm"/>
          </a:ln>
        </p:spPr>
      </p:sp>
      <p:sp>
        <p:nvSpPr>
          <p:cNvPr name="Freeform 131" id="131"/>
          <p:cNvSpPr/>
          <p:nvPr/>
        </p:nvSpPr>
        <p:spPr>
          <a:xfrm flipH="false" flipV="false" rot="5400000">
            <a:off x="8572735" y="-163572"/>
            <a:ext cx="1450692" cy="2330429"/>
          </a:xfrm>
          <a:custGeom>
            <a:avLst/>
            <a:gdLst/>
            <a:ahLst/>
            <a:cxnLst/>
            <a:rect r="r" b="b" t="t" l="l"/>
            <a:pathLst>
              <a:path h="2330429" w="1450692">
                <a:moveTo>
                  <a:pt x="0" y="0"/>
                </a:moveTo>
                <a:lnTo>
                  <a:pt x="1450692" y="0"/>
                </a:lnTo>
                <a:lnTo>
                  <a:pt x="1450692" y="2330428"/>
                </a:lnTo>
                <a:lnTo>
                  <a:pt x="0" y="2330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32" id="132"/>
          <p:cNvSpPr/>
          <p:nvPr/>
        </p:nvSpPr>
        <p:spPr>
          <a:xfrm flipV="true">
            <a:off x="3805479" y="1001642"/>
            <a:ext cx="4327388" cy="827441"/>
          </a:xfrm>
          <a:prstGeom prst="line">
            <a:avLst/>
          </a:prstGeom>
          <a:ln cap="flat" w="38100">
            <a:solidFill>
              <a:srgbClr val="000000"/>
            </a:solidFill>
            <a:prstDash val="solid"/>
            <a:headEnd type="none" len="sm" w="sm"/>
            <a:tailEnd type="none" len="sm" w="sm"/>
          </a:ln>
        </p:spPr>
      </p:sp>
      <p:sp>
        <p:nvSpPr>
          <p:cNvPr name="AutoShape 133" id="133"/>
          <p:cNvSpPr/>
          <p:nvPr/>
        </p:nvSpPr>
        <p:spPr>
          <a:xfrm>
            <a:off x="10463295" y="1001642"/>
            <a:ext cx="4024063" cy="1254833"/>
          </a:xfrm>
          <a:prstGeom prst="line">
            <a:avLst/>
          </a:prstGeom>
          <a:ln cap="flat" w="38100">
            <a:solidFill>
              <a:srgbClr val="000000"/>
            </a:solidFill>
            <a:prstDash val="solid"/>
            <a:headEnd type="none" len="sm" w="sm"/>
            <a:tailEnd type="none" len="sm" w="sm"/>
          </a:ln>
        </p:spPr>
      </p:sp>
      <p:sp>
        <p:nvSpPr>
          <p:cNvPr name="Freeform 134" id="134"/>
          <p:cNvSpPr/>
          <p:nvPr/>
        </p:nvSpPr>
        <p:spPr>
          <a:xfrm flipH="false" flipV="false" rot="-5575830">
            <a:off x="8974030" y="6648514"/>
            <a:ext cx="1167546" cy="2052828"/>
          </a:xfrm>
          <a:custGeom>
            <a:avLst/>
            <a:gdLst/>
            <a:ahLst/>
            <a:cxnLst/>
            <a:rect r="r" b="b" t="t" l="l"/>
            <a:pathLst>
              <a:path h="2052828" w="1167546">
                <a:moveTo>
                  <a:pt x="0" y="0"/>
                </a:moveTo>
                <a:lnTo>
                  <a:pt x="1167546" y="0"/>
                </a:lnTo>
                <a:lnTo>
                  <a:pt x="1167546" y="2052827"/>
                </a:lnTo>
                <a:lnTo>
                  <a:pt x="0" y="20528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35" id="135"/>
          <p:cNvSpPr/>
          <p:nvPr/>
        </p:nvSpPr>
        <p:spPr>
          <a:xfrm flipV="true">
            <a:off x="3805479" y="7727403"/>
            <a:ext cx="4727253" cy="118635"/>
          </a:xfrm>
          <a:prstGeom prst="line">
            <a:avLst/>
          </a:prstGeom>
          <a:ln cap="flat" w="38100">
            <a:solidFill>
              <a:srgbClr val="000000"/>
            </a:solidFill>
            <a:prstDash val="solid"/>
            <a:headEnd type="none" len="sm" w="sm"/>
            <a:tailEnd type="none" len="sm" w="sm"/>
          </a:ln>
        </p:spPr>
      </p:sp>
      <p:sp>
        <p:nvSpPr>
          <p:cNvPr name="AutoShape 136" id="136"/>
          <p:cNvSpPr/>
          <p:nvPr/>
        </p:nvSpPr>
        <p:spPr>
          <a:xfrm>
            <a:off x="10521420" y="7655883"/>
            <a:ext cx="3965938" cy="573230"/>
          </a:xfrm>
          <a:prstGeom prst="line">
            <a:avLst/>
          </a:prstGeom>
          <a:ln cap="flat" w="38100">
            <a:solidFill>
              <a:srgbClr val="000000"/>
            </a:solidFill>
            <a:prstDash val="solid"/>
            <a:headEnd type="none" len="sm" w="sm"/>
            <a:tailEnd type="none" len="sm" w="sm"/>
          </a:ln>
        </p:spPr>
      </p:sp>
      <p:sp>
        <p:nvSpPr>
          <p:cNvPr name="Freeform 137" id="137"/>
          <p:cNvSpPr/>
          <p:nvPr/>
        </p:nvSpPr>
        <p:spPr>
          <a:xfrm flipH="false" flipV="false" rot="5482103">
            <a:off x="15360682" y="3943338"/>
            <a:ext cx="1295023" cy="2080358"/>
          </a:xfrm>
          <a:custGeom>
            <a:avLst/>
            <a:gdLst/>
            <a:ahLst/>
            <a:cxnLst/>
            <a:rect r="r" b="b" t="t" l="l"/>
            <a:pathLst>
              <a:path h="2080358" w="1295023">
                <a:moveTo>
                  <a:pt x="0" y="0"/>
                </a:moveTo>
                <a:lnTo>
                  <a:pt x="1295023" y="0"/>
                </a:lnTo>
                <a:lnTo>
                  <a:pt x="1295023" y="2080358"/>
                </a:lnTo>
                <a:lnTo>
                  <a:pt x="0" y="20803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8" id="138"/>
          <p:cNvSpPr txBox="true"/>
          <p:nvPr/>
        </p:nvSpPr>
        <p:spPr>
          <a:xfrm rot="0">
            <a:off x="14789450" y="3702283"/>
            <a:ext cx="459700" cy="257070"/>
          </a:xfrm>
          <a:prstGeom prst="rect">
            <a:avLst/>
          </a:prstGeom>
        </p:spPr>
        <p:txBody>
          <a:bodyPr anchor="t" rtlCol="false" tIns="0" lIns="0" bIns="0" rIns="0">
            <a:spAutoFit/>
          </a:bodyPr>
          <a:lstStyle/>
          <a:p>
            <a:pPr algn="ctr">
              <a:lnSpc>
                <a:spcPts val="2105"/>
              </a:lnSpc>
            </a:pPr>
            <a:r>
              <a:rPr lang="en-US" sz="1504" u="sng">
                <a:solidFill>
                  <a:srgbClr val="000000"/>
                </a:solidFill>
                <a:latin typeface="Canva Sans"/>
                <a:ea typeface="Canva Sans"/>
                <a:cs typeface="Canva Sans"/>
                <a:sym typeface="Canva Sans"/>
              </a:rPr>
              <a:t>fir_id</a:t>
            </a:r>
          </a:p>
        </p:txBody>
      </p:sp>
      <p:sp>
        <p:nvSpPr>
          <p:cNvPr name="TextBox 139" id="139"/>
          <p:cNvSpPr txBox="true"/>
          <p:nvPr/>
        </p:nvSpPr>
        <p:spPr>
          <a:xfrm rot="0">
            <a:off x="16252016" y="3427573"/>
            <a:ext cx="976767" cy="255841"/>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date_of_fir</a:t>
            </a:r>
          </a:p>
        </p:txBody>
      </p:sp>
      <p:sp>
        <p:nvSpPr>
          <p:cNvPr name="TextBox 140" id="140"/>
          <p:cNvSpPr txBox="true"/>
          <p:nvPr/>
        </p:nvSpPr>
        <p:spPr>
          <a:xfrm rot="0">
            <a:off x="17314046" y="2103776"/>
            <a:ext cx="570237" cy="255841"/>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status</a:t>
            </a:r>
          </a:p>
        </p:txBody>
      </p:sp>
      <p:sp>
        <p:nvSpPr>
          <p:cNvPr name="TextBox 141" id="141"/>
          <p:cNvSpPr txBox="true"/>
          <p:nvPr/>
        </p:nvSpPr>
        <p:spPr>
          <a:xfrm rot="0">
            <a:off x="16364210" y="601363"/>
            <a:ext cx="752380" cy="255841"/>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location</a:t>
            </a:r>
          </a:p>
        </p:txBody>
      </p:sp>
      <p:sp>
        <p:nvSpPr>
          <p:cNvPr name="TextBox 142" id="142"/>
          <p:cNvSpPr txBox="true"/>
          <p:nvPr/>
        </p:nvSpPr>
        <p:spPr>
          <a:xfrm rot="0">
            <a:off x="14546839" y="535174"/>
            <a:ext cx="1052774" cy="255841"/>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description</a:t>
            </a:r>
          </a:p>
        </p:txBody>
      </p:sp>
      <p:sp>
        <p:nvSpPr>
          <p:cNvPr name="TextBox 143" id="143"/>
          <p:cNvSpPr txBox="true"/>
          <p:nvPr/>
        </p:nvSpPr>
        <p:spPr>
          <a:xfrm rot="0">
            <a:off x="12656185" y="580280"/>
            <a:ext cx="1294332" cy="255841"/>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case_incharge</a:t>
            </a:r>
          </a:p>
        </p:txBody>
      </p:sp>
      <p:sp>
        <p:nvSpPr>
          <p:cNvPr name="TextBox 144" id="144"/>
          <p:cNvSpPr txBox="true"/>
          <p:nvPr/>
        </p:nvSpPr>
        <p:spPr>
          <a:xfrm rot="0">
            <a:off x="11459128" y="1997998"/>
            <a:ext cx="1619903" cy="255841"/>
          </a:xfrm>
          <a:prstGeom prst="rect">
            <a:avLst/>
          </a:prstGeom>
        </p:spPr>
        <p:txBody>
          <a:bodyPr anchor="t" rtlCol="false" tIns="0" lIns="0" bIns="0" rIns="0">
            <a:spAutoFit/>
          </a:bodyPr>
          <a:lstStyle/>
          <a:p>
            <a:pPr algn="ctr">
              <a:lnSpc>
                <a:spcPts val="2105"/>
              </a:lnSpc>
            </a:pPr>
            <a:r>
              <a:rPr lang="en-US" sz="1504">
                <a:solidFill>
                  <a:srgbClr val="000000"/>
                </a:solidFill>
                <a:latin typeface="Canva Sans"/>
                <a:ea typeface="Canva Sans"/>
                <a:cs typeface="Canva Sans"/>
                <a:sym typeface="Canva Sans"/>
              </a:rPr>
              <a:t>criminal_invloved</a:t>
            </a:r>
          </a:p>
        </p:txBody>
      </p:sp>
      <p:sp>
        <p:nvSpPr>
          <p:cNvPr name="TextBox 145" id="145"/>
          <p:cNvSpPr txBox="true"/>
          <p:nvPr/>
        </p:nvSpPr>
        <p:spPr>
          <a:xfrm rot="0">
            <a:off x="9074988" y="8942043"/>
            <a:ext cx="1412382" cy="467342"/>
          </a:xfrm>
          <a:prstGeom prst="rect">
            <a:avLst/>
          </a:prstGeom>
        </p:spPr>
        <p:txBody>
          <a:bodyPr anchor="t" rtlCol="false" tIns="0" lIns="0" bIns="0" rIns="0">
            <a:spAutoFit/>
          </a:bodyPr>
          <a:lstStyle/>
          <a:p>
            <a:pPr algn="ctr">
              <a:lnSpc>
                <a:spcPts val="1896"/>
              </a:lnSpc>
            </a:pPr>
            <a:r>
              <a:rPr lang="en-US" sz="1354">
                <a:solidFill>
                  <a:srgbClr val="000000"/>
                </a:solidFill>
                <a:latin typeface="Canva Sans"/>
                <a:ea typeface="Canva Sans"/>
                <a:cs typeface="Canva Sans"/>
                <a:sym typeface="Canva Sans"/>
              </a:rPr>
              <a:t>fir handled by policemen</a:t>
            </a:r>
          </a:p>
        </p:txBody>
      </p:sp>
      <p:sp>
        <p:nvSpPr>
          <p:cNvPr name="TextBox 146" id="146"/>
          <p:cNvSpPr txBox="true"/>
          <p:nvPr/>
        </p:nvSpPr>
        <p:spPr>
          <a:xfrm rot="-2950071">
            <a:off x="5692651" y="6321107"/>
            <a:ext cx="1204198" cy="297179"/>
          </a:xfrm>
          <a:prstGeom prst="rect">
            <a:avLst/>
          </a:prstGeom>
        </p:spPr>
        <p:txBody>
          <a:bodyPr anchor="t" rtlCol="false" tIns="0" lIns="0" bIns="0" rIns="0">
            <a:spAutoFit/>
          </a:bodyPr>
          <a:lstStyle/>
          <a:p>
            <a:pPr algn="ctr">
              <a:lnSpc>
                <a:spcPts val="2520"/>
              </a:lnSpc>
            </a:pPr>
            <a:r>
              <a:rPr lang="en-US" sz="1800">
                <a:solidFill>
                  <a:srgbClr val="000000"/>
                </a:solidFill>
                <a:latin typeface="Canva Sans"/>
                <a:ea typeface="Canva Sans"/>
                <a:cs typeface="Canva Sans"/>
                <a:sym typeface="Canva Sans"/>
              </a:rPr>
              <a:t>works in</a:t>
            </a:r>
          </a:p>
        </p:txBody>
      </p:sp>
      <p:sp>
        <p:nvSpPr>
          <p:cNvPr name="TextBox 147" id="147"/>
          <p:cNvSpPr txBox="true"/>
          <p:nvPr/>
        </p:nvSpPr>
        <p:spPr>
          <a:xfrm rot="0">
            <a:off x="8591890" y="780741"/>
            <a:ext cx="1412382" cy="467342"/>
          </a:xfrm>
          <a:prstGeom prst="rect">
            <a:avLst/>
          </a:prstGeom>
        </p:spPr>
        <p:txBody>
          <a:bodyPr anchor="t" rtlCol="false" tIns="0" lIns="0" bIns="0" rIns="0">
            <a:spAutoFit/>
          </a:bodyPr>
          <a:lstStyle/>
          <a:p>
            <a:pPr algn="ctr">
              <a:lnSpc>
                <a:spcPts val="1896"/>
              </a:lnSpc>
            </a:pPr>
            <a:r>
              <a:rPr lang="en-US" sz="1354">
                <a:solidFill>
                  <a:srgbClr val="000000"/>
                </a:solidFill>
                <a:latin typeface="Canva Sans"/>
                <a:ea typeface="Canva Sans"/>
                <a:cs typeface="Canva Sans"/>
                <a:sym typeface="Canva Sans"/>
              </a:rPr>
              <a:t>fiir registered against criminal</a:t>
            </a:r>
          </a:p>
        </p:txBody>
      </p:sp>
      <p:sp>
        <p:nvSpPr>
          <p:cNvPr name="TextBox 148" id="148"/>
          <p:cNvSpPr txBox="true"/>
          <p:nvPr/>
        </p:nvSpPr>
        <p:spPr>
          <a:xfrm rot="0">
            <a:off x="8851612" y="7378695"/>
            <a:ext cx="1412382" cy="467342"/>
          </a:xfrm>
          <a:prstGeom prst="rect">
            <a:avLst/>
          </a:prstGeom>
        </p:spPr>
        <p:txBody>
          <a:bodyPr anchor="t" rtlCol="false" tIns="0" lIns="0" bIns="0" rIns="0">
            <a:spAutoFit/>
          </a:bodyPr>
          <a:lstStyle/>
          <a:p>
            <a:pPr algn="ctr">
              <a:lnSpc>
                <a:spcPts val="1896"/>
              </a:lnSpc>
            </a:pPr>
            <a:r>
              <a:rPr lang="en-US" sz="1354">
                <a:solidFill>
                  <a:srgbClr val="000000"/>
                </a:solidFill>
                <a:latin typeface="Canva Sans"/>
                <a:ea typeface="Canva Sans"/>
                <a:cs typeface="Canva Sans"/>
                <a:sym typeface="Canva Sans"/>
              </a:rPr>
              <a:t>evidence collected  by</a:t>
            </a:r>
          </a:p>
        </p:txBody>
      </p:sp>
      <p:sp>
        <p:nvSpPr>
          <p:cNvPr name="AutoShape 149" id="149"/>
          <p:cNvSpPr/>
          <p:nvPr/>
        </p:nvSpPr>
        <p:spPr>
          <a:xfrm flipV="true">
            <a:off x="15463576" y="5630844"/>
            <a:ext cx="529154" cy="2332359"/>
          </a:xfrm>
          <a:prstGeom prst="line">
            <a:avLst/>
          </a:prstGeom>
          <a:ln cap="flat" w="38100">
            <a:solidFill>
              <a:srgbClr val="000000"/>
            </a:solidFill>
            <a:prstDash val="solid"/>
            <a:headEnd type="none" len="sm" w="sm"/>
            <a:tailEnd type="none" len="sm" w="sm"/>
          </a:ln>
        </p:spPr>
      </p:sp>
      <p:sp>
        <p:nvSpPr>
          <p:cNvPr name="AutoShape 150" id="150"/>
          <p:cNvSpPr/>
          <p:nvPr/>
        </p:nvSpPr>
        <p:spPr>
          <a:xfrm flipH="true" flipV="true">
            <a:off x="15035723" y="2531051"/>
            <a:ext cx="987933" cy="1805139"/>
          </a:xfrm>
          <a:prstGeom prst="line">
            <a:avLst/>
          </a:prstGeom>
          <a:ln cap="flat" w="38100">
            <a:solidFill>
              <a:srgbClr val="000000"/>
            </a:solidFill>
            <a:prstDash val="solid"/>
            <a:headEnd type="none" len="sm" w="sm"/>
            <a:tailEnd type="none" len="sm" w="sm"/>
          </a:ln>
        </p:spPr>
      </p:sp>
      <p:sp>
        <p:nvSpPr>
          <p:cNvPr name="TextBox 151" id="151"/>
          <p:cNvSpPr txBox="true"/>
          <p:nvPr/>
        </p:nvSpPr>
        <p:spPr>
          <a:xfrm rot="0">
            <a:off x="15249151" y="4735558"/>
            <a:ext cx="1412382" cy="467342"/>
          </a:xfrm>
          <a:prstGeom prst="rect">
            <a:avLst/>
          </a:prstGeom>
        </p:spPr>
        <p:txBody>
          <a:bodyPr anchor="t" rtlCol="false" tIns="0" lIns="0" bIns="0" rIns="0">
            <a:spAutoFit/>
          </a:bodyPr>
          <a:lstStyle/>
          <a:p>
            <a:pPr algn="ctr">
              <a:lnSpc>
                <a:spcPts val="1896"/>
              </a:lnSpc>
            </a:pPr>
            <a:r>
              <a:rPr lang="en-US" sz="1354">
                <a:solidFill>
                  <a:srgbClr val="000000"/>
                </a:solidFill>
                <a:latin typeface="Canva Sans"/>
                <a:ea typeface="Canva Sans"/>
                <a:cs typeface="Canva Sans"/>
                <a:sym typeface="Canva Sans"/>
              </a:rPr>
              <a:t>evidence registered in</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98162" y="1443038"/>
          <a:ext cx="3569694" cy="5676900"/>
        </p:xfrm>
        <a:graphic>
          <a:graphicData uri="http://schemas.openxmlformats.org/drawingml/2006/table">
            <a:tbl>
              <a:tblPr/>
              <a:tblGrid>
                <a:gridCol w="2595304"/>
                <a:gridCol w="974390"/>
              </a:tblGrid>
              <a:tr h="630767">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STATION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767">
                <a:tc>
                  <a:txBody>
                    <a:bodyPr anchor="t" rtlCol="false"/>
                    <a:lstStyle/>
                    <a:p>
                      <a:pPr algn="ctr">
                        <a:lnSpc>
                          <a:spcPts val="2659"/>
                        </a:lnSpc>
                        <a:defRPr/>
                      </a:pPr>
                      <a:r>
                        <a:rPr lang="en-US" sz="1899">
                          <a:solidFill>
                            <a:srgbClr val="000000"/>
                          </a:solidFill>
                          <a:latin typeface="Canva Sans"/>
                          <a:ea typeface="Canva Sans"/>
                          <a:cs typeface="Canva Sans"/>
                          <a:sym typeface="Canva Sans"/>
                        </a:rPr>
                        <a:t>Station_no</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PK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767">
                <a:tc>
                  <a:txBody>
                    <a:bodyPr anchor="t" rtlCol="false"/>
                    <a:lstStyle/>
                    <a:p>
                      <a:pPr algn="l">
                        <a:lnSpc>
                          <a:spcPts val="2659"/>
                        </a:lnSpc>
                        <a:defRPr/>
                      </a:pPr>
                      <a:r>
                        <a:rPr lang="en-US" sz="1899">
                          <a:solidFill>
                            <a:srgbClr val="000000"/>
                          </a:solidFill>
                          <a:latin typeface="Canva Sans"/>
                          <a:ea typeface="Canva Sans"/>
                          <a:cs typeface="Canva Sans"/>
                          <a:sym typeface="Canva Sans"/>
                        </a:rPr>
                        <a:t>    </a:t>
                      </a:r>
                      <a:r>
                        <a:rPr lang="en-US" sz="1899">
                          <a:solidFill>
                            <a:srgbClr val="000000"/>
                          </a:solidFill>
                          <a:latin typeface="Canva Sans"/>
                          <a:ea typeface="Canva Sans"/>
                          <a:cs typeface="Canva Sans"/>
                          <a:sym typeface="Canva Sans"/>
                        </a:rPr>
                        <a:t>station_name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767">
                <a:tc>
                  <a:txBody>
                    <a:bodyPr anchor="t" rtlCol="false"/>
                    <a:lstStyle/>
                    <a:p>
                      <a:pPr algn="ctr">
                        <a:lnSpc>
                          <a:spcPts val="2659"/>
                        </a:lnSpc>
                        <a:defRPr/>
                      </a:pPr>
                      <a:r>
                        <a:rPr lang="en-US" sz="1899">
                          <a:solidFill>
                            <a:srgbClr val="000000"/>
                          </a:solidFill>
                          <a:latin typeface="Canva Sans"/>
                          <a:ea typeface="Canva Sans"/>
                          <a:cs typeface="Canva Sans"/>
                          <a:sym typeface="Canva Sans"/>
                        </a:rPr>
                        <a:t>contact</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767">
                <a:tc>
                  <a:txBody>
                    <a:bodyPr anchor="t" rtlCol="false"/>
                    <a:lstStyle/>
                    <a:p>
                      <a:pPr algn="ctr">
                        <a:lnSpc>
                          <a:spcPts val="2659"/>
                        </a:lnSpc>
                        <a:defRPr/>
                      </a:pPr>
                      <a:r>
                        <a:rPr lang="en-US" sz="1899">
                          <a:solidFill>
                            <a:srgbClr val="000000"/>
                          </a:solidFill>
                          <a:latin typeface="Canva Sans"/>
                          <a:ea typeface="Canva Sans"/>
                          <a:cs typeface="Canva Sans"/>
                          <a:sym typeface="Canva Sans"/>
                        </a:rPr>
                        <a:t>address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767">
                <a:tc>
                  <a:txBody>
                    <a:bodyPr anchor="t" rtlCol="false"/>
                    <a:lstStyle/>
                    <a:p>
                      <a:pPr algn="ctr">
                        <a:lnSpc>
                          <a:spcPts val="2659"/>
                        </a:lnSpc>
                        <a:defRPr/>
                      </a:pPr>
                      <a:r>
                        <a:rPr lang="en-US" sz="1899">
                          <a:solidFill>
                            <a:srgbClr val="000000"/>
                          </a:solidFill>
                          <a:latin typeface="Canva Sans"/>
                          <a:ea typeface="Canva Sans"/>
                          <a:cs typeface="Canva Sans"/>
                          <a:sym typeface="Canva Sans"/>
                        </a:rPr>
                        <a:t>policemen_num</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767">
                <a:tc>
                  <a:txBody>
                    <a:bodyPr anchor="t" rtlCol="false"/>
                    <a:lstStyle/>
                    <a:p>
                      <a:pPr algn="ctr">
                        <a:lnSpc>
                          <a:spcPts val="2659"/>
                        </a:lnSpc>
                        <a:defRPr/>
                      </a:pPr>
                      <a:r>
                        <a:rPr lang="en-US" sz="1899">
                          <a:solidFill>
                            <a:srgbClr val="000000"/>
                          </a:solidFill>
                          <a:latin typeface="Canva Sans"/>
                          <a:ea typeface="Canva Sans"/>
                          <a:cs typeface="Canva Sans"/>
                          <a:sym typeface="Canva Sans"/>
                        </a:rPr>
                        <a:t>sho_name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767">
                <a:tc>
                  <a:txBody>
                    <a:bodyPr anchor="t" rtlCol="false"/>
                    <a:lstStyle/>
                    <a:p>
                      <a:pPr algn="ctr">
                        <a:lnSpc>
                          <a:spcPts val="2659"/>
                        </a:lnSpc>
                        <a:defRPr/>
                      </a:pPr>
                      <a:r>
                        <a:rPr lang="en-US" sz="1899">
                          <a:solidFill>
                            <a:srgbClr val="000000"/>
                          </a:solidFill>
                          <a:latin typeface="Canva Sans"/>
                          <a:ea typeface="Canva Sans"/>
                          <a:cs typeface="Canva Sans"/>
                          <a:sym typeface="Canva Sans"/>
                        </a:rPr>
                        <a:t>prisonners_num</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767">
                <a:tc>
                  <a:txBody>
                    <a:bodyPr anchor="t" rtlCol="false"/>
                    <a:lstStyle/>
                    <a:p>
                      <a:pPr algn="ctr">
                        <a:lnSpc>
                          <a:spcPts val="2659"/>
                        </a:lnSpc>
                        <a:defRPr/>
                      </a:pPr>
                      <a:r>
                        <a:rPr lang="en-US" sz="1899">
                          <a:solidFill>
                            <a:srgbClr val="000000"/>
                          </a:solidFill>
                          <a:latin typeface="Canva Sans"/>
                          <a:ea typeface="Canva Sans"/>
                          <a:cs typeface="Canva Sans"/>
                          <a:sym typeface="Canva Sans"/>
                        </a:rPr>
                        <a:t>pending_cases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graphicFrame>
        <p:nvGraphicFramePr>
          <p:cNvPr name="Table 3" id="3"/>
          <p:cNvGraphicFramePr>
            <a:graphicFrameLocks noGrp="true"/>
          </p:cNvGraphicFramePr>
          <p:nvPr/>
        </p:nvGraphicFramePr>
        <p:xfrm>
          <a:off x="4243098" y="3654308"/>
          <a:ext cx="3281783" cy="6334125"/>
        </p:xfrm>
        <a:graphic>
          <a:graphicData uri="http://schemas.openxmlformats.org/drawingml/2006/table">
            <a:tbl>
              <a:tblPr/>
              <a:tblGrid>
                <a:gridCol w="2533996"/>
                <a:gridCol w="747787"/>
              </a:tblGrid>
              <a:tr h="630546">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POLICE_MAN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546">
                <a:tc>
                  <a:txBody>
                    <a:bodyPr anchor="t" rtlCol="false"/>
                    <a:lstStyle/>
                    <a:p>
                      <a:pPr algn="ctr">
                        <a:lnSpc>
                          <a:spcPts val="2659"/>
                        </a:lnSpc>
                        <a:defRPr/>
                      </a:pPr>
                      <a:r>
                        <a:rPr lang="en-US" sz="1899">
                          <a:solidFill>
                            <a:srgbClr val="000000"/>
                          </a:solidFill>
                          <a:latin typeface="Canva Sans"/>
                          <a:ea typeface="Canva Sans"/>
                          <a:cs typeface="Canva Sans"/>
                          <a:sym typeface="Canva Sans"/>
                        </a:rPr>
                        <a:t>police_id</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PK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546">
                <a:tc>
                  <a:txBody>
                    <a:bodyPr anchor="t" rtlCol="false"/>
                    <a:lstStyle/>
                    <a:p>
                      <a:pPr algn="l">
                        <a:lnSpc>
                          <a:spcPts val="2659"/>
                        </a:lnSpc>
                        <a:defRPr/>
                      </a:pPr>
                      <a:r>
                        <a:rPr lang="en-US" sz="1899">
                          <a:solidFill>
                            <a:srgbClr val="000000"/>
                          </a:solidFill>
                          <a:latin typeface="Canva Sans"/>
                          <a:ea typeface="Canva Sans"/>
                          <a:cs typeface="Canva Sans"/>
                          <a:sym typeface="Canva Sans"/>
                        </a:rPr>
                        <a:t>         police_name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546">
                <a:tc>
                  <a:txBody>
                    <a:bodyPr anchor="t" rtlCol="false"/>
                    <a:lstStyle/>
                    <a:p>
                      <a:pPr algn="ctr">
                        <a:lnSpc>
                          <a:spcPts val="2659"/>
                        </a:lnSpc>
                        <a:defRPr/>
                      </a:pPr>
                      <a:r>
                        <a:rPr lang="en-US" sz="1899">
                          <a:solidFill>
                            <a:srgbClr val="000000"/>
                          </a:solidFill>
                          <a:latin typeface="Canva Sans"/>
                          <a:ea typeface="Canva Sans"/>
                          <a:cs typeface="Canva Sans"/>
                          <a:sym typeface="Canva Sans"/>
                        </a:rPr>
                        <a:t>contact_number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546">
                <a:tc>
                  <a:txBody>
                    <a:bodyPr anchor="t" rtlCol="false"/>
                    <a:lstStyle/>
                    <a:p>
                      <a:pPr algn="ctr">
                        <a:lnSpc>
                          <a:spcPts val="2659"/>
                        </a:lnSpc>
                        <a:defRPr/>
                      </a:pPr>
                      <a:r>
                        <a:rPr lang="en-US" sz="1899">
                          <a:solidFill>
                            <a:srgbClr val="000000"/>
                          </a:solidFill>
                          <a:latin typeface="Canva Sans"/>
                          <a:ea typeface="Canva Sans"/>
                          <a:cs typeface="Canva Sans"/>
                          <a:sym typeface="Canva Sans"/>
                        </a:rPr>
                        <a:t>father_name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546">
                <a:tc>
                  <a:txBody>
                    <a:bodyPr anchor="t" rtlCol="false"/>
                    <a:lstStyle/>
                    <a:p>
                      <a:pPr algn="ctr">
                        <a:lnSpc>
                          <a:spcPts val="2659"/>
                        </a:lnSpc>
                        <a:defRPr/>
                      </a:pPr>
                      <a:r>
                        <a:rPr lang="en-US" sz="1899">
                          <a:solidFill>
                            <a:srgbClr val="000000"/>
                          </a:solidFill>
                          <a:latin typeface="Canva Sans"/>
                          <a:ea typeface="Canva Sans"/>
                          <a:cs typeface="Canva Sans"/>
                          <a:sym typeface="Canva Sans"/>
                        </a:rPr>
                        <a:t>date_of_birth</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546">
                <a:tc>
                  <a:txBody>
                    <a:bodyPr anchor="t" rtlCol="false"/>
                    <a:lstStyle/>
                    <a:p>
                      <a:pPr algn="ctr">
                        <a:lnSpc>
                          <a:spcPts val="2659"/>
                        </a:lnSpc>
                        <a:defRPr/>
                      </a:pPr>
                      <a:r>
                        <a:rPr lang="en-US" sz="1899">
                          <a:solidFill>
                            <a:srgbClr val="000000"/>
                          </a:solidFill>
                          <a:latin typeface="Canva Sans"/>
                          <a:ea typeface="Canva Sans"/>
                          <a:cs typeface="Canva Sans"/>
                          <a:sym typeface="Canva Sans"/>
                        </a:rPr>
                        <a:t>gender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546">
                <a:tc>
                  <a:txBody>
                    <a:bodyPr anchor="t" rtlCol="false"/>
                    <a:lstStyle/>
                    <a:p>
                      <a:pPr algn="ctr">
                        <a:lnSpc>
                          <a:spcPts val="2659"/>
                        </a:lnSpc>
                        <a:defRPr/>
                      </a:pPr>
                      <a:r>
                        <a:rPr lang="en-US" sz="1899">
                          <a:solidFill>
                            <a:srgbClr val="000000"/>
                          </a:solidFill>
                          <a:latin typeface="Canva Sans"/>
                          <a:ea typeface="Canva Sans"/>
                          <a:cs typeface="Canva Sans"/>
                          <a:sym typeface="Canva Sans"/>
                        </a:rPr>
                        <a:t>rank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59208">
                <a:tc>
                  <a:txBody>
                    <a:bodyPr anchor="t" rtlCol="false"/>
                    <a:lstStyle/>
                    <a:p>
                      <a:pPr algn="l">
                        <a:lnSpc>
                          <a:spcPts val="2799"/>
                        </a:lnSpc>
                        <a:defRPr/>
                      </a:pPr>
                      <a:r>
                        <a:rPr lang="en-US" sz="1999">
                          <a:solidFill>
                            <a:srgbClr val="000000"/>
                          </a:solidFill>
                          <a:latin typeface="Arimo"/>
                          <a:ea typeface="Arimo"/>
                          <a:cs typeface="Arimo"/>
                          <a:sym typeface="Arimo"/>
                        </a:rPr>
                        <a:t>        </a:t>
                      </a:r>
                      <a:r>
                        <a:rPr lang="en-US" sz="1999">
                          <a:solidFill>
                            <a:srgbClr val="000000"/>
                          </a:solidFill>
                          <a:latin typeface="Arimo"/>
                          <a:ea typeface="Arimo"/>
                          <a:cs typeface="Arimo"/>
                          <a:sym typeface="Arimo"/>
                        </a:rPr>
                        <a:t>address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546">
                <a:tc>
                  <a:txBody>
                    <a:bodyPr anchor="t" rtlCol="false"/>
                    <a:lstStyle/>
                    <a:p>
                      <a:pPr algn="ctr">
                        <a:lnSpc>
                          <a:spcPts val="2659"/>
                        </a:lnSpc>
                        <a:defRPr/>
                      </a:pPr>
                      <a:r>
                        <a:rPr lang="en-US" sz="1899">
                          <a:solidFill>
                            <a:srgbClr val="000000"/>
                          </a:solidFill>
                          <a:latin typeface="Canva Sans"/>
                          <a:ea typeface="Canva Sans"/>
                          <a:cs typeface="Canva Sans"/>
                          <a:sym typeface="Canva Sans"/>
                        </a:rPr>
                        <a:t>station_no</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FK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graphicFrame>
        <p:nvGraphicFramePr>
          <p:cNvPr name="Table 4" id="4"/>
          <p:cNvGraphicFramePr>
            <a:graphicFrameLocks noGrp="true"/>
          </p:cNvGraphicFramePr>
          <p:nvPr/>
        </p:nvGraphicFramePr>
        <p:xfrm>
          <a:off x="15329229" y="1357313"/>
          <a:ext cx="2709673" cy="7309459"/>
        </p:xfrm>
        <a:graphic>
          <a:graphicData uri="http://schemas.openxmlformats.org/drawingml/2006/table">
            <a:tbl>
              <a:tblPr/>
              <a:tblGrid>
                <a:gridCol w="2106334"/>
                <a:gridCol w="603339"/>
              </a:tblGrid>
              <a:tr h="630293">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CRIMINAL</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55937">
                <a:tc>
                  <a:txBody>
                    <a:bodyPr anchor="t" rtlCol="false"/>
                    <a:lstStyle/>
                    <a:p>
                      <a:pPr algn="ctr">
                        <a:lnSpc>
                          <a:spcPts val="2659"/>
                        </a:lnSpc>
                        <a:defRPr/>
                      </a:pPr>
                      <a:r>
                        <a:rPr lang="en-US" sz="1899">
                          <a:solidFill>
                            <a:srgbClr val="000000"/>
                          </a:solidFill>
                          <a:latin typeface="Canva Sans"/>
                          <a:ea typeface="Canva Sans"/>
                          <a:cs typeface="Canva Sans"/>
                          <a:sym typeface="Canva Sans"/>
                        </a:rPr>
                        <a:t>criminal_id</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PK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55937">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90183">
                <a:tc>
                  <a:txBody>
                    <a:bodyPr anchor="t" rtlCol="false"/>
                    <a:lstStyle/>
                    <a:p>
                      <a:pPr algn="l">
                        <a:lnSpc>
                          <a:spcPts val="2659"/>
                        </a:lnSpc>
                        <a:defRPr/>
                      </a:pPr>
                      <a:r>
                        <a:rPr lang="en-US" sz="1899">
                          <a:solidFill>
                            <a:srgbClr val="000000"/>
                          </a:solidFill>
                          <a:latin typeface="Canva Sans"/>
                          <a:ea typeface="Canva Sans"/>
                          <a:cs typeface="Canva Sans"/>
                          <a:sym typeface="Canva Sans"/>
                        </a:rPr>
                        <a:t>    criminal_name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55937">
                <a:tc>
                  <a:txBody>
                    <a:bodyPr anchor="t" rtlCol="false"/>
                    <a:lstStyle/>
                    <a:p>
                      <a:pPr algn="ctr">
                        <a:lnSpc>
                          <a:spcPts val="2659"/>
                        </a:lnSpc>
                        <a:defRPr/>
                      </a:pPr>
                      <a:r>
                        <a:rPr lang="en-US" sz="1899">
                          <a:solidFill>
                            <a:srgbClr val="000000"/>
                          </a:solidFill>
                          <a:latin typeface="Canva Sans"/>
                          <a:ea typeface="Canva Sans"/>
                          <a:cs typeface="Canva Sans"/>
                          <a:sym typeface="Canva Sans"/>
                        </a:rPr>
                        <a:t>father_name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293">
                <a:tc>
                  <a:txBody>
                    <a:bodyPr anchor="t" rtlCol="false"/>
                    <a:lstStyle/>
                    <a:p>
                      <a:pPr algn="ctr">
                        <a:lnSpc>
                          <a:spcPts val="2659"/>
                        </a:lnSpc>
                        <a:defRPr/>
                      </a:pPr>
                      <a:r>
                        <a:rPr lang="en-US" sz="1899">
                          <a:solidFill>
                            <a:srgbClr val="000000"/>
                          </a:solidFill>
                          <a:latin typeface="Canva Sans"/>
                          <a:ea typeface="Canva Sans"/>
                          <a:cs typeface="Canva Sans"/>
                          <a:sym typeface="Canva Sans"/>
                        </a:rPr>
                        <a:t>age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293">
                <a:tc>
                  <a:txBody>
                    <a:bodyPr anchor="t" rtlCol="false"/>
                    <a:lstStyle/>
                    <a:p>
                      <a:pPr algn="ctr">
                        <a:lnSpc>
                          <a:spcPts val="2659"/>
                        </a:lnSpc>
                        <a:defRPr/>
                      </a:pPr>
                      <a:r>
                        <a:rPr lang="en-US" sz="1899">
                          <a:solidFill>
                            <a:srgbClr val="000000"/>
                          </a:solidFill>
                          <a:latin typeface="Canva Sans"/>
                          <a:ea typeface="Canva Sans"/>
                          <a:cs typeface="Canva Sans"/>
                          <a:sym typeface="Canva Sans"/>
                        </a:rPr>
                        <a:t>gender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293">
                <a:tc>
                  <a:txBody>
                    <a:bodyPr anchor="t" rtlCol="false"/>
                    <a:lstStyle/>
                    <a:p>
                      <a:pPr algn="ctr">
                        <a:lnSpc>
                          <a:spcPts val="2659"/>
                        </a:lnSpc>
                        <a:defRPr/>
                      </a:pPr>
                      <a:r>
                        <a:rPr lang="en-US" sz="1899">
                          <a:solidFill>
                            <a:srgbClr val="000000"/>
                          </a:solidFill>
                          <a:latin typeface="Canva Sans"/>
                          <a:ea typeface="Canva Sans"/>
                          <a:cs typeface="Canva Sans"/>
                          <a:sym typeface="Canva Sans"/>
                        </a:rPr>
                        <a:t>contact</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293">
                <a:tc>
                  <a:txBody>
                    <a:bodyPr anchor="t" rtlCol="false"/>
                    <a:lstStyle/>
                    <a:p>
                      <a:pPr algn="ctr">
                        <a:lnSpc>
                          <a:spcPts val="2659"/>
                        </a:lnSpc>
                        <a:defRPr/>
                      </a:pPr>
                      <a:r>
                        <a:rPr lang="en-US" sz="1899">
                          <a:solidFill>
                            <a:srgbClr val="000000"/>
                          </a:solidFill>
                          <a:latin typeface="Canva Sans"/>
                          <a:ea typeface="Canva Sans"/>
                          <a:cs typeface="Canva Sans"/>
                          <a:sym typeface="Canva Sans"/>
                        </a:rPr>
                        <a:t>address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graphicFrame>
        <p:nvGraphicFramePr>
          <p:cNvPr name="Table 5" id="5"/>
          <p:cNvGraphicFramePr>
            <a:graphicFrameLocks noGrp="true"/>
          </p:cNvGraphicFramePr>
          <p:nvPr/>
        </p:nvGraphicFramePr>
        <p:xfrm>
          <a:off x="12013569" y="4548188"/>
          <a:ext cx="2945355" cy="5143500"/>
        </p:xfrm>
        <a:graphic>
          <a:graphicData uri="http://schemas.openxmlformats.org/drawingml/2006/table">
            <a:tbl>
              <a:tblPr/>
              <a:tblGrid>
                <a:gridCol w="2185478"/>
                <a:gridCol w="759877"/>
              </a:tblGrid>
              <a:tr h="726591">
                <a:tc>
                  <a:txBody>
                    <a:bodyPr anchor="t" rtlCol="false"/>
                    <a:lstStyle/>
                    <a:p>
                      <a:pPr algn="ctr">
                        <a:lnSpc>
                          <a:spcPts val="3359"/>
                        </a:lnSpc>
                        <a:defRPr/>
                      </a:pPr>
                      <a:r>
                        <a:rPr lang="en-US" sz="2399" b="true">
                          <a:solidFill>
                            <a:srgbClr val="000000"/>
                          </a:solidFill>
                          <a:latin typeface="Canva Sans Bold"/>
                          <a:ea typeface="Canva Sans Bold"/>
                          <a:cs typeface="Canva Sans Bold"/>
                          <a:sym typeface="Canva Sans Bold"/>
                        </a:rPr>
                        <a:t>FIR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987">
                <a:tc>
                  <a:txBody>
                    <a:bodyPr anchor="t" rtlCol="false"/>
                    <a:lstStyle/>
                    <a:p>
                      <a:pPr algn="ctr">
                        <a:lnSpc>
                          <a:spcPts val="2659"/>
                        </a:lnSpc>
                        <a:defRPr/>
                      </a:pPr>
                      <a:r>
                        <a:rPr lang="en-US" sz="1899">
                          <a:solidFill>
                            <a:srgbClr val="000000"/>
                          </a:solidFill>
                          <a:latin typeface="Canva Sans"/>
                          <a:ea typeface="Canva Sans"/>
                          <a:cs typeface="Canva Sans"/>
                          <a:sym typeface="Canva Sans"/>
                        </a:rPr>
                        <a:t>Fir_id</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PK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987">
                <a:tc>
                  <a:txBody>
                    <a:bodyPr anchor="t" rtlCol="false"/>
                    <a:lstStyle/>
                    <a:p>
                      <a:pPr algn="l">
                        <a:lnSpc>
                          <a:spcPts val="2659"/>
                        </a:lnSpc>
                        <a:defRPr/>
                      </a:pPr>
                      <a:r>
                        <a:rPr lang="en-US" sz="1899">
                          <a:solidFill>
                            <a:srgbClr val="000000"/>
                          </a:solidFill>
                          <a:latin typeface="Canva Sans"/>
                          <a:ea typeface="Canva Sans"/>
                          <a:cs typeface="Canva Sans"/>
                          <a:sym typeface="Canva Sans"/>
                        </a:rPr>
                        <a:t>     date_of_fir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987">
                <a:tc>
                  <a:txBody>
                    <a:bodyPr anchor="t" rtlCol="false"/>
                    <a:lstStyle/>
                    <a:p>
                      <a:pPr algn="ctr">
                        <a:lnSpc>
                          <a:spcPts val="2659"/>
                        </a:lnSpc>
                        <a:defRPr/>
                      </a:pPr>
                      <a:r>
                        <a:rPr lang="en-US" sz="1899">
                          <a:solidFill>
                            <a:srgbClr val="000000"/>
                          </a:solidFill>
                          <a:latin typeface="Canva Sans"/>
                          <a:ea typeface="Canva Sans"/>
                          <a:cs typeface="Canva Sans"/>
                          <a:sym typeface="Canva Sans"/>
                        </a:rPr>
                        <a:t>status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987">
                <a:tc>
                  <a:txBody>
                    <a:bodyPr anchor="t" rtlCol="false"/>
                    <a:lstStyle/>
                    <a:p>
                      <a:pPr algn="ctr">
                        <a:lnSpc>
                          <a:spcPts val="2659"/>
                        </a:lnSpc>
                        <a:defRPr/>
                      </a:pPr>
                      <a:r>
                        <a:rPr lang="en-US" sz="1899">
                          <a:solidFill>
                            <a:srgbClr val="000000"/>
                          </a:solidFill>
                          <a:latin typeface="Canva Sans"/>
                          <a:ea typeface="Canva Sans"/>
                          <a:cs typeface="Canva Sans"/>
                          <a:sym typeface="Canva Sans"/>
                        </a:rPr>
                        <a:t>loacation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987">
                <a:tc>
                  <a:txBody>
                    <a:bodyPr anchor="t" rtlCol="false"/>
                    <a:lstStyle/>
                    <a:p>
                      <a:pPr algn="ctr">
                        <a:lnSpc>
                          <a:spcPts val="2659"/>
                        </a:lnSpc>
                        <a:defRPr/>
                      </a:pPr>
                      <a:r>
                        <a:rPr lang="en-US" sz="1899">
                          <a:solidFill>
                            <a:srgbClr val="000000"/>
                          </a:solidFill>
                          <a:latin typeface="Canva Sans"/>
                          <a:ea typeface="Canva Sans"/>
                          <a:cs typeface="Canva Sans"/>
                          <a:sym typeface="Canva Sans"/>
                        </a:rPr>
                        <a:t>description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987">
                <a:tc>
                  <a:txBody>
                    <a:bodyPr anchor="t" rtlCol="false"/>
                    <a:lstStyle/>
                    <a:p>
                      <a:pPr algn="ctr">
                        <a:lnSpc>
                          <a:spcPts val="2659"/>
                        </a:lnSpc>
                        <a:defRPr/>
                      </a:pPr>
                      <a:r>
                        <a:rPr lang="en-US" sz="1899">
                          <a:solidFill>
                            <a:srgbClr val="000000"/>
                          </a:solidFill>
                          <a:latin typeface="Canva Sans"/>
                          <a:ea typeface="Canva Sans"/>
                          <a:cs typeface="Canva Sans"/>
                          <a:sym typeface="Canva Sans"/>
                        </a:rPr>
                        <a:t>case_incharge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FK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987">
                <a:tc>
                  <a:txBody>
                    <a:bodyPr anchor="t" rtlCol="false"/>
                    <a:lstStyle/>
                    <a:p>
                      <a:pPr algn="ctr">
                        <a:lnSpc>
                          <a:spcPts val="2379"/>
                        </a:lnSpc>
                        <a:defRPr/>
                      </a:pPr>
                      <a:r>
                        <a:rPr lang="en-US" sz="1699">
                          <a:solidFill>
                            <a:srgbClr val="000000"/>
                          </a:solidFill>
                          <a:latin typeface="Canva Sans"/>
                          <a:ea typeface="Canva Sans"/>
                          <a:cs typeface="Canva Sans"/>
                          <a:sym typeface="Canva Sans"/>
                        </a:rPr>
                        <a:t>criminal_involved</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FK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graphicFrame>
        <p:nvGraphicFramePr>
          <p:cNvPr name="Table 6" id="6"/>
          <p:cNvGraphicFramePr>
            <a:graphicFrameLocks noGrp="true"/>
          </p:cNvGraphicFramePr>
          <p:nvPr/>
        </p:nvGraphicFramePr>
        <p:xfrm>
          <a:off x="8299396" y="1754070"/>
          <a:ext cx="3342698" cy="3800475"/>
        </p:xfrm>
        <a:graphic>
          <a:graphicData uri="http://schemas.openxmlformats.org/drawingml/2006/table">
            <a:tbl>
              <a:tblPr/>
              <a:tblGrid>
                <a:gridCol w="2315869"/>
                <a:gridCol w="1026829"/>
              </a:tblGrid>
              <a:tr h="631817">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EVIDENCE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1817">
                <a:tc>
                  <a:txBody>
                    <a:bodyPr anchor="t" rtlCol="false"/>
                    <a:lstStyle/>
                    <a:p>
                      <a:pPr algn="ctr">
                        <a:lnSpc>
                          <a:spcPts val="2659"/>
                        </a:lnSpc>
                        <a:defRPr/>
                      </a:pPr>
                      <a:r>
                        <a:rPr lang="en-US" sz="1899">
                          <a:solidFill>
                            <a:srgbClr val="000000"/>
                          </a:solidFill>
                          <a:latin typeface="Canva Sans"/>
                          <a:ea typeface="Canva Sans"/>
                          <a:cs typeface="Canva Sans"/>
                          <a:sym typeface="Canva Sans"/>
                        </a:rPr>
                        <a:t>evidence_id</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PK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41390">
                <a:tc>
                  <a:txBody>
                    <a:bodyPr anchor="t" rtlCol="false"/>
                    <a:lstStyle/>
                    <a:p>
                      <a:pPr algn="l">
                        <a:lnSpc>
                          <a:spcPts val="2659"/>
                        </a:lnSpc>
                        <a:defRPr/>
                      </a:pPr>
                      <a:r>
                        <a:rPr lang="en-US" sz="1899">
                          <a:solidFill>
                            <a:srgbClr val="000000"/>
                          </a:solidFill>
                          <a:latin typeface="Canva Sans"/>
                          <a:ea typeface="Canva Sans"/>
                          <a:cs typeface="Canva Sans"/>
                          <a:sym typeface="Canva Sans"/>
                        </a:rPr>
                        <a:t>        fir_id</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mo"/>
                          <a:ea typeface="Arimo"/>
                          <a:cs typeface="Arimo"/>
                          <a:sym typeface="Arimo"/>
                        </a:rPr>
                        <a:t>    FK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1817">
                <a:tc>
                  <a:txBody>
                    <a:bodyPr anchor="t" rtlCol="false"/>
                    <a:lstStyle/>
                    <a:p>
                      <a:pPr algn="ctr">
                        <a:lnSpc>
                          <a:spcPts val="2659"/>
                        </a:lnSpc>
                        <a:defRPr/>
                      </a:pPr>
                      <a:r>
                        <a:rPr lang="en-US" sz="1899">
                          <a:solidFill>
                            <a:srgbClr val="000000"/>
                          </a:solidFill>
                          <a:latin typeface="Canva Sans"/>
                          <a:ea typeface="Canva Sans"/>
                          <a:cs typeface="Canva Sans"/>
                          <a:sym typeface="Canva Sans"/>
                        </a:rPr>
                        <a:t>description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1817">
                <a:tc>
                  <a:txBody>
                    <a:bodyPr anchor="t" rtlCol="false"/>
                    <a:lstStyle/>
                    <a:p>
                      <a:pPr algn="ctr">
                        <a:lnSpc>
                          <a:spcPts val="2659"/>
                        </a:lnSpc>
                        <a:defRPr/>
                      </a:pPr>
                      <a:r>
                        <a:rPr lang="en-US" sz="1899">
                          <a:solidFill>
                            <a:srgbClr val="000000"/>
                          </a:solidFill>
                          <a:latin typeface="Canva Sans"/>
                          <a:ea typeface="Canva Sans"/>
                          <a:cs typeface="Canva Sans"/>
                          <a:sym typeface="Canva Sans"/>
                        </a:rPr>
                        <a:t>date_collected</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1817">
                <a:tc>
                  <a:txBody>
                    <a:bodyPr anchor="t" rtlCol="false"/>
                    <a:lstStyle/>
                    <a:p>
                      <a:pPr algn="ctr">
                        <a:lnSpc>
                          <a:spcPts val="2659"/>
                        </a:lnSpc>
                        <a:defRPr/>
                      </a:pPr>
                      <a:r>
                        <a:rPr lang="en-US" sz="1899">
                          <a:solidFill>
                            <a:srgbClr val="000000"/>
                          </a:solidFill>
                          <a:latin typeface="Canva Sans"/>
                          <a:ea typeface="Canva Sans"/>
                          <a:cs typeface="Canva Sans"/>
                          <a:sym typeface="Canva Sans"/>
                        </a:rPr>
                        <a:t>collected_by</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FK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3875133" y="85725"/>
            <a:ext cx="12191224" cy="1005078"/>
          </a:xfrm>
          <a:prstGeom prst="rect">
            <a:avLst/>
          </a:prstGeom>
        </p:spPr>
        <p:txBody>
          <a:bodyPr anchor="t" rtlCol="false" tIns="0" lIns="0" bIns="0" rIns="0">
            <a:spAutoFit/>
          </a:bodyPr>
          <a:lstStyle/>
          <a:p>
            <a:pPr algn="l">
              <a:lnSpc>
                <a:spcPts val="7776"/>
              </a:lnSpc>
            </a:pPr>
            <a:r>
              <a:rPr lang="en-US" sz="7200" spc="-34">
                <a:solidFill>
                  <a:srgbClr val="000000"/>
                </a:solidFill>
                <a:latin typeface="Canva Sans"/>
                <a:ea typeface="Canva Sans"/>
                <a:cs typeface="Canva Sans"/>
                <a:sym typeface="Canva Sans"/>
              </a:rPr>
              <a:t>Relational Data Model</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3EBE8"/>
        </a:solidFill>
      </p:bgPr>
    </p:bg>
    <p:spTree>
      <p:nvGrpSpPr>
        <p:cNvPr id="1" name=""/>
        <p:cNvGrpSpPr/>
        <p:nvPr/>
      </p:nvGrpSpPr>
      <p:grpSpPr>
        <a:xfrm>
          <a:off x="0" y="0"/>
          <a:ext cx="0" cy="0"/>
          <a:chOff x="0" y="0"/>
          <a:chExt cx="0" cy="0"/>
        </a:xfrm>
      </p:grpSpPr>
      <p:sp>
        <p:nvSpPr>
          <p:cNvPr name="AutoShape 2" id="2"/>
          <p:cNvSpPr/>
          <p:nvPr/>
        </p:nvSpPr>
        <p:spPr>
          <a:xfrm rot="51305">
            <a:off x="-9596" y="9803828"/>
            <a:ext cx="1276492" cy="0"/>
          </a:xfrm>
          <a:prstGeom prst="line">
            <a:avLst/>
          </a:prstGeom>
          <a:ln cap="rnd" w="9525">
            <a:solidFill>
              <a:srgbClr val="000000"/>
            </a:solidFill>
            <a:prstDash val="solid"/>
            <a:headEnd type="none" len="sm" w="sm"/>
            <a:tailEnd type="none" len="sm" w="sm"/>
          </a:ln>
        </p:spPr>
      </p:sp>
      <p:sp>
        <p:nvSpPr>
          <p:cNvPr name="AutoShape 3" id="3"/>
          <p:cNvSpPr/>
          <p:nvPr/>
        </p:nvSpPr>
        <p:spPr>
          <a:xfrm rot="10461">
            <a:off x="1797998" y="9803828"/>
            <a:ext cx="6259859" cy="0"/>
          </a:xfrm>
          <a:prstGeom prst="line">
            <a:avLst/>
          </a:prstGeom>
          <a:ln cap="rnd" w="9525">
            <a:solidFill>
              <a:srgbClr val="000000"/>
            </a:solidFill>
            <a:prstDash val="solid"/>
            <a:headEnd type="none" len="sm" w="sm"/>
            <a:tailEnd type="none" len="sm" w="sm"/>
          </a:ln>
        </p:spPr>
      </p:sp>
      <p:sp>
        <p:nvSpPr>
          <p:cNvPr name="AutoShape 4" id="4"/>
          <p:cNvSpPr/>
          <p:nvPr/>
        </p:nvSpPr>
        <p:spPr>
          <a:xfrm rot="11330">
            <a:off x="10193639" y="9793218"/>
            <a:ext cx="5779801" cy="0"/>
          </a:xfrm>
          <a:prstGeom prst="line">
            <a:avLst/>
          </a:prstGeom>
          <a:ln cap="rnd" w="9525">
            <a:solidFill>
              <a:srgbClr val="000000"/>
            </a:solidFill>
            <a:prstDash val="solid"/>
            <a:headEnd type="none" len="sm" w="sm"/>
            <a:tailEnd type="none" len="sm" w="sm"/>
          </a:ln>
        </p:spPr>
      </p:sp>
      <p:sp>
        <p:nvSpPr>
          <p:cNvPr name="AutoShape 5" id="5"/>
          <p:cNvSpPr/>
          <p:nvPr/>
        </p:nvSpPr>
        <p:spPr>
          <a:xfrm rot="47089">
            <a:off x="16904921" y="9793224"/>
            <a:ext cx="1390780" cy="0"/>
          </a:xfrm>
          <a:prstGeom prst="line">
            <a:avLst/>
          </a:prstGeom>
          <a:ln cap="rnd" w="9525">
            <a:solidFill>
              <a:srgbClr val="000000"/>
            </a:solidFill>
            <a:prstDash val="solid"/>
            <a:headEnd type="none" len="sm" w="sm"/>
            <a:tailEnd type="none" len="sm" w="sm"/>
          </a:ln>
        </p:spPr>
      </p:sp>
      <p:sp>
        <p:nvSpPr>
          <p:cNvPr name="TextBox 6" id="6"/>
          <p:cNvSpPr txBox="true"/>
          <p:nvPr/>
        </p:nvSpPr>
        <p:spPr>
          <a:xfrm rot="0">
            <a:off x="2773483" y="1104900"/>
            <a:ext cx="9528048" cy="834390"/>
          </a:xfrm>
          <a:prstGeom prst="rect">
            <a:avLst/>
          </a:prstGeom>
        </p:spPr>
        <p:txBody>
          <a:bodyPr anchor="t" rtlCol="false" tIns="0" lIns="0" bIns="0" rIns="0">
            <a:spAutoFit/>
          </a:bodyPr>
          <a:lstStyle/>
          <a:p>
            <a:pPr algn="l">
              <a:lnSpc>
                <a:spcPts val="6480"/>
              </a:lnSpc>
            </a:pPr>
            <a:r>
              <a:rPr lang="en-US" sz="6000" spc="-28">
                <a:solidFill>
                  <a:srgbClr val="000000"/>
                </a:solidFill>
                <a:latin typeface="Canva Sans"/>
                <a:ea typeface="Canva Sans"/>
                <a:cs typeface="Canva Sans"/>
                <a:sym typeface="Canva Sans"/>
              </a:rPr>
              <a:t>Introduction</a:t>
            </a:r>
          </a:p>
        </p:txBody>
      </p:sp>
      <p:sp>
        <p:nvSpPr>
          <p:cNvPr name="TextBox 7" id="7"/>
          <p:cNvSpPr txBox="true"/>
          <p:nvPr/>
        </p:nvSpPr>
        <p:spPr>
          <a:xfrm rot="0">
            <a:off x="2773483" y="2562226"/>
            <a:ext cx="12359825" cy="6467475"/>
          </a:xfrm>
          <a:prstGeom prst="rect">
            <a:avLst/>
          </a:prstGeom>
        </p:spPr>
        <p:txBody>
          <a:bodyPr anchor="t" rtlCol="false" tIns="0" lIns="0" bIns="0" rIns="0">
            <a:spAutoFit/>
          </a:bodyPr>
          <a:lstStyle/>
          <a:p>
            <a:pPr algn="l">
              <a:lnSpc>
                <a:spcPts val="3600"/>
              </a:lnSpc>
            </a:pPr>
            <a:r>
              <a:rPr lang="en-US" sz="3000" b="true">
                <a:solidFill>
                  <a:srgbClr val="000000"/>
                </a:solidFill>
                <a:latin typeface="Univers Condensed Bold"/>
                <a:ea typeface="Univers Condensed Bold"/>
                <a:cs typeface="Univers Condensed Bold"/>
                <a:sym typeface="Univers Condensed Bold"/>
              </a:rPr>
              <a:t>What is the Criminal record management system?</a:t>
            </a:r>
          </a:p>
          <a:p>
            <a:pPr algn="l">
              <a:lnSpc>
                <a:spcPts val="3600"/>
              </a:lnSpc>
            </a:pPr>
          </a:p>
          <a:p>
            <a:pPr algn="l" marL="542925" indent="-271462" lvl="1">
              <a:lnSpc>
                <a:spcPts val="3600"/>
              </a:lnSpc>
              <a:buFont typeface="Arial"/>
              <a:buChar char="•"/>
            </a:pPr>
            <a:r>
              <a:rPr lang="en-US" sz="3000">
                <a:solidFill>
                  <a:srgbClr val="000000"/>
                </a:solidFill>
                <a:latin typeface="Univers Condensed"/>
                <a:ea typeface="Univers Condensed"/>
                <a:cs typeface="Univers Condensed"/>
                <a:sym typeface="Univers Condensed"/>
              </a:rPr>
              <a:t>A PL/SQL package designed to streamline law enforcement operations and maintain accurate records of criminal activities.</a:t>
            </a:r>
          </a:p>
          <a:p>
            <a:pPr algn="l" marL="542925" indent="-271462" lvl="1">
              <a:lnSpc>
                <a:spcPts val="3600"/>
              </a:lnSpc>
              <a:buFont typeface="Arial"/>
              <a:buChar char="•"/>
            </a:pPr>
            <a:r>
              <a:rPr lang="en-US" sz="3000">
                <a:solidFill>
                  <a:srgbClr val="000000"/>
                </a:solidFill>
                <a:latin typeface="Univers Condensed"/>
                <a:ea typeface="Univers Condensed"/>
                <a:cs typeface="Univers Condensed"/>
                <a:sym typeface="Univers Condensed"/>
              </a:rPr>
              <a:t>The Criminal Record Management System is a robust solution developed using PL/SQL, tailored to efficiently manage the operations of law enforcement agencies. This system centralizes and organizes essential tasks such as maintaining criminal records, managing FIRs (First Information Reports), assigning cases to officers, handling evidence, and tracking police station data. By automating and integrating these processes, it ensures seamless operations, accurate record-keeping, and quick access to crucial information, thus enhancing overall efficiency in criminal justice administration.</a:t>
            </a:r>
          </a:p>
          <a:p>
            <a:pPr algn="l">
              <a:lnSpc>
                <a:spcPts val="3600"/>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3EBE8"/>
        </a:solidFill>
      </p:bgPr>
    </p:bg>
    <p:spTree>
      <p:nvGrpSpPr>
        <p:cNvPr id="1" name=""/>
        <p:cNvGrpSpPr/>
        <p:nvPr/>
      </p:nvGrpSpPr>
      <p:grpSpPr>
        <a:xfrm>
          <a:off x="0" y="0"/>
          <a:ext cx="0" cy="0"/>
          <a:chOff x="0" y="0"/>
          <a:chExt cx="0" cy="0"/>
        </a:xfrm>
      </p:grpSpPr>
      <p:sp>
        <p:nvSpPr>
          <p:cNvPr name="AutoShape 2" id="2"/>
          <p:cNvSpPr/>
          <p:nvPr/>
        </p:nvSpPr>
        <p:spPr>
          <a:xfrm rot="51305">
            <a:off x="-9596" y="9803828"/>
            <a:ext cx="1276492" cy="0"/>
          </a:xfrm>
          <a:prstGeom prst="line">
            <a:avLst/>
          </a:prstGeom>
          <a:ln cap="rnd" w="9525">
            <a:solidFill>
              <a:srgbClr val="000000"/>
            </a:solidFill>
            <a:prstDash val="solid"/>
            <a:headEnd type="none" len="sm" w="sm"/>
            <a:tailEnd type="none" len="sm" w="sm"/>
          </a:ln>
        </p:spPr>
      </p:sp>
      <p:sp>
        <p:nvSpPr>
          <p:cNvPr name="AutoShape 3" id="3"/>
          <p:cNvSpPr/>
          <p:nvPr/>
        </p:nvSpPr>
        <p:spPr>
          <a:xfrm rot="10461">
            <a:off x="1797998" y="9803828"/>
            <a:ext cx="6259859" cy="0"/>
          </a:xfrm>
          <a:prstGeom prst="line">
            <a:avLst/>
          </a:prstGeom>
          <a:ln cap="rnd" w="9525">
            <a:solidFill>
              <a:srgbClr val="000000"/>
            </a:solidFill>
            <a:prstDash val="solid"/>
            <a:headEnd type="none" len="sm" w="sm"/>
            <a:tailEnd type="none" len="sm" w="sm"/>
          </a:ln>
        </p:spPr>
      </p:sp>
      <p:sp>
        <p:nvSpPr>
          <p:cNvPr name="AutoShape 4" id="4"/>
          <p:cNvSpPr/>
          <p:nvPr/>
        </p:nvSpPr>
        <p:spPr>
          <a:xfrm rot="11330">
            <a:off x="10193639" y="9793218"/>
            <a:ext cx="5779801" cy="0"/>
          </a:xfrm>
          <a:prstGeom prst="line">
            <a:avLst/>
          </a:prstGeom>
          <a:ln cap="rnd" w="9525">
            <a:solidFill>
              <a:srgbClr val="000000"/>
            </a:solidFill>
            <a:prstDash val="solid"/>
            <a:headEnd type="none" len="sm" w="sm"/>
            <a:tailEnd type="none" len="sm" w="sm"/>
          </a:ln>
        </p:spPr>
      </p:sp>
      <p:sp>
        <p:nvSpPr>
          <p:cNvPr name="AutoShape 5" id="5"/>
          <p:cNvSpPr/>
          <p:nvPr/>
        </p:nvSpPr>
        <p:spPr>
          <a:xfrm rot="47089">
            <a:off x="16904921" y="9793224"/>
            <a:ext cx="1390780" cy="0"/>
          </a:xfrm>
          <a:prstGeom prst="line">
            <a:avLst/>
          </a:prstGeom>
          <a:ln cap="rnd" w="9525">
            <a:solidFill>
              <a:srgbClr val="000000"/>
            </a:solidFill>
            <a:prstDash val="solid"/>
            <a:headEnd type="none" len="sm" w="sm"/>
            <a:tailEnd type="none" len="sm" w="sm"/>
          </a:ln>
        </p:spPr>
      </p:sp>
      <p:grpSp>
        <p:nvGrpSpPr>
          <p:cNvPr name="Group 6" id="6"/>
          <p:cNvGrpSpPr/>
          <p:nvPr/>
        </p:nvGrpSpPr>
        <p:grpSpPr>
          <a:xfrm rot="0">
            <a:off x="1798013" y="1839540"/>
            <a:ext cx="15369778" cy="7285713"/>
            <a:chOff x="0" y="0"/>
            <a:chExt cx="20493038" cy="9714284"/>
          </a:xfrm>
        </p:grpSpPr>
        <p:sp>
          <p:nvSpPr>
            <p:cNvPr name="Freeform 7" id="7"/>
            <p:cNvSpPr/>
            <p:nvPr/>
          </p:nvSpPr>
          <p:spPr>
            <a:xfrm flipH="false" flipV="false" rot="0">
              <a:off x="25400" y="25400"/>
              <a:ext cx="20442301" cy="9663430"/>
            </a:xfrm>
            <a:custGeom>
              <a:avLst/>
              <a:gdLst/>
              <a:ahLst/>
              <a:cxnLst/>
              <a:rect r="r" b="b" t="t" l="l"/>
              <a:pathLst>
                <a:path h="9663430" w="20442301">
                  <a:moveTo>
                    <a:pt x="0" y="0"/>
                  </a:moveTo>
                  <a:lnTo>
                    <a:pt x="20442301" y="0"/>
                  </a:lnTo>
                  <a:lnTo>
                    <a:pt x="20442301" y="9663430"/>
                  </a:lnTo>
                  <a:lnTo>
                    <a:pt x="0" y="9663430"/>
                  </a:lnTo>
                  <a:close/>
                </a:path>
              </a:pathLst>
            </a:custGeom>
            <a:solidFill>
              <a:srgbClr val="F3D6CD"/>
            </a:solidFill>
          </p:spPr>
        </p:sp>
        <p:sp>
          <p:nvSpPr>
            <p:cNvPr name="Freeform 8" id="8"/>
            <p:cNvSpPr/>
            <p:nvPr/>
          </p:nvSpPr>
          <p:spPr>
            <a:xfrm flipH="false" flipV="false" rot="0">
              <a:off x="0" y="0"/>
              <a:ext cx="20493101" cy="9714230"/>
            </a:xfrm>
            <a:custGeom>
              <a:avLst/>
              <a:gdLst/>
              <a:ahLst/>
              <a:cxnLst/>
              <a:rect r="r" b="b" t="t" l="l"/>
              <a:pathLst>
                <a:path h="9714230" w="20493101">
                  <a:moveTo>
                    <a:pt x="25400" y="0"/>
                  </a:moveTo>
                  <a:lnTo>
                    <a:pt x="20467701" y="0"/>
                  </a:lnTo>
                  <a:cubicBezTo>
                    <a:pt x="20481671" y="0"/>
                    <a:pt x="20493101" y="11430"/>
                    <a:pt x="20493101" y="25400"/>
                  </a:cubicBezTo>
                  <a:lnTo>
                    <a:pt x="20493101" y="9688830"/>
                  </a:lnTo>
                  <a:cubicBezTo>
                    <a:pt x="20493101" y="9702800"/>
                    <a:pt x="20481671" y="9714230"/>
                    <a:pt x="20467701" y="9714230"/>
                  </a:cubicBezTo>
                  <a:lnTo>
                    <a:pt x="25400" y="9714230"/>
                  </a:lnTo>
                  <a:cubicBezTo>
                    <a:pt x="11430" y="9714230"/>
                    <a:pt x="0" y="9702800"/>
                    <a:pt x="0" y="9688830"/>
                  </a:cubicBezTo>
                  <a:lnTo>
                    <a:pt x="0" y="25400"/>
                  </a:lnTo>
                  <a:cubicBezTo>
                    <a:pt x="0" y="11430"/>
                    <a:pt x="11430" y="0"/>
                    <a:pt x="25400" y="0"/>
                  </a:cubicBezTo>
                  <a:moveTo>
                    <a:pt x="25400" y="50800"/>
                  </a:moveTo>
                  <a:lnTo>
                    <a:pt x="25400" y="25400"/>
                  </a:lnTo>
                  <a:lnTo>
                    <a:pt x="50800" y="25400"/>
                  </a:lnTo>
                  <a:lnTo>
                    <a:pt x="50800" y="9688830"/>
                  </a:lnTo>
                  <a:lnTo>
                    <a:pt x="25400" y="9688830"/>
                  </a:lnTo>
                  <a:lnTo>
                    <a:pt x="25400" y="9663430"/>
                  </a:lnTo>
                  <a:lnTo>
                    <a:pt x="20467701" y="9663430"/>
                  </a:lnTo>
                  <a:lnTo>
                    <a:pt x="20467701" y="9688830"/>
                  </a:lnTo>
                  <a:lnTo>
                    <a:pt x="20442301" y="9688830"/>
                  </a:lnTo>
                  <a:lnTo>
                    <a:pt x="20442301" y="25400"/>
                  </a:lnTo>
                  <a:lnTo>
                    <a:pt x="20467701" y="25400"/>
                  </a:lnTo>
                  <a:lnTo>
                    <a:pt x="20467701" y="50800"/>
                  </a:lnTo>
                  <a:lnTo>
                    <a:pt x="25400" y="50800"/>
                  </a:lnTo>
                  <a:close/>
                </a:path>
              </a:pathLst>
            </a:custGeom>
            <a:solidFill>
              <a:srgbClr val="000000"/>
            </a:solidFill>
          </p:spPr>
        </p:sp>
      </p:grpSp>
      <p:grpSp>
        <p:nvGrpSpPr>
          <p:cNvPr name="Group 9" id="9"/>
          <p:cNvGrpSpPr/>
          <p:nvPr/>
        </p:nvGrpSpPr>
        <p:grpSpPr>
          <a:xfrm rot="0">
            <a:off x="1266825" y="1181100"/>
            <a:ext cx="15369778" cy="7467602"/>
            <a:chOff x="0" y="0"/>
            <a:chExt cx="20493038" cy="9956802"/>
          </a:xfrm>
        </p:grpSpPr>
        <p:sp>
          <p:nvSpPr>
            <p:cNvPr name="Freeform 10" id="10"/>
            <p:cNvSpPr/>
            <p:nvPr/>
          </p:nvSpPr>
          <p:spPr>
            <a:xfrm flipH="false" flipV="false" rot="0">
              <a:off x="25400" y="25400"/>
              <a:ext cx="20442301" cy="9906000"/>
            </a:xfrm>
            <a:custGeom>
              <a:avLst/>
              <a:gdLst/>
              <a:ahLst/>
              <a:cxnLst/>
              <a:rect r="r" b="b" t="t" l="l"/>
              <a:pathLst>
                <a:path h="9906000" w="20442301">
                  <a:moveTo>
                    <a:pt x="0" y="0"/>
                  </a:moveTo>
                  <a:lnTo>
                    <a:pt x="20442301" y="0"/>
                  </a:lnTo>
                  <a:lnTo>
                    <a:pt x="20442301" y="9906000"/>
                  </a:lnTo>
                  <a:lnTo>
                    <a:pt x="0" y="9906000"/>
                  </a:lnTo>
                  <a:close/>
                </a:path>
              </a:pathLst>
            </a:custGeom>
            <a:solidFill>
              <a:srgbClr val="F3EBE8"/>
            </a:solidFill>
          </p:spPr>
        </p:sp>
        <p:sp>
          <p:nvSpPr>
            <p:cNvPr name="Freeform 11" id="11"/>
            <p:cNvSpPr/>
            <p:nvPr/>
          </p:nvSpPr>
          <p:spPr>
            <a:xfrm flipH="false" flipV="false" rot="0">
              <a:off x="0" y="0"/>
              <a:ext cx="20493101" cy="9956800"/>
            </a:xfrm>
            <a:custGeom>
              <a:avLst/>
              <a:gdLst/>
              <a:ahLst/>
              <a:cxnLst/>
              <a:rect r="r" b="b" t="t" l="l"/>
              <a:pathLst>
                <a:path h="9956800" w="20493101">
                  <a:moveTo>
                    <a:pt x="25400" y="0"/>
                  </a:moveTo>
                  <a:lnTo>
                    <a:pt x="20467701" y="0"/>
                  </a:lnTo>
                  <a:cubicBezTo>
                    <a:pt x="20481671" y="0"/>
                    <a:pt x="20493101" y="11430"/>
                    <a:pt x="20493101" y="25400"/>
                  </a:cubicBezTo>
                  <a:lnTo>
                    <a:pt x="20493101" y="9931400"/>
                  </a:lnTo>
                  <a:cubicBezTo>
                    <a:pt x="20493101" y="9945370"/>
                    <a:pt x="20481671" y="9956800"/>
                    <a:pt x="20467701" y="9956800"/>
                  </a:cubicBezTo>
                  <a:lnTo>
                    <a:pt x="25400" y="9956800"/>
                  </a:lnTo>
                  <a:cubicBezTo>
                    <a:pt x="11430" y="9956800"/>
                    <a:pt x="0" y="9945370"/>
                    <a:pt x="0" y="9931400"/>
                  </a:cubicBezTo>
                  <a:lnTo>
                    <a:pt x="0" y="25400"/>
                  </a:lnTo>
                  <a:cubicBezTo>
                    <a:pt x="0" y="11430"/>
                    <a:pt x="11430" y="0"/>
                    <a:pt x="25400" y="0"/>
                  </a:cubicBezTo>
                  <a:moveTo>
                    <a:pt x="25400" y="50800"/>
                  </a:moveTo>
                  <a:lnTo>
                    <a:pt x="25400" y="25400"/>
                  </a:lnTo>
                  <a:lnTo>
                    <a:pt x="50800" y="25400"/>
                  </a:lnTo>
                  <a:lnTo>
                    <a:pt x="50800" y="9931400"/>
                  </a:lnTo>
                  <a:lnTo>
                    <a:pt x="25400" y="9931400"/>
                  </a:lnTo>
                  <a:lnTo>
                    <a:pt x="25400" y="9906000"/>
                  </a:lnTo>
                  <a:lnTo>
                    <a:pt x="20467701" y="9906000"/>
                  </a:lnTo>
                  <a:lnTo>
                    <a:pt x="20467701" y="9931400"/>
                  </a:lnTo>
                  <a:lnTo>
                    <a:pt x="20442301" y="9931400"/>
                  </a:lnTo>
                  <a:lnTo>
                    <a:pt x="20442301" y="25400"/>
                  </a:lnTo>
                  <a:lnTo>
                    <a:pt x="20467701" y="25400"/>
                  </a:lnTo>
                  <a:lnTo>
                    <a:pt x="20467701" y="50800"/>
                  </a:lnTo>
                  <a:lnTo>
                    <a:pt x="25400" y="50800"/>
                  </a:lnTo>
                  <a:close/>
                </a:path>
              </a:pathLst>
            </a:custGeom>
            <a:solidFill>
              <a:srgbClr val="000000"/>
            </a:solidFill>
          </p:spPr>
        </p:sp>
      </p:grpSp>
      <p:sp>
        <p:nvSpPr>
          <p:cNvPr name="TextBox 12" id="12"/>
          <p:cNvSpPr txBox="true"/>
          <p:nvPr/>
        </p:nvSpPr>
        <p:spPr>
          <a:xfrm rot="0">
            <a:off x="718335" y="251841"/>
            <a:ext cx="18311428" cy="929259"/>
          </a:xfrm>
          <a:prstGeom prst="rect">
            <a:avLst/>
          </a:prstGeom>
        </p:spPr>
        <p:txBody>
          <a:bodyPr anchor="t" rtlCol="false" tIns="0" lIns="0" bIns="0" rIns="0">
            <a:spAutoFit/>
          </a:bodyPr>
          <a:lstStyle/>
          <a:p>
            <a:pPr algn="l">
              <a:lnSpc>
                <a:spcPts val="7128"/>
              </a:lnSpc>
            </a:pPr>
            <a:r>
              <a:rPr lang="en-US" sz="6600" spc="-31">
                <a:solidFill>
                  <a:srgbClr val="000000"/>
                </a:solidFill>
                <a:latin typeface="Canva Sans"/>
                <a:ea typeface="Canva Sans"/>
                <a:cs typeface="Canva Sans"/>
                <a:sym typeface="Canva Sans"/>
              </a:rPr>
              <a:t>Features of Criminal Management Package</a:t>
            </a:r>
          </a:p>
        </p:txBody>
      </p:sp>
      <p:sp>
        <p:nvSpPr>
          <p:cNvPr name="TextBox 13" id="13"/>
          <p:cNvSpPr txBox="true"/>
          <p:nvPr/>
        </p:nvSpPr>
        <p:spPr>
          <a:xfrm rot="0">
            <a:off x="1798013" y="1500187"/>
            <a:ext cx="14749104" cy="7229476"/>
          </a:xfrm>
          <a:prstGeom prst="rect">
            <a:avLst/>
          </a:prstGeom>
        </p:spPr>
        <p:txBody>
          <a:bodyPr anchor="t" rtlCol="false" tIns="0" lIns="0" bIns="0" rIns="0">
            <a:spAutoFit/>
          </a:bodyPr>
          <a:lstStyle/>
          <a:p>
            <a:pPr algn="l">
              <a:lnSpc>
                <a:spcPts val="3003"/>
              </a:lnSpc>
            </a:pPr>
            <a:r>
              <a:rPr lang="en-US" sz="2503" b="true">
                <a:solidFill>
                  <a:srgbClr val="000000"/>
                </a:solidFill>
                <a:latin typeface="Univers Condensed Bold"/>
                <a:ea typeface="Univers Condensed Bold"/>
                <a:cs typeface="Univers Condensed Bold"/>
                <a:sym typeface="Univers Condensed Bold"/>
              </a:rPr>
              <a:t>Encapsulation of Logic:</a:t>
            </a:r>
          </a:p>
          <a:p>
            <a:pPr algn="l" marL="452989" indent="-226494" lvl="1">
              <a:lnSpc>
                <a:spcPts val="3003"/>
              </a:lnSpc>
              <a:buFont typeface="Arial"/>
              <a:buChar char="•"/>
            </a:pPr>
            <a:r>
              <a:rPr lang="en-US" sz="2503">
                <a:solidFill>
                  <a:srgbClr val="000000"/>
                </a:solidFill>
                <a:latin typeface="Univers Condensed Light"/>
                <a:ea typeface="Univers Condensed Light"/>
                <a:cs typeface="Univers Condensed Light"/>
                <a:sym typeface="Univers Condensed Light"/>
              </a:rPr>
              <a:t>Combines multiple related procedures and functions into one package, simplifying database management.</a:t>
            </a:r>
          </a:p>
          <a:p>
            <a:pPr algn="l" marL="452989" indent="-226494" lvl="1">
              <a:lnSpc>
                <a:spcPts val="3003"/>
              </a:lnSpc>
              <a:buFont typeface="Arial"/>
              <a:buChar char="•"/>
            </a:pPr>
            <a:r>
              <a:rPr lang="en-US" sz="2503">
                <a:solidFill>
                  <a:srgbClr val="000000"/>
                </a:solidFill>
                <a:latin typeface="Univers Condensed Light"/>
                <a:ea typeface="Univers Condensed Light"/>
                <a:cs typeface="Univers Condensed Light"/>
                <a:sym typeface="Univers Condensed Light"/>
              </a:rPr>
              <a:t>Reduces redundancy and ensures easier maintenance and scalability.</a:t>
            </a:r>
          </a:p>
          <a:p>
            <a:pPr algn="l">
              <a:lnSpc>
                <a:spcPts val="3003"/>
              </a:lnSpc>
            </a:pPr>
            <a:r>
              <a:rPr lang="en-US" sz="2503" b="true">
                <a:solidFill>
                  <a:srgbClr val="000000"/>
                </a:solidFill>
                <a:latin typeface="Univers Condensed Bold"/>
                <a:ea typeface="Univers Condensed Bold"/>
                <a:cs typeface="Univers Condensed Bold"/>
                <a:sym typeface="Univers Condensed Bold"/>
              </a:rPr>
              <a:t>Procedural Operations:</a:t>
            </a:r>
          </a:p>
          <a:p>
            <a:pPr algn="l" marL="452989" indent="-226494" lvl="1">
              <a:lnSpc>
                <a:spcPts val="3003"/>
              </a:lnSpc>
              <a:buFont typeface="Arial"/>
              <a:buChar char="•"/>
            </a:pPr>
            <a:r>
              <a:rPr lang="en-US" sz="2503">
                <a:solidFill>
                  <a:srgbClr val="000000"/>
                </a:solidFill>
                <a:latin typeface="Univers Condensed Light"/>
                <a:ea typeface="Univers Condensed Light"/>
                <a:cs typeface="Univers Condensed Light"/>
                <a:sym typeface="Univers Condensed Light"/>
              </a:rPr>
              <a:t>Provides predefined procedures to add, update, and remove records in the database, streamlining core functionalities.</a:t>
            </a:r>
          </a:p>
          <a:p>
            <a:pPr algn="l" marL="452989" indent="-226494" lvl="1">
              <a:lnSpc>
                <a:spcPts val="3003"/>
              </a:lnSpc>
              <a:buFont typeface="Arial"/>
              <a:buChar char="•"/>
            </a:pPr>
            <a:r>
              <a:rPr lang="en-US" sz="2503">
                <a:solidFill>
                  <a:srgbClr val="000000"/>
                </a:solidFill>
                <a:latin typeface="Univers Condensed Light"/>
                <a:ea typeface="Univers Condensed Light"/>
                <a:cs typeface="Univers Condensed Light"/>
                <a:sym typeface="Univers Condensed Light"/>
              </a:rPr>
              <a:t>Handles records for police stations, police personnel, criminals, FIRs, and evidence.</a:t>
            </a:r>
          </a:p>
          <a:p>
            <a:pPr algn="l">
              <a:lnSpc>
                <a:spcPts val="3003"/>
              </a:lnSpc>
            </a:pPr>
            <a:r>
              <a:rPr lang="en-US" sz="2503" b="true">
                <a:solidFill>
                  <a:srgbClr val="000000"/>
                </a:solidFill>
                <a:latin typeface="Univers Condensed Bold"/>
                <a:ea typeface="Univers Condensed Bold"/>
                <a:cs typeface="Univers Condensed Bold"/>
                <a:sym typeface="Univers Condensed Bold"/>
              </a:rPr>
              <a:t>Custom Functions:</a:t>
            </a:r>
          </a:p>
          <a:p>
            <a:pPr algn="l" marL="452989" indent="-226494" lvl="1">
              <a:lnSpc>
                <a:spcPts val="3003"/>
              </a:lnSpc>
              <a:buFont typeface="Arial"/>
              <a:buChar char="•"/>
            </a:pPr>
            <a:r>
              <a:rPr lang="en-US" sz="2503">
                <a:solidFill>
                  <a:srgbClr val="000000"/>
                </a:solidFill>
                <a:latin typeface="Univers Condensed Light"/>
                <a:ea typeface="Univers Condensed Light"/>
                <a:cs typeface="Univers Condensed Light"/>
                <a:sym typeface="Univers Condensed Light"/>
              </a:rPr>
              <a:t>Includes functions like get_station_info to retrieve specific data (e.g., details of a police station) in a concise and structured format.</a:t>
            </a:r>
          </a:p>
          <a:p>
            <a:pPr algn="l">
              <a:lnSpc>
                <a:spcPts val="3003"/>
              </a:lnSpc>
            </a:pPr>
            <a:r>
              <a:rPr lang="en-US" sz="2503" b="true">
                <a:solidFill>
                  <a:srgbClr val="000000"/>
                </a:solidFill>
                <a:latin typeface="Univers Condensed Bold"/>
                <a:ea typeface="Univers Condensed Bold"/>
                <a:cs typeface="Univers Condensed Bold"/>
                <a:sym typeface="Univers Condensed Bold"/>
              </a:rPr>
              <a:t>Error Minimization:</a:t>
            </a:r>
          </a:p>
          <a:p>
            <a:pPr algn="l" marL="452989" indent="-226494" lvl="1">
              <a:lnSpc>
                <a:spcPts val="3003"/>
              </a:lnSpc>
              <a:buFont typeface="Arial"/>
              <a:buChar char="•"/>
            </a:pPr>
            <a:r>
              <a:rPr lang="en-US" sz="2503">
                <a:solidFill>
                  <a:srgbClr val="000000"/>
                </a:solidFill>
                <a:latin typeface="Univers Condensed Light"/>
                <a:ea typeface="Univers Condensed Light"/>
                <a:cs typeface="Univers Condensed Light"/>
                <a:sym typeface="Univers Condensed Light"/>
              </a:rPr>
              <a:t>Ensures accurate data manipulation by enforcing predefined business logic through the package.</a:t>
            </a:r>
          </a:p>
          <a:p>
            <a:pPr algn="l">
              <a:lnSpc>
                <a:spcPts val="3003"/>
              </a:lnSpc>
            </a:pPr>
            <a:r>
              <a:rPr lang="en-US" sz="2503" b="true">
                <a:solidFill>
                  <a:srgbClr val="000000"/>
                </a:solidFill>
                <a:latin typeface="Univers Condensed Bold"/>
                <a:ea typeface="Univers Condensed Bold"/>
                <a:cs typeface="Univers Condensed Bold"/>
                <a:sym typeface="Univers Condensed Bold"/>
              </a:rPr>
              <a:t>Reusability:</a:t>
            </a:r>
          </a:p>
          <a:p>
            <a:pPr algn="l" marL="452989" indent="-226494" lvl="1">
              <a:lnSpc>
                <a:spcPts val="3003"/>
              </a:lnSpc>
              <a:buFont typeface="Arial"/>
              <a:buChar char="•"/>
            </a:pPr>
            <a:r>
              <a:rPr lang="en-US" sz="2503">
                <a:solidFill>
                  <a:srgbClr val="000000"/>
                </a:solidFill>
                <a:latin typeface="Univers Condensed Light"/>
                <a:ea typeface="Univers Condensed Light"/>
                <a:cs typeface="Univers Condensed Light"/>
                <a:sym typeface="Univers Condensed Light"/>
              </a:rPr>
              <a:t>Offers reusable code for common operations, reducing the need to write SQL queries repeatedly.</a:t>
            </a:r>
          </a:p>
          <a:p>
            <a:pPr algn="l">
              <a:lnSpc>
                <a:spcPts val="3003"/>
              </a:lnSpc>
            </a:pPr>
            <a:r>
              <a:rPr lang="en-US" sz="2503" b="true">
                <a:solidFill>
                  <a:srgbClr val="000000"/>
                </a:solidFill>
                <a:latin typeface="Univers Condensed Bold"/>
                <a:ea typeface="Univers Condensed Bold"/>
                <a:cs typeface="Univers Condensed Bold"/>
                <a:sym typeface="Univers Condensed Bold"/>
              </a:rPr>
              <a:t>Scalable and Modular Design:</a:t>
            </a:r>
          </a:p>
          <a:p>
            <a:pPr algn="l" marL="452989" indent="-226494" lvl="1">
              <a:lnSpc>
                <a:spcPts val="3003"/>
              </a:lnSpc>
              <a:buFont typeface="Arial"/>
              <a:buChar char="•"/>
            </a:pPr>
            <a:r>
              <a:rPr lang="en-US" sz="2503">
                <a:solidFill>
                  <a:srgbClr val="000000"/>
                </a:solidFill>
                <a:latin typeface="Univers Condensed Light"/>
                <a:ea typeface="Univers Condensed Light"/>
                <a:cs typeface="Univers Condensed Light"/>
                <a:sym typeface="Univers Condensed Light"/>
              </a:rPr>
              <a:t>Designed to accommodate additional functionalities in the future by adding more procedures or functions to the package.</a:t>
            </a:r>
          </a:p>
          <a:p>
            <a:pPr algn="l">
              <a:lnSpc>
                <a:spcPts val="3003"/>
              </a:lnSpc>
            </a:pPr>
            <a:r>
              <a:rPr lang="en-US" sz="2503" b="true">
                <a:solidFill>
                  <a:srgbClr val="000000"/>
                </a:solidFill>
                <a:latin typeface="Univers Condensed Bold"/>
                <a:ea typeface="Univers Condensed Bold"/>
                <a:cs typeface="Univers Condensed Bold"/>
                <a:sym typeface="Univers Condensed Bold"/>
              </a:rPr>
              <a:t>Security and Data Integrity:</a:t>
            </a:r>
          </a:p>
          <a:p>
            <a:pPr algn="l" marL="452989" indent="-226494" lvl="1">
              <a:lnSpc>
                <a:spcPts val="3003"/>
              </a:lnSpc>
              <a:buFont typeface="Arial"/>
              <a:buChar char="•"/>
            </a:pPr>
            <a:r>
              <a:rPr lang="en-US" sz="2503">
                <a:solidFill>
                  <a:srgbClr val="000000"/>
                </a:solidFill>
                <a:latin typeface="Univers Condensed Light"/>
                <a:ea typeface="Univers Condensed Light"/>
                <a:cs typeface="Univers Condensed Light"/>
                <a:sym typeface="Univers Condensed Light"/>
              </a:rPr>
              <a:t>Allows centralized control over operations, ensuring secure and consistent data handling.</a:t>
            </a:r>
          </a:p>
          <a:p>
            <a:pPr algn="l" marL="452989" indent="-226494" lvl="1">
              <a:lnSpc>
                <a:spcPts val="3003"/>
              </a:lnSpc>
              <a:buFont typeface="Arial"/>
              <a:buChar char="•"/>
            </a:pPr>
            <a:r>
              <a:rPr lang="en-US" sz="2503">
                <a:solidFill>
                  <a:srgbClr val="000000"/>
                </a:solidFill>
                <a:latin typeface="Univers Condensed Light"/>
                <a:ea typeface="Univers Condensed Light"/>
                <a:cs typeface="Univers Condensed Light"/>
                <a:sym typeface="Univers Condensed Light"/>
              </a:rPr>
              <a:t>Enforces database constraints and relationships between tables seamlessly.</a:t>
            </a:r>
          </a:p>
          <a:p>
            <a:pPr algn="l">
              <a:lnSpc>
                <a:spcPts val="3003"/>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3EBE8"/>
        </a:solidFill>
      </p:bgPr>
    </p:bg>
    <p:spTree>
      <p:nvGrpSpPr>
        <p:cNvPr id="1" name=""/>
        <p:cNvGrpSpPr/>
        <p:nvPr/>
      </p:nvGrpSpPr>
      <p:grpSpPr>
        <a:xfrm>
          <a:off x="0" y="0"/>
          <a:ext cx="0" cy="0"/>
          <a:chOff x="0" y="0"/>
          <a:chExt cx="0" cy="0"/>
        </a:xfrm>
      </p:grpSpPr>
      <p:sp>
        <p:nvSpPr>
          <p:cNvPr name="AutoShape 2" id="2"/>
          <p:cNvSpPr/>
          <p:nvPr/>
        </p:nvSpPr>
        <p:spPr>
          <a:xfrm rot="51305">
            <a:off x="-9596" y="9803828"/>
            <a:ext cx="1276492" cy="0"/>
          </a:xfrm>
          <a:prstGeom prst="line">
            <a:avLst/>
          </a:prstGeom>
          <a:ln cap="rnd" w="9525">
            <a:solidFill>
              <a:srgbClr val="000000"/>
            </a:solidFill>
            <a:prstDash val="solid"/>
            <a:headEnd type="none" len="sm" w="sm"/>
            <a:tailEnd type="none" len="sm" w="sm"/>
          </a:ln>
        </p:spPr>
      </p:sp>
      <p:sp>
        <p:nvSpPr>
          <p:cNvPr name="AutoShape 3" id="3"/>
          <p:cNvSpPr/>
          <p:nvPr/>
        </p:nvSpPr>
        <p:spPr>
          <a:xfrm rot="10461">
            <a:off x="1797998" y="9803828"/>
            <a:ext cx="6259859" cy="0"/>
          </a:xfrm>
          <a:prstGeom prst="line">
            <a:avLst/>
          </a:prstGeom>
          <a:ln cap="rnd" w="9525">
            <a:solidFill>
              <a:srgbClr val="000000"/>
            </a:solidFill>
            <a:prstDash val="solid"/>
            <a:headEnd type="none" len="sm" w="sm"/>
            <a:tailEnd type="none" len="sm" w="sm"/>
          </a:ln>
        </p:spPr>
      </p:sp>
      <p:sp>
        <p:nvSpPr>
          <p:cNvPr name="AutoShape 4" id="4"/>
          <p:cNvSpPr/>
          <p:nvPr/>
        </p:nvSpPr>
        <p:spPr>
          <a:xfrm rot="11330">
            <a:off x="10193639" y="9793218"/>
            <a:ext cx="5779801" cy="0"/>
          </a:xfrm>
          <a:prstGeom prst="line">
            <a:avLst/>
          </a:prstGeom>
          <a:ln cap="rnd" w="9525">
            <a:solidFill>
              <a:srgbClr val="000000"/>
            </a:solidFill>
            <a:prstDash val="solid"/>
            <a:headEnd type="none" len="sm" w="sm"/>
            <a:tailEnd type="none" len="sm" w="sm"/>
          </a:ln>
        </p:spPr>
      </p:sp>
      <p:sp>
        <p:nvSpPr>
          <p:cNvPr name="AutoShape 5" id="5"/>
          <p:cNvSpPr/>
          <p:nvPr/>
        </p:nvSpPr>
        <p:spPr>
          <a:xfrm rot="47089">
            <a:off x="16904921" y="9793224"/>
            <a:ext cx="1390780" cy="0"/>
          </a:xfrm>
          <a:prstGeom prst="line">
            <a:avLst/>
          </a:prstGeom>
          <a:ln cap="rnd" w="9525">
            <a:solidFill>
              <a:srgbClr val="000000"/>
            </a:solidFill>
            <a:prstDash val="solid"/>
            <a:headEnd type="none" len="sm" w="sm"/>
            <a:tailEnd type="none" len="sm" w="sm"/>
          </a:ln>
        </p:spPr>
      </p:sp>
      <p:grpSp>
        <p:nvGrpSpPr>
          <p:cNvPr name="Group 6" id="6"/>
          <p:cNvGrpSpPr/>
          <p:nvPr/>
        </p:nvGrpSpPr>
        <p:grpSpPr>
          <a:xfrm rot="0">
            <a:off x="1574799" y="1723068"/>
            <a:ext cx="15369778" cy="7285713"/>
            <a:chOff x="0" y="0"/>
            <a:chExt cx="20493038" cy="9714284"/>
          </a:xfrm>
        </p:grpSpPr>
        <p:sp>
          <p:nvSpPr>
            <p:cNvPr name="Freeform 7" id="7"/>
            <p:cNvSpPr/>
            <p:nvPr/>
          </p:nvSpPr>
          <p:spPr>
            <a:xfrm flipH="false" flipV="false" rot="0">
              <a:off x="25400" y="25400"/>
              <a:ext cx="20442301" cy="9663430"/>
            </a:xfrm>
            <a:custGeom>
              <a:avLst/>
              <a:gdLst/>
              <a:ahLst/>
              <a:cxnLst/>
              <a:rect r="r" b="b" t="t" l="l"/>
              <a:pathLst>
                <a:path h="9663430" w="20442301">
                  <a:moveTo>
                    <a:pt x="0" y="0"/>
                  </a:moveTo>
                  <a:lnTo>
                    <a:pt x="20442301" y="0"/>
                  </a:lnTo>
                  <a:lnTo>
                    <a:pt x="20442301" y="9663430"/>
                  </a:lnTo>
                  <a:lnTo>
                    <a:pt x="0" y="9663430"/>
                  </a:lnTo>
                  <a:close/>
                </a:path>
              </a:pathLst>
            </a:custGeom>
            <a:solidFill>
              <a:srgbClr val="F3D6CD"/>
            </a:solidFill>
          </p:spPr>
        </p:sp>
        <p:sp>
          <p:nvSpPr>
            <p:cNvPr name="Freeform 8" id="8"/>
            <p:cNvSpPr/>
            <p:nvPr/>
          </p:nvSpPr>
          <p:spPr>
            <a:xfrm flipH="false" flipV="false" rot="0">
              <a:off x="0" y="0"/>
              <a:ext cx="20493101" cy="9714230"/>
            </a:xfrm>
            <a:custGeom>
              <a:avLst/>
              <a:gdLst/>
              <a:ahLst/>
              <a:cxnLst/>
              <a:rect r="r" b="b" t="t" l="l"/>
              <a:pathLst>
                <a:path h="9714230" w="20493101">
                  <a:moveTo>
                    <a:pt x="25400" y="0"/>
                  </a:moveTo>
                  <a:lnTo>
                    <a:pt x="20467701" y="0"/>
                  </a:lnTo>
                  <a:cubicBezTo>
                    <a:pt x="20481671" y="0"/>
                    <a:pt x="20493101" y="11430"/>
                    <a:pt x="20493101" y="25400"/>
                  </a:cubicBezTo>
                  <a:lnTo>
                    <a:pt x="20493101" y="9688830"/>
                  </a:lnTo>
                  <a:cubicBezTo>
                    <a:pt x="20493101" y="9702800"/>
                    <a:pt x="20481671" y="9714230"/>
                    <a:pt x="20467701" y="9714230"/>
                  </a:cubicBezTo>
                  <a:lnTo>
                    <a:pt x="25400" y="9714230"/>
                  </a:lnTo>
                  <a:cubicBezTo>
                    <a:pt x="11430" y="9714230"/>
                    <a:pt x="0" y="9702800"/>
                    <a:pt x="0" y="9688830"/>
                  </a:cubicBezTo>
                  <a:lnTo>
                    <a:pt x="0" y="25400"/>
                  </a:lnTo>
                  <a:cubicBezTo>
                    <a:pt x="0" y="11430"/>
                    <a:pt x="11430" y="0"/>
                    <a:pt x="25400" y="0"/>
                  </a:cubicBezTo>
                  <a:moveTo>
                    <a:pt x="25400" y="50800"/>
                  </a:moveTo>
                  <a:lnTo>
                    <a:pt x="25400" y="25400"/>
                  </a:lnTo>
                  <a:lnTo>
                    <a:pt x="50800" y="25400"/>
                  </a:lnTo>
                  <a:lnTo>
                    <a:pt x="50800" y="9688830"/>
                  </a:lnTo>
                  <a:lnTo>
                    <a:pt x="25400" y="9688830"/>
                  </a:lnTo>
                  <a:lnTo>
                    <a:pt x="25400" y="9663430"/>
                  </a:lnTo>
                  <a:lnTo>
                    <a:pt x="20467701" y="9663430"/>
                  </a:lnTo>
                  <a:lnTo>
                    <a:pt x="20467701" y="9688830"/>
                  </a:lnTo>
                  <a:lnTo>
                    <a:pt x="20442301" y="9688830"/>
                  </a:lnTo>
                  <a:lnTo>
                    <a:pt x="20442301" y="25400"/>
                  </a:lnTo>
                  <a:lnTo>
                    <a:pt x="20467701" y="25400"/>
                  </a:lnTo>
                  <a:lnTo>
                    <a:pt x="20467701" y="50800"/>
                  </a:lnTo>
                  <a:lnTo>
                    <a:pt x="25400" y="50800"/>
                  </a:lnTo>
                  <a:close/>
                </a:path>
              </a:pathLst>
            </a:custGeom>
            <a:solidFill>
              <a:srgbClr val="000000"/>
            </a:solidFill>
          </p:spPr>
        </p:sp>
      </p:grpSp>
      <p:grpSp>
        <p:nvGrpSpPr>
          <p:cNvPr name="Group 9" id="9"/>
          <p:cNvGrpSpPr/>
          <p:nvPr/>
        </p:nvGrpSpPr>
        <p:grpSpPr>
          <a:xfrm rot="0">
            <a:off x="1268506" y="1181100"/>
            <a:ext cx="15369778" cy="7467602"/>
            <a:chOff x="0" y="0"/>
            <a:chExt cx="20493038" cy="9956802"/>
          </a:xfrm>
        </p:grpSpPr>
        <p:sp>
          <p:nvSpPr>
            <p:cNvPr name="Freeform 10" id="10"/>
            <p:cNvSpPr/>
            <p:nvPr/>
          </p:nvSpPr>
          <p:spPr>
            <a:xfrm flipH="false" flipV="false" rot="0">
              <a:off x="25400" y="25400"/>
              <a:ext cx="20442301" cy="9906000"/>
            </a:xfrm>
            <a:custGeom>
              <a:avLst/>
              <a:gdLst/>
              <a:ahLst/>
              <a:cxnLst/>
              <a:rect r="r" b="b" t="t" l="l"/>
              <a:pathLst>
                <a:path h="9906000" w="20442301">
                  <a:moveTo>
                    <a:pt x="0" y="0"/>
                  </a:moveTo>
                  <a:lnTo>
                    <a:pt x="20442301" y="0"/>
                  </a:lnTo>
                  <a:lnTo>
                    <a:pt x="20442301" y="9906000"/>
                  </a:lnTo>
                  <a:lnTo>
                    <a:pt x="0" y="9906000"/>
                  </a:lnTo>
                  <a:close/>
                </a:path>
              </a:pathLst>
            </a:custGeom>
            <a:solidFill>
              <a:srgbClr val="F3EBE8"/>
            </a:solidFill>
          </p:spPr>
        </p:sp>
        <p:sp>
          <p:nvSpPr>
            <p:cNvPr name="Freeform 11" id="11"/>
            <p:cNvSpPr/>
            <p:nvPr/>
          </p:nvSpPr>
          <p:spPr>
            <a:xfrm flipH="false" flipV="false" rot="0">
              <a:off x="0" y="0"/>
              <a:ext cx="20493101" cy="9956800"/>
            </a:xfrm>
            <a:custGeom>
              <a:avLst/>
              <a:gdLst/>
              <a:ahLst/>
              <a:cxnLst/>
              <a:rect r="r" b="b" t="t" l="l"/>
              <a:pathLst>
                <a:path h="9956800" w="20493101">
                  <a:moveTo>
                    <a:pt x="25400" y="0"/>
                  </a:moveTo>
                  <a:lnTo>
                    <a:pt x="20467701" y="0"/>
                  </a:lnTo>
                  <a:cubicBezTo>
                    <a:pt x="20481671" y="0"/>
                    <a:pt x="20493101" y="11430"/>
                    <a:pt x="20493101" y="25400"/>
                  </a:cubicBezTo>
                  <a:lnTo>
                    <a:pt x="20493101" y="9931400"/>
                  </a:lnTo>
                  <a:cubicBezTo>
                    <a:pt x="20493101" y="9945370"/>
                    <a:pt x="20481671" y="9956800"/>
                    <a:pt x="20467701" y="9956800"/>
                  </a:cubicBezTo>
                  <a:lnTo>
                    <a:pt x="25400" y="9956800"/>
                  </a:lnTo>
                  <a:cubicBezTo>
                    <a:pt x="11430" y="9956800"/>
                    <a:pt x="0" y="9945370"/>
                    <a:pt x="0" y="9931400"/>
                  </a:cubicBezTo>
                  <a:lnTo>
                    <a:pt x="0" y="25400"/>
                  </a:lnTo>
                  <a:cubicBezTo>
                    <a:pt x="0" y="11430"/>
                    <a:pt x="11430" y="0"/>
                    <a:pt x="25400" y="0"/>
                  </a:cubicBezTo>
                  <a:moveTo>
                    <a:pt x="25400" y="50800"/>
                  </a:moveTo>
                  <a:lnTo>
                    <a:pt x="25400" y="25400"/>
                  </a:lnTo>
                  <a:lnTo>
                    <a:pt x="50800" y="25400"/>
                  </a:lnTo>
                  <a:lnTo>
                    <a:pt x="50800" y="9931400"/>
                  </a:lnTo>
                  <a:lnTo>
                    <a:pt x="25400" y="9931400"/>
                  </a:lnTo>
                  <a:lnTo>
                    <a:pt x="25400" y="9906000"/>
                  </a:lnTo>
                  <a:lnTo>
                    <a:pt x="20467701" y="9906000"/>
                  </a:lnTo>
                  <a:lnTo>
                    <a:pt x="20467701" y="9931400"/>
                  </a:lnTo>
                  <a:lnTo>
                    <a:pt x="20442301" y="9931400"/>
                  </a:lnTo>
                  <a:lnTo>
                    <a:pt x="20442301" y="25400"/>
                  </a:lnTo>
                  <a:lnTo>
                    <a:pt x="20467701" y="25400"/>
                  </a:lnTo>
                  <a:lnTo>
                    <a:pt x="20467701" y="50800"/>
                  </a:lnTo>
                  <a:lnTo>
                    <a:pt x="25400" y="50800"/>
                  </a:lnTo>
                  <a:close/>
                </a:path>
              </a:pathLst>
            </a:custGeom>
            <a:solidFill>
              <a:srgbClr val="000000"/>
            </a:solidFill>
          </p:spPr>
        </p:sp>
      </p:grpSp>
      <p:sp>
        <p:nvSpPr>
          <p:cNvPr name="TextBox 12" id="12"/>
          <p:cNvSpPr txBox="true"/>
          <p:nvPr/>
        </p:nvSpPr>
        <p:spPr>
          <a:xfrm rot="0">
            <a:off x="718335" y="251841"/>
            <a:ext cx="18311428" cy="929259"/>
          </a:xfrm>
          <a:prstGeom prst="rect">
            <a:avLst/>
          </a:prstGeom>
        </p:spPr>
        <p:txBody>
          <a:bodyPr anchor="t" rtlCol="false" tIns="0" lIns="0" bIns="0" rIns="0">
            <a:spAutoFit/>
          </a:bodyPr>
          <a:lstStyle/>
          <a:p>
            <a:pPr algn="l">
              <a:lnSpc>
                <a:spcPts val="7128"/>
              </a:lnSpc>
            </a:pPr>
            <a:r>
              <a:rPr lang="en-US" sz="6600" spc="-31">
                <a:solidFill>
                  <a:srgbClr val="000000"/>
                </a:solidFill>
                <a:latin typeface="Canva Sans"/>
                <a:ea typeface="Canva Sans"/>
                <a:cs typeface="Canva Sans"/>
                <a:sym typeface="Canva Sans"/>
              </a:rPr>
              <a:t>Features ofCriminal Management Package</a:t>
            </a:r>
          </a:p>
        </p:txBody>
      </p:sp>
      <p:sp>
        <p:nvSpPr>
          <p:cNvPr name="TextBox 13" id="13"/>
          <p:cNvSpPr txBox="true"/>
          <p:nvPr/>
        </p:nvSpPr>
        <p:spPr>
          <a:xfrm rot="0">
            <a:off x="1798012" y="1419226"/>
            <a:ext cx="14840272" cy="6514162"/>
          </a:xfrm>
          <a:prstGeom prst="rect">
            <a:avLst/>
          </a:prstGeom>
        </p:spPr>
        <p:txBody>
          <a:bodyPr anchor="t" rtlCol="false" tIns="0" lIns="0" bIns="0" rIns="0">
            <a:spAutoFit/>
          </a:bodyPr>
          <a:lstStyle/>
          <a:p>
            <a:pPr algn="l">
              <a:lnSpc>
                <a:spcPts val="3022"/>
              </a:lnSpc>
            </a:pPr>
            <a:r>
              <a:rPr lang="en-US" sz="2518" b="true">
                <a:solidFill>
                  <a:srgbClr val="000000"/>
                </a:solidFill>
                <a:latin typeface="Univers Condensed Bold"/>
                <a:ea typeface="Univers Condensed Bold"/>
                <a:cs typeface="Univers Condensed Bold"/>
                <a:sym typeface="Univers Condensed Bold"/>
              </a:rPr>
              <a:t>Adding Records:</a:t>
            </a:r>
          </a:p>
          <a:p>
            <a:pPr algn="l" marL="455789" indent="-227895" lvl="1">
              <a:lnSpc>
                <a:spcPts val="3022"/>
              </a:lnSpc>
              <a:buFont typeface="Arial"/>
              <a:buChar char="•"/>
            </a:pPr>
            <a:r>
              <a:rPr lang="en-US" sz="2518">
                <a:solidFill>
                  <a:srgbClr val="000000"/>
                </a:solidFill>
                <a:latin typeface="Univers Condensed"/>
                <a:ea typeface="Univers Condensed"/>
                <a:cs typeface="Univers Condensed"/>
                <a:sym typeface="Univers Condensed"/>
              </a:rPr>
              <a:t>add_station: Inserts a new police station with its details into the database.</a:t>
            </a:r>
          </a:p>
          <a:p>
            <a:pPr algn="l" marL="455789" indent="-227895" lvl="1">
              <a:lnSpc>
                <a:spcPts val="3022"/>
              </a:lnSpc>
              <a:buFont typeface="Arial"/>
              <a:buChar char="•"/>
            </a:pPr>
            <a:r>
              <a:rPr lang="en-US" sz="2518">
                <a:solidFill>
                  <a:srgbClr val="000000"/>
                </a:solidFill>
                <a:latin typeface="Univers Condensed"/>
                <a:ea typeface="Univers Condensed"/>
                <a:cs typeface="Univers Condensed"/>
                <a:sym typeface="Univers Condensed"/>
              </a:rPr>
              <a:t>add_policeman: Adds details of a police officer to the relevant station.</a:t>
            </a:r>
          </a:p>
          <a:p>
            <a:pPr algn="l" marL="455789" indent="-227895" lvl="1">
              <a:lnSpc>
                <a:spcPts val="3022"/>
              </a:lnSpc>
              <a:buFont typeface="Arial"/>
              <a:buChar char="•"/>
            </a:pPr>
            <a:r>
              <a:rPr lang="en-US" sz="2518">
                <a:solidFill>
                  <a:srgbClr val="000000"/>
                </a:solidFill>
                <a:latin typeface="Univers Condensed"/>
                <a:ea typeface="Univers Condensed"/>
                <a:cs typeface="Univers Condensed"/>
                <a:sym typeface="Univers Condensed"/>
              </a:rPr>
              <a:t>add_fir: Registers a new FIR with case details and links it to the responsible officer and involved criminal.</a:t>
            </a:r>
          </a:p>
          <a:p>
            <a:pPr algn="l" marL="455789" indent="-227895" lvl="1">
              <a:lnSpc>
                <a:spcPts val="3022"/>
              </a:lnSpc>
              <a:buFont typeface="Arial"/>
              <a:buChar char="•"/>
            </a:pPr>
            <a:r>
              <a:rPr lang="en-US" sz="2518">
                <a:solidFill>
                  <a:srgbClr val="000000"/>
                </a:solidFill>
                <a:latin typeface="Univers Condensed"/>
                <a:ea typeface="Univers Condensed"/>
                <a:cs typeface="Univers Condensed"/>
                <a:sym typeface="Univers Condensed"/>
              </a:rPr>
              <a:t>add_criminal: Adds a criminal’s personal information and unique identifier.</a:t>
            </a:r>
          </a:p>
          <a:p>
            <a:pPr algn="l" marL="455789" indent="-227895" lvl="1">
              <a:lnSpc>
                <a:spcPts val="3022"/>
              </a:lnSpc>
              <a:buFont typeface="Arial"/>
              <a:buChar char="•"/>
            </a:pPr>
            <a:r>
              <a:rPr lang="en-US" sz="2518">
                <a:solidFill>
                  <a:srgbClr val="000000"/>
                </a:solidFill>
                <a:latin typeface="Univers Condensed"/>
                <a:ea typeface="Univers Condensed"/>
                <a:cs typeface="Univers Condensed"/>
                <a:sym typeface="Univers Condensed"/>
              </a:rPr>
              <a:t>add_evidence: Records evidence collected in a case, associating it with the relevant FIR and officer.</a:t>
            </a:r>
          </a:p>
          <a:p>
            <a:pPr algn="l">
              <a:lnSpc>
                <a:spcPts val="3022"/>
              </a:lnSpc>
            </a:pPr>
            <a:r>
              <a:rPr lang="en-US" sz="2518" b="true">
                <a:solidFill>
                  <a:srgbClr val="000000"/>
                </a:solidFill>
                <a:latin typeface="Univers Condensed Bold"/>
                <a:ea typeface="Univers Condensed Bold"/>
                <a:cs typeface="Univers Condensed Bold"/>
                <a:sym typeface="Univers Condensed Bold"/>
              </a:rPr>
              <a:t>Updating Records:</a:t>
            </a:r>
          </a:p>
          <a:p>
            <a:pPr algn="l" marL="455789" indent="-227895" lvl="1">
              <a:lnSpc>
                <a:spcPts val="3022"/>
              </a:lnSpc>
              <a:buFont typeface="Arial"/>
              <a:buChar char="•"/>
            </a:pPr>
            <a:r>
              <a:rPr lang="en-US" sz="2518">
                <a:solidFill>
                  <a:srgbClr val="000000"/>
                </a:solidFill>
                <a:latin typeface="Univers Condensed"/>
                <a:ea typeface="Univers Condensed"/>
                <a:cs typeface="Univers Condensed"/>
                <a:sym typeface="Univers Condensed"/>
              </a:rPr>
              <a:t>update_fir_status: Updates the status of an FIR, such as from 'Pending' to 'Resolved'.</a:t>
            </a:r>
          </a:p>
          <a:p>
            <a:pPr algn="l" marL="455789" indent="-227895" lvl="1">
              <a:lnSpc>
                <a:spcPts val="3022"/>
              </a:lnSpc>
              <a:buFont typeface="Arial"/>
              <a:buChar char="•"/>
            </a:pPr>
            <a:r>
              <a:rPr lang="en-US" sz="2518">
                <a:solidFill>
                  <a:srgbClr val="000000"/>
                </a:solidFill>
                <a:latin typeface="Univers Condensed"/>
                <a:ea typeface="Univers Condensed"/>
                <a:cs typeface="Univers Condensed"/>
                <a:sym typeface="Univers Condensed"/>
              </a:rPr>
              <a:t>update_policeman_rank: Modifies the rank of a police officer, such as during promotions or role changes.</a:t>
            </a:r>
          </a:p>
          <a:p>
            <a:pPr algn="l">
              <a:lnSpc>
                <a:spcPts val="3022"/>
              </a:lnSpc>
            </a:pPr>
            <a:r>
              <a:rPr lang="en-US" sz="2518" b="true">
                <a:solidFill>
                  <a:srgbClr val="000000"/>
                </a:solidFill>
                <a:latin typeface="Univers Condensed Bold"/>
                <a:ea typeface="Univers Condensed Bold"/>
                <a:cs typeface="Univers Condensed Bold"/>
                <a:sym typeface="Univers Condensed Bold"/>
              </a:rPr>
              <a:t>Removing Records:</a:t>
            </a:r>
          </a:p>
          <a:p>
            <a:pPr algn="l" marL="455789" indent="-227895" lvl="1">
              <a:lnSpc>
                <a:spcPts val="3022"/>
              </a:lnSpc>
              <a:buFont typeface="Arial"/>
              <a:buChar char="•"/>
            </a:pPr>
            <a:r>
              <a:rPr lang="en-US" sz="2518">
                <a:solidFill>
                  <a:srgbClr val="000000"/>
                </a:solidFill>
                <a:latin typeface="Univers Condensed"/>
                <a:ea typeface="Univers Condensed"/>
                <a:cs typeface="Univers Condensed"/>
                <a:sym typeface="Univers Condensed"/>
              </a:rPr>
              <a:t>remove_fir: Deletes an FIR record and all associated information from the database.</a:t>
            </a:r>
          </a:p>
          <a:p>
            <a:pPr algn="l" marL="455789" indent="-227895" lvl="1">
              <a:lnSpc>
                <a:spcPts val="3022"/>
              </a:lnSpc>
              <a:buFont typeface="Arial"/>
              <a:buChar char="•"/>
            </a:pPr>
            <a:r>
              <a:rPr lang="en-US" sz="2518">
                <a:solidFill>
                  <a:srgbClr val="000000"/>
                </a:solidFill>
                <a:latin typeface="Univers Condensed"/>
                <a:ea typeface="Univers Condensed"/>
                <a:cs typeface="Univers Condensed"/>
                <a:sym typeface="Univers Condensed"/>
              </a:rPr>
              <a:t>remove_criminal: Removes a criminal's record from the database.</a:t>
            </a:r>
          </a:p>
          <a:p>
            <a:pPr algn="l">
              <a:lnSpc>
                <a:spcPts val="3022"/>
              </a:lnSpc>
            </a:pPr>
            <a:r>
              <a:rPr lang="en-US" sz="2518" b="true">
                <a:solidFill>
                  <a:srgbClr val="000000"/>
                </a:solidFill>
                <a:latin typeface="Univers Condensed Bold"/>
                <a:ea typeface="Univers Condensed Bold"/>
                <a:cs typeface="Univers Condensed Bold"/>
                <a:sym typeface="Univers Condensed Bold"/>
              </a:rPr>
              <a:t>Data Retrieval:</a:t>
            </a:r>
          </a:p>
          <a:p>
            <a:pPr algn="l" marL="455789" indent="-227895" lvl="1">
              <a:lnSpc>
                <a:spcPts val="3022"/>
              </a:lnSpc>
              <a:buFont typeface="Arial"/>
              <a:buChar char="•"/>
            </a:pPr>
            <a:r>
              <a:rPr lang="en-US" sz="2518">
                <a:solidFill>
                  <a:srgbClr val="000000"/>
                </a:solidFill>
                <a:latin typeface="Univers Condensed"/>
                <a:ea typeface="Univers Condensed"/>
                <a:cs typeface="Univers Condensed"/>
                <a:sym typeface="Univers Condensed"/>
              </a:rPr>
              <a:t>get_station_info: Retrieves information about a police station, such as its name and Station House Officer (SHO).</a:t>
            </a:r>
          </a:p>
          <a:p>
            <a:pPr algn="l">
              <a:lnSpc>
                <a:spcPts val="3022"/>
              </a:lnSpc>
            </a:pPr>
            <a:r>
              <a:rPr lang="en-US" sz="2518" b="true">
                <a:solidFill>
                  <a:srgbClr val="000000"/>
                </a:solidFill>
                <a:latin typeface="Univers Condensed Bold"/>
                <a:ea typeface="Univers Condensed Bold"/>
                <a:cs typeface="Univers Condensed Bold"/>
                <a:sym typeface="Univers Condensed Bold"/>
              </a:rPr>
              <a:t>Efficient Sequence Management</a:t>
            </a:r>
            <a:r>
              <a:rPr lang="en-US" sz="2518">
                <a:solidFill>
                  <a:srgbClr val="000000"/>
                </a:solidFill>
                <a:latin typeface="Univers Condensed"/>
                <a:ea typeface="Univers Condensed"/>
                <a:cs typeface="Univers Condensed"/>
                <a:sym typeface="Univers Condensed"/>
              </a:rPr>
              <a:t>:</a:t>
            </a:r>
          </a:p>
          <a:p>
            <a:pPr algn="l" marL="455789" indent="-227895" lvl="1">
              <a:lnSpc>
                <a:spcPts val="3022"/>
              </a:lnSpc>
              <a:buFont typeface="Arial"/>
              <a:buChar char="•"/>
            </a:pPr>
            <a:r>
              <a:rPr lang="en-US" sz="2518">
                <a:solidFill>
                  <a:srgbClr val="000000"/>
                </a:solidFill>
                <a:latin typeface="Univers Condensed"/>
                <a:ea typeface="Univers Condensed"/>
                <a:cs typeface="Univers Condensed"/>
                <a:sym typeface="Univers Condensed"/>
              </a:rPr>
              <a:t>Automatically generates unique IDs for FIRs, criminals, and evidence using predefined sequences.</a:t>
            </a:r>
          </a:p>
          <a:p>
            <a:pPr algn="l">
              <a:lnSpc>
                <a:spcPts val="302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3EBE8"/>
        </a:solidFill>
      </p:bgPr>
    </p:bg>
    <p:spTree>
      <p:nvGrpSpPr>
        <p:cNvPr id="1" name=""/>
        <p:cNvGrpSpPr/>
        <p:nvPr/>
      </p:nvGrpSpPr>
      <p:grpSpPr>
        <a:xfrm>
          <a:off x="0" y="0"/>
          <a:ext cx="0" cy="0"/>
          <a:chOff x="0" y="0"/>
          <a:chExt cx="0" cy="0"/>
        </a:xfrm>
      </p:grpSpPr>
      <p:sp>
        <p:nvSpPr>
          <p:cNvPr name="Freeform 2" id="2"/>
          <p:cNvSpPr/>
          <p:nvPr/>
        </p:nvSpPr>
        <p:spPr>
          <a:xfrm flipH="false" flipV="false" rot="0">
            <a:off x="718335" y="3302078"/>
            <a:ext cx="4119501" cy="5956222"/>
          </a:xfrm>
          <a:custGeom>
            <a:avLst/>
            <a:gdLst/>
            <a:ahLst/>
            <a:cxnLst/>
            <a:rect r="r" b="b" t="t" l="l"/>
            <a:pathLst>
              <a:path h="5956222" w="4119501">
                <a:moveTo>
                  <a:pt x="0" y="0"/>
                </a:moveTo>
                <a:lnTo>
                  <a:pt x="4119501" y="0"/>
                </a:lnTo>
                <a:lnTo>
                  <a:pt x="4119501" y="5956222"/>
                </a:lnTo>
                <a:lnTo>
                  <a:pt x="0" y="5956222"/>
                </a:lnTo>
                <a:lnTo>
                  <a:pt x="0" y="0"/>
                </a:lnTo>
                <a:close/>
              </a:path>
            </a:pathLst>
          </a:custGeom>
          <a:blipFill>
            <a:blip r:embed="rId2"/>
            <a:stretch>
              <a:fillRect l="0" t="0" r="0" b="0"/>
            </a:stretch>
          </a:blipFill>
        </p:spPr>
      </p:sp>
      <p:sp>
        <p:nvSpPr>
          <p:cNvPr name="Freeform 3" id="3"/>
          <p:cNvSpPr/>
          <p:nvPr/>
        </p:nvSpPr>
        <p:spPr>
          <a:xfrm flipH="false" flipV="false" rot="0">
            <a:off x="5728781" y="3302078"/>
            <a:ext cx="4719411" cy="5956222"/>
          </a:xfrm>
          <a:custGeom>
            <a:avLst/>
            <a:gdLst/>
            <a:ahLst/>
            <a:cxnLst/>
            <a:rect r="r" b="b" t="t" l="l"/>
            <a:pathLst>
              <a:path h="5956222" w="4719411">
                <a:moveTo>
                  <a:pt x="0" y="0"/>
                </a:moveTo>
                <a:lnTo>
                  <a:pt x="4719410" y="0"/>
                </a:lnTo>
                <a:lnTo>
                  <a:pt x="4719410" y="5956222"/>
                </a:lnTo>
                <a:lnTo>
                  <a:pt x="0" y="5956222"/>
                </a:lnTo>
                <a:lnTo>
                  <a:pt x="0" y="0"/>
                </a:lnTo>
                <a:close/>
              </a:path>
            </a:pathLst>
          </a:custGeom>
          <a:blipFill>
            <a:blip r:embed="rId3"/>
            <a:stretch>
              <a:fillRect l="0" t="0" r="0" b="0"/>
            </a:stretch>
          </a:blipFill>
        </p:spPr>
      </p:sp>
      <p:sp>
        <p:nvSpPr>
          <p:cNvPr name="Freeform 4" id="4"/>
          <p:cNvSpPr/>
          <p:nvPr/>
        </p:nvSpPr>
        <p:spPr>
          <a:xfrm flipH="false" flipV="false" rot="0">
            <a:off x="11346025" y="3302078"/>
            <a:ext cx="6025159" cy="5956222"/>
          </a:xfrm>
          <a:custGeom>
            <a:avLst/>
            <a:gdLst/>
            <a:ahLst/>
            <a:cxnLst/>
            <a:rect r="r" b="b" t="t" l="l"/>
            <a:pathLst>
              <a:path h="5956222" w="6025159">
                <a:moveTo>
                  <a:pt x="0" y="0"/>
                </a:moveTo>
                <a:lnTo>
                  <a:pt x="6025159" y="0"/>
                </a:lnTo>
                <a:lnTo>
                  <a:pt x="6025159" y="5956222"/>
                </a:lnTo>
                <a:lnTo>
                  <a:pt x="0" y="5956222"/>
                </a:lnTo>
                <a:lnTo>
                  <a:pt x="0" y="0"/>
                </a:lnTo>
                <a:close/>
              </a:path>
            </a:pathLst>
          </a:custGeom>
          <a:blipFill>
            <a:blip r:embed="rId4"/>
            <a:stretch>
              <a:fillRect l="0" t="0" r="0" b="0"/>
            </a:stretch>
          </a:blipFill>
        </p:spPr>
      </p:sp>
      <p:sp>
        <p:nvSpPr>
          <p:cNvPr name="Freeform 5" id="5"/>
          <p:cNvSpPr/>
          <p:nvPr/>
        </p:nvSpPr>
        <p:spPr>
          <a:xfrm flipH="false" flipV="false" rot="0">
            <a:off x="718335" y="2425089"/>
            <a:ext cx="5403988" cy="837192"/>
          </a:xfrm>
          <a:custGeom>
            <a:avLst/>
            <a:gdLst/>
            <a:ahLst/>
            <a:cxnLst/>
            <a:rect r="r" b="b" t="t" l="l"/>
            <a:pathLst>
              <a:path h="837192" w="5403988">
                <a:moveTo>
                  <a:pt x="0" y="0"/>
                </a:moveTo>
                <a:lnTo>
                  <a:pt x="5403988" y="0"/>
                </a:lnTo>
                <a:lnTo>
                  <a:pt x="5403988" y="837193"/>
                </a:lnTo>
                <a:lnTo>
                  <a:pt x="0" y="837193"/>
                </a:lnTo>
                <a:lnTo>
                  <a:pt x="0" y="0"/>
                </a:lnTo>
                <a:close/>
              </a:path>
            </a:pathLst>
          </a:custGeom>
          <a:blipFill>
            <a:blip r:embed="rId5"/>
            <a:stretch>
              <a:fillRect l="0" t="0" r="-814" b="0"/>
            </a:stretch>
          </a:blipFill>
        </p:spPr>
      </p:sp>
      <p:sp>
        <p:nvSpPr>
          <p:cNvPr name="TextBox 6" id="6"/>
          <p:cNvSpPr txBox="true"/>
          <p:nvPr/>
        </p:nvSpPr>
        <p:spPr>
          <a:xfrm rot="0">
            <a:off x="718335" y="251841"/>
            <a:ext cx="18311428" cy="929259"/>
          </a:xfrm>
          <a:prstGeom prst="rect">
            <a:avLst/>
          </a:prstGeom>
        </p:spPr>
        <p:txBody>
          <a:bodyPr anchor="t" rtlCol="false" tIns="0" lIns="0" bIns="0" rIns="0">
            <a:spAutoFit/>
          </a:bodyPr>
          <a:lstStyle/>
          <a:p>
            <a:pPr algn="l">
              <a:lnSpc>
                <a:spcPts val="7128"/>
              </a:lnSpc>
            </a:pPr>
            <a:r>
              <a:rPr lang="en-US" sz="6600" spc="-31">
                <a:solidFill>
                  <a:srgbClr val="000000"/>
                </a:solidFill>
                <a:latin typeface="Canva Sans"/>
                <a:ea typeface="Canva Sans"/>
                <a:cs typeface="Canva Sans"/>
                <a:sym typeface="Canva Sans"/>
              </a:rPr>
              <a:t>Features ofCriminal Management Package</a:t>
            </a:r>
          </a:p>
        </p:txBody>
      </p:sp>
      <p:sp>
        <p:nvSpPr>
          <p:cNvPr name="TextBox 7" id="7"/>
          <p:cNvSpPr txBox="true"/>
          <p:nvPr/>
        </p:nvSpPr>
        <p:spPr>
          <a:xfrm rot="0">
            <a:off x="3071991" y="1611273"/>
            <a:ext cx="10032989" cy="813816"/>
          </a:xfrm>
          <a:prstGeom prst="rect">
            <a:avLst/>
          </a:prstGeom>
        </p:spPr>
        <p:txBody>
          <a:bodyPr anchor="t" rtlCol="false" tIns="0" lIns="0" bIns="0" rIns="0">
            <a:spAutoFit/>
          </a:bodyPr>
          <a:lstStyle/>
          <a:p>
            <a:pPr algn="ctr" marL="1273814" indent="-636907" lvl="1">
              <a:lnSpc>
                <a:spcPts val="6372"/>
              </a:lnSpc>
              <a:spcBef>
                <a:spcPct val="0"/>
              </a:spcBef>
              <a:buFont typeface="Arial"/>
              <a:buChar char="•"/>
            </a:pPr>
            <a:r>
              <a:rPr lang="en-US" sz="5900" spc="-28">
                <a:solidFill>
                  <a:srgbClr val="000000"/>
                </a:solidFill>
                <a:latin typeface="Canva Sans"/>
                <a:ea typeface="Canva Sans"/>
                <a:cs typeface="Canva Sans"/>
                <a:sym typeface="Canva Sans"/>
              </a:rPr>
              <a:t>Package Specification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DAGXCocoaTQ</dc:identifier>
  <dcterms:modified xsi:type="dcterms:W3CDTF">2011-08-01T06:04:30Z</dcterms:modified>
  <cp:revision>1</cp:revision>
  <dc:title>crminal.pptx</dc:title>
</cp:coreProperties>
</file>